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44" r:id="rId3"/>
    <p:sldId id="385" r:id="rId4"/>
    <p:sldId id="390" r:id="rId5"/>
    <p:sldId id="418" r:id="rId6"/>
    <p:sldId id="364" r:id="rId7"/>
    <p:sldId id="380" r:id="rId8"/>
    <p:sldId id="396" r:id="rId9"/>
    <p:sldId id="397" r:id="rId10"/>
    <p:sldId id="381" r:id="rId11"/>
    <p:sldId id="441" r:id="rId12"/>
    <p:sldId id="442" r:id="rId13"/>
    <p:sldId id="417" r:id="rId14"/>
    <p:sldId id="345" r:id="rId15"/>
    <p:sldId id="346" r:id="rId16"/>
    <p:sldId id="443" r:id="rId17"/>
    <p:sldId id="398" r:id="rId18"/>
    <p:sldId id="405" r:id="rId19"/>
    <p:sldId id="373" r:id="rId20"/>
    <p:sldId id="411" r:id="rId21"/>
    <p:sldId id="416" r:id="rId22"/>
    <p:sldId id="410" r:id="rId23"/>
    <p:sldId id="434" r:id="rId24"/>
    <p:sldId id="370" r:id="rId25"/>
    <p:sldId id="420" r:id="rId26"/>
    <p:sldId id="409" r:id="rId27"/>
    <p:sldId id="424" r:id="rId28"/>
    <p:sldId id="376" r:id="rId29"/>
    <p:sldId id="428" r:id="rId30"/>
    <p:sldId id="426" r:id="rId31"/>
    <p:sldId id="435" r:id="rId32"/>
    <p:sldId id="367" r:id="rId33"/>
    <p:sldId id="433" r:id="rId34"/>
    <p:sldId id="401" r:id="rId35"/>
    <p:sldId id="431" r:id="rId36"/>
    <p:sldId id="430" r:id="rId37"/>
    <p:sldId id="432" r:id="rId38"/>
    <p:sldId id="389" r:id="rId39"/>
    <p:sldId id="436" r:id="rId40"/>
    <p:sldId id="387" r:id="rId41"/>
    <p:sldId id="403" r:id="rId42"/>
    <p:sldId id="383" r:id="rId43"/>
    <p:sldId id="437" r:id="rId44"/>
    <p:sldId id="439" r:id="rId45"/>
    <p:sldId id="438" r:id="rId46"/>
    <p:sldId id="440" r:id="rId47"/>
    <p:sldId id="257" r:id="rId4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代超" initials="l137" lastIdx="23" clrIdx="0"/>
  <p:cmAuthor id="1" name="p"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9E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6" autoAdjust="0"/>
    <p:restoredTop sz="93630" autoAdjust="0"/>
  </p:normalViewPr>
  <p:slideViewPr>
    <p:cSldViewPr>
      <p:cViewPr varScale="1">
        <p:scale>
          <a:sx n="107" d="100"/>
          <a:sy n="107" d="100"/>
        </p:scale>
        <p:origin x="-2094" y="-84"/>
      </p:cViewPr>
      <p:guideLst>
        <p:guide orient="horz" pos="2160"/>
        <p:guide pos="2880"/>
      </p:guideLst>
    </p:cSldViewPr>
  </p:slideViewPr>
  <p:outlineViewPr>
    <p:cViewPr>
      <p:scale>
        <a:sx n="33" d="100"/>
        <a:sy n="33" d="100"/>
      </p:scale>
      <p:origin x="30" y="29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a:t>京东商城漏洞趋势图</a:t>
            </a:r>
            <a:endParaRPr lang="en-US" altLang="zh-CN"/>
          </a:p>
        </c:rich>
      </c:tx>
      <c:layout>
        <c:manualLayout>
          <c:xMode val="edge"/>
          <c:yMode val="edge"/>
          <c:x val="0.35437817034528712"/>
          <c:y val="3.8095238095238099E-2"/>
        </c:manualLayout>
      </c:layout>
      <c:overlay val="0"/>
    </c:title>
    <c:autoTitleDeleted val="0"/>
    <c:plotArea>
      <c:layout/>
      <c:pieChart>
        <c:varyColors val="1"/>
        <c:ser>
          <c:idx val="0"/>
          <c:order val="0"/>
          <c:tx>
            <c:strRef>
              <c:f>各部门趋势图!$A$3</c:f>
              <c:strCache>
                <c:ptCount val="1"/>
                <c:pt idx="0">
                  <c:v>漏洞数量</c:v>
                </c:pt>
              </c:strCache>
            </c:strRef>
          </c:tx>
          <c:dLbls>
            <c:dLblPos val="bestFit"/>
            <c:showLegendKey val="0"/>
            <c:showVal val="0"/>
            <c:showCatName val="1"/>
            <c:showSerName val="0"/>
            <c:showPercent val="1"/>
            <c:showBubbleSize val="0"/>
            <c:showLeaderLines val="1"/>
          </c:dLbls>
          <c:cat>
            <c:strRef>
              <c:f>各部门趋势图!$B$2:$H$2</c:f>
              <c:strCache>
                <c:ptCount val="7"/>
                <c:pt idx="0">
                  <c:v>SQL注入</c:v>
                </c:pt>
                <c:pt idx="1">
                  <c:v>登录验证及管理后台</c:v>
                </c:pt>
                <c:pt idx="2">
                  <c:v>管理配置</c:v>
                </c:pt>
                <c:pt idx="3">
                  <c:v>上传及系统命令执行</c:v>
                </c:pt>
                <c:pt idx="4">
                  <c:v>市场活动逻辑安全</c:v>
                </c:pt>
                <c:pt idx="5">
                  <c:v>业务逻辑越权</c:v>
                </c:pt>
                <c:pt idx="6">
                  <c:v>用户敏感信息保护</c:v>
                </c:pt>
              </c:strCache>
            </c:strRef>
          </c:cat>
          <c:val>
            <c:numRef>
              <c:f>各部门趋势图!$B$3:$H$3</c:f>
              <c:numCache>
                <c:formatCode>General</c:formatCode>
                <c:ptCount val="7"/>
                <c:pt idx="0">
                  <c:v>22</c:v>
                </c:pt>
                <c:pt idx="1">
                  <c:v>33</c:v>
                </c:pt>
                <c:pt idx="2">
                  <c:v>65</c:v>
                </c:pt>
                <c:pt idx="3">
                  <c:v>12</c:v>
                </c:pt>
                <c:pt idx="4">
                  <c:v>2</c:v>
                </c:pt>
                <c:pt idx="5">
                  <c:v>80</c:v>
                </c:pt>
                <c:pt idx="6">
                  <c:v>21</c:v>
                </c:pt>
              </c:numCache>
            </c:numRef>
          </c:val>
        </c:ser>
        <c:dLbls>
          <c:showLegendKey val="0"/>
          <c:showVal val="0"/>
          <c:showCatName val="0"/>
          <c:showSerName val="0"/>
          <c:showPercent val="0"/>
          <c:showBubbleSize val="0"/>
          <c:showLeaderLines val="1"/>
        </c:dLbls>
        <c:firstSliceAng val="0"/>
      </c:pieChart>
      <c:spPr>
        <a:ln>
          <a:solidFill>
            <a:schemeClr val="accent1"/>
          </a:solidFill>
        </a:ln>
      </c:spPr>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9D195E-D5D5-4133-B2A1-D208D2B409DA}" type="datetimeFigureOut">
              <a:rPr lang="zh-CN" altLang="en-US" smtClean="0"/>
              <a:t>2016/3/7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8FB533-1BDD-49E3-8112-C0345CA398F6}" type="slidenum">
              <a:rPr lang="zh-CN" altLang="en-US" smtClean="0"/>
              <a:t>‹#›</a:t>
            </a:fld>
            <a:endParaRPr lang="zh-CN" altLang="en-US"/>
          </a:p>
        </p:txBody>
      </p:sp>
    </p:spTree>
    <p:extLst>
      <p:ext uri="{BB962C8B-B14F-4D97-AF65-F5344CB8AC3E}">
        <p14:creationId xmlns:p14="http://schemas.microsoft.com/office/powerpoint/2010/main" val="344470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FB533-1BDD-49E3-8112-C0345CA398F6}" type="slidenum">
              <a:rPr lang="zh-CN" altLang="en-US" smtClean="0"/>
              <a:t>32</a:t>
            </a:fld>
            <a:endParaRPr lang="zh-CN" altLang="en-US"/>
          </a:p>
        </p:txBody>
      </p:sp>
    </p:spTree>
    <p:extLst>
      <p:ext uri="{BB962C8B-B14F-4D97-AF65-F5344CB8AC3E}">
        <p14:creationId xmlns:p14="http://schemas.microsoft.com/office/powerpoint/2010/main" val="78446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FB533-1BDD-49E3-8112-C0345CA398F6}" type="slidenum">
              <a:rPr lang="zh-CN" altLang="en-US" smtClean="0"/>
              <a:t>36</a:t>
            </a:fld>
            <a:endParaRPr lang="zh-CN" altLang="en-US"/>
          </a:p>
        </p:txBody>
      </p:sp>
    </p:spTree>
    <p:extLst>
      <p:ext uri="{BB962C8B-B14F-4D97-AF65-F5344CB8AC3E}">
        <p14:creationId xmlns:p14="http://schemas.microsoft.com/office/powerpoint/2010/main" val="78446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FB533-1BDD-49E3-8112-C0345CA398F6}" type="slidenum">
              <a:rPr lang="zh-CN" altLang="en-US" smtClean="0"/>
              <a:t>37</a:t>
            </a:fld>
            <a:endParaRPr lang="zh-CN" altLang="en-US"/>
          </a:p>
        </p:txBody>
      </p:sp>
    </p:spTree>
    <p:extLst>
      <p:ext uri="{BB962C8B-B14F-4D97-AF65-F5344CB8AC3E}">
        <p14:creationId xmlns:p14="http://schemas.microsoft.com/office/powerpoint/2010/main" val="784466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AAD4DFA-F094-47DB-B774-E2DAE68C7619}" type="slidenum">
              <a:rPr lang="en-US" altLang="zh-CN"/>
              <a:pPr/>
              <a:t>‹#›</a:t>
            </a:fld>
            <a:endParaRPr lang="en-US" altLang="zh-CN"/>
          </a:p>
        </p:txBody>
      </p:sp>
    </p:spTree>
    <p:extLst>
      <p:ext uri="{BB962C8B-B14F-4D97-AF65-F5344CB8AC3E}">
        <p14:creationId xmlns:p14="http://schemas.microsoft.com/office/powerpoint/2010/main" val="221121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4C23386-3015-4848-BF57-6C8920DCE010}" type="slidenum">
              <a:rPr lang="en-US" altLang="zh-CN"/>
              <a:pPr/>
              <a:t>‹#›</a:t>
            </a:fld>
            <a:endParaRPr lang="en-US" altLang="zh-CN"/>
          </a:p>
        </p:txBody>
      </p:sp>
    </p:spTree>
    <p:extLst>
      <p:ext uri="{BB962C8B-B14F-4D97-AF65-F5344CB8AC3E}">
        <p14:creationId xmlns:p14="http://schemas.microsoft.com/office/powerpoint/2010/main" val="248722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C6652BA-90DF-4281-8CAE-4DD8C9FF68FD}" type="slidenum">
              <a:rPr lang="en-US" altLang="zh-CN"/>
              <a:pPr/>
              <a:t>‹#›</a:t>
            </a:fld>
            <a:endParaRPr lang="en-US" altLang="zh-CN"/>
          </a:p>
        </p:txBody>
      </p:sp>
    </p:spTree>
    <p:extLst>
      <p:ext uri="{BB962C8B-B14F-4D97-AF65-F5344CB8AC3E}">
        <p14:creationId xmlns:p14="http://schemas.microsoft.com/office/powerpoint/2010/main" val="217604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9DB2DAC-2450-4ED3-BC95-BBE0070BFB22}" type="slidenum">
              <a:rPr lang="en-US" altLang="zh-CN"/>
              <a:pPr/>
              <a:t>‹#›</a:t>
            </a:fld>
            <a:endParaRPr lang="en-US" altLang="zh-CN"/>
          </a:p>
        </p:txBody>
      </p:sp>
    </p:spTree>
    <p:extLst>
      <p:ext uri="{BB962C8B-B14F-4D97-AF65-F5344CB8AC3E}">
        <p14:creationId xmlns:p14="http://schemas.microsoft.com/office/powerpoint/2010/main" val="361675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679F859-5751-47B7-81AE-E50CA3511FF5}" type="slidenum">
              <a:rPr lang="en-US" altLang="zh-CN"/>
              <a:pPr/>
              <a:t>‹#›</a:t>
            </a:fld>
            <a:endParaRPr lang="en-US" altLang="zh-CN"/>
          </a:p>
        </p:txBody>
      </p:sp>
    </p:spTree>
    <p:extLst>
      <p:ext uri="{BB962C8B-B14F-4D97-AF65-F5344CB8AC3E}">
        <p14:creationId xmlns:p14="http://schemas.microsoft.com/office/powerpoint/2010/main" val="178712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3DFC7D4-9CBA-481B-A4F6-8C7EB1BE79FB}" type="slidenum">
              <a:rPr lang="en-US" altLang="zh-CN"/>
              <a:pPr/>
              <a:t>‹#›</a:t>
            </a:fld>
            <a:endParaRPr lang="en-US" altLang="zh-CN"/>
          </a:p>
        </p:txBody>
      </p:sp>
    </p:spTree>
    <p:extLst>
      <p:ext uri="{BB962C8B-B14F-4D97-AF65-F5344CB8AC3E}">
        <p14:creationId xmlns:p14="http://schemas.microsoft.com/office/powerpoint/2010/main" val="103985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32147718-D704-4B88-9109-FBB398509492}" type="slidenum">
              <a:rPr lang="en-US" altLang="zh-CN"/>
              <a:pPr/>
              <a:t>‹#›</a:t>
            </a:fld>
            <a:endParaRPr lang="en-US" altLang="zh-CN"/>
          </a:p>
        </p:txBody>
      </p:sp>
    </p:spTree>
    <p:extLst>
      <p:ext uri="{BB962C8B-B14F-4D97-AF65-F5344CB8AC3E}">
        <p14:creationId xmlns:p14="http://schemas.microsoft.com/office/powerpoint/2010/main" val="257188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EDC2573-F5C4-417B-A34C-14980036E1DA}" type="slidenum">
              <a:rPr lang="en-US" altLang="zh-CN"/>
              <a:pPr/>
              <a:t>‹#›</a:t>
            </a:fld>
            <a:endParaRPr lang="en-US" altLang="zh-CN"/>
          </a:p>
        </p:txBody>
      </p:sp>
    </p:spTree>
    <p:extLst>
      <p:ext uri="{BB962C8B-B14F-4D97-AF65-F5344CB8AC3E}">
        <p14:creationId xmlns:p14="http://schemas.microsoft.com/office/powerpoint/2010/main" val="182964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E17F8D65-6A0A-4419-A964-0174425EA25D}" type="slidenum">
              <a:rPr lang="en-US" altLang="zh-CN"/>
              <a:pPr/>
              <a:t>‹#›</a:t>
            </a:fld>
            <a:endParaRPr lang="en-US" altLang="zh-CN"/>
          </a:p>
        </p:txBody>
      </p:sp>
    </p:spTree>
    <p:extLst>
      <p:ext uri="{BB962C8B-B14F-4D97-AF65-F5344CB8AC3E}">
        <p14:creationId xmlns:p14="http://schemas.microsoft.com/office/powerpoint/2010/main" val="372121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504E54C-EFB1-4798-81BE-1963C2C649DF}" type="slidenum">
              <a:rPr lang="en-US" altLang="zh-CN"/>
              <a:pPr/>
              <a:t>‹#›</a:t>
            </a:fld>
            <a:endParaRPr lang="en-US" altLang="zh-CN"/>
          </a:p>
        </p:txBody>
      </p:sp>
    </p:spTree>
    <p:extLst>
      <p:ext uri="{BB962C8B-B14F-4D97-AF65-F5344CB8AC3E}">
        <p14:creationId xmlns:p14="http://schemas.microsoft.com/office/powerpoint/2010/main" val="76052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B829AD9-081A-4573-8756-866032FB303B}" type="slidenum">
              <a:rPr lang="en-US" altLang="zh-CN"/>
              <a:pPr/>
              <a:t>‹#›</a:t>
            </a:fld>
            <a:endParaRPr lang="en-US" altLang="zh-CN"/>
          </a:p>
        </p:txBody>
      </p:sp>
    </p:spTree>
    <p:extLst>
      <p:ext uri="{BB962C8B-B14F-4D97-AF65-F5344CB8AC3E}">
        <p14:creationId xmlns:p14="http://schemas.microsoft.com/office/powerpoint/2010/main" val="274275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应用部分3-0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3" y="-9525"/>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vl1pPr>
          </a:lstStyle>
          <a:p>
            <a:fld id="{67CAB621-F9B1-4573-BF11-850523FED1C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32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a:solidFill>
            <a:schemeClr val="tx2"/>
          </a:solidFill>
          <a:latin typeface="微软雅黑" pitchFamily="34" charset="-122"/>
          <a:ea typeface="微软雅黑" pitchFamily="34"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jipaio.m.jd.com/airline/orderDeatil.action?ord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f.jd.com/pages/viewpage.action?pageId=46344761#id-&#20140;&#19996;&#23433;&#20840;&#24320;&#21457;&#35268;&#33539;-_Toc407635011" TargetMode="External"/><Relationship Id="rId2" Type="http://schemas.openxmlformats.org/officeDocument/2006/relationships/hyperlink" Target="http://study.jd.com/?p=28673"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jpcloud.jd.com/pages/viewpage.action?pageId=75380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23433;&#20840;&#24320;&#21457;&#35268;&#33539;&#12298;&#38544;&#31169;&#20445;&#25252;&#23433;&#20840;&#35268;&#33539;&#12299;&#160;http:/cf.jd.com/pages/viewpage.action?pageId=46344761#id-&#20140;&#19996;&#23433;&#20840;&#24320;&#21457;&#35268;&#33539;-_Toc40763501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111.202.36.11:88/"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cf.360buy-develop.com/pages/viewpage.action?pageId=2410845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auth.erp.jd.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13.xml"/><Relationship Id="rId7" Type="http://schemas.openxmlformats.org/officeDocument/2006/relationships/slide" Target="slide40.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24.xml"/><Relationship Id="rId4" Type="http://schemas.openxmlformats.org/officeDocument/2006/relationships/slide" Target="slide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tudy.jd.com/?p=29565"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tudy.jd.com/?p=29462" TargetMode="External"/><Relationship Id="rId2" Type="http://schemas.openxmlformats.org/officeDocument/2006/relationships/hyperlink" Target="http://study.jd.com/?p=28846" TargetMode="Externa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q.jd.com/wdpat/inc/hander.php?act=getModByCategory&amp;category=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9" descr="应用部分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9525"/>
            <a:ext cx="91678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5"/>
          <p:cNvSpPr txBox="1">
            <a:spLocks noChangeArrowheads="1"/>
          </p:cNvSpPr>
          <p:nvPr/>
        </p:nvSpPr>
        <p:spPr bwMode="auto">
          <a:xfrm>
            <a:off x="521493" y="836712"/>
            <a:ext cx="8102600" cy="3115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itchFamily="34" charset="-122"/>
                <a:ea typeface="微软雅黑" pitchFamily="34" charset="-122"/>
              </a:defRPr>
            </a:lvl1pPr>
            <a:lvl2pPr marL="742950" indent="-285750">
              <a:spcBef>
                <a:spcPct val="20000"/>
              </a:spcBef>
              <a:buChar char="–"/>
              <a:defRPr sz="2800">
                <a:solidFill>
                  <a:schemeClr val="tx1"/>
                </a:solidFill>
                <a:latin typeface="微软雅黑" pitchFamily="34" charset="-122"/>
                <a:ea typeface="微软雅黑" pitchFamily="34" charset="-122"/>
              </a:defRPr>
            </a:lvl2pPr>
            <a:lvl3pPr marL="1143000" indent="-228600">
              <a:spcBef>
                <a:spcPct val="20000"/>
              </a:spcBef>
              <a:buChar char="•"/>
              <a:defRPr sz="2400">
                <a:solidFill>
                  <a:schemeClr val="tx1"/>
                </a:solidFill>
                <a:latin typeface="微软雅黑" pitchFamily="34" charset="-122"/>
                <a:ea typeface="微软雅黑" pitchFamily="34" charset="-122"/>
              </a:defRPr>
            </a:lvl3pPr>
            <a:lvl4pPr marL="1600200" indent="-228600">
              <a:spcBef>
                <a:spcPct val="20000"/>
              </a:spcBef>
              <a:buChar char="–"/>
              <a:defRPr sz="2000">
                <a:solidFill>
                  <a:schemeClr val="tx1"/>
                </a:solidFill>
                <a:latin typeface="微软雅黑" pitchFamily="34" charset="-122"/>
                <a:ea typeface="微软雅黑" pitchFamily="34" charset="-122"/>
              </a:defRPr>
            </a:lvl4pPr>
            <a:lvl5pPr marL="2057400" indent="-228600">
              <a:spcBef>
                <a:spcPct val="20000"/>
              </a:spcBef>
              <a:buChar char="»"/>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9pPr>
          </a:lstStyle>
          <a:p>
            <a:pPr algn="ctr" eaLnBrk="1" hangingPunct="1">
              <a:lnSpc>
                <a:spcPct val="83000"/>
              </a:lnSpc>
              <a:spcBef>
                <a:spcPct val="50000"/>
              </a:spcBef>
              <a:buFontTx/>
              <a:buNone/>
            </a:pPr>
            <a:r>
              <a:rPr lang="zh-CN" altLang="en-US" sz="5400" b="1" dirty="0" smtClean="0">
                <a:solidFill>
                  <a:schemeClr val="bg1"/>
                </a:solidFill>
              </a:rPr>
              <a:t>京东高危安全漏洞</a:t>
            </a:r>
            <a:endParaRPr lang="en-US" altLang="zh-CN" sz="5400" b="1" dirty="0" smtClean="0">
              <a:solidFill>
                <a:schemeClr val="bg1"/>
              </a:solidFill>
            </a:endParaRPr>
          </a:p>
          <a:p>
            <a:pPr algn="ctr" eaLnBrk="1" hangingPunct="1">
              <a:lnSpc>
                <a:spcPct val="83000"/>
              </a:lnSpc>
              <a:spcBef>
                <a:spcPct val="50000"/>
              </a:spcBef>
              <a:buFontTx/>
              <a:buNone/>
            </a:pPr>
            <a:r>
              <a:rPr lang="zh-CN" altLang="en-US" sz="5400" b="1" dirty="0" smtClean="0">
                <a:solidFill>
                  <a:schemeClr val="bg1"/>
                </a:solidFill>
              </a:rPr>
              <a:t>防护规范</a:t>
            </a:r>
            <a:r>
              <a:rPr lang="en-US" altLang="zh-CN" sz="2000" b="1" dirty="0" smtClean="0">
                <a:solidFill>
                  <a:schemeClr val="bg1"/>
                </a:solidFill>
              </a:rPr>
              <a:t>V1.0</a:t>
            </a:r>
            <a:endParaRPr lang="en-US" altLang="zh-CN" sz="2000" dirty="0">
              <a:solidFill>
                <a:schemeClr val="bg1"/>
              </a:solidFill>
            </a:endParaRPr>
          </a:p>
          <a:p>
            <a:pPr algn="ctr" eaLnBrk="1" hangingPunct="1">
              <a:lnSpc>
                <a:spcPct val="83000"/>
              </a:lnSpc>
              <a:spcBef>
                <a:spcPct val="50000"/>
              </a:spcBef>
              <a:buFontTx/>
              <a:buNone/>
            </a:pPr>
            <a:endParaRPr lang="en-US" altLang="zh-CN" sz="3000" dirty="0" smtClean="0">
              <a:solidFill>
                <a:schemeClr val="bg1"/>
              </a:solidFill>
            </a:endParaRPr>
          </a:p>
          <a:p>
            <a:pPr algn="ctr" eaLnBrk="1" hangingPunct="1">
              <a:lnSpc>
                <a:spcPct val="83000"/>
              </a:lnSpc>
              <a:spcBef>
                <a:spcPct val="50000"/>
              </a:spcBef>
              <a:buFontTx/>
              <a:buNone/>
            </a:pPr>
            <a:r>
              <a:rPr lang="zh-CN" altLang="en-US" sz="3000" dirty="0" smtClean="0">
                <a:solidFill>
                  <a:schemeClr val="bg1"/>
                </a:solidFill>
              </a:rPr>
              <a:t>安全管理</a:t>
            </a:r>
            <a:r>
              <a:rPr lang="zh-CN" altLang="en-US" sz="3000" dirty="0">
                <a:solidFill>
                  <a:schemeClr val="bg1"/>
                </a:solidFill>
              </a:rPr>
              <a:t>部</a:t>
            </a:r>
          </a:p>
        </p:txBody>
      </p:sp>
      <p:sp>
        <p:nvSpPr>
          <p:cNvPr id="2052" name="Text Box 7"/>
          <p:cNvSpPr txBox="1">
            <a:spLocks noChangeArrowheads="1"/>
          </p:cNvSpPr>
          <p:nvPr/>
        </p:nvSpPr>
        <p:spPr bwMode="auto">
          <a:xfrm>
            <a:off x="357188" y="4572000"/>
            <a:ext cx="3240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itchFamily="34" charset="-122"/>
                <a:ea typeface="微软雅黑" pitchFamily="34" charset="-122"/>
              </a:defRPr>
            </a:lvl1pPr>
            <a:lvl2pPr marL="742950" indent="-285750">
              <a:spcBef>
                <a:spcPct val="20000"/>
              </a:spcBef>
              <a:buChar char="–"/>
              <a:defRPr sz="2800">
                <a:solidFill>
                  <a:schemeClr val="tx1"/>
                </a:solidFill>
                <a:latin typeface="微软雅黑" pitchFamily="34" charset="-122"/>
                <a:ea typeface="微软雅黑" pitchFamily="34" charset="-122"/>
              </a:defRPr>
            </a:lvl2pPr>
            <a:lvl3pPr marL="1143000" indent="-228600">
              <a:spcBef>
                <a:spcPct val="20000"/>
              </a:spcBef>
              <a:buChar char="•"/>
              <a:defRPr sz="2400">
                <a:solidFill>
                  <a:schemeClr val="tx1"/>
                </a:solidFill>
                <a:latin typeface="微软雅黑" pitchFamily="34" charset="-122"/>
                <a:ea typeface="微软雅黑" pitchFamily="34" charset="-122"/>
              </a:defRPr>
            </a:lvl3pPr>
            <a:lvl4pPr marL="1600200" indent="-228600">
              <a:spcBef>
                <a:spcPct val="20000"/>
              </a:spcBef>
              <a:buChar char="–"/>
              <a:defRPr sz="2000">
                <a:solidFill>
                  <a:schemeClr val="tx1"/>
                </a:solidFill>
                <a:latin typeface="微软雅黑" pitchFamily="34" charset="-122"/>
                <a:ea typeface="微软雅黑" pitchFamily="34" charset="-122"/>
              </a:defRPr>
            </a:lvl4pPr>
            <a:lvl5pPr marL="2057400" indent="-228600">
              <a:spcBef>
                <a:spcPct val="20000"/>
              </a:spcBef>
              <a:buChar char="»"/>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9pPr>
          </a:lstStyle>
          <a:p>
            <a:pPr eaLnBrk="1" hangingPunct="1">
              <a:spcBef>
                <a:spcPct val="50000"/>
              </a:spcBef>
              <a:buFontTx/>
              <a:buNone/>
            </a:pPr>
            <a:r>
              <a:rPr lang="en-US" altLang="zh-CN" sz="1600" dirty="0" smtClean="0">
                <a:solidFill>
                  <a:schemeClr val="bg1"/>
                </a:solidFill>
                <a:latin typeface="Arial" charset="0"/>
                <a:ea typeface="宋体" charset="-122"/>
              </a:rPr>
              <a:t>2015/07</a:t>
            </a:r>
            <a:endParaRPr lang="en-US" altLang="zh-CN" sz="1600" dirty="0">
              <a:solidFill>
                <a:schemeClr val="bg1"/>
              </a:solidFill>
              <a:latin typeface="Arial" charset="0"/>
              <a:ea typeface="宋体" charset="-122"/>
            </a:endParaRPr>
          </a:p>
        </p:txBody>
      </p:sp>
      <p:sp>
        <p:nvSpPr>
          <p:cNvPr id="2053" name="Text Box 8"/>
          <p:cNvSpPr txBox="1">
            <a:spLocks noChangeArrowheads="1"/>
          </p:cNvSpPr>
          <p:nvPr/>
        </p:nvSpPr>
        <p:spPr bwMode="auto">
          <a:xfrm>
            <a:off x="612775" y="5949950"/>
            <a:ext cx="2519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itchFamily="34" charset="-122"/>
                <a:ea typeface="微软雅黑" pitchFamily="34" charset="-122"/>
              </a:defRPr>
            </a:lvl1pPr>
            <a:lvl2pPr marL="742950" indent="-285750">
              <a:spcBef>
                <a:spcPct val="20000"/>
              </a:spcBef>
              <a:buChar char="–"/>
              <a:defRPr sz="2800">
                <a:solidFill>
                  <a:schemeClr val="tx1"/>
                </a:solidFill>
                <a:latin typeface="微软雅黑" pitchFamily="34" charset="-122"/>
                <a:ea typeface="微软雅黑" pitchFamily="34" charset="-122"/>
              </a:defRPr>
            </a:lvl2pPr>
            <a:lvl3pPr marL="1143000" indent="-228600">
              <a:spcBef>
                <a:spcPct val="20000"/>
              </a:spcBef>
              <a:buChar char="•"/>
              <a:defRPr sz="2400">
                <a:solidFill>
                  <a:schemeClr val="tx1"/>
                </a:solidFill>
                <a:latin typeface="微软雅黑" pitchFamily="34" charset="-122"/>
                <a:ea typeface="微软雅黑" pitchFamily="34" charset="-122"/>
              </a:defRPr>
            </a:lvl3pPr>
            <a:lvl4pPr marL="1600200" indent="-228600">
              <a:spcBef>
                <a:spcPct val="20000"/>
              </a:spcBef>
              <a:buChar char="–"/>
              <a:defRPr sz="2000">
                <a:solidFill>
                  <a:schemeClr val="tx1"/>
                </a:solidFill>
                <a:latin typeface="微软雅黑" pitchFamily="34" charset="-122"/>
                <a:ea typeface="微软雅黑" pitchFamily="34" charset="-122"/>
              </a:defRPr>
            </a:lvl4pPr>
            <a:lvl5pPr marL="2057400" indent="-228600">
              <a:spcBef>
                <a:spcPct val="20000"/>
              </a:spcBef>
              <a:buChar char="»"/>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9pPr>
          </a:lstStyle>
          <a:p>
            <a:pPr eaLnBrk="1" hangingPunct="1">
              <a:spcBef>
                <a:spcPct val="50000"/>
              </a:spcBef>
              <a:buFontTx/>
              <a:buNone/>
            </a:pPr>
            <a:r>
              <a:rPr lang="en-US" altLang="zh-CN" sz="1200" dirty="0">
                <a:solidFill>
                  <a:schemeClr val="bg2"/>
                </a:solidFill>
                <a:latin typeface="Arial" charset="0"/>
                <a:ea typeface="宋体" charset="-122"/>
              </a:rPr>
              <a:t>www.jd.com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74638"/>
            <a:ext cx="8229600" cy="490537"/>
          </a:xfrm>
        </p:spPr>
        <p:txBody>
          <a:bodyPr>
            <a:noAutofit/>
          </a:bodyPr>
          <a:lstStyle/>
          <a:p>
            <a:r>
              <a:rPr lang="zh-CN" altLang="en-US" sz="2000" b="1" dirty="0">
                <a:solidFill>
                  <a:srgbClr val="000000"/>
                </a:solidFill>
              </a:rPr>
              <a:t>第一章 </a:t>
            </a:r>
            <a:r>
              <a:rPr lang="en-US" altLang="zh-CN" sz="2000" b="1" dirty="0">
                <a:solidFill>
                  <a:srgbClr val="000000"/>
                </a:solidFill>
              </a:rPr>
              <a:t>SQL</a:t>
            </a:r>
            <a:r>
              <a:rPr lang="zh-CN" altLang="en-US" sz="2000" b="1" dirty="0" smtClean="0">
                <a:solidFill>
                  <a:srgbClr val="000000"/>
                </a:solidFill>
              </a:rPr>
              <a:t>注入漏洞</a:t>
            </a:r>
            <a:endParaRPr lang="zh-CN" altLang="en-US" b="1" dirty="0" smtClean="0"/>
          </a:p>
        </p:txBody>
      </p:sp>
      <p:sp>
        <p:nvSpPr>
          <p:cNvPr id="2" name="内容占位符 1"/>
          <p:cNvSpPr>
            <a:spLocks noGrp="1"/>
          </p:cNvSpPr>
          <p:nvPr>
            <p:ph idx="1"/>
          </p:nvPr>
        </p:nvSpPr>
        <p:spPr>
          <a:xfrm>
            <a:off x="395536" y="836712"/>
            <a:ext cx="8285248" cy="5765809"/>
          </a:xfrm>
        </p:spPr>
        <p:txBody>
          <a:bodyPr/>
          <a:lstStyle/>
          <a:p>
            <a:pPr marL="0" lvl="1" indent="0">
              <a:lnSpc>
                <a:spcPct val="150000"/>
              </a:lnSpc>
              <a:spcBef>
                <a:spcPts val="0"/>
              </a:spcBef>
              <a:buNone/>
            </a:pPr>
            <a:r>
              <a:rPr lang="en-US" altLang="zh-CN" sz="1200" b="1" dirty="0" smtClean="0"/>
              <a:t>1.2</a:t>
            </a:r>
            <a:r>
              <a:rPr lang="zh-CN" altLang="en-US" sz="1200" b="1" dirty="0" smtClean="0"/>
              <a:t>、</a:t>
            </a:r>
            <a:r>
              <a:rPr lang="en-US" altLang="zh-CN" sz="1200" b="1" dirty="0"/>
              <a:t>PHP</a:t>
            </a:r>
            <a:r>
              <a:rPr lang="zh-CN" altLang="en-US" sz="1200" b="1" dirty="0" smtClean="0"/>
              <a:t>下</a:t>
            </a:r>
            <a:r>
              <a:rPr lang="zh-CN" altLang="en-US" sz="1200" b="1" dirty="0"/>
              <a:t>常见防止</a:t>
            </a:r>
            <a:r>
              <a:rPr lang="en-US" altLang="zh-CN" sz="1200" b="1" dirty="0"/>
              <a:t>SQL</a:t>
            </a:r>
            <a:r>
              <a:rPr lang="zh-CN" altLang="en-US" sz="1200" b="1" dirty="0"/>
              <a:t>注入漏洞</a:t>
            </a:r>
            <a:r>
              <a:rPr lang="zh-CN" altLang="en-US" sz="1200" b="1" dirty="0" smtClean="0"/>
              <a:t>方法</a:t>
            </a:r>
            <a:endParaRPr lang="en-US" altLang="zh-CN" sz="1200" b="1" dirty="0" smtClean="0"/>
          </a:p>
          <a:p>
            <a:pPr marL="0" lvl="1" indent="0">
              <a:lnSpc>
                <a:spcPct val="150000"/>
              </a:lnSpc>
              <a:spcBef>
                <a:spcPts val="0"/>
              </a:spcBef>
              <a:buNone/>
            </a:pPr>
            <a:r>
              <a:rPr lang="en-US" altLang="zh-CN" sz="1200" b="1" dirty="0" smtClean="0"/>
              <a:t>1.2.1</a:t>
            </a:r>
            <a:r>
              <a:rPr lang="zh-CN" altLang="en-US" sz="1200" b="1" dirty="0" smtClean="0"/>
              <a:t>、当使用</a:t>
            </a:r>
            <a:r>
              <a:rPr lang="en-US" altLang="zh-CN" sz="1200" b="1" dirty="0" smtClean="0"/>
              <a:t>PHP</a:t>
            </a:r>
            <a:r>
              <a:rPr lang="zh-CN" altLang="en-US" sz="1200" b="1" dirty="0" smtClean="0"/>
              <a:t>进行数据库操作时，需要对传入的</a:t>
            </a:r>
            <a:r>
              <a:rPr lang="en-US" altLang="zh-CN" sz="1200" b="1" dirty="0" smtClean="0"/>
              <a:t>SQL</a:t>
            </a:r>
            <a:r>
              <a:rPr lang="zh-CN" altLang="en-US" sz="1200" b="1" dirty="0" smtClean="0"/>
              <a:t>语句（及相关的参数）进行对应的过滤和转义，也可以使用原生扩展中定义的预编译方法：</a:t>
            </a:r>
            <a:endParaRPr lang="en-US" altLang="zh-CN" sz="1200" b="1" dirty="0" smtClean="0"/>
          </a:p>
          <a:p>
            <a:pPr marL="0" lvl="1" indent="0">
              <a:lnSpc>
                <a:spcPct val="150000"/>
              </a:lnSpc>
              <a:spcBef>
                <a:spcPts val="0"/>
              </a:spcBef>
              <a:buNone/>
            </a:pPr>
            <a:r>
              <a:rPr lang="en-US" altLang="zh-CN" sz="1200" dirty="0"/>
              <a:t> </a:t>
            </a:r>
            <a:r>
              <a:rPr lang="en-US" altLang="zh-CN" sz="1200" dirty="0" smtClean="0"/>
              <a:t>        A</a:t>
            </a:r>
            <a:r>
              <a:rPr lang="zh-CN" altLang="en-US" sz="1200" dirty="0" smtClean="0"/>
              <a:t>、使用自定义的过滤函数来防御</a:t>
            </a:r>
            <a:r>
              <a:rPr lang="en-US" altLang="zh-CN" sz="1200" dirty="0" smtClean="0"/>
              <a:t>SQL</a:t>
            </a:r>
            <a:r>
              <a:rPr lang="zh-CN" altLang="en-US" sz="1200" dirty="0" smtClean="0"/>
              <a:t>注入，针对单引号、双引号、转义符（</a:t>
            </a:r>
            <a:r>
              <a:rPr lang="en-US" altLang="zh-CN" sz="1200" dirty="0" smtClean="0"/>
              <a:t>\</a:t>
            </a:r>
            <a:r>
              <a:rPr lang="zh-CN" altLang="en-US" sz="1200" dirty="0" smtClean="0"/>
              <a:t>）等特殊字符使用斜杠进行转义，针对不常使用的</a:t>
            </a:r>
            <a:r>
              <a:rPr lang="en-US" altLang="zh-CN" sz="1200" dirty="0" smtClean="0"/>
              <a:t>union</a:t>
            </a:r>
            <a:r>
              <a:rPr lang="zh-CN" altLang="en-US" sz="1200" dirty="0" smtClean="0"/>
              <a:t>等特殊语意字符串进行过滤。</a:t>
            </a:r>
            <a:endParaRPr lang="en-US" altLang="zh-CN" sz="1200" dirty="0"/>
          </a:p>
          <a:p>
            <a:pPr marL="0" lvl="1" indent="0">
              <a:lnSpc>
                <a:spcPct val="150000"/>
              </a:lnSpc>
              <a:spcBef>
                <a:spcPts val="0"/>
              </a:spcBef>
              <a:buNone/>
            </a:pPr>
            <a:r>
              <a:rPr lang="zh-CN" altLang="en-US" sz="1200" dirty="0" smtClean="0"/>
              <a:t>         </a:t>
            </a:r>
            <a:r>
              <a:rPr lang="en-US" altLang="zh-CN" sz="1200" dirty="0" smtClean="0"/>
              <a:t>B</a:t>
            </a:r>
            <a:r>
              <a:rPr lang="zh-CN" altLang="en-US" sz="1200" dirty="0" smtClean="0"/>
              <a:t>、当使用</a:t>
            </a:r>
            <a:r>
              <a:rPr lang="en-US" altLang="zh-CN" sz="1200" dirty="0" err="1" smtClean="0"/>
              <a:t>php</a:t>
            </a:r>
            <a:r>
              <a:rPr lang="zh-CN" altLang="en-US" sz="1200" dirty="0" smtClean="0"/>
              <a:t>原生扩展进行</a:t>
            </a:r>
            <a:r>
              <a:rPr lang="en-US" altLang="zh-CN" sz="1200" dirty="0" smtClean="0"/>
              <a:t>SQL</a:t>
            </a:r>
            <a:r>
              <a:rPr lang="zh-CN" altLang="en-US" sz="1200" dirty="0" smtClean="0"/>
              <a:t>操作时，应调用</a:t>
            </a:r>
            <a:r>
              <a:rPr lang="en-US" altLang="zh-CN" sz="1200" dirty="0" smtClean="0"/>
              <a:t>prepare()</a:t>
            </a:r>
            <a:r>
              <a:rPr lang="zh-CN" altLang="en-US" sz="1200" dirty="0" smtClean="0"/>
              <a:t>方法进行预编译：</a:t>
            </a:r>
            <a:endParaRPr lang="en-US" altLang="zh-CN" sz="1200"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r>
              <a:rPr lang="en-US" altLang="zh-CN" sz="1200" b="1" dirty="0" smtClean="0"/>
              <a:t>1.2.2 </a:t>
            </a:r>
            <a:r>
              <a:rPr lang="zh-CN" altLang="en-US" sz="1200" b="1" dirty="0" smtClean="0"/>
              <a:t>、</a:t>
            </a:r>
            <a:r>
              <a:rPr lang="zh-CN" altLang="en-US" sz="1200" b="1" dirty="0"/>
              <a:t>当</a:t>
            </a:r>
            <a:r>
              <a:rPr lang="zh-CN" altLang="en-US" sz="1200" b="1" dirty="0" smtClean="0"/>
              <a:t>使用</a:t>
            </a:r>
            <a:r>
              <a:rPr lang="en-US" altLang="zh-CN" sz="1200" b="1" dirty="0" smtClean="0"/>
              <a:t>PHP</a:t>
            </a:r>
            <a:r>
              <a:rPr lang="zh-CN" altLang="en-US" sz="1200" b="1" dirty="0" smtClean="0"/>
              <a:t>进行模糊查询时，</a:t>
            </a:r>
            <a:r>
              <a:rPr lang="zh-CN" altLang="en-US" sz="1200" b="1" dirty="0"/>
              <a:t>查询语句中的占位</a:t>
            </a:r>
            <a:r>
              <a:rPr lang="zh-CN" altLang="en-US" sz="1200" b="1" dirty="0" smtClean="0"/>
              <a:t>符</a:t>
            </a:r>
            <a:r>
              <a:rPr lang="en-US" altLang="zh-CN" sz="1200" b="1" dirty="0" smtClean="0"/>
              <a:t>%</a:t>
            </a:r>
            <a:r>
              <a:rPr lang="zh-CN" altLang="en-US" sz="1200" b="1" dirty="0" smtClean="0"/>
              <a:t>应当</a:t>
            </a:r>
            <a:r>
              <a:rPr lang="zh-CN" altLang="en-US" sz="1200" b="1" dirty="0"/>
              <a:t>是占据整个值的</a:t>
            </a:r>
            <a:r>
              <a:rPr lang="zh-CN" altLang="en-US" sz="1200" b="1" dirty="0" smtClean="0"/>
              <a:t>位置</a:t>
            </a: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r>
              <a:rPr lang="en-US" altLang="zh-CN" sz="1200" b="1" dirty="0" smtClean="0"/>
              <a:t>-------------------------------------------------------------------------------------------------------------------------</a:t>
            </a:r>
          </a:p>
          <a:p>
            <a:pPr marL="457200" lvl="1" indent="0">
              <a:lnSpc>
                <a:spcPct val="150000"/>
              </a:lnSpc>
              <a:spcBef>
                <a:spcPts val="0"/>
              </a:spcBef>
              <a:buNone/>
            </a:pPr>
            <a:endParaRPr lang="en-US" altLang="zh-CN" sz="12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82054"/>
            <a:ext cx="7077075" cy="744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3"/>
          <a:stretch>
            <a:fillRect/>
          </a:stretch>
        </p:blipFill>
        <p:spPr>
          <a:xfrm>
            <a:off x="683568" y="4188693"/>
            <a:ext cx="6305550" cy="752475"/>
          </a:xfrm>
          <a:prstGeom prst="rect">
            <a:avLst/>
          </a:prstGeom>
        </p:spPr>
      </p:pic>
    </p:spTree>
    <p:extLst>
      <p:ext uri="{BB962C8B-B14F-4D97-AF65-F5344CB8AC3E}">
        <p14:creationId xmlns:p14="http://schemas.microsoft.com/office/powerpoint/2010/main" val="3447096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74638"/>
            <a:ext cx="8229600" cy="490537"/>
          </a:xfrm>
        </p:spPr>
        <p:txBody>
          <a:bodyPr>
            <a:noAutofit/>
          </a:bodyPr>
          <a:lstStyle/>
          <a:p>
            <a:r>
              <a:rPr lang="zh-CN" altLang="en-US" sz="2000" b="1" dirty="0">
                <a:solidFill>
                  <a:srgbClr val="000000"/>
                </a:solidFill>
              </a:rPr>
              <a:t>第一章 </a:t>
            </a:r>
            <a:r>
              <a:rPr lang="en-US" altLang="zh-CN" sz="2000" b="1" dirty="0">
                <a:solidFill>
                  <a:srgbClr val="000000"/>
                </a:solidFill>
              </a:rPr>
              <a:t>SQL</a:t>
            </a:r>
            <a:r>
              <a:rPr lang="zh-CN" altLang="en-US" sz="2000" b="1" dirty="0" smtClean="0">
                <a:solidFill>
                  <a:srgbClr val="000000"/>
                </a:solidFill>
              </a:rPr>
              <a:t>注入漏洞</a:t>
            </a:r>
            <a:endParaRPr lang="zh-CN" altLang="en-US" b="1" dirty="0" smtClean="0"/>
          </a:p>
        </p:txBody>
      </p:sp>
      <p:sp>
        <p:nvSpPr>
          <p:cNvPr id="2" name="内容占位符 1"/>
          <p:cNvSpPr>
            <a:spLocks noGrp="1"/>
          </p:cNvSpPr>
          <p:nvPr>
            <p:ph idx="1"/>
          </p:nvPr>
        </p:nvSpPr>
        <p:spPr>
          <a:xfrm>
            <a:off x="421486" y="908720"/>
            <a:ext cx="7992888" cy="5328592"/>
          </a:xfrm>
        </p:spPr>
        <p:txBody>
          <a:bodyPr/>
          <a:lstStyle/>
          <a:p>
            <a:pPr marL="0" lvl="1" indent="0">
              <a:lnSpc>
                <a:spcPct val="150000"/>
              </a:lnSpc>
              <a:spcBef>
                <a:spcPts val="0"/>
              </a:spcBef>
              <a:buNone/>
            </a:pPr>
            <a:r>
              <a:rPr lang="en-US" altLang="zh-CN" sz="1200" b="1" dirty="0" smtClean="0"/>
              <a:t>1.3 C++</a:t>
            </a:r>
            <a:r>
              <a:rPr lang="zh-CN" altLang="en-US" sz="1200" b="1" dirty="0" smtClean="0"/>
              <a:t>防止</a:t>
            </a:r>
            <a:r>
              <a:rPr lang="en-US" altLang="zh-CN" sz="1200" b="1" dirty="0" smtClean="0"/>
              <a:t>SQL</a:t>
            </a:r>
            <a:r>
              <a:rPr lang="zh-CN" altLang="en-US" sz="1200" b="1" dirty="0" smtClean="0"/>
              <a:t>注入问题：</a:t>
            </a:r>
            <a:endParaRPr lang="en-US" altLang="zh-CN" sz="1200" b="1" dirty="0" smtClean="0"/>
          </a:p>
          <a:p>
            <a:pPr marL="0" lvl="1" indent="0">
              <a:lnSpc>
                <a:spcPct val="150000"/>
              </a:lnSpc>
              <a:spcBef>
                <a:spcPts val="0"/>
              </a:spcBef>
              <a:buNone/>
            </a:pPr>
            <a:r>
              <a:rPr lang="en-US" altLang="zh-CN" sz="1200" b="1" dirty="0"/>
              <a:t> </a:t>
            </a:r>
            <a:r>
              <a:rPr lang="en-US" altLang="zh-CN" sz="1200" b="1" dirty="0" smtClean="0"/>
              <a:t>        1.3.1 </a:t>
            </a:r>
            <a:r>
              <a:rPr lang="zh-CN" altLang="en-US" sz="1200" b="1" dirty="0" smtClean="0"/>
              <a:t>、使用自定义的过滤函数来防御</a:t>
            </a:r>
            <a:r>
              <a:rPr lang="en-US" altLang="zh-CN" sz="1200" b="1" dirty="0" smtClean="0"/>
              <a:t>SQL</a:t>
            </a:r>
            <a:r>
              <a:rPr lang="zh-CN" altLang="en-US" sz="1200" b="1" dirty="0" smtClean="0"/>
              <a:t>注入，针对单引号、双引号、转义符（</a:t>
            </a:r>
            <a:r>
              <a:rPr lang="en-US" altLang="zh-CN" sz="1200" b="1" dirty="0" smtClean="0"/>
              <a:t>\</a:t>
            </a:r>
            <a:r>
              <a:rPr lang="zh-CN" altLang="en-US" sz="1200" b="1" dirty="0" smtClean="0"/>
              <a:t>）等特殊字符使用斜杠进行转义，针对不常使用的</a:t>
            </a:r>
            <a:r>
              <a:rPr lang="en-US" altLang="zh-CN" sz="1200" b="1" dirty="0" smtClean="0"/>
              <a:t>union</a:t>
            </a:r>
            <a:r>
              <a:rPr lang="zh-CN" altLang="en-US" sz="1200" b="1" dirty="0" smtClean="0"/>
              <a:t>等特殊语意字符串进行过滤。</a:t>
            </a:r>
            <a:endParaRPr lang="en-US" altLang="zh-CN" sz="1200" b="1" dirty="0"/>
          </a:p>
          <a:p>
            <a:pPr marL="0" lvl="1" indent="0">
              <a:lnSpc>
                <a:spcPct val="150000"/>
              </a:lnSpc>
              <a:spcBef>
                <a:spcPts val="0"/>
              </a:spcBef>
              <a:buNone/>
            </a:pPr>
            <a:r>
              <a:rPr lang="zh-CN" altLang="en-US" sz="1200" b="1" dirty="0" smtClean="0"/>
              <a:t>         </a:t>
            </a:r>
            <a:r>
              <a:rPr lang="en-US" altLang="zh-CN" sz="1200" b="1" dirty="0" smtClean="0"/>
              <a:t>1.3.2</a:t>
            </a:r>
            <a:r>
              <a:rPr lang="zh-CN" altLang="en-US" sz="1200" b="1" dirty="0" smtClean="0"/>
              <a:t>、当使用</a:t>
            </a:r>
            <a:r>
              <a:rPr lang="en-US" altLang="zh-CN" sz="1200" b="1" dirty="0" smtClean="0"/>
              <a:t>C++</a:t>
            </a:r>
            <a:r>
              <a:rPr lang="zh-CN" altLang="en-US" sz="1200" b="1" dirty="0" smtClean="0"/>
              <a:t>进行</a:t>
            </a:r>
            <a:r>
              <a:rPr lang="en-US" altLang="zh-CN" sz="1200" b="1" dirty="0" smtClean="0"/>
              <a:t>MYSQL</a:t>
            </a:r>
            <a:r>
              <a:rPr lang="zh-CN" altLang="en-US" sz="1200" b="1" dirty="0" smtClean="0"/>
              <a:t>操作时，应调用</a:t>
            </a:r>
            <a:r>
              <a:rPr lang="en-US" altLang="zh-CN" sz="1200" b="1" dirty="0" err="1" smtClean="0"/>
              <a:t>prepareStatement</a:t>
            </a:r>
            <a:r>
              <a:rPr lang="en-US" altLang="zh-CN" sz="1200" b="1" dirty="0" smtClean="0"/>
              <a:t>()</a:t>
            </a:r>
            <a:r>
              <a:rPr lang="zh-CN" altLang="en-US" sz="1200" b="1" dirty="0" smtClean="0"/>
              <a:t>方法进行编译：</a:t>
            </a: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p:txBody>
      </p:sp>
      <p:pic>
        <p:nvPicPr>
          <p:cNvPr id="4" name="图片 3"/>
          <p:cNvPicPr>
            <a:picLocks noChangeAspect="1"/>
          </p:cNvPicPr>
          <p:nvPr/>
        </p:nvPicPr>
        <p:blipFill>
          <a:blip r:embed="rId2"/>
          <a:stretch>
            <a:fillRect/>
          </a:stretch>
        </p:blipFill>
        <p:spPr>
          <a:xfrm>
            <a:off x="755576" y="2377487"/>
            <a:ext cx="6164733" cy="2851713"/>
          </a:xfrm>
          <a:prstGeom prst="rect">
            <a:avLst/>
          </a:prstGeom>
        </p:spPr>
      </p:pic>
    </p:spTree>
    <p:extLst>
      <p:ext uri="{BB962C8B-B14F-4D97-AF65-F5344CB8AC3E}">
        <p14:creationId xmlns:p14="http://schemas.microsoft.com/office/powerpoint/2010/main" val="1020567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74638"/>
            <a:ext cx="8229600" cy="490537"/>
          </a:xfrm>
        </p:spPr>
        <p:txBody>
          <a:bodyPr>
            <a:noAutofit/>
          </a:bodyPr>
          <a:lstStyle/>
          <a:p>
            <a:r>
              <a:rPr lang="zh-CN" altLang="en-US" sz="2000" b="1" dirty="0">
                <a:solidFill>
                  <a:srgbClr val="000000"/>
                </a:solidFill>
              </a:rPr>
              <a:t>第一章 </a:t>
            </a:r>
            <a:r>
              <a:rPr lang="en-US" altLang="zh-CN" sz="2000" b="1" dirty="0">
                <a:solidFill>
                  <a:srgbClr val="000000"/>
                </a:solidFill>
              </a:rPr>
              <a:t>SQL</a:t>
            </a:r>
            <a:r>
              <a:rPr lang="zh-CN" altLang="en-US" sz="2000" b="1" dirty="0" smtClean="0">
                <a:solidFill>
                  <a:srgbClr val="000000"/>
                </a:solidFill>
              </a:rPr>
              <a:t>注入漏洞</a:t>
            </a:r>
            <a:endParaRPr lang="zh-CN" altLang="en-US" b="1" dirty="0" smtClean="0"/>
          </a:p>
        </p:txBody>
      </p:sp>
      <p:sp>
        <p:nvSpPr>
          <p:cNvPr id="2" name="内容占位符 1"/>
          <p:cNvSpPr>
            <a:spLocks noGrp="1"/>
          </p:cNvSpPr>
          <p:nvPr>
            <p:ph idx="1"/>
          </p:nvPr>
        </p:nvSpPr>
        <p:spPr>
          <a:xfrm>
            <a:off x="421485" y="908720"/>
            <a:ext cx="8611489" cy="5328592"/>
          </a:xfrm>
        </p:spPr>
        <p:txBody>
          <a:bodyPr/>
          <a:lstStyle/>
          <a:p>
            <a:pPr marL="0" lvl="1" indent="0">
              <a:lnSpc>
                <a:spcPct val="150000"/>
              </a:lnSpc>
              <a:spcBef>
                <a:spcPts val="0"/>
              </a:spcBef>
              <a:buNone/>
            </a:pPr>
            <a:r>
              <a:rPr lang="en-US" altLang="zh-CN" sz="1200" b="1" dirty="0" smtClean="0"/>
              <a:t>1.4 C</a:t>
            </a:r>
            <a:r>
              <a:rPr lang="en-US" altLang="zh-CN" sz="1200" b="1" dirty="0"/>
              <a:t>#</a:t>
            </a:r>
            <a:r>
              <a:rPr lang="zh-CN" altLang="en-US" sz="1200" b="1" dirty="0" smtClean="0"/>
              <a:t>防止</a:t>
            </a:r>
            <a:r>
              <a:rPr lang="en-US" altLang="zh-CN" sz="1200" b="1" dirty="0" smtClean="0"/>
              <a:t>SQL</a:t>
            </a:r>
            <a:r>
              <a:rPr lang="zh-CN" altLang="en-US" sz="1200" b="1" dirty="0" smtClean="0"/>
              <a:t>注入问题：</a:t>
            </a:r>
            <a:endParaRPr lang="en-US" altLang="zh-CN" sz="1200" b="1" dirty="0" smtClean="0"/>
          </a:p>
          <a:p>
            <a:pPr marL="0" lvl="1" indent="0">
              <a:lnSpc>
                <a:spcPct val="150000"/>
              </a:lnSpc>
              <a:spcBef>
                <a:spcPts val="0"/>
              </a:spcBef>
              <a:buNone/>
            </a:pPr>
            <a:r>
              <a:rPr lang="en-US" altLang="zh-CN" sz="1200" b="1" dirty="0"/>
              <a:t> </a:t>
            </a:r>
            <a:r>
              <a:rPr lang="en-US" altLang="zh-CN" sz="1200" b="1" dirty="0" smtClean="0"/>
              <a:t>        1.4.1</a:t>
            </a:r>
            <a:r>
              <a:rPr lang="zh-CN" altLang="en-US" sz="1200" b="1" dirty="0" smtClean="0"/>
              <a:t>、使用自定义的过滤函数来防御</a:t>
            </a:r>
            <a:r>
              <a:rPr lang="en-US" altLang="zh-CN" sz="1200" b="1" dirty="0" smtClean="0"/>
              <a:t>SQL</a:t>
            </a:r>
            <a:r>
              <a:rPr lang="zh-CN" altLang="en-US" sz="1200" b="1" dirty="0" smtClean="0"/>
              <a:t>注入，针对单引号、双引号、转义符（</a:t>
            </a:r>
            <a:r>
              <a:rPr lang="en-US" altLang="zh-CN" sz="1200" b="1" dirty="0" smtClean="0"/>
              <a:t>\</a:t>
            </a:r>
            <a:r>
              <a:rPr lang="zh-CN" altLang="en-US" sz="1200" b="1" dirty="0" smtClean="0"/>
              <a:t>）等特殊字符使用斜杠进行转义，针对不常使用的</a:t>
            </a:r>
            <a:r>
              <a:rPr lang="en-US" altLang="zh-CN" sz="1200" b="1" dirty="0" smtClean="0"/>
              <a:t>union</a:t>
            </a:r>
            <a:r>
              <a:rPr lang="zh-CN" altLang="en-US" sz="1200" b="1" dirty="0" smtClean="0"/>
              <a:t>等特殊语意字符串进行过滤。</a:t>
            </a:r>
            <a:endParaRPr lang="en-US" altLang="zh-CN" sz="1200" b="1" dirty="0"/>
          </a:p>
          <a:p>
            <a:pPr marL="0" lvl="1" indent="0">
              <a:lnSpc>
                <a:spcPct val="150000"/>
              </a:lnSpc>
              <a:spcBef>
                <a:spcPts val="0"/>
              </a:spcBef>
              <a:buNone/>
            </a:pPr>
            <a:r>
              <a:rPr lang="zh-CN" altLang="en-US" sz="1200" b="1" dirty="0" smtClean="0"/>
              <a:t>         </a:t>
            </a:r>
            <a:r>
              <a:rPr lang="en-US" altLang="zh-CN" sz="1200" b="1" dirty="0" smtClean="0"/>
              <a:t>1.4.2</a:t>
            </a:r>
            <a:r>
              <a:rPr lang="zh-CN" altLang="en-US" sz="1200" b="1" dirty="0" smtClean="0"/>
              <a:t>、当使用</a:t>
            </a:r>
            <a:r>
              <a:rPr lang="en-US" altLang="zh-CN" sz="1200" b="1" dirty="0" smtClean="0"/>
              <a:t>C</a:t>
            </a:r>
            <a:r>
              <a:rPr lang="en-US" altLang="zh-CN" sz="1200" b="1" dirty="0"/>
              <a:t>#</a:t>
            </a:r>
            <a:r>
              <a:rPr lang="zh-CN" altLang="en-US" sz="1200" b="1" dirty="0" smtClean="0"/>
              <a:t>进行</a:t>
            </a:r>
            <a:r>
              <a:rPr lang="en-US" altLang="zh-CN" sz="1200" b="1" dirty="0" smtClean="0"/>
              <a:t>MYSQL</a:t>
            </a:r>
            <a:r>
              <a:rPr lang="zh-CN" altLang="en-US" sz="1200" b="1" dirty="0" smtClean="0"/>
              <a:t>操作时，应调用</a:t>
            </a:r>
            <a:r>
              <a:rPr lang="en-US" altLang="zh-CN" sz="1200" b="1" dirty="0" err="1"/>
              <a:t>OdbcCommand</a:t>
            </a:r>
            <a:r>
              <a:rPr lang="en-US" altLang="zh-CN" sz="1200" b="1" dirty="0"/>
              <a:t> </a:t>
            </a:r>
            <a:r>
              <a:rPr lang="zh-CN" altLang="en-US" sz="1200" b="1" dirty="0" smtClean="0"/>
              <a:t>中的</a:t>
            </a:r>
            <a:r>
              <a:rPr lang="en-US" altLang="zh-CN" sz="1200" b="1" dirty="0" err="1" smtClean="0"/>
              <a:t>OdbcParameter</a:t>
            </a:r>
            <a:r>
              <a:rPr lang="zh-CN" altLang="en-US" sz="1200" b="1" dirty="0" smtClean="0"/>
              <a:t>标准化格式进行预编译</a:t>
            </a: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r>
              <a:rPr lang="en-US" altLang="zh-CN" sz="1200" b="1" dirty="0" smtClean="0"/>
              <a:t>--------------------------------------------------------------------------------------------------------------------</a:t>
            </a:r>
          </a:p>
          <a:p>
            <a:pPr marL="0" lvl="1" indent="0">
              <a:lnSpc>
                <a:spcPct val="150000"/>
              </a:lnSpc>
              <a:spcBef>
                <a:spcPts val="0"/>
              </a:spcBef>
              <a:buNone/>
            </a:pPr>
            <a:r>
              <a:rPr lang="en-US" altLang="zh-CN" sz="1200" b="1" dirty="0" smtClean="0"/>
              <a:t>1.5</a:t>
            </a:r>
            <a:r>
              <a:rPr lang="zh-CN" altLang="en-US" sz="1200" b="1" dirty="0" smtClean="0"/>
              <a:t>、当使用非上述语言或框架进行数据库操作时，各框架及语言基本都提供了预编译的方法，需要使用对应的方法进行数据库操作；当框架或语言中无预编译方法，需要手工对用户的输入进行转义或过滤。</a:t>
            </a:r>
            <a:endParaRPr lang="en-US" altLang="zh-CN" sz="800" dirty="0"/>
          </a:p>
          <a:p>
            <a:pPr marL="0" lvl="1" indent="0">
              <a:lnSpc>
                <a:spcPct val="150000"/>
              </a:lnSpc>
              <a:spcBef>
                <a:spcPts val="0"/>
              </a:spcBef>
              <a:buNone/>
            </a:pPr>
            <a:r>
              <a:rPr lang="en-US" altLang="zh-CN" sz="1200" dirty="0" smtClean="0"/>
              <a:t>-------------------------------------------------------------------------------------------------------------------</a:t>
            </a:r>
            <a:endParaRPr lang="en-US" altLang="zh-CN" sz="800" dirty="0" smtClean="0"/>
          </a:p>
        </p:txBody>
      </p:sp>
      <p:pic>
        <p:nvPicPr>
          <p:cNvPr id="5" name="图片 4"/>
          <p:cNvPicPr>
            <a:picLocks noChangeAspect="1"/>
          </p:cNvPicPr>
          <p:nvPr/>
        </p:nvPicPr>
        <p:blipFill>
          <a:blip r:embed="rId2"/>
          <a:stretch>
            <a:fillRect/>
          </a:stretch>
        </p:blipFill>
        <p:spPr>
          <a:xfrm>
            <a:off x="422375" y="2204864"/>
            <a:ext cx="8610600" cy="1552575"/>
          </a:xfrm>
          <a:prstGeom prst="rect">
            <a:avLst/>
          </a:prstGeom>
        </p:spPr>
      </p:pic>
    </p:spTree>
    <p:extLst>
      <p:ext uri="{BB962C8B-B14F-4D97-AF65-F5344CB8AC3E}">
        <p14:creationId xmlns:p14="http://schemas.microsoft.com/office/powerpoint/2010/main" val="574658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08720"/>
            <a:ext cx="8219256" cy="5112568"/>
          </a:xfrm>
        </p:spPr>
        <p:txBody>
          <a:bodyPr/>
          <a:lstStyle/>
          <a:p>
            <a:pPr marL="0" lvl="1" indent="0" algn="ctr">
              <a:lnSpc>
                <a:spcPct val="150000"/>
              </a:lnSpc>
              <a:buNone/>
            </a:pPr>
            <a:endParaRPr lang="en-US" altLang="zh-CN" sz="1400" b="1" dirty="0" smtClean="0"/>
          </a:p>
          <a:p>
            <a:pPr marL="0" lvl="1" indent="0" algn="ctr">
              <a:lnSpc>
                <a:spcPct val="150000"/>
              </a:lnSpc>
              <a:buNone/>
            </a:pPr>
            <a:r>
              <a:rPr lang="zh-CN" altLang="en-US" sz="1400" b="1" dirty="0" smtClean="0"/>
              <a:t>本章内容摘要</a:t>
            </a:r>
            <a:endParaRPr lang="en-US" altLang="zh-CN" sz="1400" b="1" dirty="0" smtClean="0"/>
          </a:p>
          <a:p>
            <a:pPr marL="0" lvl="1" indent="0">
              <a:lnSpc>
                <a:spcPct val="150000"/>
              </a:lnSpc>
              <a:buNone/>
            </a:pPr>
            <a:endParaRPr lang="en-US" altLang="zh-CN" sz="1200" b="1" dirty="0" smtClean="0"/>
          </a:p>
          <a:p>
            <a:pPr marL="0" lvl="1" indent="0">
              <a:lnSpc>
                <a:spcPct val="150000"/>
              </a:lnSpc>
              <a:buNone/>
            </a:pPr>
            <a:endParaRPr lang="en-US" altLang="zh-CN" sz="1200" b="1" dirty="0" smtClean="0"/>
          </a:p>
          <a:p>
            <a:pPr marL="0" lvl="1" indent="0">
              <a:lnSpc>
                <a:spcPct val="150000"/>
              </a:lnSpc>
              <a:buNone/>
            </a:pPr>
            <a:r>
              <a:rPr lang="en-US" altLang="zh-CN" sz="1200" b="1" dirty="0"/>
              <a:t>2</a:t>
            </a:r>
            <a:r>
              <a:rPr lang="en-US" altLang="zh-CN" sz="1200" b="1" dirty="0" smtClean="0"/>
              <a:t>.1</a:t>
            </a:r>
            <a:r>
              <a:rPr lang="zh-CN" altLang="en-US" sz="1200" b="1" dirty="0"/>
              <a:t>、业务水平</a:t>
            </a:r>
            <a:r>
              <a:rPr lang="zh-CN" altLang="en-US" sz="1200" b="1" dirty="0" smtClean="0"/>
              <a:t>越权</a:t>
            </a:r>
            <a:endParaRPr lang="en-US" altLang="zh-CN" sz="1200" b="1" dirty="0" smtClean="0"/>
          </a:p>
          <a:p>
            <a:pPr marL="0" indent="0">
              <a:lnSpc>
                <a:spcPct val="150000"/>
              </a:lnSpc>
              <a:buNone/>
            </a:pPr>
            <a:r>
              <a:rPr lang="zh-CN" altLang="en-US" sz="1200" b="1" dirty="0" smtClean="0"/>
              <a:t>         </a:t>
            </a:r>
            <a:r>
              <a:rPr lang="en-US" altLang="zh-CN" sz="1200" b="1" dirty="0"/>
              <a:t>2.1.1</a:t>
            </a:r>
            <a:r>
              <a:rPr lang="zh-CN" altLang="en-US" sz="1200" b="1" dirty="0"/>
              <a:t>、用户对订单、收货地址等敏感信息操作时一定要根据角色关系进行权限验证。</a:t>
            </a:r>
            <a:endParaRPr lang="en-US" altLang="zh-CN" sz="1200" b="1" dirty="0"/>
          </a:p>
          <a:p>
            <a:pPr marL="0" indent="0">
              <a:lnSpc>
                <a:spcPct val="150000"/>
              </a:lnSpc>
              <a:buNone/>
            </a:pPr>
            <a:r>
              <a:rPr lang="en-US" altLang="zh-CN" sz="1200" b="1" dirty="0"/>
              <a:t>         2.1.2</a:t>
            </a:r>
            <a:r>
              <a:rPr lang="zh-CN" altLang="en-US" sz="1200" b="1" dirty="0"/>
              <a:t>、对用户进行操作时切勿依赖前端传递的用户</a:t>
            </a:r>
            <a:r>
              <a:rPr lang="en-US" altLang="zh-CN" sz="1200" b="1" dirty="0"/>
              <a:t>PIN</a:t>
            </a:r>
            <a:r>
              <a:rPr lang="zh-CN" altLang="en-US" sz="1200" b="1" dirty="0"/>
              <a:t>，用户</a:t>
            </a:r>
            <a:r>
              <a:rPr lang="en-US" altLang="zh-CN" sz="1200" b="1" dirty="0"/>
              <a:t>ID</a:t>
            </a:r>
            <a:r>
              <a:rPr lang="zh-CN" altLang="en-US" sz="1200" b="1" dirty="0"/>
              <a:t>判定用户身份</a:t>
            </a:r>
            <a:endParaRPr lang="en-US" altLang="zh-CN" sz="1200" b="1" dirty="0"/>
          </a:p>
          <a:p>
            <a:pPr marL="0" lvl="1" indent="0">
              <a:lnSpc>
                <a:spcPct val="150000"/>
              </a:lnSpc>
              <a:buNone/>
            </a:pPr>
            <a:r>
              <a:rPr lang="en-US" altLang="zh-CN" sz="1200" b="1" dirty="0" smtClean="0"/>
              <a:t>2.2</a:t>
            </a:r>
            <a:r>
              <a:rPr lang="zh-CN" altLang="en-US" sz="1200" b="1" dirty="0"/>
              <a:t>、业务垂直越权</a:t>
            </a:r>
            <a:endParaRPr lang="en-US" altLang="zh-CN" sz="1200" b="1" dirty="0"/>
          </a:p>
          <a:p>
            <a:pPr marL="0" lvl="1" indent="0">
              <a:lnSpc>
                <a:spcPct val="150000"/>
              </a:lnSpc>
              <a:buNone/>
            </a:pPr>
            <a:r>
              <a:rPr lang="en-US" altLang="zh-CN" sz="1200" b="1" dirty="0"/>
              <a:t>         2.2.1</a:t>
            </a:r>
            <a:r>
              <a:rPr lang="zh-CN" altLang="en-US" sz="1200" b="1" dirty="0"/>
              <a:t>、当开发过程中，需要对角色权限做清晰的限制，防止角色权限被恶意</a:t>
            </a:r>
            <a:r>
              <a:rPr lang="zh-CN" altLang="en-US" sz="1200" b="1" dirty="0" smtClean="0"/>
              <a:t>扩大。</a:t>
            </a:r>
            <a:endParaRPr lang="en-US" altLang="zh-CN" sz="1200" b="1" dirty="0" smtClean="0"/>
          </a:p>
          <a:p>
            <a:pPr marL="0" lvl="1" indent="0">
              <a:lnSpc>
                <a:spcPct val="150000"/>
              </a:lnSpc>
              <a:buNone/>
            </a:pPr>
            <a:r>
              <a:rPr lang="en-US" altLang="zh-CN" sz="1200" b="1" dirty="0" smtClean="0"/>
              <a:t>2.3</a:t>
            </a:r>
            <a:r>
              <a:rPr lang="zh-CN" altLang="en-US" sz="1200" b="1" dirty="0" smtClean="0"/>
              <a:t>、逻辑设计缺陷</a:t>
            </a:r>
            <a:endParaRPr lang="en-US" altLang="zh-CN" sz="1200" b="1" dirty="0" smtClean="0"/>
          </a:p>
          <a:p>
            <a:pPr marL="0" lvl="1" indent="0">
              <a:lnSpc>
                <a:spcPct val="150000"/>
              </a:lnSpc>
              <a:buNone/>
            </a:pPr>
            <a:r>
              <a:rPr lang="en-US" altLang="zh-CN" sz="1200" b="1" dirty="0" smtClean="0"/>
              <a:t>         2.2.1</a:t>
            </a:r>
            <a:r>
              <a:rPr lang="zh-CN" altLang="en-US" sz="1200" b="1" dirty="0" smtClean="0"/>
              <a:t>、当开发过程中，对涉及金额优惠等复杂交易问题需要明确处理流程，防止因流程问题导致产生交易漏洞。</a:t>
            </a:r>
            <a:endParaRPr lang="en-US" altLang="zh-CN" sz="1200" b="1" dirty="0" smtClean="0"/>
          </a:p>
          <a:p>
            <a:pPr marL="0" lvl="1" indent="0">
              <a:lnSpc>
                <a:spcPct val="150000"/>
              </a:lnSpc>
              <a:buNone/>
            </a:pPr>
            <a:endParaRPr lang="zh-CN" altLang="en-US" sz="1200" b="1"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050" dirty="0"/>
          </a:p>
        </p:txBody>
      </p:sp>
      <p:sp>
        <p:nvSpPr>
          <p:cNvPr id="6" name="标题 1"/>
          <p:cNvSpPr>
            <a:spLocks noGrp="1"/>
          </p:cNvSpPr>
          <p:nvPr>
            <p:ph type="title"/>
          </p:nvPr>
        </p:nvSpPr>
        <p:spPr>
          <a:xfrm>
            <a:off x="446856" y="274167"/>
            <a:ext cx="8229600" cy="490537"/>
          </a:xfrm>
        </p:spPr>
        <p:txBody>
          <a:bodyPr>
            <a:noAutofit/>
          </a:bodyPr>
          <a:lstStyle/>
          <a:p>
            <a:r>
              <a:rPr lang="zh-CN" altLang="en-US" sz="2000" b="1" dirty="0" smtClean="0"/>
              <a:t>第二章 业务逻辑越权漏洞</a:t>
            </a:r>
            <a:endParaRPr lang="en-US" altLang="zh-CN" sz="2000" b="1" dirty="0"/>
          </a:p>
        </p:txBody>
      </p:sp>
    </p:spTree>
    <p:extLst>
      <p:ext uri="{BB962C8B-B14F-4D97-AF65-F5344CB8AC3E}">
        <p14:creationId xmlns:p14="http://schemas.microsoft.com/office/powerpoint/2010/main" val="1685780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74167"/>
            <a:ext cx="8229600" cy="490537"/>
          </a:xfrm>
        </p:spPr>
        <p:txBody>
          <a:bodyPr>
            <a:noAutofit/>
          </a:bodyPr>
          <a:lstStyle/>
          <a:p>
            <a:r>
              <a:rPr lang="zh-CN" altLang="en-US" sz="2000" b="1" dirty="0" smtClean="0"/>
              <a:t>第二章 业务逻辑越权漏洞</a:t>
            </a:r>
            <a:endParaRPr lang="en-US" altLang="zh-CN" sz="2000" b="1" dirty="0"/>
          </a:p>
        </p:txBody>
      </p:sp>
      <p:sp>
        <p:nvSpPr>
          <p:cNvPr id="2" name="内容占位符 1"/>
          <p:cNvSpPr>
            <a:spLocks noGrp="1"/>
          </p:cNvSpPr>
          <p:nvPr>
            <p:ph idx="1"/>
          </p:nvPr>
        </p:nvSpPr>
        <p:spPr>
          <a:xfrm>
            <a:off x="323528" y="836712"/>
            <a:ext cx="8496944" cy="5688632"/>
          </a:xfrm>
        </p:spPr>
        <p:txBody>
          <a:bodyPr/>
          <a:lstStyle/>
          <a:p>
            <a:pPr marL="57150" lvl="1" indent="0">
              <a:lnSpc>
                <a:spcPct val="150000"/>
              </a:lnSpc>
              <a:buNone/>
            </a:pPr>
            <a:r>
              <a:rPr lang="zh-CN" altLang="en-US" sz="1200" dirty="0" smtClean="0"/>
              <a:t>       业务逻辑越权是指开发人员在实现业务逻辑的过程中，没有清晰的限制本业务逻辑的访问权限，导致恶意访问可以超越本身的权限进行执行。例如用户</a:t>
            </a:r>
            <a:r>
              <a:rPr lang="en-US" altLang="zh-CN" sz="1200" dirty="0" smtClean="0"/>
              <a:t>A</a:t>
            </a:r>
            <a:r>
              <a:rPr lang="zh-CN" altLang="en-US" sz="1200" dirty="0" smtClean="0"/>
              <a:t>可以通过传参遍历用户</a:t>
            </a:r>
            <a:r>
              <a:rPr lang="en-US" altLang="zh-CN" sz="1200" dirty="0" smtClean="0"/>
              <a:t>B</a:t>
            </a:r>
            <a:r>
              <a:rPr lang="zh-CN" altLang="en-US" sz="1200" dirty="0" smtClean="0"/>
              <a:t>、</a:t>
            </a:r>
            <a:r>
              <a:rPr lang="en-US" altLang="zh-CN" sz="1200" dirty="0" smtClean="0"/>
              <a:t>C</a:t>
            </a:r>
            <a:r>
              <a:rPr lang="zh-CN" altLang="en-US" sz="1200" dirty="0" smtClean="0"/>
              <a:t>、</a:t>
            </a:r>
            <a:r>
              <a:rPr lang="en-US" altLang="zh-CN" sz="1200" dirty="0" smtClean="0"/>
              <a:t>D</a:t>
            </a:r>
            <a:r>
              <a:rPr lang="zh-CN" altLang="en-US" sz="1200" dirty="0" smtClean="0"/>
              <a:t>甚至所有用户的订单信息。</a:t>
            </a:r>
            <a:endParaRPr lang="en-US" altLang="zh-CN" sz="1200" dirty="0" smtClean="0"/>
          </a:p>
          <a:p>
            <a:pPr marL="57150" lvl="1" indent="0">
              <a:lnSpc>
                <a:spcPct val="150000"/>
              </a:lnSpc>
              <a:buNone/>
            </a:pPr>
            <a:r>
              <a:rPr lang="zh-CN" altLang="en-US" sz="1200" dirty="0" smtClean="0"/>
              <a:t>       业务逻辑越权分为水平越权和垂直越权两种类型。</a:t>
            </a:r>
            <a:endParaRPr lang="en-US" altLang="zh-CN" sz="1200" dirty="0" smtClean="0"/>
          </a:p>
          <a:p>
            <a:pPr marL="57150" lvl="1" indent="0">
              <a:lnSpc>
                <a:spcPct val="150000"/>
              </a:lnSpc>
              <a:buNone/>
            </a:pPr>
            <a:r>
              <a:rPr lang="zh-CN" altLang="en-US" sz="1200" b="1" dirty="0" smtClean="0"/>
              <a:t>       </a:t>
            </a:r>
            <a:r>
              <a:rPr lang="en-US" altLang="zh-CN" sz="1200" b="1" dirty="0" smtClean="0"/>
              <a:t>2.1</a:t>
            </a:r>
            <a:r>
              <a:rPr lang="zh-CN" altLang="en-US" sz="1200" b="1" dirty="0" smtClean="0"/>
              <a:t>、业务水平越权</a:t>
            </a:r>
            <a:endParaRPr lang="en-US" altLang="zh-CN" sz="1200" b="1" dirty="0" smtClean="0"/>
          </a:p>
          <a:p>
            <a:pPr marL="57150" lvl="1" indent="0">
              <a:lnSpc>
                <a:spcPct val="150000"/>
              </a:lnSpc>
              <a:buNone/>
            </a:pPr>
            <a:r>
              <a:rPr lang="en-US" altLang="zh-CN" sz="1200" dirty="0" smtClean="0"/>
              <a:t>        </a:t>
            </a:r>
            <a:r>
              <a:rPr lang="zh-CN" altLang="en-US" sz="1200" dirty="0" smtClean="0"/>
              <a:t>用户与服务端交互操作时，由于服务端对当前操作用户身份验证不健全，导致此用户可控他人数据，造成水平越权漏洞的产生</a:t>
            </a:r>
            <a:r>
              <a:rPr lang="zh-CN" altLang="en-US" sz="1200" dirty="0" smtClean="0"/>
              <a:t>。</a:t>
            </a:r>
            <a:endParaRPr lang="en-US" altLang="zh-CN" sz="1200" dirty="0" smtClean="0"/>
          </a:p>
          <a:p>
            <a:pPr marL="57150" lvl="1" indent="0">
              <a:lnSpc>
                <a:spcPct val="150000"/>
              </a:lnSpc>
              <a:buNone/>
            </a:pPr>
            <a:r>
              <a:rPr lang="zh-CN" altLang="en-US" sz="1200" dirty="0" smtClean="0"/>
              <a:t>        例如：在</a:t>
            </a:r>
            <a:r>
              <a:rPr lang="en-US" altLang="zh-CN" sz="1200" dirty="0" smtClean="0"/>
              <a:t>《</a:t>
            </a:r>
            <a:r>
              <a:rPr lang="zh-CN" altLang="en-US" sz="1200" dirty="0" smtClean="0"/>
              <a:t>严重漏洞通知</a:t>
            </a:r>
            <a:r>
              <a:rPr lang="en-US" altLang="zh-CN" sz="1200" dirty="0" smtClean="0"/>
              <a:t>-20150616 -jipiao.m.jd.com</a:t>
            </a:r>
            <a:r>
              <a:rPr lang="zh-CN" altLang="zh-CN" sz="1200" dirty="0" smtClean="0"/>
              <a:t>可遍历所有</a:t>
            </a:r>
            <a:r>
              <a:rPr lang="en-US" altLang="zh-CN" sz="1200" dirty="0" smtClean="0"/>
              <a:t>JD</a:t>
            </a:r>
            <a:r>
              <a:rPr lang="zh-CN" altLang="zh-CN" sz="1200" dirty="0" smtClean="0"/>
              <a:t>机票订单</a:t>
            </a:r>
            <a:r>
              <a:rPr lang="en-US" altLang="zh-CN" sz="1200" dirty="0" smtClean="0"/>
              <a:t>》</a:t>
            </a:r>
            <a:r>
              <a:rPr lang="zh-CN" altLang="en-US" sz="1200" dirty="0" smtClean="0"/>
              <a:t>存在遍历</a:t>
            </a:r>
            <a:r>
              <a:rPr lang="en-US" altLang="zh-CN" sz="1200" dirty="0" err="1" smtClean="0"/>
              <a:t>orderId</a:t>
            </a:r>
            <a:r>
              <a:rPr lang="zh-CN" altLang="en-US" sz="1200" dirty="0" smtClean="0"/>
              <a:t>可遍历查看其他用户订单的漏洞</a:t>
            </a:r>
            <a:endParaRPr lang="en-US" altLang="zh-CN" sz="1200" dirty="0" smtClean="0"/>
          </a:p>
          <a:p>
            <a:pPr marL="57150" lvl="1" indent="0">
              <a:lnSpc>
                <a:spcPct val="150000"/>
              </a:lnSpc>
              <a:buNone/>
            </a:pPr>
            <a:r>
              <a:rPr lang="en-US" altLang="zh-CN" sz="1200" dirty="0" smtClean="0"/>
              <a:t>	      </a:t>
            </a:r>
            <a:r>
              <a:rPr lang="en-US" altLang="zh-CN" sz="1200" dirty="0" smtClean="0">
                <a:hlinkClick r:id="rId2"/>
              </a:rPr>
              <a:t>http://jipaio.m.jd.com/airline/orderDeatil.action?order</a:t>
            </a:r>
            <a:r>
              <a:rPr lang="en-US" altLang="zh-CN" sz="1200" dirty="0" smtClean="0"/>
              <a:t>=</a:t>
            </a:r>
            <a:r>
              <a:rPr lang="zh-CN" altLang="en-US" sz="1200" dirty="0" smtClean="0">
                <a:solidFill>
                  <a:srgbClr val="FF0000"/>
                </a:solidFill>
              </a:rPr>
              <a:t>订单号</a:t>
            </a:r>
            <a:endParaRPr lang="en-US" altLang="zh-CN" sz="12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573016"/>
            <a:ext cx="6819174" cy="3119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2287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74167"/>
            <a:ext cx="8229600" cy="490537"/>
          </a:xfrm>
        </p:spPr>
        <p:txBody>
          <a:bodyPr>
            <a:noAutofit/>
          </a:bodyPr>
          <a:lstStyle/>
          <a:p>
            <a:r>
              <a:rPr lang="zh-CN" altLang="en-US" sz="2000" b="1" dirty="0"/>
              <a:t>第二</a:t>
            </a:r>
            <a:r>
              <a:rPr lang="zh-CN" altLang="en-US" sz="2000" b="1" dirty="0" smtClean="0"/>
              <a:t>章 业务</a:t>
            </a:r>
            <a:r>
              <a:rPr lang="zh-CN" altLang="en-US" sz="2000" b="1" dirty="0"/>
              <a:t>逻辑越权</a:t>
            </a:r>
            <a:r>
              <a:rPr lang="zh-CN" altLang="en-US" sz="2000" b="1" dirty="0" smtClean="0"/>
              <a:t>漏洞</a:t>
            </a:r>
          </a:p>
        </p:txBody>
      </p:sp>
      <p:sp>
        <p:nvSpPr>
          <p:cNvPr id="2" name="内容占位符 1"/>
          <p:cNvSpPr>
            <a:spLocks noGrp="1"/>
          </p:cNvSpPr>
          <p:nvPr>
            <p:ph idx="1"/>
          </p:nvPr>
        </p:nvSpPr>
        <p:spPr>
          <a:xfrm>
            <a:off x="323528" y="908720"/>
            <a:ext cx="8496944" cy="5688632"/>
          </a:xfrm>
        </p:spPr>
        <p:txBody>
          <a:bodyPr/>
          <a:lstStyle/>
          <a:p>
            <a:pPr marL="0" indent="0">
              <a:lnSpc>
                <a:spcPct val="150000"/>
              </a:lnSpc>
              <a:buNone/>
            </a:pPr>
            <a:r>
              <a:rPr lang="en-US" altLang="zh-CN" sz="1200" b="1" dirty="0" smtClean="0"/>
              <a:t>2.1.1</a:t>
            </a:r>
            <a:r>
              <a:rPr lang="zh-CN" altLang="en-US" sz="1200" b="1" dirty="0" smtClean="0"/>
              <a:t>、</a:t>
            </a:r>
            <a:r>
              <a:rPr lang="zh-CN" altLang="en-US" sz="1200" b="1" dirty="0"/>
              <a:t>用户对订单、收货地址等敏感信息操作时一定要根据角色关系进行权限验证。</a:t>
            </a:r>
            <a:endParaRPr lang="en-US" altLang="zh-CN" sz="1200" b="1" dirty="0" smtClean="0"/>
          </a:p>
          <a:p>
            <a:pPr marL="0" indent="0">
              <a:lnSpc>
                <a:spcPct val="150000"/>
              </a:lnSpc>
              <a:buNone/>
            </a:pPr>
            <a:r>
              <a:rPr lang="en-US" altLang="zh-CN" sz="1200" b="1" dirty="0" smtClean="0"/>
              <a:t>       </a:t>
            </a:r>
            <a:r>
              <a:rPr lang="zh-CN" altLang="en-US" sz="1200" dirty="0"/>
              <a:t> 如上述机票订单遍历案例，需要验证当前登录用户是否拥有此</a:t>
            </a:r>
            <a:r>
              <a:rPr lang="en-US" altLang="zh-CN" sz="1200" dirty="0" err="1"/>
              <a:t>orderId</a:t>
            </a:r>
            <a:r>
              <a:rPr lang="zh-CN" altLang="en-US" sz="1200" dirty="0"/>
              <a:t>的查看</a:t>
            </a:r>
            <a:r>
              <a:rPr lang="zh-CN" altLang="en-US" sz="1200" dirty="0" smtClean="0"/>
              <a:t>权限。</a:t>
            </a:r>
            <a:endParaRPr lang="en-US" altLang="zh-CN" sz="1200" dirty="0" smtClean="0"/>
          </a:p>
          <a:p>
            <a:pPr marL="0" indent="0">
              <a:lnSpc>
                <a:spcPct val="150000"/>
              </a:lnSpc>
              <a:buNone/>
            </a:pPr>
            <a:r>
              <a:rPr lang="en-US" altLang="zh-CN" sz="1200" dirty="0" smtClean="0"/>
              <a:t>        </a:t>
            </a:r>
            <a:r>
              <a:rPr lang="zh-CN" altLang="en-US" sz="1200" dirty="0" smtClean="0"/>
              <a:t>目前越权事件频发，越权的对象主要一大类集中在</a:t>
            </a:r>
            <a:r>
              <a:rPr lang="en-US" altLang="zh-CN" sz="1200" dirty="0" err="1" smtClean="0"/>
              <a:t>orderId</a:t>
            </a:r>
            <a:r>
              <a:rPr lang="zh-CN" altLang="en-US" sz="1200" dirty="0" smtClean="0"/>
              <a:t>越权、</a:t>
            </a:r>
            <a:r>
              <a:rPr lang="en-US" altLang="zh-CN" sz="1200" dirty="0" err="1" smtClean="0"/>
              <a:t>addressId</a:t>
            </a:r>
            <a:r>
              <a:rPr lang="zh-CN" altLang="en-US" sz="1200" dirty="0" smtClean="0"/>
              <a:t>越权此类的订单数据越权，越权的操作方式</a:t>
            </a:r>
            <a:endParaRPr lang="en-US" altLang="zh-CN" sz="1200" dirty="0" smtClean="0"/>
          </a:p>
          <a:p>
            <a:pPr marL="0" indent="0">
              <a:lnSpc>
                <a:spcPct val="150000"/>
              </a:lnSpc>
              <a:buNone/>
            </a:pPr>
            <a:r>
              <a:rPr lang="zh-CN" altLang="en-US" sz="1200" dirty="0" smtClean="0"/>
              <a:t>则涵盖对</a:t>
            </a:r>
            <a:r>
              <a:rPr lang="zh-CN" altLang="en-US" sz="1200" dirty="0"/>
              <a:t>订单</a:t>
            </a:r>
            <a:r>
              <a:rPr lang="zh-CN" altLang="en-US" sz="1200" dirty="0" smtClean="0"/>
              <a:t>数据的增改查删操作。</a:t>
            </a:r>
            <a:endParaRPr lang="en-US" altLang="zh-CN" sz="1200" dirty="0" smtClean="0"/>
          </a:p>
          <a:p>
            <a:pPr marL="0" indent="0">
              <a:lnSpc>
                <a:spcPct val="150000"/>
              </a:lnSpc>
              <a:buNone/>
            </a:pPr>
            <a:r>
              <a:rPr lang="en-US" altLang="zh-CN" sz="1200" dirty="0" smtClean="0"/>
              <a:t>        </a:t>
            </a:r>
            <a:r>
              <a:rPr lang="zh-CN" altLang="en-US" sz="1200" dirty="0" smtClean="0"/>
              <a:t>对于此类数据操作需严格验证操作数据时的用户是否具有操作的权限，防止越权事故重发。</a:t>
            </a:r>
            <a:endParaRPr lang="en-US" altLang="zh-CN" sz="1200" dirty="0" smtClean="0"/>
          </a:p>
          <a:p>
            <a:pPr marL="0" indent="0">
              <a:lnSpc>
                <a:spcPct val="150000"/>
              </a:lnSpc>
              <a:buNone/>
            </a:pPr>
            <a:r>
              <a:rPr lang="en-US" altLang="zh-CN" sz="1200" dirty="0" smtClean="0"/>
              <a:t>        </a:t>
            </a:r>
            <a:r>
              <a:rPr lang="zh-CN" altLang="en-US" sz="1200" dirty="0" smtClean="0"/>
              <a:t>高危漏洞中常发生的越权数据结构，如下图所示，请对以下用户敏感数据操作时务必验证操作者的权限。</a:t>
            </a:r>
            <a:endParaRPr lang="en-US" altLang="zh-CN" sz="1200" dirty="0" smtClean="0"/>
          </a:p>
          <a:p>
            <a:pPr marL="0" indent="0">
              <a:lnSpc>
                <a:spcPct val="150000"/>
              </a:lnSpc>
              <a:buNone/>
            </a:pPr>
            <a:endParaRPr lang="en-US" altLang="zh-CN" sz="1200" dirty="0"/>
          </a:p>
          <a:p>
            <a:pPr marL="0" indent="0">
              <a:lnSpc>
                <a:spcPct val="150000"/>
              </a:lnSpc>
              <a:buNone/>
            </a:pPr>
            <a:endParaRPr lang="en-US" altLang="zh-CN" sz="1200" dirty="0" smtClean="0"/>
          </a:p>
          <a:p>
            <a:pPr marL="0" indent="0">
              <a:lnSpc>
                <a:spcPct val="150000"/>
              </a:lnSpc>
              <a:buNone/>
            </a:pPr>
            <a:endParaRPr lang="en-US" altLang="zh-CN" sz="1200" dirty="0" smtClean="0"/>
          </a:p>
          <a:p>
            <a:pPr marL="0" indent="0">
              <a:lnSpc>
                <a:spcPct val="150000"/>
              </a:lnSpc>
              <a:buNone/>
            </a:pPr>
            <a:r>
              <a:rPr lang="en-US" altLang="zh-CN" sz="1200" dirty="0"/>
              <a:t>	</a:t>
            </a:r>
            <a:endParaRPr lang="en-US" altLang="zh-CN" sz="1200" dirty="0" smtClean="0"/>
          </a:p>
          <a:p>
            <a:pPr marL="0" indent="0">
              <a:lnSpc>
                <a:spcPct val="150000"/>
              </a:lnSpc>
              <a:buNone/>
            </a:pPr>
            <a:r>
              <a:rPr lang="en-US" altLang="zh-CN" sz="1200" b="1" dirty="0"/>
              <a:t> </a:t>
            </a:r>
            <a:r>
              <a:rPr lang="en-US" altLang="zh-CN" sz="1200" b="1" dirty="0" smtClean="0"/>
              <a:t>     </a:t>
            </a:r>
          </a:p>
          <a:p>
            <a:pPr marL="0" indent="0">
              <a:lnSpc>
                <a:spcPct val="150000"/>
              </a:lnSpc>
              <a:buNone/>
            </a:pPr>
            <a:endParaRPr lang="en-US" altLang="zh-CN" sz="1200" b="1" dirty="0"/>
          </a:p>
          <a:p>
            <a:pPr marL="0" indent="0">
              <a:lnSpc>
                <a:spcPct val="150000"/>
              </a:lnSpc>
              <a:buNone/>
            </a:pPr>
            <a:endParaRPr lang="en-US" altLang="zh-CN" sz="1200" b="1" dirty="0"/>
          </a:p>
          <a:p>
            <a:pPr marL="0" indent="0">
              <a:lnSpc>
                <a:spcPct val="150000"/>
              </a:lnSpc>
              <a:buNone/>
            </a:pPr>
            <a:r>
              <a:rPr lang="en-US" altLang="zh-CN" sz="1200" b="1" dirty="0" smtClean="0"/>
              <a:t>2.1.2</a:t>
            </a:r>
            <a:r>
              <a:rPr lang="zh-CN" altLang="en-US" sz="1200" b="1" dirty="0" smtClean="0"/>
              <a:t>、对用户进行操作时切勿依赖前端传递的用户</a:t>
            </a:r>
            <a:r>
              <a:rPr lang="en-US" altLang="zh-CN" sz="1200" b="1" dirty="0" smtClean="0"/>
              <a:t>PIN</a:t>
            </a:r>
            <a:r>
              <a:rPr lang="zh-CN" altLang="en-US" sz="1200" b="1" dirty="0" smtClean="0"/>
              <a:t>，用户</a:t>
            </a:r>
            <a:r>
              <a:rPr lang="en-US" altLang="zh-CN" sz="1200" b="1" dirty="0" smtClean="0"/>
              <a:t>ID</a:t>
            </a:r>
            <a:r>
              <a:rPr lang="zh-CN" altLang="en-US" sz="1200" b="1" dirty="0" smtClean="0"/>
              <a:t>判定用户身份</a:t>
            </a:r>
            <a:endParaRPr lang="en-US" altLang="zh-CN" sz="1200" b="1" dirty="0" smtClean="0"/>
          </a:p>
          <a:p>
            <a:pPr marL="0" indent="0">
              <a:lnSpc>
                <a:spcPct val="150000"/>
              </a:lnSpc>
              <a:buNone/>
            </a:pPr>
            <a:r>
              <a:rPr lang="en-US" altLang="zh-CN" sz="1200" b="1" dirty="0" smtClean="0"/>
              <a:t>      </a:t>
            </a:r>
            <a:r>
              <a:rPr lang="zh-CN" altLang="en-US" sz="1200" b="1" dirty="0"/>
              <a:t> </a:t>
            </a:r>
            <a:r>
              <a:rPr lang="zh-CN" altLang="en-US" sz="1200" dirty="0" smtClean="0"/>
              <a:t>在</a:t>
            </a:r>
            <a:r>
              <a:rPr lang="en-US" altLang="zh-CN" sz="1200" dirty="0"/>
              <a:t>《【</a:t>
            </a:r>
            <a:r>
              <a:rPr lang="zh-CN" altLang="en-US" sz="1200" dirty="0"/>
              <a:t>高级漏洞通知</a:t>
            </a:r>
            <a:r>
              <a:rPr lang="en-US" altLang="zh-CN" sz="1200" dirty="0"/>
              <a:t>-20160113】</a:t>
            </a:r>
            <a:r>
              <a:rPr lang="zh-CN" altLang="en-US" sz="1200" dirty="0"/>
              <a:t>京东到家越权查看任意用户收货地址</a:t>
            </a:r>
            <a:r>
              <a:rPr lang="en-US" altLang="zh-CN" sz="1200" dirty="0"/>
              <a:t>(</a:t>
            </a:r>
            <a:r>
              <a:rPr lang="zh-CN" altLang="en-US" sz="1200" dirty="0"/>
              <a:t>收货人姓名</a:t>
            </a:r>
            <a:r>
              <a:rPr lang="en-US" altLang="zh-CN" sz="1200" dirty="0"/>
              <a:t>,</a:t>
            </a:r>
            <a:r>
              <a:rPr lang="zh-CN" altLang="en-US" sz="1200" dirty="0"/>
              <a:t>收货地址，打码手机号</a:t>
            </a:r>
            <a:r>
              <a:rPr lang="en-US" altLang="zh-CN" sz="1200" dirty="0"/>
              <a:t>,</a:t>
            </a:r>
            <a:r>
              <a:rPr lang="zh-CN" altLang="en-US" sz="1200" dirty="0"/>
              <a:t>收货人邮箱</a:t>
            </a:r>
            <a:r>
              <a:rPr lang="en-US" altLang="zh-CN" sz="1200" dirty="0" smtClean="0"/>
              <a:t>)》</a:t>
            </a:r>
            <a:r>
              <a:rPr lang="zh-CN" altLang="en-US" sz="1200" dirty="0" smtClean="0"/>
              <a:t>中，研发通过</a:t>
            </a:r>
            <a:r>
              <a:rPr lang="en-US" altLang="zh-CN" sz="1200" dirty="0" smtClean="0"/>
              <a:t>COOKIE</a:t>
            </a:r>
            <a:r>
              <a:rPr lang="zh-CN" altLang="en-US" sz="1200" dirty="0" smtClean="0"/>
              <a:t>跟</a:t>
            </a:r>
            <a:r>
              <a:rPr lang="en-US" altLang="zh-CN" sz="1200" dirty="0" smtClean="0"/>
              <a:t>GET</a:t>
            </a:r>
            <a:r>
              <a:rPr lang="zh-CN" altLang="en-US" sz="1200" dirty="0" smtClean="0"/>
              <a:t>参数中用户的</a:t>
            </a:r>
            <a:r>
              <a:rPr lang="en-US" altLang="zh-CN" sz="1200" dirty="0" smtClean="0"/>
              <a:t>Pin</a:t>
            </a:r>
            <a:r>
              <a:rPr lang="zh-CN" altLang="en-US" sz="1200" dirty="0" smtClean="0"/>
              <a:t>值判断用户的身份，当修改</a:t>
            </a:r>
            <a:r>
              <a:rPr lang="en-US" altLang="zh-CN" sz="1200" dirty="0" smtClean="0"/>
              <a:t>Pin</a:t>
            </a:r>
            <a:r>
              <a:rPr lang="zh-CN" altLang="en-US" sz="1200" dirty="0" smtClean="0"/>
              <a:t>值为他人时可以获取他人的收货地址数据，造成极大的安全风险。</a:t>
            </a:r>
            <a:endParaRPr lang="en-US" altLang="zh-CN" sz="800" dirty="0"/>
          </a:p>
        </p:txBody>
      </p:sp>
      <p:graphicFrame>
        <p:nvGraphicFramePr>
          <p:cNvPr id="4" name="表格 3"/>
          <p:cNvGraphicFramePr>
            <a:graphicFrameLocks noGrp="1"/>
          </p:cNvGraphicFramePr>
          <p:nvPr>
            <p:extLst>
              <p:ext uri="{D42A27DB-BD31-4B8C-83A1-F6EECF244321}">
                <p14:modId xmlns:p14="http://schemas.microsoft.com/office/powerpoint/2010/main" val="857235176"/>
              </p:ext>
            </p:extLst>
          </p:nvPr>
        </p:nvGraphicFramePr>
        <p:xfrm>
          <a:off x="755576" y="3068960"/>
          <a:ext cx="6552727" cy="1584176"/>
        </p:xfrm>
        <a:graphic>
          <a:graphicData uri="http://schemas.openxmlformats.org/drawingml/2006/table">
            <a:tbl>
              <a:tblPr>
                <a:tableStyleId>{5C22544A-7EE6-4342-B048-85BDC9FD1C3A}</a:tableStyleId>
              </a:tblPr>
              <a:tblGrid>
                <a:gridCol w="2522780"/>
                <a:gridCol w="2453718"/>
                <a:gridCol w="1576229"/>
              </a:tblGrid>
              <a:tr h="396044">
                <a:tc>
                  <a:txBody>
                    <a:bodyPr/>
                    <a:lstStyle/>
                    <a:p>
                      <a:pPr algn="l" fontAlgn="ctr"/>
                      <a:r>
                        <a:rPr lang="zh-CN" altLang="en-US" sz="1100" u="none" strike="noStrike" dirty="0">
                          <a:effectLst/>
                          <a:latin typeface="微软雅黑" panose="020B0503020204020204" pitchFamily="34" charset="-122"/>
                          <a:ea typeface="微软雅黑" panose="020B0503020204020204" pitchFamily="34" charset="-122"/>
                        </a:rPr>
                        <a:t>用户订单</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100" u="none" strike="noStrike" dirty="0">
                          <a:effectLst/>
                          <a:latin typeface="微软雅黑" panose="020B0503020204020204" pitchFamily="34" charset="-122"/>
                          <a:ea typeface="微软雅黑" panose="020B0503020204020204" pitchFamily="34" charset="-122"/>
                        </a:rPr>
                        <a:t>用户收货地址</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100" u="none" strike="noStrike">
                          <a:effectLst/>
                          <a:latin typeface="微软雅黑" panose="020B0503020204020204" pitchFamily="34" charset="-122"/>
                          <a:ea typeface="微软雅黑" panose="020B0503020204020204" pitchFamily="34" charset="-122"/>
                        </a:rPr>
                        <a:t>用户手机号</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algn="l" fontAlgn="ctr"/>
                      <a:r>
                        <a:rPr lang="zh-CN" altLang="en-US" sz="1100" u="none" strike="noStrike">
                          <a:effectLst/>
                          <a:latin typeface="微软雅黑" panose="020B0503020204020204" pitchFamily="34" charset="-122"/>
                          <a:ea typeface="微软雅黑" panose="020B0503020204020204" pitchFamily="34" charset="-122"/>
                        </a:rPr>
                        <a:t>用户身份证号</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100" u="none" strike="noStrike">
                          <a:effectLst/>
                          <a:latin typeface="微软雅黑" panose="020B0503020204020204" pitchFamily="34" charset="-122"/>
                          <a:ea typeface="微软雅黑" panose="020B0503020204020204" pitchFamily="34" charset="-122"/>
                        </a:rPr>
                        <a:t>用户银行卡信息</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100" u="none" strike="noStrike">
                          <a:effectLst/>
                          <a:latin typeface="微软雅黑" panose="020B0503020204020204" pitchFamily="34" charset="-122"/>
                          <a:ea typeface="微软雅黑" panose="020B0503020204020204" pitchFamily="34" charset="-122"/>
                        </a:rPr>
                        <a:t>配送信息</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algn="l" fontAlgn="ctr"/>
                      <a:r>
                        <a:rPr lang="zh-CN" altLang="en-US" sz="1100" u="none" strike="noStrike">
                          <a:effectLst/>
                          <a:latin typeface="微软雅黑" panose="020B0503020204020204" pitchFamily="34" charset="-122"/>
                          <a:ea typeface="微软雅黑" panose="020B0503020204020204" pitchFamily="34" charset="-122"/>
                        </a:rPr>
                        <a:t>用户邮箱</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100" u="none" strike="noStrike">
                          <a:effectLst/>
                          <a:latin typeface="微软雅黑" panose="020B0503020204020204" pitchFamily="34" charset="-122"/>
                          <a:ea typeface="微软雅黑" panose="020B0503020204020204" pitchFamily="34" charset="-122"/>
                        </a:rPr>
                        <a:t>商家订单</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100" u="none" strike="noStrike">
                          <a:effectLst/>
                          <a:latin typeface="微软雅黑" panose="020B0503020204020204" pitchFamily="34" charset="-122"/>
                          <a:ea typeface="微软雅黑" panose="020B0503020204020204" pitchFamily="34" charset="-122"/>
                        </a:rPr>
                        <a:t>用户</a:t>
                      </a:r>
                      <a:r>
                        <a:rPr lang="en-US" sz="1100" u="none" strike="noStrike">
                          <a:effectLst/>
                          <a:latin typeface="微软雅黑" panose="020B0503020204020204" pitchFamily="34" charset="-122"/>
                          <a:ea typeface="微软雅黑" panose="020B0503020204020204" pitchFamily="34" charset="-122"/>
                        </a:rPr>
                        <a:t>pin</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algn="l" fontAlgn="ctr"/>
                      <a:r>
                        <a:rPr lang="zh-CN" altLang="en-US" sz="1100" u="none" strike="noStrike">
                          <a:effectLst/>
                          <a:latin typeface="微软雅黑" panose="020B0503020204020204" pitchFamily="34" charset="-122"/>
                          <a:ea typeface="微软雅黑" panose="020B0503020204020204" pitchFamily="34" charset="-122"/>
                        </a:rPr>
                        <a:t>金融理财信息</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100" u="none" strike="noStrike">
                          <a:effectLst/>
                          <a:latin typeface="微软雅黑" panose="020B0503020204020204" pitchFamily="34" charset="-122"/>
                          <a:ea typeface="微软雅黑" panose="020B0503020204020204" pitchFamily="34" charset="-122"/>
                        </a:rPr>
                        <a:t>用户财产信息</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100" u="none" strike="noStrike" dirty="0">
                          <a:effectLst/>
                          <a:latin typeface="微软雅黑" panose="020B0503020204020204" pitchFamily="34" charset="-122"/>
                          <a:ea typeface="微软雅黑" panose="020B0503020204020204" pitchFamily="34" charset="-122"/>
                        </a:rPr>
                        <a:t>系统后台权限</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82287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74167"/>
            <a:ext cx="8229600" cy="490537"/>
          </a:xfrm>
        </p:spPr>
        <p:txBody>
          <a:bodyPr>
            <a:noAutofit/>
          </a:bodyPr>
          <a:lstStyle/>
          <a:p>
            <a:r>
              <a:rPr lang="zh-CN" altLang="en-US" sz="2000" b="1" dirty="0"/>
              <a:t>第二</a:t>
            </a:r>
            <a:r>
              <a:rPr lang="zh-CN" altLang="en-US" sz="2000" b="1" dirty="0" smtClean="0"/>
              <a:t>章 业务</a:t>
            </a:r>
            <a:r>
              <a:rPr lang="zh-CN" altLang="en-US" sz="2000" b="1" dirty="0"/>
              <a:t>逻辑越权</a:t>
            </a:r>
            <a:r>
              <a:rPr lang="zh-CN" altLang="en-US" sz="2000" b="1" dirty="0" smtClean="0"/>
              <a:t>漏洞</a:t>
            </a:r>
          </a:p>
        </p:txBody>
      </p:sp>
      <p:sp>
        <p:nvSpPr>
          <p:cNvPr id="2" name="内容占位符 1"/>
          <p:cNvSpPr>
            <a:spLocks noGrp="1"/>
          </p:cNvSpPr>
          <p:nvPr>
            <p:ph idx="1"/>
          </p:nvPr>
        </p:nvSpPr>
        <p:spPr>
          <a:xfrm>
            <a:off x="323528" y="908720"/>
            <a:ext cx="8496944" cy="5688632"/>
          </a:xfrm>
        </p:spPr>
        <p:txBody>
          <a:bodyPr/>
          <a:lstStyle/>
          <a:p>
            <a:pPr marL="0" lvl="1" indent="0">
              <a:lnSpc>
                <a:spcPct val="150000"/>
              </a:lnSpc>
              <a:buNone/>
            </a:pPr>
            <a:r>
              <a:rPr lang="en-US" altLang="zh-CN" sz="1200" dirty="0"/>
              <a:t> </a:t>
            </a:r>
            <a:r>
              <a:rPr lang="en-US" altLang="zh-CN" sz="1200" dirty="0" smtClean="0"/>
              <a:t>       </a:t>
            </a:r>
            <a:r>
              <a:rPr lang="zh-CN" altLang="en-US" sz="1200" dirty="0" smtClean="0"/>
              <a:t>存在漏洞的接口为 </a:t>
            </a:r>
            <a:r>
              <a:rPr lang="en-US" altLang="zh-CN" sz="1200" dirty="0" smtClean="0"/>
              <a:t>http://pdj.jd.com/client?functionId=addresspdj%2FgetJDAddressList&amp;body</a:t>
            </a:r>
            <a:r>
              <a:rPr lang="en-US" altLang="zh-CN" sz="1200" dirty="0"/>
              <a:t>=%</a:t>
            </a:r>
            <a:r>
              <a:rPr lang="en-US" altLang="zh-CN" sz="1200" b="1" dirty="0" smtClean="0">
                <a:solidFill>
                  <a:srgbClr val="FF0000"/>
                </a:solidFill>
              </a:rPr>
              <a:t>7B%22pin</a:t>
            </a:r>
            <a:endParaRPr lang="en-US" altLang="zh-CN" sz="1200" b="1" dirty="0">
              <a:solidFill>
                <a:srgbClr val="FF0000"/>
              </a:solidFill>
            </a:endParaRPr>
          </a:p>
          <a:p>
            <a:pPr marL="0" lvl="1" indent="0">
              <a:lnSpc>
                <a:spcPct val="150000"/>
              </a:lnSpc>
              <a:buNone/>
            </a:pPr>
            <a:r>
              <a:rPr lang="en-US" altLang="zh-CN" sz="1200" b="1" dirty="0" smtClean="0">
                <a:solidFill>
                  <a:srgbClr val="FF0000"/>
                </a:solidFill>
              </a:rPr>
              <a:t>%22jd_78f6ba1af8a88%22</a:t>
            </a:r>
            <a:r>
              <a:rPr lang="en-US" altLang="zh-CN" sz="1200" dirty="0" smtClean="0"/>
              <a:t>%7D&amp;appVersion=2.0.0&amp;rand=1452608250360,</a:t>
            </a:r>
            <a:r>
              <a:rPr lang="zh-CN" altLang="en-US" sz="1200" dirty="0" smtClean="0"/>
              <a:t>在接口中传递用户的</a:t>
            </a:r>
            <a:r>
              <a:rPr lang="en-US" altLang="zh-CN" sz="1200" dirty="0" smtClean="0"/>
              <a:t>Pin</a:t>
            </a:r>
            <a:r>
              <a:rPr lang="zh-CN" altLang="en-US" sz="1200" dirty="0" smtClean="0"/>
              <a:t>值，导致越权。</a:t>
            </a:r>
            <a:endParaRPr lang="en-US" altLang="zh-CN" sz="1200" dirty="0" smtClean="0"/>
          </a:p>
          <a:p>
            <a:pPr marL="0" lvl="1" indent="0">
              <a:lnSpc>
                <a:spcPct val="150000"/>
              </a:lnSpc>
              <a:buNone/>
            </a:pPr>
            <a:r>
              <a:rPr lang="en-US" altLang="zh-CN" sz="1200" dirty="0" smtClean="0"/>
              <a:t>        </a:t>
            </a:r>
            <a:r>
              <a:rPr lang="zh-CN" altLang="en-US" sz="1200" dirty="0" smtClean="0"/>
              <a:t>此类传递用户的</a:t>
            </a:r>
            <a:r>
              <a:rPr lang="en-US" altLang="zh-CN" sz="1200" dirty="0" smtClean="0"/>
              <a:t>Pin</a:t>
            </a:r>
            <a:r>
              <a:rPr lang="zh-CN" altLang="en-US" sz="1200" dirty="0" smtClean="0"/>
              <a:t>值，用户</a:t>
            </a:r>
            <a:r>
              <a:rPr lang="en-US" altLang="zh-CN" sz="1200" dirty="0" smtClean="0"/>
              <a:t>ID</a:t>
            </a:r>
            <a:r>
              <a:rPr lang="zh-CN" altLang="en-US" sz="1200" dirty="0" smtClean="0"/>
              <a:t>值的越权漏洞在整体的安全漏洞中属多发、频发漏洞，禁止从研发从</a:t>
            </a:r>
            <a:r>
              <a:rPr lang="en-US" altLang="zh-CN" sz="1200" dirty="0" smtClean="0"/>
              <a:t>Header</a:t>
            </a:r>
            <a:r>
              <a:rPr lang="zh-CN" altLang="en-US" sz="1200" dirty="0" smtClean="0"/>
              <a:t>头、</a:t>
            </a:r>
            <a:r>
              <a:rPr lang="en-US" altLang="zh-CN" sz="1200" dirty="0" smtClean="0"/>
              <a:t>GET</a:t>
            </a:r>
            <a:r>
              <a:rPr lang="zh-CN" altLang="en-US" sz="1200" dirty="0" smtClean="0"/>
              <a:t>参数、</a:t>
            </a:r>
            <a:r>
              <a:rPr lang="en-US" altLang="zh-CN" sz="1200" dirty="0" smtClean="0"/>
              <a:t>POST</a:t>
            </a:r>
            <a:r>
              <a:rPr lang="zh-CN" altLang="en-US" sz="1200" dirty="0" smtClean="0"/>
              <a:t>参数、</a:t>
            </a:r>
            <a:r>
              <a:rPr lang="en-US" altLang="zh-CN" sz="1200" dirty="0" smtClean="0"/>
              <a:t>COOKIE</a:t>
            </a:r>
            <a:r>
              <a:rPr lang="zh-CN" altLang="en-US" sz="1200" dirty="0" smtClean="0"/>
              <a:t>参数中取用用户</a:t>
            </a:r>
            <a:r>
              <a:rPr lang="en-US" altLang="zh-CN" sz="1200" dirty="0" smtClean="0"/>
              <a:t>Pin</a:t>
            </a:r>
            <a:r>
              <a:rPr lang="zh-CN" altLang="en-US" sz="1200" dirty="0" smtClean="0"/>
              <a:t>、用户</a:t>
            </a:r>
            <a:r>
              <a:rPr lang="en-US" altLang="zh-CN" sz="1200" dirty="0" smtClean="0"/>
              <a:t>ID</a:t>
            </a:r>
            <a:r>
              <a:rPr lang="zh-CN" altLang="en-US" sz="1200" dirty="0" smtClean="0"/>
              <a:t>并且不进行安全验证</a:t>
            </a:r>
            <a:r>
              <a:rPr lang="zh-CN" altLang="en-US" sz="1200" dirty="0" smtClean="0"/>
              <a:t>。</a:t>
            </a:r>
            <a:endParaRPr lang="en-US" altLang="zh-CN" sz="1200" dirty="0" smtClean="0"/>
          </a:p>
          <a:p>
            <a:pPr marL="0" lvl="1" indent="0">
              <a:lnSpc>
                <a:spcPct val="150000"/>
              </a:lnSpc>
              <a:buNone/>
            </a:pPr>
            <a:r>
              <a:rPr lang="zh-CN" altLang="en-US" sz="1200" dirty="0" smtClean="0"/>
              <a:t>        在</a:t>
            </a:r>
            <a:r>
              <a:rPr lang="zh-CN" altLang="en-US" sz="1200" dirty="0"/>
              <a:t>业务水平权限漏洞处理中</a:t>
            </a:r>
            <a:r>
              <a:rPr lang="zh-CN" altLang="en-US" sz="1200" dirty="0" smtClean="0"/>
              <a:t>，</a:t>
            </a:r>
            <a:r>
              <a:rPr lang="en-US" altLang="zh-CN" sz="1200" dirty="0" smtClean="0"/>
              <a:t>ID</a:t>
            </a:r>
            <a:r>
              <a:rPr lang="zh-CN" altLang="en-US" sz="1200" dirty="0" smtClean="0"/>
              <a:t>非连续性遍历造成检查的</a:t>
            </a:r>
            <a:r>
              <a:rPr lang="zh-CN" altLang="en-US" sz="1200" smtClean="0"/>
              <a:t>困难，在测试中应加大遍历区间防止漏洞的漏检等等。</a:t>
            </a:r>
            <a:endParaRPr lang="en-US" altLang="zh-CN" sz="1200" dirty="0" smtClean="0"/>
          </a:p>
          <a:p>
            <a:pPr marL="0" lvl="1" indent="0">
              <a:lnSpc>
                <a:spcPct val="150000"/>
              </a:lnSpc>
              <a:buNone/>
            </a:pPr>
            <a:r>
              <a:rPr lang="en-US" altLang="zh-CN" sz="1200" dirty="0" smtClean="0"/>
              <a:t>        </a:t>
            </a:r>
            <a:r>
              <a:rPr lang="zh-CN" altLang="en-US" sz="1200" dirty="0" smtClean="0"/>
              <a:t>安全的会话操作应当从系统的会话中心获取，用户会话字段从统一登陆入口获得，非客户端伪造。</a:t>
            </a:r>
            <a:endParaRPr lang="en-US" altLang="zh-CN" sz="1200" dirty="0" smtClean="0"/>
          </a:p>
          <a:p>
            <a:pPr marL="0" lvl="1" indent="0">
              <a:lnSpc>
                <a:spcPct val="150000"/>
              </a:lnSpc>
              <a:buNone/>
            </a:pPr>
            <a:endParaRPr lang="en-US" altLang="zh-CN" sz="800" dirty="0" smtClean="0"/>
          </a:p>
          <a:p>
            <a:pPr marL="0" lvl="1" indent="0">
              <a:lnSpc>
                <a:spcPct val="150000"/>
              </a:lnSpc>
              <a:buNone/>
            </a:pPr>
            <a:r>
              <a:rPr lang="en-US" altLang="zh-CN" sz="1200" b="1" dirty="0" smtClean="0"/>
              <a:t>2.2</a:t>
            </a:r>
            <a:r>
              <a:rPr lang="zh-CN" altLang="en-US" sz="1200" b="1" dirty="0" smtClean="0"/>
              <a:t>、业务垂直越权</a:t>
            </a:r>
            <a:endParaRPr lang="en-US" altLang="zh-CN" sz="1200" b="1" dirty="0" smtClean="0"/>
          </a:p>
          <a:p>
            <a:pPr marL="0" lvl="1" indent="0">
              <a:lnSpc>
                <a:spcPct val="150000"/>
              </a:lnSpc>
              <a:buNone/>
            </a:pPr>
            <a:r>
              <a:rPr lang="en-US" altLang="zh-CN" sz="1200" b="1" dirty="0"/>
              <a:t> </a:t>
            </a:r>
            <a:r>
              <a:rPr lang="en-US" altLang="zh-CN" sz="1200" b="1" dirty="0" smtClean="0"/>
              <a:t>        </a:t>
            </a:r>
            <a:r>
              <a:rPr lang="zh-CN" altLang="en-US" sz="1200" dirty="0" smtClean="0"/>
              <a:t>垂直越权与水平越权类似，主要区别在于角色权限功能的扩大，而不是角色本身的变换。</a:t>
            </a:r>
            <a:endParaRPr lang="en-US" altLang="zh-CN" sz="1200" dirty="0" smtClean="0"/>
          </a:p>
          <a:p>
            <a:pPr marL="0" lvl="1" indent="0">
              <a:lnSpc>
                <a:spcPct val="150000"/>
              </a:lnSpc>
              <a:buNone/>
            </a:pPr>
            <a:r>
              <a:rPr lang="zh-CN" altLang="en-US" sz="1200" dirty="0" smtClean="0"/>
              <a:t>         例如</a:t>
            </a:r>
            <a:r>
              <a:rPr lang="zh-CN" altLang="en-US" sz="1200" dirty="0"/>
              <a:t>：在</a:t>
            </a:r>
            <a:r>
              <a:rPr lang="en-US" altLang="zh-CN" sz="1200" dirty="0" smtClean="0"/>
              <a:t>《</a:t>
            </a:r>
            <a:r>
              <a:rPr lang="zh-CN" altLang="en-US" sz="1200" dirty="0" smtClean="0"/>
              <a:t>严重</a:t>
            </a:r>
            <a:r>
              <a:rPr lang="zh-CN" altLang="en-US" sz="1200" dirty="0"/>
              <a:t>漏洞通知</a:t>
            </a:r>
            <a:r>
              <a:rPr lang="en-US" altLang="zh-CN" sz="1200" dirty="0"/>
              <a:t>-</a:t>
            </a:r>
            <a:r>
              <a:rPr lang="en-US" altLang="zh-CN" sz="1200" dirty="0" smtClean="0"/>
              <a:t>20141210-</a:t>
            </a:r>
            <a:r>
              <a:rPr lang="zh-CN" altLang="en-US" sz="1200" dirty="0" smtClean="0"/>
              <a:t>京东</a:t>
            </a:r>
            <a:r>
              <a:rPr lang="en-US" altLang="zh-CN" sz="1200" dirty="0" err="1"/>
              <a:t>Jshop</a:t>
            </a:r>
            <a:r>
              <a:rPr lang="zh-CN" altLang="en-US" sz="1200" dirty="0"/>
              <a:t>微分享项目主机读取系统任意文件</a:t>
            </a:r>
            <a:r>
              <a:rPr lang="en-US" altLang="zh-CN" sz="1200" dirty="0" smtClean="0"/>
              <a:t>》</a:t>
            </a:r>
            <a:r>
              <a:rPr lang="zh-CN" altLang="en-US" sz="1200" dirty="0" smtClean="0"/>
              <a:t>中，</a:t>
            </a:r>
            <a:endParaRPr lang="en-US" altLang="zh-CN" sz="1200" dirty="0"/>
          </a:p>
          <a:p>
            <a:pPr marL="0" lvl="1" indent="0">
              <a:lnSpc>
                <a:spcPct val="150000"/>
              </a:lnSpc>
              <a:buNone/>
            </a:pPr>
            <a:endParaRPr lang="en-US" altLang="zh-CN" sz="1200" b="1" dirty="0" smtClean="0"/>
          </a:p>
          <a:p>
            <a:pPr marL="0" lvl="1" indent="0">
              <a:lnSpc>
                <a:spcPct val="150000"/>
              </a:lnSpc>
              <a:buNone/>
            </a:pPr>
            <a:endParaRPr lang="en-US" altLang="zh-CN" sz="1200" b="1" dirty="0"/>
          </a:p>
          <a:p>
            <a:pPr marL="0" lvl="1" indent="0">
              <a:lnSpc>
                <a:spcPct val="150000"/>
              </a:lnSpc>
              <a:buNone/>
            </a:pPr>
            <a:r>
              <a:rPr lang="en-US" altLang="zh-CN" sz="1400" dirty="0" smtClean="0"/>
              <a:t>        </a:t>
            </a:r>
            <a:r>
              <a:rPr lang="zh-CN" altLang="en-US" sz="1400" dirty="0" smtClean="0"/>
              <a:t>上面定义了</a:t>
            </a:r>
            <a:r>
              <a:rPr lang="en-US" altLang="zh-CN" sz="1400" dirty="0" smtClean="0"/>
              <a:t>getImgCode.html</a:t>
            </a:r>
            <a:r>
              <a:rPr lang="zh-CN" altLang="en-US" sz="1400" dirty="0" smtClean="0"/>
              <a:t>来实现对图片的访问，图片目录通过</a:t>
            </a:r>
            <a:r>
              <a:rPr lang="en-US" altLang="zh-CN" sz="1400" dirty="0" err="1" smtClean="0"/>
              <a:t>imgUrl</a:t>
            </a:r>
            <a:r>
              <a:rPr lang="zh-CN" altLang="en-US" sz="1400" dirty="0" smtClean="0"/>
              <a:t>来指定，本身该功能是对图片的访问加载，但是可以恶意指定本地目录和文件，相关功能并没有严格进行权限限制。</a:t>
            </a:r>
            <a:endParaRPr lang="en-US" altLang="zh-CN" sz="1400" dirty="0" smtClean="0"/>
          </a:p>
          <a:p>
            <a:pPr marL="0" lvl="1" indent="0">
              <a:lnSpc>
                <a:spcPct val="150000"/>
              </a:lnSpc>
              <a:buNone/>
            </a:pPr>
            <a:endParaRPr lang="en-US" altLang="zh-CN" sz="1400" dirty="0" smtClean="0"/>
          </a:p>
          <a:p>
            <a:pPr marL="0" lvl="1" indent="0">
              <a:lnSpc>
                <a:spcPct val="150000"/>
              </a:lnSpc>
              <a:buNone/>
            </a:pPr>
            <a:endParaRPr lang="en-US" altLang="zh-CN"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64" y="3501008"/>
            <a:ext cx="4533900" cy="42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653136"/>
            <a:ext cx="7200800" cy="1797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1633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74167"/>
            <a:ext cx="8229600" cy="490537"/>
          </a:xfrm>
        </p:spPr>
        <p:txBody>
          <a:bodyPr>
            <a:noAutofit/>
          </a:bodyPr>
          <a:lstStyle/>
          <a:p>
            <a:r>
              <a:rPr lang="zh-CN" altLang="en-US" sz="2000" b="1" dirty="0"/>
              <a:t>第二</a:t>
            </a:r>
            <a:r>
              <a:rPr lang="zh-CN" altLang="en-US" sz="2000" b="1" dirty="0" smtClean="0"/>
              <a:t>章 业务</a:t>
            </a:r>
            <a:r>
              <a:rPr lang="zh-CN" altLang="en-US" sz="2000" b="1" dirty="0"/>
              <a:t>逻辑越权</a:t>
            </a:r>
            <a:r>
              <a:rPr lang="zh-CN" altLang="en-US" sz="2000" b="1" dirty="0" smtClean="0"/>
              <a:t>漏洞</a:t>
            </a:r>
          </a:p>
        </p:txBody>
      </p:sp>
      <p:sp>
        <p:nvSpPr>
          <p:cNvPr id="2" name="内容占位符 1"/>
          <p:cNvSpPr>
            <a:spLocks noGrp="1"/>
          </p:cNvSpPr>
          <p:nvPr>
            <p:ph idx="1"/>
          </p:nvPr>
        </p:nvSpPr>
        <p:spPr>
          <a:xfrm>
            <a:off x="323528" y="836712"/>
            <a:ext cx="8640960" cy="5949280"/>
          </a:xfrm>
        </p:spPr>
        <p:txBody>
          <a:bodyPr/>
          <a:lstStyle/>
          <a:p>
            <a:pPr marL="0" indent="0">
              <a:lnSpc>
                <a:spcPct val="150000"/>
              </a:lnSpc>
              <a:buNone/>
            </a:pPr>
            <a:r>
              <a:rPr lang="en-US" altLang="zh-CN" sz="1200" b="1" dirty="0" smtClean="0"/>
              <a:t>2.2.1</a:t>
            </a:r>
            <a:r>
              <a:rPr lang="zh-CN" altLang="en-US" sz="1200" b="1" dirty="0"/>
              <a:t>、当开发过程中，</a:t>
            </a:r>
            <a:r>
              <a:rPr lang="zh-CN" altLang="en-US" sz="1200" b="1" dirty="0" smtClean="0"/>
              <a:t>需要对角色权限做清晰的限制，防止角色权限被恶意扩大</a:t>
            </a:r>
            <a:endParaRPr lang="en-US" altLang="zh-CN" sz="1200" b="1" dirty="0"/>
          </a:p>
          <a:p>
            <a:pPr marL="0" lvl="1" indent="0">
              <a:lnSpc>
                <a:spcPct val="150000"/>
              </a:lnSpc>
              <a:buNone/>
            </a:pPr>
            <a:r>
              <a:rPr lang="en-US" altLang="zh-CN" sz="1200" dirty="0" smtClean="0"/>
              <a:t>          </a:t>
            </a:r>
            <a:r>
              <a:rPr lang="zh-CN" altLang="en-US" sz="1200" dirty="0" smtClean="0"/>
              <a:t>如上述案例中，需要对</a:t>
            </a:r>
            <a:r>
              <a:rPr lang="en-US" altLang="zh-CN" sz="1200" dirty="0" err="1" smtClean="0"/>
              <a:t>imgUrl</a:t>
            </a:r>
            <a:r>
              <a:rPr lang="zh-CN" altLang="en-US" sz="1200" dirty="0" smtClean="0"/>
              <a:t>传入的参数进行严格的功能权限限制。</a:t>
            </a:r>
            <a:endParaRPr lang="en-US" altLang="zh-CN" sz="1200" dirty="0" smtClean="0"/>
          </a:p>
          <a:p>
            <a:pPr marL="0" lvl="1" indent="0">
              <a:lnSpc>
                <a:spcPct val="150000"/>
              </a:lnSpc>
              <a:buNone/>
            </a:pPr>
            <a:r>
              <a:rPr lang="en-US" altLang="zh-CN" sz="1200" dirty="0" smtClean="0"/>
              <a:t>--------------------------------------------------------------------------------------------------------------------------</a:t>
            </a:r>
          </a:p>
          <a:p>
            <a:pPr marL="0" lvl="1" indent="0">
              <a:lnSpc>
                <a:spcPct val="150000"/>
              </a:lnSpc>
              <a:buNone/>
            </a:pPr>
            <a:r>
              <a:rPr lang="en-US" altLang="zh-CN" sz="1200" b="1" dirty="0" smtClean="0"/>
              <a:t>2.3</a:t>
            </a:r>
            <a:r>
              <a:rPr lang="zh-CN" altLang="en-US" sz="1200" b="1" dirty="0" smtClean="0"/>
              <a:t>、逻辑设计</a:t>
            </a:r>
            <a:r>
              <a:rPr lang="zh-CN" altLang="en-US" sz="1200" b="1" dirty="0"/>
              <a:t>缺陷</a:t>
            </a:r>
            <a:endParaRPr lang="en-US" altLang="zh-CN" sz="1200" b="1" dirty="0"/>
          </a:p>
          <a:p>
            <a:pPr marL="0" indent="0">
              <a:buNone/>
            </a:pPr>
            <a:r>
              <a:rPr lang="en-US" altLang="zh-CN" sz="1200" dirty="0" smtClean="0"/>
              <a:t>     </a:t>
            </a:r>
            <a:r>
              <a:rPr lang="zh-CN" altLang="zh-CN" sz="1200" dirty="0" smtClean="0"/>
              <a:t>使用</a:t>
            </a:r>
            <a:r>
              <a:rPr lang="zh-CN" altLang="zh-CN" sz="1200" dirty="0"/>
              <a:t>京东白条优惠卷购买多个商品，并还完白条金额后在对其中的部分商品进行退款操作，会导致将退款商品金额</a:t>
            </a:r>
            <a:r>
              <a:rPr lang="en-US" altLang="zh-CN" sz="1200" dirty="0"/>
              <a:t>+</a:t>
            </a:r>
            <a:r>
              <a:rPr lang="zh-CN" altLang="zh-CN" sz="1200" dirty="0"/>
              <a:t>退款商品白条优惠金额一同返回给了用户，导致用户账户多到账了现金。</a:t>
            </a:r>
          </a:p>
          <a:p>
            <a:pPr marL="0" indent="0">
              <a:buNone/>
            </a:pPr>
            <a:r>
              <a:rPr lang="zh-CN" altLang="zh-CN" sz="1200" dirty="0"/>
              <a:t>举例</a:t>
            </a:r>
            <a:r>
              <a:rPr lang="en-US" altLang="zh-CN" sz="1200" dirty="0"/>
              <a:t>:</a:t>
            </a:r>
            <a:endParaRPr lang="zh-CN" altLang="zh-CN" sz="1200" dirty="0"/>
          </a:p>
          <a:p>
            <a:pPr marL="0" indent="0">
              <a:buNone/>
            </a:pPr>
            <a:r>
              <a:rPr lang="en-US" altLang="zh-CN" sz="1200" dirty="0"/>
              <a:t>A</a:t>
            </a:r>
            <a:r>
              <a:rPr lang="zh-CN" altLang="zh-CN" sz="1200" dirty="0"/>
              <a:t>用户使用白条额度</a:t>
            </a:r>
            <a:r>
              <a:rPr lang="en-US" altLang="zh-CN" sz="1200" dirty="0"/>
              <a:t>+</a:t>
            </a:r>
            <a:r>
              <a:rPr lang="zh-CN" altLang="zh-CN" sz="1200" dirty="0"/>
              <a:t>白条优惠卷（支付营销优惠）购买了二件商品，总计</a:t>
            </a:r>
            <a:r>
              <a:rPr lang="en-US" altLang="zh-CN" sz="1200" dirty="0"/>
              <a:t>823</a:t>
            </a:r>
            <a:r>
              <a:rPr lang="zh-CN" altLang="zh-CN" sz="1200" dirty="0"/>
              <a:t>块钱，</a:t>
            </a:r>
            <a:r>
              <a:rPr lang="en-US" altLang="zh-CN" sz="1200" dirty="0"/>
              <a:t>A</a:t>
            </a:r>
            <a:r>
              <a:rPr lang="zh-CN" altLang="zh-CN" sz="1200" dirty="0"/>
              <a:t>用户还钱给白条</a:t>
            </a:r>
            <a:r>
              <a:rPr lang="en-US" altLang="zh-CN" sz="1200" dirty="0"/>
              <a:t>823</a:t>
            </a:r>
            <a:r>
              <a:rPr lang="zh-CN" altLang="zh-CN" sz="1200" dirty="0"/>
              <a:t>元，随后进行退款操作，将第二件价值</a:t>
            </a:r>
            <a:r>
              <a:rPr lang="en-US" altLang="zh-CN" sz="1200" dirty="0"/>
              <a:t>537</a:t>
            </a:r>
            <a:r>
              <a:rPr lang="zh-CN" altLang="zh-CN" sz="1200" dirty="0"/>
              <a:t>元的商品进行退款</a:t>
            </a:r>
            <a:r>
              <a:rPr lang="en-US" altLang="zh-CN" sz="1200" dirty="0"/>
              <a:t>(</a:t>
            </a:r>
            <a:r>
              <a:rPr lang="zh-CN" altLang="zh-CN" sz="1200" dirty="0"/>
              <a:t>如下图</a:t>
            </a:r>
            <a:r>
              <a:rPr lang="en-US" altLang="zh-CN" sz="1200" dirty="0"/>
              <a:t>)</a:t>
            </a:r>
            <a:r>
              <a:rPr lang="zh-CN" altLang="zh-CN" sz="1200" dirty="0"/>
              <a:t>，实际应退</a:t>
            </a:r>
            <a:r>
              <a:rPr lang="en-US" altLang="zh-CN" sz="1200" dirty="0"/>
              <a:t>537</a:t>
            </a:r>
            <a:r>
              <a:rPr lang="zh-CN" altLang="zh-CN" sz="1200" dirty="0"/>
              <a:t>元，但返回到用户银行卡中为</a:t>
            </a:r>
            <a:r>
              <a:rPr lang="en-US" altLang="zh-CN" sz="1200" dirty="0"/>
              <a:t>565</a:t>
            </a:r>
            <a:r>
              <a:rPr lang="zh-CN" altLang="zh-CN" sz="1200" dirty="0"/>
              <a:t>元，返回金额中多还了支付营销优惠金额</a:t>
            </a:r>
            <a:r>
              <a:rPr lang="en-US" altLang="zh-CN" sz="1200" dirty="0"/>
              <a:t>(28</a:t>
            </a:r>
            <a:r>
              <a:rPr lang="zh-CN" altLang="zh-CN" sz="1200" dirty="0"/>
              <a:t>元</a:t>
            </a:r>
            <a:r>
              <a:rPr lang="en-US" altLang="zh-CN" sz="1200" dirty="0"/>
              <a:t>)</a:t>
            </a:r>
            <a:r>
              <a:rPr lang="zh-CN" altLang="zh-CN" sz="1200" dirty="0" smtClean="0"/>
              <a:t>。</a:t>
            </a:r>
            <a:endParaRPr lang="en-US" altLang="zh-CN" sz="1200" dirty="0" smtClean="0"/>
          </a:p>
          <a:p>
            <a:pPr marL="0" indent="0">
              <a:buNone/>
            </a:pPr>
            <a:endParaRPr lang="en-US" altLang="zh-CN" sz="1200" dirty="0"/>
          </a:p>
          <a:p>
            <a:pPr marL="0" indent="0">
              <a:buNone/>
            </a:pPr>
            <a:endParaRPr lang="en-US" altLang="zh-CN" sz="1200" dirty="0" smtClean="0"/>
          </a:p>
          <a:p>
            <a:pPr marL="0" indent="0">
              <a:buNone/>
            </a:pPr>
            <a:endParaRPr lang="en-US" altLang="zh-CN" sz="1200" dirty="0" smtClean="0"/>
          </a:p>
          <a:p>
            <a:pPr marL="0" lvl="1" indent="0">
              <a:lnSpc>
                <a:spcPct val="150000"/>
              </a:lnSpc>
              <a:buNone/>
            </a:pPr>
            <a:endParaRPr lang="en-US" altLang="zh-CN" sz="1200" dirty="0" smtClean="0"/>
          </a:p>
          <a:p>
            <a:pPr marL="0" lvl="1" indent="0">
              <a:lnSpc>
                <a:spcPct val="150000"/>
              </a:lnSpc>
              <a:buNone/>
            </a:pPr>
            <a:endParaRPr lang="en-US" altLang="zh-CN" sz="1200" dirty="0" smtClean="0"/>
          </a:p>
          <a:p>
            <a:pPr marL="0" lvl="1" indent="0">
              <a:lnSpc>
                <a:spcPct val="150000"/>
              </a:lnSpc>
              <a:buNone/>
            </a:pPr>
            <a:endParaRPr lang="en-US" altLang="zh-CN" sz="1200" dirty="0"/>
          </a:p>
          <a:p>
            <a:pPr marL="0" indent="0">
              <a:lnSpc>
                <a:spcPct val="150000"/>
              </a:lnSpc>
              <a:buNone/>
            </a:pPr>
            <a:endParaRPr lang="en-US" altLang="zh-CN" sz="1200" b="1" dirty="0" smtClean="0"/>
          </a:p>
          <a:p>
            <a:pPr>
              <a:lnSpc>
                <a:spcPct val="150000"/>
              </a:lnSpc>
            </a:pPr>
            <a:r>
              <a:rPr lang="zh-CN" altLang="en-US" sz="1200" b="1" dirty="0" smtClean="0"/>
              <a:t>规范</a:t>
            </a:r>
            <a:r>
              <a:rPr lang="zh-CN" altLang="en-US" sz="1200" b="1" dirty="0"/>
              <a:t>参考</a:t>
            </a:r>
            <a:r>
              <a:rPr lang="zh-CN" altLang="en-US" sz="1200" b="1" dirty="0" smtClean="0"/>
              <a:t>：  </a:t>
            </a:r>
            <a:endParaRPr lang="en-US" altLang="zh-CN" sz="1200" b="1" dirty="0"/>
          </a:p>
          <a:p>
            <a:pPr marL="360000" lvl="1" indent="-180000">
              <a:lnSpc>
                <a:spcPct val="150000"/>
              </a:lnSpc>
              <a:spcBef>
                <a:spcPts val="0"/>
              </a:spcBef>
            </a:pPr>
            <a:r>
              <a:rPr lang="zh-CN" altLang="en-US" sz="1200" dirty="0"/>
              <a:t>安全知识库</a:t>
            </a:r>
            <a:r>
              <a:rPr lang="en-US" altLang="zh-CN" sz="1200" dirty="0"/>
              <a:t>《</a:t>
            </a:r>
            <a:r>
              <a:rPr lang="zh-CN" altLang="en-US" sz="1200" dirty="0"/>
              <a:t>水平权限控制不严导致越权操作他人订单</a:t>
            </a:r>
            <a:r>
              <a:rPr lang="en-US" altLang="zh-CN" sz="1200" dirty="0"/>
              <a:t>》  </a:t>
            </a:r>
            <a:r>
              <a:rPr lang="en-US" altLang="zh-CN" sz="1200" dirty="0">
                <a:hlinkClick r:id="rId2"/>
              </a:rPr>
              <a:t>http://study.jd.com/?p=28673</a:t>
            </a:r>
            <a:endParaRPr lang="en-US" altLang="zh-CN" sz="1200" dirty="0"/>
          </a:p>
          <a:p>
            <a:pPr marL="360000" lvl="1" indent="-180000">
              <a:lnSpc>
                <a:spcPct val="150000"/>
              </a:lnSpc>
              <a:spcBef>
                <a:spcPts val="0"/>
              </a:spcBef>
            </a:pPr>
            <a:r>
              <a:rPr lang="zh-CN" altLang="en-US" sz="1200" dirty="0"/>
              <a:t>京东安全开发规范</a:t>
            </a:r>
            <a:r>
              <a:rPr lang="en-US" altLang="zh-CN" sz="1200" dirty="0"/>
              <a:t>《</a:t>
            </a:r>
            <a:r>
              <a:rPr lang="zh-CN" altLang="en-US" sz="1200" dirty="0"/>
              <a:t>权限控制安全规范</a:t>
            </a:r>
            <a:r>
              <a:rPr lang="en-US" altLang="zh-CN" sz="1200" dirty="0"/>
              <a:t>》 </a:t>
            </a:r>
            <a:r>
              <a:rPr lang="en-US" altLang="zh-CN" sz="1200" dirty="0">
                <a:hlinkClick r:id="rId3"/>
              </a:rPr>
              <a:t>http://cf.jd.com/pages/viewpage.action?pageId=46344761#id-</a:t>
            </a:r>
            <a:r>
              <a:rPr lang="zh-CN" altLang="en-US" sz="1200" dirty="0">
                <a:hlinkClick r:id="rId3"/>
              </a:rPr>
              <a:t>京东安全开发规范</a:t>
            </a:r>
            <a:r>
              <a:rPr lang="en-US" altLang="zh-CN" sz="1200" dirty="0">
                <a:hlinkClick r:id="rId3"/>
              </a:rPr>
              <a:t>-_Toc407635011</a:t>
            </a:r>
            <a:endParaRPr lang="en-US" altLang="zh-CN" sz="1200" dirty="0"/>
          </a:p>
          <a:p>
            <a:pPr>
              <a:lnSpc>
                <a:spcPct val="150000"/>
              </a:lnSpc>
            </a:pPr>
            <a:endParaRPr lang="en-US" altLang="zh-CN" sz="1400" dirty="0" smtClean="0"/>
          </a:p>
          <a:p>
            <a:pPr>
              <a:lnSpc>
                <a:spcPct val="150000"/>
              </a:lnSpc>
            </a:pPr>
            <a:endParaRPr lang="en-US" altLang="zh-CN" sz="1400" dirty="0"/>
          </a:p>
          <a:p>
            <a:pPr marL="0" indent="0">
              <a:lnSpc>
                <a:spcPct val="150000"/>
              </a:lnSpc>
              <a:buNone/>
            </a:pPr>
            <a:endParaRPr lang="en-US" altLang="zh-CN" sz="1400" dirty="0"/>
          </a:p>
          <a:p>
            <a:pPr>
              <a:lnSpc>
                <a:spcPct val="150000"/>
              </a:lnSpc>
            </a:pPr>
            <a:endParaRPr lang="en-US" altLang="zh-CN" sz="1400" dirty="0" smtClean="0"/>
          </a:p>
          <a:p>
            <a:pPr>
              <a:lnSpc>
                <a:spcPct val="150000"/>
              </a:lnSpc>
            </a:pPr>
            <a:endParaRPr lang="en-US" altLang="zh-CN" sz="1400" dirty="0"/>
          </a:p>
        </p:txBody>
      </p:sp>
      <p:pic>
        <p:nvPicPr>
          <p:cNvPr id="1029" name="图片 2" descr="image001(01-05-18-20-0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48" y="3284984"/>
            <a:ext cx="8280920"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8095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第三章 用户敏感信息保护类漏洞</a:t>
            </a:r>
            <a:endParaRPr lang="en-US" altLang="zh-CN" sz="2000" b="1" dirty="0"/>
          </a:p>
        </p:txBody>
      </p:sp>
      <p:sp>
        <p:nvSpPr>
          <p:cNvPr id="2" name="内容占位符 1"/>
          <p:cNvSpPr>
            <a:spLocks noGrp="1"/>
          </p:cNvSpPr>
          <p:nvPr>
            <p:ph idx="1"/>
          </p:nvPr>
        </p:nvSpPr>
        <p:spPr>
          <a:xfrm>
            <a:off x="323528" y="908720"/>
            <a:ext cx="8363272" cy="5112568"/>
          </a:xfrm>
        </p:spPr>
        <p:txBody>
          <a:bodyPr/>
          <a:lstStyle/>
          <a:p>
            <a:pPr marL="0" lvl="1" indent="0" algn="ctr">
              <a:lnSpc>
                <a:spcPct val="150000"/>
              </a:lnSpc>
              <a:buNone/>
            </a:pPr>
            <a:endParaRPr lang="en-US" altLang="zh-CN" sz="1400" b="1" dirty="0" smtClean="0"/>
          </a:p>
          <a:p>
            <a:pPr marL="0" lvl="1" indent="0" algn="ctr">
              <a:lnSpc>
                <a:spcPct val="150000"/>
              </a:lnSpc>
              <a:buNone/>
            </a:pPr>
            <a:r>
              <a:rPr lang="zh-CN" altLang="en-US" sz="1400" b="1" dirty="0" smtClean="0"/>
              <a:t>本章内容摘要</a:t>
            </a:r>
            <a:endParaRPr lang="en-US" altLang="zh-CN" sz="1400" b="1" dirty="0" smtClean="0"/>
          </a:p>
          <a:p>
            <a:pPr marL="0" lvl="1" indent="0">
              <a:lnSpc>
                <a:spcPct val="150000"/>
              </a:lnSpc>
              <a:buNone/>
            </a:pPr>
            <a:endParaRPr lang="en-US" altLang="zh-CN" sz="1200" b="1" dirty="0" smtClean="0"/>
          </a:p>
          <a:p>
            <a:pPr marL="0" lvl="1" indent="0">
              <a:lnSpc>
                <a:spcPct val="150000"/>
              </a:lnSpc>
              <a:buNone/>
            </a:pPr>
            <a:r>
              <a:rPr lang="en-US" altLang="zh-CN" sz="1200" b="1" dirty="0" smtClean="0"/>
              <a:t>3.1</a:t>
            </a:r>
            <a:r>
              <a:rPr lang="zh-CN" altLang="en-US" sz="1200" b="1" dirty="0" smtClean="0"/>
              <a:t>、用户密码类敏感信息需要使用安全的存储方式</a:t>
            </a:r>
            <a:endParaRPr lang="en-US" altLang="zh-CN" sz="1200" b="1" dirty="0" smtClean="0"/>
          </a:p>
          <a:p>
            <a:pPr marL="0" lvl="1" indent="0">
              <a:lnSpc>
                <a:spcPct val="150000"/>
              </a:lnSpc>
              <a:buNone/>
            </a:pPr>
            <a:r>
              <a:rPr lang="zh-CN" altLang="en-US" sz="1200" b="1" dirty="0" smtClean="0"/>
              <a:t>         </a:t>
            </a:r>
            <a:r>
              <a:rPr lang="en-US" altLang="zh-CN" sz="1200" b="1" dirty="0" smtClean="0"/>
              <a:t>3.1.1</a:t>
            </a:r>
            <a:r>
              <a:rPr lang="zh-CN" altLang="en-US" sz="1200" b="1" dirty="0" smtClean="0"/>
              <a:t>、用户密码类敏感信息在数据库存储中需要使用带有随机盐的类</a:t>
            </a:r>
            <a:r>
              <a:rPr lang="en-US" altLang="zh-CN" sz="1200" b="1" dirty="0" smtClean="0"/>
              <a:t>MD5</a:t>
            </a:r>
            <a:r>
              <a:rPr lang="zh-CN" altLang="en-US" sz="1200" b="1" dirty="0" smtClean="0"/>
              <a:t>（</a:t>
            </a:r>
            <a:r>
              <a:rPr lang="en-US" altLang="zh-CN" sz="1200" b="1" dirty="0" smtClean="0"/>
              <a:t>SHA</a:t>
            </a:r>
            <a:r>
              <a:rPr lang="zh-CN" altLang="en-US" sz="1200" b="1" dirty="0" smtClean="0"/>
              <a:t>）加密算法。</a:t>
            </a:r>
            <a:endParaRPr lang="en-US" altLang="zh-CN" sz="1200" b="1" dirty="0" smtClean="0"/>
          </a:p>
          <a:p>
            <a:pPr marL="0" lvl="1" indent="0">
              <a:lnSpc>
                <a:spcPct val="150000"/>
              </a:lnSpc>
              <a:buNone/>
            </a:pPr>
            <a:r>
              <a:rPr lang="en-US" altLang="zh-CN" sz="1200" b="1" dirty="0" smtClean="0"/>
              <a:t>         3.1.2</a:t>
            </a:r>
            <a:r>
              <a:rPr lang="zh-CN" altLang="en-US" sz="1200" b="1" dirty="0" smtClean="0"/>
              <a:t>、用户密码类敏感信息禁止以任何形式（包括加密）存储在客户端中。</a:t>
            </a:r>
            <a:endParaRPr lang="en-US" altLang="zh-CN" sz="1200" b="1" dirty="0" smtClean="0"/>
          </a:p>
          <a:p>
            <a:pPr marL="0" lvl="1" indent="0">
              <a:lnSpc>
                <a:spcPct val="150000"/>
              </a:lnSpc>
              <a:buNone/>
            </a:pPr>
            <a:r>
              <a:rPr lang="en-US" altLang="zh-CN" sz="1200" b="1" dirty="0"/>
              <a:t> </a:t>
            </a:r>
            <a:r>
              <a:rPr lang="en-US" altLang="zh-CN" sz="1200" b="1" dirty="0" smtClean="0"/>
              <a:t>        3.1.3</a:t>
            </a:r>
            <a:r>
              <a:rPr lang="zh-CN" altLang="en-US" sz="1200" b="1" dirty="0" smtClean="0"/>
              <a:t>、在用户敏感信息使用过程中，禁止业务系统以任何形式进行转存。</a:t>
            </a:r>
            <a:endParaRPr lang="en-US" altLang="zh-CN" sz="1200" b="1" dirty="0" smtClean="0"/>
          </a:p>
          <a:p>
            <a:pPr marL="0" lvl="1" indent="0">
              <a:lnSpc>
                <a:spcPct val="150000"/>
              </a:lnSpc>
              <a:buNone/>
            </a:pPr>
            <a:r>
              <a:rPr lang="en-US" altLang="zh-CN" sz="1200" b="1" dirty="0" smtClean="0"/>
              <a:t>3.2</a:t>
            </a:r>
            <a:r>
              <a:rPr lang="zh-CN" altLang="en-US" sz="1200" b="1" dirty="0" smtClean="0"/>
              <a:t>、用户敏感信息需要使用安全的传输方式</a:t>
            </a:r>
            <a:endParaRPr lang="en-US" altLang="zh-CN" sz="1200" b="1" dirty="0" smtClean="0"/>
          </a:p>
          <a:p>
            <a:pPr marL="0" lvl="1" indent="0">
              <a:lnSpc>
                <a:spcPct val="150000"/>
              </a:lnSpc>
              <a:buNone/>
            </a:pPr>
            <a:r>
              <a:rPr lang="en-US" altLang="zh-CN" sz="1200" b="1" dirty="0" smtClean="0"/>
              <a:t>         3.2.1</a:t>
            </a:r>
            <a:r>
              <a:rPr lang="zh-CN" altLang="en-US" sz="1200" b="1" dirty="0" smtClean="0"/>
              <a:t>、类似商城业务在登录、注册（涉及用户密码输入）时需要使用</a:t>
            </a:r>
            <a:r>
              <a:rPr lang="en-US" altLang="zh-CN" sz="1200" b="1" dirty="0" smtClean="0"/>
              <a:t>HTTPS</a:t>
            </a:r>
            <a:r>
              <a:rPr lang="zh-CN" altLang="en-US" sz="1200" b="1" dirty="0" smtClean="0"/>
              <a:t>对用户请求进行加密。</a:t>
            </a:r>
            <a:endParaRPr lang="en-US" altLang="zh-CN" sz="1200" b="1" dirty="0" smtClean="0"/>
          </a:p>
          <a:p>
            <a:pPr marL="0" lvl="1" indent="0">
              <a:lnSpc>
                <a:spcPct val="150000"/>
              </a:lnSpc>
              <a:buNone/>
            </a:pPr>
            <a:r>
              <a:rPr lang="en-US" altLang="zh-CN" sz="1200" b="1" dirty="0"/>
              <a:t> </a:t>
            </a:r>
            <a:r>
              <a:rPr lang="en-US" altLang="zh-CN" sz="1200" b="1" dirty="0" smtClean="0"/>
              <a:t>        3.2.2</a:t>
            </a:r>
            <a:r>
              <a:rPr lang="zh-CN" altLang="en-US" sz="1200" b="1" dirty="0" smtClean="0"/>
              <a:t>、禁止在业务系统使用或交互数据时，将用户敏感信息以不同形式（</a:t>
            </a:r>
            <a:r>
              <a:rPr lang="en-US" altLang="zh-CN" sz="1200" b="1" dirty="0" smtClean="0"/>
              <a:t>JSONP</a:t>
            </a:r>
            <a:r>
              <a:rPr lang="zh-CN" altLang="en-US" sz="1200" b="1" dirty="0" smtClean="0"/>
              <a:t>、直接输出到页面、直接输出到</a:t>
            </a:r>
            <a:r>
              <a:rPr lang="en-US" altLang="zh-CN" sz="1200" b="1" dirty="0" smtClean="0"/>
              <a:t>web</a:t>
            </a:r>
            <a:r>
              <a:rPr lang="zh-CN" altLang="en-US" sz="1200" b="1" dirty="0" smtClean="0"/>
              <a:t>日志文件等）输出到任何互联网可公开访问的位置，应该使用更安全的加密传输方式。</a:t>
            </a:r>
            <a:endParaRPr lang="en-US" altLang="zh-CN" sz="1200" b="1" dirty="0" smtClean="0"/>
          </a:p>
          <a:p>
            <a:pPr marL="0" lvl="1" indent="0">
              <a:lnSpc>
                <a:spcPct val="150000"/>
              </a:lnSpc>
              <a:buNone/>
            </a:pPr>
            <a:r>
              <a:rPr lang="en-US" altLang="zh-CN" sz="1200" b="1" dirty="0"/>
              <a:t> </a:t>
            </a:r>
            <a:r>
              <a:rPr lang="en-US" altLang="zh-CN" sz="1200" b="1" dirty="0" smtClean="0"/>
              <a:t>        3.2.3</a:t>
            </a:r>
            <a:r>
              <a:rPr lang="zh-CN" altLang="en-US" sz="1200" b="1" dirty="0" smtClean="0"/>
              <a:t>、</a:t>
            </a:r>
            <a:r>
              <a:rPr lang="zh-CN" altLang="zh-CN" sz="1200" b="1" dirty="0"/>
              <a:t>非京东平台</a:t>
            </a:r>
            <a:r>
              <a:rPr lang="zh-CN" altLang="en-US" sz="1200" b="1" dirty="0"/>
              <a:t>系统</a:t>
            </a:r>
            <a:r>
              <a:rPr lang="zh-CN" altLang="zh-CN" sz="1200" b="1" dirty="0"/>
              <a:t>需要调用京东内部服务</a:t>
            </a:r>
            <a:r>
              <a:rPr lang="zh-CN" altLang="en-US" sz="1200" b="1" dirty="0" smtClean="0"/>
              <a:t>获取用户敏感信息数据时</a:t>
            </a:r>
            <a:r>
              <a:rPr lang="zh-CN" altLang="zh-CN" sz="1200" b="1" dirty="0" smtClean="0"/>
              <a:t>，需要</a:t>
            </a:r>
            <a:r>
              <a:rPr lang="zh-CN" altLang="zh-CN" sz="1200" b="1" dirty="0"/>
              <a:t>通过京东开放服务平台（</a:t>
            </a:r>
            <a:r>
              <a:rPr lang="en-US" altLang="zh-CN" sz="1200" b="1" dirty="0"/>
              <a:t>JOS</a:t>
            </a:r>
            <a:r>
              <a:rPr lang="zh-CN" altLang="en-US" sz="1200" b="1" dirty="0"/>
              <a:t>）</a:t>
            </a:r>
            <a:r>
              <a:rPr lang="zh-CN" altLang="zh-CN" sz="1200" b="1" dirty="0"/>
              <a:t>行对接。</a:t>
            </a:r>
            <a:endParaRPr lang="en-US" altLang="zh-CN" sz="1200" b="1" dirty="0"/>
          </a:p>
          <a:p>
            <a:pPr marL="0" lvl="1" indent="0">
              <a:lnSpc>
                <a:spcPct val="150000"/>
              </a:lnSpc>
              <a:buNone/>
            </a:pPr>
            <a:r>
              <a:rPr lang="en-US" altLang="zh-CN" sz="1200" b="1" dirty="0" smtClean="0"/>
              <a:t>3.3</a:t>
            </a:r>
            <a:r>
              <a:rPr lang="zh-CN" altLang="en-US" sz="1200" b="1" dirty="0"/>
              <a:t>、用户的敏感</a:t>
            </a:r>
            <a:r>
              <a:rPr lang="zh-CN" altLang="en-US" sz="1200" b="1" dirty="0" smtClean="0"/>
              <a:t>信息需要使用安全的展现方式</a:t>
            </a:r>
            <a:endParaRPr lang="en-US" altLang="zh-CN" sz="1200" b="1" dirty="0" smtClean="0"/>
          </a:p>
          <a:p>
            <a:pPr marL="0" lvl="1" indent="0">
              <a:lnSpc>
                <a:spcPct val="150000"/>
              </a:lnSpc>
              <a:buNone/>
            </a:pPr>
            <a:r>
              <a:rPr lang="en-US" altLang="zh-CN" sz="1200" b="1" dirty="0"/>
              <a:t> </a:t>
            </a:r>
            <a:r>
              <a:rPr lang="en-US" altLang="zh-CN" sz="1200" b="1" dirty="0" smtClean="0"/>
              <a:t>        3.3.1</a:t>
            </a:r>
            <a:r>
              <a:rPr lang="zh-CN" altLang="en-US" sz="1200" b="1" dirty="0" smtClean="0"/>
              <a:t>、用户敏感信息在页面或其他公开位置展现时，需要进行打码处理</a:t>
            </a:r>
            <a:endParaRPr lang="en-US" altLang="zh-CN" sz="1200" b="1" dirty="0"/>
          </a:p>
          <a:p>
            <a:pPr marL="0" lvl="1" indent="0">
              <a:lnSpc>
                <a:spcPct val="150000"/>
              </a:lnSpc>
              <a:buNone/>
            </a:pPr>
            <a:endParaRPr lang="zh-CN" altLang="en-US" sz="1200" b="1"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050" dirty="0"/>
          </a:p>
        </p:txBody>
      </p:sp>
    </p:spTree>
    <p:extLst>
      <p:ext uri="{BB962C8B-B14F-4D97-AF65-F5344CB8AC3E}">
        <p14:creationId xmlns:p14="http://schemas.microsoft.com/office/powerpoint/2010/main" val="1232338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第三章 用户敏感信息保护类漏洞</a:t>
            </a:r>
            <a:endParaRPr lang="en-US" altLang="zh-CN" sz="2000" b="1" dirty="0"/>
          </a:p>
        </p:txBody>
      </p:sp>
      <p:sp>
        <p:nvSpPr>
          <p:cNvPr id="2" name="内容占位符 1"/>
          <p:cNvSpPr>
            <a:spLocks noGrp="1"/>
          </p:cNvSpPr>
          <p:nvPr>
            <p:ph idx="1"/>
          </p:nvPr>
        </p:nvSpPr>
        <p:spPr>
          <a:xfrm>
            <a:off x="395536" y="836712"/>
            <a:ext cx="8496944" cy="5112568"/>
          </a:xfrm>
        </p:spPr>
        <p:txBody>
          <a:bodyPr/>
          <a:lstStyle/>
          <a:p>
            <a:pPr marL="0" lvl="1" indent="0">
              <a:lnSpc>
                <a:spcPct val="150000"/>
              </a:lnSpc>
              <a:buNone/>
            </a:pPr>
            <a:r>
              <a:rPr lang="zh-CN" altLang="en-US" sz="1200" dirty="0" smtClean="0"/>
              <a:t>       本章中所提及的用户敏感信息是指类似用户密码、手机号、身份证号、用户</a:t>
            </a:r>
            <a:r>
              <a:rPr lang="en-US" altLang="zh-CN" sz="1200" dirty="0" smtClean="0"/>
              <a:t>cookie</a:t>
            </a:r>
            <a:r>
              <a:rPr lang="zh-CN" altLang="en-US" sz="1200" dirty="0" smtClean="0"/>
              <a:t>中鉴权字段（例如</a:t>
            </a:r>
            <a:r>
              <a:rPr lang="en-US" altLang="zh-CN" sz="1200" dirty="0" smtClean="0"/>
              <a:t>ceshi3</a:t>
            </a:r>
            <a:r>
              <a:rPr lang="zh-CN" altLang="en-US" sz="1200" dirty="0" smtClean="0"/>
              <a:t>）、银行卡号、订单（包括物流单据）详情、公司财务数据等具备相同级别敏感程度的隐私数据。</a:t>
            </a:r>
            <a:endParaRPr lang="en-US" altLang="zh-CN" sz="1200" dirty="0" smtClean="0"/>
          </a:p>
          <a:p>
            <a:pPr marL="0" lvl="1" indent="0">
              <a:lnSpc>
                <a:spcPct val="150000"/>
              </a:lnSpc>
              <a:buNone/>
            </a:pPr>
            <a:r>
              <a:rPr lang="en-US" altLang="zh-CN" sz="1200" b="1" dirty="0" smtClean="0"/>
              <a:t>3.1</a:t>
            </a:r>
            <a:r>
              <a:rPr lang="zh-CN" altLang="en-US" sz="1200" b="1" dirty="0" smtClean="0"/>
              <a:t>、用户密码类敏感信息需要使用安全的存储方式</a:t>
            </a:r>
            <a:endParaRPr lang="en-US" altLang="zh-CN" sz="1200" b="1" dirty="0" smtClean="0"/>
          </a:p>
          <a:p>
            <a:pPr marL="0" lvl="1" indent="0">
              <a:lnSpc>
                <a:spcPct val="150000"/>
              </a:lnSpc>
              <a:buNone/>
            </a:pPr>
            <a:r>
              <a:rPr lang="en-US" altLang="zh-CN" sz="1200" b="1" dirty="0" smtClean="0"/>
              <a:t>3.1.1</a:t>
            </a:r>
            <a:r>
              <a:rPr lang="zh-CN" altLang="en-US" sz="1200" b="1" dirty="0" smtClean="0"/>
              <a:t>、用户密码类敏感信息在数据库存储中需要使用带有随机盐的类</a:t>
            </a:r>
            <a:r>
              <a:rPr lang="en-US" altLang="zh-CN" sz="1200" b="1" dirty="0" smtClean="0"/>
              <a:t>MD5</a:t>
            </a:r>
            <a:r>
              <a:rPr lang="zh-CN" altLang="en-US" sz="1200" b="1" dirty="0" smtClean="0"/>
              <a:t>（</a:t>
            </a:r>
            <a:r>
              <a:rPr lang="en-US" altLang="zh-CN" sz="1200" b="1" dirty="0" smtClean="0"/>
              <a:t>SHA</a:t>
            </a:r>
            <a:r>
              <a:rPr lang="zh-CN" altLang="en-US" sz="1200" b="1" dirty="0" smtClean="0"/>
              <a:t>）加密算法。</a:t>
            </a:r>
            <a:endParaRPr lang="en-US" altLang="zh-CN" sz="1200" b="1" dirty="0" smtClean="0"/>
          </a:p>
          <a:p>
            <a:pPr marL="0" lvl="1" indent="0">
              <a:lnSpc>
                <a:spcPct val="150000"/>
              </a:lnSpc>
              <a:buNone/>
            </a:pPr>
            <a:r>
              <a:rPr lang="en-US" altLang="zh-CN" sz="1200" dirty="0" smtClean="0"/>
              <a:t>        </a:t>
            </a:r>
            <a:r>
              <a:rPr lang="zh-CN" altLang="en-US" sz="1200" dirty="0" smtClean="0"/>
              <a:t>在多起互联网黑客攻击事件中，数据库泄漏造成的影响最为严重（例如</a:t>
            </a:r>
            <a:r>
              <a:rPr lang="en-US" altLang="zh-CN" sz="1200" dirty="0" smtClean="0"/>
              <a:t>CSDN</a:t>
            </a:r>
            <a:r>
              <a:rPr lang="zh-CN" altLang="en-US" sz="1200" dirty="0" smtClean="0"/>
              <a:t>事件），此类安全事件一旦发生，用户密码类敏感信息在数据库中的存储方式就成为了最后一到安全防线，所以此类信息存储时，要使用带有随机盐的加密算法。</a:t>
            </a:r>
            <a:endParaRPr lang="en-US" altLang="zh-CN" sz="1200" b="1" dirty="0" smtClean="0"/>
          </a:p>
          <a:p>
            <a:pPr marL="0" lvl="1" indent="0">
              <a:lnSpc>
                <a:spcPct val="150000"/>
              </a:lnSpc>
              <a:buNone/>
            </a:pPr>
            <a:endParaRPr lang="en-US" altLang="zh-CN" sz="800" b="1" dirty="0" smtClean="0"/>
          </a:p>
          <a:p>
            <a:pPr marL="0" lvl="1" indent="0">
              <a:lnSpc>
                <a:spcPct val="150000"/>
              </a:lnSpc>
              <a:buNone/>
            </a:pPr>
            <a:r>
              <a:rPr lang="en-US" altLang="zh-CN" sz="1200" b="1" dirty="0" smtClean="0"/>
              <a:t>--------------------------------------------------------------------------------------------------------------------------</a:t>
            </a:r>
            <a:endParaRPr lang="en-US" altLang="zh-CN" sz="1200" b="1" dirty="0"/>
          </a:p>
          <a:p>
            <a:pPr marL="0" lvl="1" indent="0">
              <a:lnSpc>
                <a:spcPct val="150000"/>
              </a:lnSpc>
              <a:buNone/>
            </a:pPr>
            <a:endParaRPr lang="en-US" altLang="zh-CN" sz="800" b="1" dirty="0"/>
          </a:p>
          <a:p>
            <a:pPr marL="0" lvl="1" indent="0">
              <a:lnSpc>
                <a:spcPct val="150000"/>
              </a:lnSpc>
              <a:buNone/>
            </a:pPr>
            <a:r>
              <a:rPr lang="en-US" altLang="zh-CN" sz="1200" b="1" dirty="0" smtClean="0"/>
              <a:t>3.1.2</a:t>
            </a:r>
            <a:r>
              <a:rPr lang="zh-CN" altLang="en-US" sz="1200" b="1" dirty="0" smtClean="0"/>
              <a:t>、用户密码类敏感信息禁止以任何形式（包括加密）存储在客户端中</a:t>
            </a:r>
            <a:endParaRPr lang="en-US" altLang="zh-CN" sz="1200" b="1" dirty="0" smtClean="0"/>
          </a:p>
          <a:p>
            <a:pPr marL="0" lvl="1" indent="0">
              <a:lnSpc>
                <a:spcPct val="150000"/>
              </a:lnSpc>
              <a:buNone/>
            </a:pPr>
            <a:r>
              <a:rPr lang="en-US" altLang="zh-CN" sz="1200" dirty="0"/>
              <a:t> </a:t>
            </a:r>
            <a:r>
              <a:rPr lang="en-US" altLang="zh-CN" sz="1200" dirty="0" smtClean="0"/>
              <a:t>       </a:t>
            </a:r>
            <a:r>
              <a:rPr lang="zh-CN" altLang="en-US" sz="1200" dirty="0" smtClean="0"/>
              <a:t>如乌云</a:t>
            </a:r>
            <a:r>
              <a:rPr lang="en-US" altLang="zh-CN" sz="1200" dirty="0" smtClean="0"/>
              <a:t>《WooYun-2012-05109》</a:t>
            </a:r>
            <a:r>
              <a:rPr lang="zh-CN" altLang="en-US" sz="1200" dirty="0" smtClean="0"/>
              <a:t>漏洞，京东</a:t>
            </a:r>
            <a:r>
              <a:rPr lang="en-US" altLang="zh-CN" sz="1200" dirty="0" smtClean="0"/>
              <a:t>app</a:t>
            </a:r>
            <a:r>
              <a:rPr lang="zh-CN" altLang="en-US" sz="1200" dirty="0" smtClean="0"/>
              <a:t>客户端安卓版，用户密码</a:t>
            </a:r>
            <a:r>
              <a:rPr lang="en-US" altLang="zh-CN" sz="1200" dirty="0" smtClean="0"/>
              <a:t>MD5</a:t>
            </a:r>
            <a:r>
              <a:rPr lang="zh-CN" altLang="en-US" sz="1200" dirty="0" smtClean="0"/>
              <a:t>存储于配置文件内，导致密码存储的安全风险，相关漏洞截图如下：</a:t>
            </a:r>
            <a:endParaRPr lang="en-US" altLang="zh-CN" sz="1200" dirty="0" smtClean="0"/>
          </a:p>
          <a:p>
            <a:pPr marL="0" lvl="1" indent="0">
              <a:lnSpc>
                <a:spcPct val="150000"/>
              </a:lnSpc>
              <a:buNone/>
            </a:pPr>
            <a:endParaRPr lang="en-US" altLang="zh-CN" sz="1200" b="1" dirty="0" smtClean="0"/>
          </a:p>
          <a:p>
            <a:pPr marL="0" lvl="1" indent="0">
              <a:lnSpc>
                <a:spcPct val="150000"/>
              </a:lnSpc>
              <a:buNone/>
            </a:pPr>
            <a:endParaRPr lang="en-US" altLang="zh-CN" sz="1200" b="1"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782" y="4221088"/>
            <a:ext cx="4362450"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7682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60648"/>
            <a:ext cx="8229600" cy="490537"/>
          </a:xfrm>
        </p:spPr>
        <p:txBody>
          <a:bodyPr>
            <a:noAutofit/>
          </a:bodyPr>
          <a:lstStyle/>
          <a:p>
            <a:r>
              <a:rPr lang="zh-CN" altLang="en-US" sz="2400" b="1" dirty="0"/>
              <a:t>规范</a:t>
            </a:r>
            <a:r>
              <a:rPr lang="zh-CN" altLang="en-US" sz="2400" b="1" dirty="0" smtClean="0"/>
              <a:t>出处</a:t>
            </a:r>
            <a:endParaRPr lang="en-US" altLang="zh-CN" sz="2400" b="1" dirty="0"/>
          </a:p>
        </p:txBody>
      </p:sp>
      <p:sp>
        <p:nvSpPr>
          <p:cNvPr id="5" name="内容占位符 1"/>
          <p:cNvSpPr txBox="1">
            <a:spLocks/>
          </p:cNvSpPr>
          <p:nvPr/>
        </p:nvSpPr>
        <p:spPr bwMode="auto">
          <a:xfrm>
            <a:off x="467594" y="1556792"/>
            <a:ext cx="8064896"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50000"/>
              </a:lnSpc>
              <a:spcBef>
                <a:spcPts val="0"/>
              </a:spcBef>
              <a:buFontTx/>
              <a:buNone/>
            </a:pPr>
            <a:r>
              <a:rPr lang="en-US" altLang="zh-CN" sz="1400" kern="0" dirty="0" smtClean="0">
                <a:solidFill>
                  <a:srgbClr val="000000"/>
                </a:solidFill>
              </a:rPr>
              <a:t>        </a:t>
            </a:r>
            <a:r>
              <a:rPr lang="zh-CN" altLang="en-US" sz="1400" kern="0" dirty="0" smtClean="0">
                <a:solidFill>
                  <a:srgbClr val="000000"/>
                </a:solidFill>
              </a:rPr>
              <a:t>自</a:t>
            </a:r>
            <a:r>
              <a:rPr lang="en-US" altLang="zh-CN" sz="1400" kern="0" dirty="0">
                <a:solidFill>
                  <a:srgbClr val="000000"/>
                </a:solidFill>
              </a:rPr>
              <a:t>2014</a:t>
            </a:r>
            <a:r>
              <a:rPr lang="zh-CN" altLang="en-US" sz="1400" kern="0" dirty="0">
                <a:solidFill>
                  <a:srgbClr val="000000"/>
                </a:solidFill>
              </a:rPr>
              <a:t>年</a:t>
            </a:r>
            <a:r>
              <a:rPr lang="en-US" altLang="zh-CN" sz="1400" kern="0" dirty="0">
                <a:solidFill>
                  <a:srgbClr val="000000"/>
                </a:solidFill>
              </a:rPr>
              <a:t>11</a:t>
            </a:r>
            <a:r>
              <a:rPr lang="zh-CN" altLang="en-US" sz="1400" kern="0" dirty="0">
                <a:solidFill>
                  <a:srgbClr val="000000"/>
                </a:solidFill>
              </a:rPr>
              <a:t>月以来</a:t>
            </a:r>
            <a:r>
              <a:rPr lang="zh-CN" altLang="en-US" sz="1400" kern="0" dirty="0"/>
              <a:t>正式启用严重、高级漏洞通知处理机制，至</a:t>
            </a:r>
            <a:r>
              <a:rPr lang="en-US" altLang="zh-CN" sz="1400" kern="0" dirty="0"/>
              <a:t>2015</a:t>
            </a:r>
            <a:r>
              <a:rPr lang="zh-CN" altLang="en-US" sz="1400" kern="0" dirty="0"/>
              <a:t>年</a:t>
            </a:r>
            <a:r>
              <a:rPr lang="en-US" altLang="zh-CN" sz="1400" kern="0" dirty="0"/>
              <a:t>7</a:t>
            </a:r>
            <a:r>
              <a:rPr lang="zh-CN" altLang="en-US" sz="1400" kern="0" dirty="0"/>
              <a:t>月共主动发现并通告处理严重、高级漏洞</a:t>
            </a:r>
            <a:r>
              <a:rPr lang="en-US" altLang="zh-CN" sz="1400" kern="0" dirty="0"/>
              <a:t>129</a:t>
            </a:r>
            <a:r>
              <a:rPr lang="zh-CN" altLang="en-US" sz="1400" kern="0" dirty="0"/>
              <a:t>起。在对这些问题进行分类统计分析的基础上结合</a:t>
            </a:r>
            <a:r>
              <a:rPr lang="en-US" altLang="zh-CN" sz="1400" kern="0" dirty="0"/>
              <a:t>2014</a:t>
            </a:r>
            <a:r>
              <a:rPr lang="zh-CN" altLang="en-US" sz="1400" kern="0" dirty="0"/>
              <a:t>年</a:t>
            </a:r>
            <a:r>
              <a:rPr lang="en-US" altLang="zh-CN" sz="1400" kern="0" dirty="0"/>
              <a:t>11</a:t>
            </a:r>
            <a:r>
              <a:rPr lang="zh-CN" altLang="en-US" sz="1400" kern="0" dirty="0"/>
              <a:t>月之前的高危漏洞，我们整理出了</a:t>
            </a:r>
            <a:r>
              <a:rPr lang="en-US" altLang="zh-CN" sz="1400" kern="0" dirty="0"/>
              <a:t>《</a:t>
            </a:r>
            <a:r>
              <a:rPr lang="zh-CN" altLang="en-US" sz="1400" kern="0" dirty="0"/>
              <a:t>京东高危安全漏洞防护规范</a:t>
            </a:r>
            <a:r>
              <a:rPr lang="en-US" altLang="zh-CN" sz="1400" kern="0" dirty="0"/>
              <a:t>》</a:t>
            </a:r>
            <a:r>
              <a:rPr lang="zh-CN" altLang="en-US" sz="1400" kern="0" dirty="0"/>
              <a:t>，能覆盖目前京东已发生的</a:t>
            </a:r>
            <a:r>
              <a:rPr lang="en-US" altLang="zh-CN" sz="1400" kern="0" dirty="0"/>
              <a:t>90%</a:t>
            </a:r>
            <a:r>
              <a:rPr lang="zh-CN" altLang="en-US" sz="1400" kern="0" dirty="0"/>
              <a:t>以上的高危安全漏洞类型， 我们希望籍此提高京东研发人员的安全开发意识和能力，规避已发高危安全漏洞的复发机率。</a:t>
            </a:r>
            <a:endParaRPr lang="en-US" altLang="zh-CN" sz="1400" b="1" kern="0" dirty="0">
              <a:solidFill>
                <a:srgbClr val="000000"/>
              </a:solidFill>
            </a:endParaRPr>
          </a:p>
          <a:p>
            <a:pPr marL="0" indent="0">
              <a:lnSpc>
                <a:spcPct val="150000"/>
              </a:lnSpc>
              <a:spcBef>
                <a:spcPts val="0"/>
              </a:spcBef>
              <a:buFontTx/>
              <a:buNone/>
            </a:pPr>
            <a:endParaRPr lang="en-US" altLang="zh-CN" sz="1200" b="1" kern="0" dirty="0" smtClean="0">
              <a:solidFill>
                <a:srgbClr val="000000"/>
              </a:solidFill>
            </a:endParaRPr>
          </a:p>
        </p:txBody>
      </p:sp>
    </p:spTree>
    <p:extLst>
      <p:ext uri="{BB962C8B-B14F-4D97-AF65-F5344CB8AC3E}">
        <p14:creationId xmlns:p14="http://schemas.microsoft.com/office/powerpoint/2010/main" val="3682287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第三章 用户敏感信息保护类漏洞</a:t>
            </a:r>
            <a:endParaRPr lang="en-US" altLang="zh-CN" sz="2000" b="1" dirty="0"/>
          </a:p>
        </p:txBody>
      </p:sp>
      <p:sp>
        <p:nvSpPr>
          <p:cNvPr id="2" name="内容占位符 1"/>
          <p:cNvSpPr>
            <a:spLocks noGrp="1"/>
          </p:cNvSpPr>
          <p:nvPr>
            <p:ph idx="1"/>
          </p:nvPr>
        </p:nvSpPr>
        <p:spPr>
          <a:xfrm>
            <a:off x="385192" y="908720"/>
            <a:ext cx="8363272" cy="5112568"/>
          </a:xfrm>
        </p:spPr>
        <p:txBody>
          <a:bodyPr/>
          <a:lstStyle/>
          <a:p>
            <a:pPr marL="0" lvl="1" indent="0">
              <a:lnSpc>
                <a:spcPct val="150000"/>
              </a:lnSpc>
              <a:buNone/>
            </a:pPr>
            <a:r>
              <a:rPr lang="en-US" altLang="zh-CN" sz="1200" b="1" dirty="0"/>
              <a:t>3.1.3</a:t>
            </a:r>
            <a:r>
              <a:rPr lang="zh-CN" altLang="en-US" sz="1200" b="1" dirty="0"/>
              <a:t>、在用户敏感信息使用过程中，禁止业务系统以任何形式进行</a:t>
            </a:r>
            <a:r>
              <a:rPr lang="zh-CN" altLang="en-US" sz="1200" b="1" dirty="0" smtClean="0"/>
              <a:t>转存。</a:t>
            </a:r>
            <a:endParaRPr lang="en-US" altLang="zh-CN" sz="1200" b="1" dirty="0" smtClean="0"/>
          </a:p>
          <a:p>
            <a:pPr marL="0" lvl="1" indent="0">
              <a:lnSpc>
                <a:spcPct val="150000"/>
              </a:lnSpc>
              <a:buNone/>
            </a:pPr>
            <a:r>
              <a:rPr lang="en-US" altLang="zh-CN" sz="1200" b="1" dirty="0" smtClean="0"/>
              <a:t>   </a:t>
            </a:r>
            <a:r>
              <a:rPr lang="en-US" altLang="zh-CN" sz="1200" dirty="0" smtClean="0"/>
              <a:t>       </a:t>
            </a:r>
            <a:r>
              <a:rPr lang="zh-CN" altLang="en-US" sz="1200" dirty="0" smtClean="0"/>
              <a:t>京东业务系统在使用用户敏感信息的过程中，处于各种原因可能会私自存储用户敏感数据，此数据的私自存储，会给用户敏感信息带来更多的安全风险</a:t>
            </a:r>
            <a:endParaRPr lang="en-US" altLang="zh-CN" sz="1200" dirty="0" smtClean="0"/>
          </a:p>
          <a:p>
            <a:pPr marL="0" lvl="1" indent="0">
              <a:lnSpc>
                <a:spcPct val="150000"/>
              </a:lnSpc>
              <a:buNone/>
            </a:pPr>
            <a:r>
              <a:rPr lang="en-US" altLang="zh-CN" sz="1200" dirty="0"/>
              <a:t> </a:t>
            </a:r>
            <a:r>
              <a:rPr lang="en-US" altLang="zh-CN" sz="1200" dirty="0" smtClean="0"/>
              <a:t>         </a:t>
            </a:r>
            <a:r>
              <a:rPr lang="zh-CN" altLang="en-US" sz="1200" dirty="0" smtClean="0"/>
              <a:t>例如：</a:t>
            </a:r>
            <a:r>
              <a:rPr lang="en-US" altLang="zh-CN" sz="1200" dirty="0" smtClean="0"/>
              <a:t>2014</a:t>
            </a:r>
            <a:r>
              <a:rPr lang="zh-CN" altLang="en-US" sz="1200" dirty="0" smtClean="0"/>
              <a:t>年</a:t>
            </a:r>
            <a:r>
              <a:rPr lang="en-US" altLang="zh-CN" sz="1200" dirty="0" smtClean="0"/>
              <a:t>6</a:t>
            </a:r>
            <a:r>
              <a:rPr lang="zh-CN" altLang="en-US" sz="1200" dirty="0" smtClean="0"/>
              <a:t>月</a:t>
            </a:r>
            <a:r>
              <a:rPr lang="en-US" altLang="zh-CN" sz="1200" dirty="0" smtClean="0"/>
              <a:t>11</a:t>
            </a:r>
            <a:r>
              <a:rPr lang="zh-CN" altLang="en-US" sz="1200" dirty="0" smtClean="0"/>
              <a:t>京东视频（</a:t>
            </a:r>
            <a:r>
              <a:rPr lang="en-US" altLang="zh-CN" sz="1200" dirty="0" smtClean="0"/>
              <a:t>v.jd.com</a:t>
            </a:r>
            <a:r>
              <a:rPr lang="zh-CN" altLang="en-US" sz="1200" dirty="0" smtClean="0"/>
              <a:t>）上传漏洞导致数据库泄漏，数据库中私自存储京东</a:t>
            </a:r>
            <a:r>
              <a:rPr lang="en-US" altLang="zh-CN" sz="1200" dirty="0" err="1" smtClean="0"/>
              <a:t>erp</a:t>
            </a:r>
            <a:r>
              <a:rPr lang="zh-CN" altLang="en-US" sz="1200" dirty="0" smtClean="0"/>
              <a:t>帐号和</a:t>
            </a:r>
            <a:r>
              <a:rPr lang="en-US" altLang="zh-CN" sz="1200" dirty="0" smtClean="0"/>
              <a:t>MD5</a:t>
            </a:r>
            <a:r>
              <a:rPr lang="zh-CN" altLang="en-US" sz="1200" dirty="0" smtClean="0"/>
              <a:t>加密的密码，导致了严重的后果，相关截图如下：</a:t>
            </a:r>
            <a:endParaRPr lang="en-US" altLang="zh-CN" sz="1200" dirty="0" smtClean="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r>
              <a:rPr lang="en-US" altLang="zh-CN" sz="1200" dirty="0"/>
              <a:t> </a:t>
            </a:r>
            <a:r>
              <a:rPr lang="en-US" altLang="zh-CN" sz="1200" dirty="0" smtClean="0"/>
              <a:t>      </a:t>
            </a:r>
            <a:r>
              <a:rPr lang="zh-CN" altLang="en-US" sz="1200" dirty="0" smtClean="0"/>
              <a:t>通过上图可以看出，数据库中私自保存了</a:t>
            </a:r>
            <a:r>
              <a:rPr lang="en-US" altLang="zh-CN" sz="1200" dirty="0" err="1" smtClean="0"/>
              <a:t>erp</a:t>
            </a:r>
            <a:r>
              <a:rPr lang="zh-CN" altLang="en-US" sz="1200" dirty="0" smtClean="0"/>
              <a:t>帐号和加密后的密码，造成了更大的敏感信息泄漏影响。</a:t>
            </a:r>
            <a:endParaRPr lang="en-US" altLang="zh-CN" sz="1200"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61" y="2561059"/>
            <a:ext cx="762952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8123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第三章 用户敏感信息保护类漏洞</a:t>
            </a:r>
            <a:endParaRPr lang="en-US" altLang="zh-CN" sz="2000" b="1" dirty="0"/>
          </a:p>
        </p:txBody>
      </p:sp>
      <p:sp>
        <p:nvSpPr>
          <p:cNvPr id="2" name="内容占位符 1"/>
          <p:cNvSpPr>
            <a:spLocks noGrp="1"/>
          </p:cNvSpPr>
          <p:nvPr>
            <p:ph idx="1"/>
          </p:nvPr>
        </p:nvSpPr>
        <p:spPr>
          <a:xfrm>
            <a:off x="395536" y="836712"/>
            <a:ext cx="8568952" cy="5112568"/>
          </a:xfrm>
        </p:spPr>
        <p:txBody>
          <a:bodyPr/>
          <a:lstStyle/>
          <a:p>
            <a:pPr marL="0" lvl="1" indent="0">
              <a:lnSpc>
                <a:spcPct val="150000"/>
              </a:lnSpc>
              <a:buNone/>
            </a:pPr>
            <a:r>
              <a:rPr lang="en-US" altLang="zh-CN" sz="1200" b="1" dirty="0" smtClean="0"/>
              <a:t>3.2</a:t>
            </a:r>
            <a:r>
              <a:rPr lang="zh-CN" altLang="en-US" sz="1200" b="1" dirty="0" smtClean="0"/>
              <a:t>、用户敏感信息需要使用安全的传输方式</a:t>
            </a:r>
            <a:endParaRPr lang="en-US" altLang="zh-CN" sz="1200" b="1" dirty="0" smtClean="0"/>
          </a:p>
          <a:p>
            <a:pPr marL="0" lvl="1" indent="0">
              <a:lnSpc>
                <a:spcPct val="150000"/>
              </a:lnSpc>
              <a:buNone/>
            </a:pPr>
            <a:r>
              <a:rPr lang="en-US" altLang="zh-CN" sz="1200" b="1" dirty="0" smtClean="0"/>
              <a:t>3.2.1</a:t>
            </a:r>
            <a:r>
              <a:rPr lang="zh-CN" altLang="en-US" sz="1200" b="1" dirty="0" smtClean="0"/>
              <a:t>、类似商城业务在登录、注册（涉及用户密码输入）时需要使用</a:t>
            </a:r>
            <a:r>
              <a:rPr lang="en-US" altLang="zh-CN" sz="1200" b="1" dirty="0" smtClean="0"/>
              <a:t>HTTPS</a:t>
            </a:r>
            <a:r>
              <a:rPr lang="zh-CN" altLang="en-US" sz="1200" b="1" dirty="0" smtClean="0"/>
              <a:t>对用户请求进行加密传输。</a:t>
            </a:r>
            <a:endParaRPr lang="en-US" altLang="zh-CN" sz="1200" b="1" dirty="0" smtClean="0"/>
          </a:p>
          <a:p>
            <a:pPr marL="0" lvl="1" indent="0">
              <a:lnSpc>
                <a:spcPct val="150000"/>
              </a:lnSpc>
              <a:buNone/>
            </a:pPr>
            <a:r>
              <a:rPr lang="en-US" altLang="zh-CN" sz="1200" dirty="0" smtClean="0"/>
              <a:t>        </a:t>
            </a:r>
            <a:r>
              <a:rPr lang="zh-CN" altLang="en-US" sz="1200" dirty="0" smtClean="0"/>
              <a:t>京东商城用户在登录、注册时，会将自身的敏感信息传输至服务器，在传输的过程中，由于网络环境复杂，存在用户敏感信息泄漏的安全风险，所以此类请求，需要使用</a:t>
            </a:r>
            <a:r>
              <a:rPr lang="en-US" altLang="zh-CN" sz="1200" dirty="0" smtClean="0"/>
              <a:t>HTTPS</a:t>
            </a:r>
            <a:r>
              <a:rPr lang="zh-CN" altLang="en-US" sz="1200" dirty="0" smtClean="0"/>
              <a:t>（安全的</a:t>
            </a:r>
            <a:r>
              <a:rPr lang="en-US" altLang="zh-CN" sz="1200" dirty="0" smtClean="0"/>
              <a:t>HTTP</a:t>
            </a:r>
            <a:r>
              <a:rPr lang="zh-CN" altLang="en-US" sz="1200" dirty="0" smtClean="0"/>
              <a:t>连接）</a:t>
            </a:r>
            <a:endParaRPr lang="en-US" altLang="zh-CN" sz="1200" b="1" dirty="0" smtClean="0"/>
          </a:p>
          <a:p>
            <a:pPr marL="0" lvl="1" indent="0">
              <a:lnSpc>
                <a:spcPct val="150000"/>
              </a:lnSpc>
              <a:buNone/>
            </a:pPr>
            <a:endParaRPr lang="en-US" altLang="zh-CN" sz="800" b="1" dirty="0" smtClean="0"/>
          </a:p>
          <a:p>
            <a:pPr marL="0" lvl="1" indent="0">
              <a:lnSpc>
                <a:spcPct val="150000"/>
              </a:lnSpc>
              <a:buNone/>
            </a:pPr>
            <a:r>
              <a:rPr lang="en-US" altLang="zh-CN" sz="1200" b="1" dirty="0" smtClean="0"/>
              <a:t>----------------------------------------------------------------------------------------------------------------------------</a:t>
            </a:r>
          </a:p>
          <a:p>
            <a:pPr marL="0" lvl="1" indent="0">
              <a:lnSpc>
                <a:spcPct val="150000"/>
              </a:lnSpc>
              <a:buNone/>
            </a:pPr>
            <a:r>
              <a:rPr lang="en-US" altLang="zh-CN" sz="800" b="1" dirty="0"/>
              <a:t> </a:t>
            </a:r>
            <a:r>
              <a:rPr lang="en-US" altLang="zh-CN" sz="800" b="1" dirty="0" smtClean="0"/>
              <a:t>     </a:t>
            </a:r>
            <a:r>
              <a:rPr lang="en-US" altLang="zh-CN" sz="1200" b="1" dirty="0" smtClean="0"/>
              <a:t>   </a:t>
            </a:r>
          </a:p>
          <a:p>
            <a:pPr marL="0" lvl="1" indent="0">
              <a:lnSpc>
                <a:spcPct val="150000"/>
              </a:lnSpc>
              <a:buNone/>
            </a:pPr>
            <a:r>
              <a:rPr lang="en-US" altLang="zh-CN" sz="1200" b="1" dirty="0" smtClean="0"/>
              <a:t>3.2.2</a:t>
            </a:r>
            <a:r>
              <a:rPr lang="zh-CN" altLang="en-US" sz="1200" b="1" dirty="0" smtClean="0"/>
              <a:t>、禁止在业务系统使用或交互数据时，将用户敏感信息以不同形式（</a:t>
            </a:r>
            <a:r>
              <a:rPr lang="en-US" altLang="zh-CN" sz="1200" b="1" dirty="0" smtClean="0"/>
              <a:t>JSONP</a:t>
            </a:r>
            <a:r>
              <a:rPr lang="zh-CN" altLang="en-US" sz="1200" b="1" dirty="0" smtClean="0"/>
              <a:t>、直接输出到页面、直接输出到</a:t>
            </a:r>
            <a:r>
              <a:rPr lang="en-US" altLang="zh-CN" sz="1200" b="1" dirty="0" smtClean="0"/>
              <a:t>web</a:t>
            </a:r>
            <a:r>
              <a:rPr lang="zh-CN" altLang="en-US" sz="1200" b="1" dirty="0" smtClean="0"/>
              <a:t>日志文件等）输出到任何互联网可公开访问的位置，应该使用更安全的加密传输方式。</a:t>
            </a:r>
            <a:endParaRPr lang="en-US" altLang="zh-CN" sz="1200" b="1" dirty="0" smtClean="0"/>
          </a:p>
          <a:p>
            <a:pPr marL="0" lvl="1" indent="0">
              <a:lnSpc>
                <a:spcPct val="150000"/>
              </a:lnSpc>
              <a:buNone/>
            </a:pPr>
            <a:r>
              <a:rPr lang="zh-CN" altLang="en-US" sz="1200" dirty="0" smtClean="0"/>
              <a:t>         如</a:t>
            </a:r>
            <a:r>
              <a:rPr lang="en-US" altLang="zh-CN" sz="1200" dirty="0" smtClean="0"/>
              <a:t>《</a:t>
            </a:r>
            <a:r>
              <a:rPr lang="zh-CN" altLang="zh-CN" sz="1200" dirty="0" smtClean="0"/>
              <a:t>【</a:t>
            </a:r>
            <a:r>
              <a:rPr lang="zh-CN" altLang="zh-CN" sz="1200" dirty="0"/>
              <a:t>严重漏洞通知</a:t>
            </a:r>
            <a:r>
              <a:rPr lang="en-US" altLang="zh-CN" sz="1200" dirty="0"/>
              <a:t>-</a:t>
            </a:r>
            <a:r>
              <a:rPr lang="en-US" altLang="zh-CN" sz="1200" dirty="0" smtClean="0"/>
              <a:t>2014-12-22-px.jd.comJSON</a:t>
            </a:r>
            <a:r>
              <a:rPr lang="zh-CN" altLang="zh-CN" sz="1200" dirty="0"/>
              <a:t>泄露用户</a:t>
            </a:r>
            <a:r>
              <a:rPr lang="en-US" altLang="zh-CN" sz="1200" dirty="0"/>
              <a:t>COOKIE</a:t>
            </a:r>
            <a:r>
              <a:rPr lang="zh-CN" altLang="zh-CN" sz="1200" dirty="0"/>
              <a:t>中的</a:t>
            </a:r>
            <a:r>
              <a:rPr lang="en-US" altLang="zh-CN" sz="1200" dirty="0"/>
              <a:t>ceshi3</a:t>
            </a:r>
            <a:r>
              <a:rPr lang="zh-CN" altLang="zh-CN" sz="1200" dirty="0"/>
              <a:t>标识</a:t>
            </a:r>
            <a:r>
              <a:rPr lang="zh-CN" altLang="zh-CN" sz="1200" dirty="0" smtClean="0"/>
              <a:t>字段</a:t>
            </a:r>
            <a:r>
              <a:rPr lang="en-US" altLang="zh-CN" sz="1200" dirty="0" smtClean="0"/>
              <a:t>》</a:t>
            </a:r>
            <a:r>
              <a:rPr lang="zh-CN" altLang="en-US" sz="1200" dirty="0"/>
              <a:t>漏洞，已登录的京东用户访问</a:t>
            </a:r>
            <a:r>
              <a:rPr lang="en-US" altLang="zh-CN" sz="1200" dirty="0"/>
              <a:t>px.jd.com</a:t>
            </a:r>
            <a:r>
              <a:rPr lang="zh-CN" altLang="en-US" sz="1200" dirty="0"/>
              <a:t>页面某连接，服务器会直接以</a:t>
            </a:r>
            <a:r>
              <a:rPr lang="en-US" altLang="zh-CN" sz="1200" dirty="0" err="1"/>
              <a:t>jsonp</a:t>
            </a:r>
            <a:r>
              <a:rPr lang="zh-CN" altLang="en-US" sz="1200" dirty="0"/>
              <a:t>形式返回</a:t>
            </a:r>
            <a:r>
              <a:rPr lang="zh-CN" altLang="en-US" sz="1200" dirty="0" smtClean="0"/>
              <a:t>用户</a:t>
            </a:r>
            <a:r>
              <a:rPr lang="zh-CN" altLang="en-US" sz="1200" dirty="0"/>
              <a:t>身份</a:t>
            </a:r>
            <a:r>
              <a:rPr lang="en-US" altLang="zh-CN" sz="1200" dirty="0" smtClean="0"/>
              <a:t>Cookie</a:t>
            </a:r>
            <a:r>
              <a:rPr lang="zh-CN" altLang="en-US" sz="1200" dirty="0"/>
              <a:t>：</a:t>
            </a:r>
            <a:r>
              <a:rPr lang="en-US" altLang="zh-CN" sz="1200" dirty="0"/>
              <a:t>ceshi3</a:t>
            </a:r>
            <a:r>
              <a:rPr lang="zh-CN" altLang="en-US" sz="1200" dirty="0"/>
              <a:t>的数据，从而绕过域限制和</a:t>
            </a:r>
            <a:r>
              <a:rPr lang="en-US" altLang="zh-CN" sz="1200" dirty="0"/>
              <a:t>http-only</a:t>
            </a:r>
            <a:r>
              <a:rPr lang="zh-CN" altLang="en-US" sz="1200" dirty="0"/>
              <a:t>，黑客通过钓鱼或跨站获取用户</a:t>
            </a:r>
            <a:r>
              <a:rPr lang="en-US" altLang="zh-CN" sz="1200" dirty="0"/>
              <a:t>ceshi3</a:t>
            </a:r>
            <a:r>
              <a:rPr lang="zh-CN" altLang="en-US" sz="1200" dirty="0"/>
              <a:t>信息可直接登入他人账户。</a:t>
            </a:r>
            <a:endParaRPr lang="en-US" altLang="zh-CN" sz="1200" dirty="0"/>
          </a:p>
          <a:p>
            <a:pPr marL="0" lvl="1" indent="0">
              <a:lnSpc>
                <a:spcPct val="150000"/>
              </a:lnSpc>
              <a:buNone/>
            </a:pPr>
            <a:endParaRPr lang="en-US" altLang="zh-CN" sz="1200" b="1" dirty="0" smtClean="0"/>
          </a:p>
          <a:p>
            <a:pPr marL="0" lvl="1" indent="0">
              <a:lnSpc>
                <a:spcPct val="150000"/>
              </a:lnSpc>
              <a:buNone/>
            </a:pPr>
            <a:endParaRPr lang="en-US" altLang="zh-CN" sz="1200" b="1" dirty="0"/>
          </a:p>
          <a:p>
            <a:pPr marL="0" lvl="1" indent="0">
              <a:lnSpc>
                <a:spcPct val="150000"/>
              </a:lnSpc>
              <a:buNone/>
            </a:pPr>
            <a:endParaRPr lang="en-US" altLang="zh-CN" sz="1200" b="1" dirty="0" smtClean="0"/>
          </a:p>
          <a:p>
            <a:pPr marL="0" lvl="1" indent="0">
              <a:lnSpc>
                <a:spcPct val="150000"/>
              </a:lnSpc>
              <a:buNone/>
            </a:pPr>
            <a:endParaRPr lang="en-US" altLang="zh-CN" sz="1200" b="1"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05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437112"/>
            <a:ext cx="7488832" cy="1440160"/>
          </a:xfrm>
          <a:prstGeom prst="rect">
            <a:avLst/>
          </a:prstGeom>
        </p:spPr>
      </p:pic>
    </p:spTree>
    <p:extLst>
      <p:ext uri="{BB962C8B-B14F-4D97-AF65-F5344CB8AC3E}">
        <p14:creationId xmlns:p14="http://schemas.microsoft.com/office/powerpoint/2010/main" val="4059538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第三章 用户敏感信息保护类漏洞</a:t>
            </a:r>
            <a:endParaRPr lang="en-US" altLang="zh-CN" sz="2000" b="1" dirty="0"/>
          </a:p>
        </p:txBody>
      </p:sp>
      <p:sp>
        <p:nvSpPr>
          <p:cNvPr id="2" name="内容占位符 1"/>
          <p:cNvSpPr>
            <a:spLocks noGrp="1"/>
          </p:cNvSpPr>
          <p:nvPr>
            <p:ph idx="1"/>
          </p:nvPr>
        </p:nvSpPr>
        <p:spPr>
          <a:xfrm>
            <a:off x="323528" y="836712"/>
            <a:ext cx="8568952" cy="5112568"/>
          </a:xfrm>
        </p:spPr>
        <p:txBody>
          <a:bodyPr/>
          <a:lstStyle/>
          <a:p>
            <a:pPr marL="0" lvl="1" indent="0">
              <a:lnSpc>
                <a:spcPct val="150000"/>
              </a:lnSpc>
              <a:buNone/>
            </a:pPr>
            <a:r>
              <a:rPr lang="en-US" altLang="zh-CN" sz="1200" b="1" dirty="0" smtClean="0"/>
              <a:t>3.2.3</a:t>
            </a:r>
            <a:r>
              <a:rPr lang="zh-CN" altLang="en-US" sz="1200" b="1" dirty="0" smtClean="0"/>
              <a:t>、</a:t>
            </a:r>
            <a:r>
              <a:rPr lang="zh-CN" altLang="zh-CN" sz="1200" b="1" dirty="0"/>
              <a:t>非京东平台</a:t>
            </a:r>
            <a:r>
              <a:rPr lang="zh-CN" altLang="en-US" sz="1200" b="1" dirty="0"/>
              <a:t>系统</a:t>
            </a:r>
            <a:r>
              <a:rPr lang="zh-CN" altLang="zh-CN" sz="1200" b="1" dirty="0"/>
              <a:t>需要调用京东内部服务</a:t>
            </a:r>
            <a:r>
              <a:rPr lang="zh-CN" altLang="en-US" sz="1200" b="1" dirty="0" smtClean="0"/>
              <a:t>获取用户敏感信息数据时</a:t>
            </a:r>
            <a:r>
              <a:rPr lang="zh-CN" altLang="zh-CN" sz="1200" b="1" dirty="0" smtClean="0"/>
              <a:t>，需要</a:t>
            </a:r>
            <a:r>
              <a:rPr lang="zh-CN" altLang="zh-CN" sz="1200" b="1" dirty="0"/>
              <a:t>通过京东开放服务平台（</a:t>
            </a:r>
            <a:r>
              <a:rPr lang="en-US" altLang="zh-CN" sz="1200" b="1" dirty="0"/>
              <a:t>JOS</a:t>
            </a:r>
            <a:r>
              <a:rPr lang="zh-CN" altLang="en-US" sz="1200" b="1" dirty="0"/>
              <a:t>）</a:t>
            </a:r>
            <a:r>
              <a:rPr lang="zh-CN" altLang="zh-CN" sz="1200" b="1" dirty="0"/>
              <a:t>行对接。</a:t>
            </a:r>
            <a:endParaRPr lang="en-US" altLang="zh-CN" sz="1200" b="1" dirty="0"/>
          </a:p>
          <a:p>
            <a:pPr marL="0" lvl="1" indent="0">
              <a:lnSpc>
                <a:spcPct val="150000"/>
              </a:lnSpc>
              <a:buNone/>
            </a:pPr>
            <a:r>
              <a:rPr lang="zh-CN" altLang="en-US" sz="1200" dirty="0" smtClean="0"/>
              <a:t>       相关接入请参考：</a:t>
            </a:r>
            <a:endParaRPr lang="en-US" altLang="zh-CN" sz="1200" dirty="0" smtClean="0"/>
          </a:p>
          <a:p>
            <a:pPr marL="0" lvl="1" indent="0">
              <a:lnSpc>
                <a:spcPct val="150000"/>
              </a:lnSpc>
              <a:buNone/>
            </a:pPr>
            <a:r>
              <a:rPr lang="zh-CN" altLang="en-US" sz="1200" dirty="0" smtClean="0"/>
              <a:t>       京东</a:t>
            </a:r>
            <a:r>
              <a:rPr lang="zh-CN" altLang="en-US" sz="1200" dirty="0"/>
              <a:t>开放</a:t>
            </a:r>
            <a:r>
              <a:rPr lang="zh-CN" altLang="en-US" sz="1200" dirty="0" smtClean="0"/>
              <a:t>服务介绍 </a:t>
            </a:r>
            <a:r>
              <a:rPr lang="en-US" altLang="zh-CN" sz="1200" dirty="0" smtClean="0"/>
              <a:t>http</a:t>
            </a:r>
            <a:r>
              <a:rPr lang="en-US" altLang="zh-CN" sz="1200" dirty="0"/>
              <a:t>://jos.jd.com/doc/channel.htm?id=112</a:t>
            </a:r>
            <a:endParaRPr lang="en-US" altLang="zh-CN" sz="1200" dirty="0" smtClean="0"/>
          </a:p>
          <a:p>
            <a:pPr marL="0" lvl="1" indent="0">
              <a:lnSpc>
                <a:spcPct val="150000"/>
              </a:lnSpc>
              <a:buNone/>
            </a:pPr>
            <a:r>
              <a:rPr lang="en-US" altLang="zh-CN" sz="1200" dirty="0" smtClean="0"/>
              <a:t>       </a:t>
            </a:r>
            <a:r>
              <a:rPr lang="zh-CN" altLang="en-US" sz="1200" dirty="0" smtClean="0"/>
              <a:t>京东开放服务内部系统接入指南 </a:t>
            </a:r>
            <a:r>
              <a:rPr lang="en-US" altLang="zh-CN" sz="1200" dirty="0" smtClean="0">
                <a:hlinkClick r:id="rId2"/>
              </a:rPr>
              <a:t>http</a:t>
            </a:r>
            <a:r>
              <a:rPr lang="en-US" altLang="zh-CN" sz="1200" dirty="0">
                <a:hlinkClick r:id="rId2"/>
              </a:rPr>
              <a:t>://</a:t>
            </a:r>
            <a:r>
              <a:rPr lang="en-US" altLang="zh-CN" sz="1200" dirty="0" smtClean="0">
                <a:hlinkClick r:id="rId2"/>
              </a:rPr>
              <a:t>jpcloud.jd.com/pages/viewpage.action?pageId=753804</a:t>
            </a:r>
            <a:endParaRPr lang="en-US" altLang="zh-CN" sz="1200" dirty="0" smtClean="0"/>
          </a:p>
          <a:p>
            <a:pPr marL="0" lvl="1" indent="0">
              <a:lnSpc>
                <a:spcPct val="150000"/>
              </a:lnSpc>
              <a:buNone/>
            </a:pPr>
            <a:endParaRPr lang="en-US" altLang="zh-CN" sz="800" dirty="0"/>
          </a:p>
          <a:p>
            <a:pPr marL="0" lvl="1" indent="0">
              <a:buNone/>
            </a:pPr>
            <a:r>
              <a:rPr lang="en-US" altLang="zh-CN" sz="1200" dirty="0" smtClean="0"/>
              <a:t>----------------------------------------------------------------------------------------------------------------------------</a:t>
            </a:r>
          </a:p>
          <a:p>
            <a:pPr marL="0" lvl="1" indent="0">
              <a:lnSpc>
                <a:spcPct val="150000"/>
              </a:lnSpc>
              <a:buNone/>
            </a:pPr>
            <a:endParaRPr lang="en-US" altLang="zh-CN" sz="800" b="1" dirty="0" smtClean="0"/>
          </a:p>
          <a:p>
            <a:pPr marL="0" lvl="1" indent="0">
              <a:lnSpc>
                <a:spcPct val="150000"/>
              </a:lnSpc>
              <a:buNone/>
            </a:pPr>
            <a:r>
              <a:rPr lang="en-US" altLang="zh-CN" sz="1200" b="1" dirty="0" smtClean="0"/>
              <a:t>3.3</a:t>
            </a:r>
            <a:r>
              <a:rPr lang="zh-CN" altLang="en-US" sz="1200" b="1" dirty="0"/>
              <a:t>、用户的敏感信息需要使用安全的展现方式</a:t>
            </a:r>
            <a:endParaRPr lang="en-US" altLang="zh-CN" sz="1200" b="1" dirty="0"/>
          </a:p>
          <a:p>
            <a:pPr marL="0" lvl="1" indent="0">
              <a:lnSpc>
                <a:spcPct val="150000"/>
              </a:lnSpc>
              <a:buNone/>
            </a:pPr>
            <a:r>
              <a:rPr lang="en-US" altLang="zh-CN" sz="1200" b="1" dirty="0" smtClean="0"/>
              <a:t>3.3.1</a:t>
            </a:r>
            <a:r>
              <a:rPr lang="zh-CN" altLang="en-US" sz="1200" b="1" dirty="0"/>
              <a:t>、用户敏感信息在页面或其他公开位置展现时，需要进行打码</a:t>
            </a:r>
            <a:r>
              <a:rPr lang="zh-CN" altLang="en-US" sz="1200" b="1" dirty="0" smtClean="0"/>
              <a:t>处理</a:t>
            </a:r>
            <a:endParaRPr lang="en-US" altLang="zh-CN" sz="1200" b="1" dirty="0" smtClean="0"/>
          </a:p>
          <a:p>
            <a:pPr marL="0" indent="0">
              <a:lnSpc>
                <a:spcPct val="150000"/>
              </a:lnSpc>
              <a:spcBef>
                <a:spcPts val="0"/>
              </a:spcBef>
              <a:buNone/>
            </a:pPr>
            <a:r>
              <a:rPr lang="en-US" altLang="zh-CN" sz="1200" dirty="0"/>
              <a:t> </a:t>
            </a:r>
            <a:r>
              <a:rPr lang="en-US" altLang="zh-CN" sz="1200" dirty="0" smtClean="0"/>
              <a:t>      </a:t>
            </a:r>
            <a:r>
              <a:rPr lang="zh-CN" altLang="en-US" sz="1200" dirty="0" smtClean="0"/>
              <a:t>例如</a:t>
            </a:r>
            <a:r>
              <a:rPr lang="zh-CN" altLang="en-US" sz="1200" dirty="0"/>
              <a:t>：</a:t>
            </a:r>
            <a:r>
              <a:rPr lang="en-US" altLang="zh-CN" sz="1200" dirty="0"/>
              <a:t>《</a:t>
            </a:r>
            <a:r>
              <a:rPr lang="zh-CN" altLang="en-US" sz="1200" dirty="0"/>
              <a:t> </a:t>
            </a:r>
            <a:r>
              <a:rPr lang="en-US" altLang="zh-CN" sz="1200" dirty="0"/>
              <a:t>【</a:t>
            </a:r>
            <a:r>
              <a:rPr lang="zh-CN" altLang="en-US" sz="1200" dirty="0"/>
              <a:t>严重漏洞通知</a:t>
            </a:r>
            <a:r>
              <a:rPr lang="en-US" altLang="zh-CN" sz="1200" dirty="0"/>
              <a:t>-20150514】-</a:t>
            </a:r>
            <a:r>
              <a:rPr lang="zh-CN" altLang="en-US" sz="1200" dirty="0"/>
              <a:t>运营研发部订单系统遍历任意订单号收件人姓名电话住址</a:t>
            </a:r>
            <a:r>
              <a:rPr lang="en-US" altLang="zh-CN" sz="1200" dirty="0" smtClean="0"/>
              <a:t>》</a:t>
            </a:r>
            <a:r>
              <a:rPr lang="zh-CN" altLang="en-US" sz="1200" dirty="0" smtClean="0"/>
              <a:t>内部</a:t>
            </a:r>
            <a:r>
              <a:rPr lang="en-US" altLang="zh-CN" sz="1200" dirty="0" smtClean="0"/>
              <a:t>ERP</a:t>
            </a:r>
            <a:r>
              <a:rPr lang="zh-CN" altLang="en-US" sz="1200" dirty="0" smtClean="0"/>
              <a:t>订单系统授权缺陷，可致任意</a:t>
            </a:r>
            <a:r>
              <a:rPr lang="en-US" altLang="zh-CN" sz="1200" dirty="0"/>
              <a:t>ERP</a:t>
            </a:r>
            <a:r>
              <a:rPr lang="zh-CN" altLang="en-US" sz="1200" dirty="0" smtClean="0"/>
              <a:t>用户均有权查看订单列表信息，泄露</a:t>
            </a:r>
            <a:r>
              <a:rPr lang="zh-CN" altLang="en-US" sz="1200" dirty="0"/>
              <a:t>用户隐私，且用户信息未做防泄漏处理。</a:t>
            </a:r>
            <a:endParaRPr lang="en-US" altLang="zh-CN" sz="1200" dirty="0"/>
          </a:p>
          <a:p>
            <a:pPr marL="0" indent="0">
              <a:lnSpc>
                <a:spcPct val="150000"/>
              </a:lnSpc>
              <a:spcBef>
                <a:spcPts val="0"/>
              </a:spcBef>
              <a:buNone/>
            </a:pPr>
            <a:endParaRPr lang="en-US" altLang="zh-CN" sz="1200" dirty="0"/>
          </a:p>
          <a:p>
            <a:pPr marL="0" indent="0">
              <a:lnSpc>
                <a:spcPct val="150000"/>
              </a:lnSpc>
              <a:spcBef>
                <a:spcPts val="0"/>
              </a:spcBef>
              <a:buNone/>
            </a:pPr>
            <a:endParaRPr lang="en-US" altLang="zh-CN" sz="1200" dirty="0"/>
          </a:p>
          <a:p>
            <a:pPr marL="0" lvl="1" indent="0">
              <a:lnSpc>
                <a:spcPct val="150000"/>
              </a:lnSpc>
              <a:buNone/>
            </a:pPr>
            <a:endParaRPr lang="en-US" altLang="zh-CN" sz="1200" b="1" dirty="0"/>
          </a:p>
          <a:p>
            <a:pPr marL="0" lvl="1" indent="0">
              <a:lnSpc>
                <a:spcPct val="150000"/>
              </a:lnSpc>
              <a:buNone/>
            </a:pPr>
            <a:endParaRPr lang="zh-CN" altLang="en-US" sz="1200" b="1"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05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51" y="4005064"/>
            <a:ext cx="8021089" cy="220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831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第三章 用户敏感信息保护类漏洞</a:t>
            </a:r>
            <a:endParaRPr lang="en-US" altLang="zh-CN" sz="2000" b="1" dirty="0"/>
          </a:p>
        </p:txBody>
      </p:sp>
      <p:sp>
        <p:nvSpPr>
          <p:cNvPr id="2" name="内容占位符 1"/>
          <p:cNvSpPr>
            <a:spLocks noGrp="1"/>
          </p:cNvSpPr>
          <p:nvPr>
            <p:ph idx="1"/>
          </p:nvPr>
        </p:nvSpPr>
        <p:spPr>
          <a:xfrm>
            <a:off x="323528" y="836712"/>
            <a:ext cx="8568952" cy="5112568"/>
          </a:xfrm>
        </p:spPr>
        <p:txBody>
          <a:bodyPr/>
          <a:lstStyle/>
          <a:p>
            <a:pPr>
              <a:lnSpc>
                <a:spcPct val="150000"/>
              </a:lnSpc>
              <a:spcBef>
                <a:spcPts val="0"/>
              </a:spcBef>
            </a:pPr>
            <a:r>
              <a:rPr lang="zh-CN" altLang="en-US" sz="1200" b="1" dirty="0"/>
              <a:t>本章规范参考：</a:t>
            </a:r>
            <a:endParaRPr lang="en-US" altLang="zh-CN" sz="1200" b="1" dirty="0"/>
          </a:p>
          <a:p>
            <a:pPr marL="360000" lvl="1" indent="-180000">
              <a:lnSpc>
                <a:spcPct val="150000"/>
              </a:lnSpc>
              <a:spcBef>
                <a:spcPts val="0"/>
              </a:spcBef>
            </a:pPr>
            <a:r>
              <a:rPr lang="zh-CN" altLang="en-US" sz="1200" dirty="0"/>
              <a:t>安全开发规范</a:t>
            </a:r>
            <a:r>
              <a:rPr lang="en-US" altLang="zh-CN" sz="1200" dirty="0"/>
              <a:t>《</a:t>
            </a:r>
            <a:r>
              <a:rPr lang="zh-CN" altLang="en-US" sz="1200" dirty="0"/>
              <a:t>隐私保护安全规范</a:t>
            </a:r>
            <a:r>
              <a:rPr lang="en-US" altLang="zh-CN" sz="1200" dirty="0"/>
              <a:t>》 </a:t>
            </a:r>
            <a:r>
              <a:rPr lang="en-US" altLang="zh-CN" sz="1200" dirty="0">
                <a:hlinkClick r:id="rId2"/>
              </a:rPr>
              <a:t>http://cf.jd.com/pages/viewpage.action?pageId=46344761#id-</a:t>
            </a:r>
            <a:r>
              <a:rPr lang="zh-CN" altLang="en-US" sz="1200" dirty="0">
                <a:hlinkClick r:id="rId2"/>
              </a:rPr>
              <a:t>京东安全开发规范</a:t>
            </a:r>
            <a:r>
              <a:rPr lang="en-US" altLang="zh-CN" sz="1200" dirty="0">
                <a:hlinkClick r:id="rId2"/>
              </a:rPr>
              <a:t>-_Toc407635019 </a:t>
            </a:r>
            <a:endParaRPr lang="en-US" altLang="zh-CN" sz="1200" dirty="0"/>
          </a:p>
          <a:p>
            <a:pPr marL="360000" lvl="1" indent="-180000">
              <a:lnSpc>
                <a:spcPct val="150000"/>
              </a:lnSpc>
              <a:spcBef>
                <a:spcPts val="0"/>
              </a:spcBef>
            </a:pPr>
            <a:r>
              <a:rPr lang="zh-CN" altLang="en-US" sz="1200" dirty="0"/>
              <a:t>安全知识库</a:t>
            </a:r>
            <a:r>
              <a:rPr lang="en-US" altLang="zh-CN" sz="1200" dirty="0"/>
              <a:t>《</a:t>
            </a:r>
            <a:r>
              <a:rPr lang="zh-CN" altLang="en-US" sz="1200" dirty="0"/>
              <a:t>单一</a:t>
            </a:r>
            <a:r>
              <a:rPr lang="en-US" altLang="zh-CN" sz="1200" dirty="0"/>
              <a:t>MD5</a:t>
            </a:r>
            <a:r>
              <a:rPr lang="zh-CN" altLang="en-US" sz="1200" dirty="0"/>
              <a:t>加密最佳实践</a:t>
            </a:r>
            <a:r>
              <a:rPr lang="en-US" altLang="zh-CN" sz="1200" dirty="0"/>
              <a:t>》 http://study.jd.com/?</a:t>
            </a:r>
            <a:r>
              <a:rPr lang="en-US" altLang="zh-CN" sz="1200" dirty="0" smtClean="0"/>
              <a:t>p=28446</a:t>
            </a:r>
          </a:p>
          <a:p>
            <a:pPr marL="360000" lvl="1" indent="-180000">
              <a:lnSpc>
                <a:spcPct val="150000"/>
              </a:lnSpc>
              <a:spcBef>
                <a:spcPts val="0"/>
              </a:spcBef>
            </a:pPr>
            <a:r>
              <a:rPr lang="zh-CN" altLang="en-US" sz="1200" dirty="0"/>
              <a:t>安全知识库</a:t>
            </a:r>
            <a:r>
              <a:rPr lang="en-US" altLang="zh-CN" sz="1200" dirty="0"/>
              <a:t>《</a:t>
            </a:r>
            <a:r>
              <a:rPr lang="zh-CN" altLang="en-US" sz="1200" dirty="0"/>
              <a:t>信息泄露总结</a:t>
            </a:r>
            <a:r>
              <a:rPr lang="en-US" altLang="zh-CN" sz="1200" dirty="0"/>
              <a:t>》 http://study.jd.com/?p=28592#ID0x10</a:t>
            </a:r>
          </a:p>
          <a:p>
            <a:pPr marL="180000" lvl="1" indent="0">
              <a:lnSpc>
                <a:spcPct val="150000"/>
              </a:lnSpc>
              <a:spcBef>
                <a:spcPts val="0"/>
              </a:spcBef>
              <a:buNone/>
            </a:pPr>
            <a:r>
              <a:rPr lang="en-US" altLang="zh-CN" sz="1200" dirty="0"/>
              <a:t/>
            </a:r>
            <a:br>
              <a:rPr lang="en-US" altLang="zh-CN" sz="1200" dirty="0"/>
            </a:br>
            <a:endParaRPr lang="en-US" altLang="zh-CN" sz="1200" b="1" dirty="0"/>
          </a:p>
          <a:p>
            <a:pPr marL="0" lvl="1" indent="0">
              <a:lnSpc>
                <a:spcPct val="150000"/>
              </a:lnSpc>
              <a:buNone/>
            </a:pPr>
            <a:endParaRPr lang="zh-CN" altLang="en-US" sz="1200" b="1"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050" dirty="0"/>
          </a:p>
        </p:txBody>
      </p:sp>
    </p:spTree>
    <p:extLst>
      <p:ext uri="{BB962C8B-B14F-4D97-AF65-F5344CB8AC3E}">
        <p14:creationId xmlns:p14="http://schemas.microsoft.com/office/powerpoint/2010/main" val="1918594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95536" y="332656"/>
            <a:ext cx="8229600" cy="490537"/>
          </a:xfrm>
        </p:spPr>
        <p:txBody>
          <a:bodyPr>
            <a:noAutofit/>
          </a:bodyPr>
          <a:lstStyle/>
          <a:p>
            <a:r>
              <a:rPr lang="zh-CN" altLang="en-US" sz="2000" b="1" dirty="0" smtClean="0"/>
              <a:t>第四章 管理</a:t>
            </a:r>
            <a:r>
              <a:rPr lang="zh-CN" altLang="en-US" sz="2000" b="1" dirty="0"/>
              <a:t>配置</a:t>
            </a:r>
            <a:r>
              <a:rPr lang="zh-CN" altLang="en-US" sz="2000" b="1" dirty="0" smtClean="0"/>
              <a:t>类漏洞</a:t>
            </a:r>
          </a:p>
        </p:txBody>
      </p:sp>
      <p:sp>
        <p:nvSpPr>
          <p:cNvPr id="2" name="内容占位符 1"/>
          <p:cNvSpPr>
            <a:spLocks noGrp="1"/>
          </p:cNvSpPr>
          <p:nvPr>
            <p:ph idx="1"/>
          </p:nvPr>
        </p:nvSpPr>
        <p:spPr>
          <a:xfrm>
            <a:off x="323528" y="836712"/>
            <a:ext cx="8640960" cy="5904656"/>
          </a:xfrm>
        </p:spPr>
        <p:txBody>
          <a:bodyPr/>
          <a:lstStyle/>
          <a:p>
            <a:pPr marL="57150" indent="0" algn="ctr">
              <a:lnSpc>
                <a:spcPct val="150000"/>
              </a:lnSpc>
              <a:buNone/>
            </a:pPr>
            <a:endParaRPr lang="en-US" altLang="zh-CN" sz="1400" b="1" dirty="0" smtClean="0">
              <a:solidFill>
                <a:srgbClr val="000000"/>
              </a:solidFill>
            </a:endParaRPr>
          </a:p>
          <a:p>
            <a:pPr marL="57150" indent="0" algn="ctr">
              <a:lnSpc>
                <a:spcPct val="150000"/>
              </a:lnSpc>
              <a:buNone/>
            </a:pPr>
            <a:endParaRPr lang="en-US" altLang="zh-CN" sz="1400" b="1" dirty="0">
              <a:solidFill>
                <a:srgbClr val="000000"/>
              </a:solidFill>
            </a:endParaRPr>
          </a:p>
          <a:p>
            <a:pPr marL="57150" indent="0" algn="ctr">
              <a:lnSpc>
                <a:spcPct val="150000"/>
              </a:lnSpc>
              <a:buNone/>
            </a:pPr>
            <a:r>
              <a:rPr lang="zh-CN" altLang="en-US" sz="1400" b="1" dirty="0" smtClean="0">
                <a:solidFill>
                  <a:srgbClr val="000000"/>
                </a:solidFill>
              </a:rPr>
              <a:t>本章内容摘要</a:t>
            </a:r>
            <a:endParaRPr lang="en-US" altLang="zh-CN" sz="1400" b="1" dirty="0" smtClean="0">
              <a:solidFill>
                <a:srgbClr val="000000"/>
              </a:solidFill>
            </a:endParaRPr>
          </a:p>
          <a:p>
            <a:pPr marL="57150" indent="0" algn="ctr">
              <a:lnSpc>
                <a:spcPct val="150000"/>
              </a:lnSpc>
              <a:buNone/>
            </a:pPr>
            <a:endParaRPr lang="en-US" altLang="zh-CN" sz="1400" b="1" dirty="0" smtClean="0">
              <a:solidFill>
                <a:srgbClr val="000000"/>
              </a:solidFill>
            </a:endParaRPr>
          </a:p>
          <a:p>
            <a:pPr marL="57150" indent="0">
              <a:lnSpc>
                <a:spcPct val="150000"/>
              </a:lnSpc>
              <a:buNone/>
            </a:pPr>
            <a:r>
              <a:rPr lang="en-US" altLang="zh-CN" sz="1200" b="1" dirty="0" smtClean="0">
                <a:solidFill>
                  <a:srgbClr val="000000"/>
                </a:solidFill>
              </a:rPr>
              <a:t>4.1</a:t>
            </a:r>
            <a:r>
              <a:rPr lang="zh-CN" altLang="en-US" sz="1200" b="1" dirty="0" smtClean="0">
                <a:solidFill>
                  <a:srgbClr val="000000"/>
                </a:solidFill>
              </a:rPr>
              <a:t>、京东</a:t>
            </a:r>
            <a:r>
              <a:rPr lang="zh-CN" altLang="en-US" sz="1200" b="1" dirty="0">
                <a:solidFill>
                  <a:srgbClr val="000000"/>
                </a:solidFill>
              </a:rPr>
              <a:t>员工禁止将公司内部代码存放于任何互联网第三方开放平台（如</a:t>
            </a:r>
            <a:r>
              <a:rPr lang="en-US" altLang="zh-CN" sz="1200" b="1" dirty="0" err="1">
                <a:solidFill>
                  <a:srgbClr val="000000"/>
                </a:solidFill>
              </a:rPr>
              <a:t>github</a:t>
            </a:r>
            <a:r>
              <a:rPr lang="zh-CN" altLang="en-US" sz="1200" b="1" dirty="0">
                <a:solidFill>
                  <a:srgbClr val="000000"/>
                </a:solidFill>
              </a:rPr>
              <a:t>、</a:t>
            </a:r>
            <a:r>
              <a:rPr lang="en-US" altLang="zh-CN" sz="1200" b="1" dirty="0" err="1">
                <a:solidFill>
                  <a:srgbClr val="000000"/>
                </a:solidFill>
              </a:rPr>
              <a:t>oschina</a:t>
            </a:r>
            <a:r>
              <a:rPr lang="zh-CN" altLang="en-US" sz="1200" b="1" dirty="0">
                <a:solidFill>
                  <a:srgbClr val="000000"/>
                </a:solidFill>
              </a:rPr>
              <a:t>、网盘、互联网邮箱等）</a:t>
            </a:r>
          </a:p>
          <a:p>
            <a:pPr marL="57150" indent="0">
              <a:lnSpc>
                <a:spcPct val="150000"/>
              </a:lnSpc>
              <a:buNone/>
            </a:pPr>
            <a:r>
              <a:rPr lang="en-US" altLang="zh-CN" sz="1200" b="1" dirty="0" smtClean="0"/>
              <a:t>4.2</a:t>
            </a:r>
            <a:r>
              <a:rPr lang="zh-CN" altLang="en-US" sz="1200" b="1" dirty="0" smtClean="0"/>
              <a:t>、开源软件或框架应使用安全的版本，并进行安全配置</a:t>
            </a:r>
            <a:endParaRPr lang="en-US" altLang="zh-CN" sz="1200" b="1" dirty="0" smtClean="0"/>
          </a:p>
          <a:p>
            <a:pPr marL="57150" indent="0">
              <a:lnSpc>
                <a:spcPct val="150000"/>
              </a:lnSpc>
              <a:buNone/>
            </a:pPr>
            <a:r>
              <a:rPr lang="en-US" altLang="zh-CN" sz="1200" b="1" dirty="0"/>
              <a:t> </a:t>
            </a:r>
            <a:r>
              <a:rPr lang="en-US" altLang="zh-CN" sz="1200" b="1" dirty="0" smtClean="0"/>
              <a:t>        4.2.1</a:t>
            </a:r>
            <a:r>
              <a:rPr lang="zh-CN" altLang="en-US" sz="1200" b="1" dirty="0" smtClean="0"/>
              <a:t>、开源软件或框架需要使用安全的版本</a:t>
            </a:r>
            <a:endParaRPr lang="en-US" altLang="zh-CN" sz="1200" b="1" dirty="0" smtClean="0"/>
          </a:p>
          <a:p>
            <a:pPr marL="57150" indent="0">
              <a:lnSpc>
                <a:spcPct val="150000"/>
              </a:lnSpc>
              <a:buNone/>
            </a:pPr>
            <a:r>
              <a:rPr lang="en-US" altLang="zh-CN" sz="1200" b="1" dirty="0" smtClean="0"/>
              <a:t>         4.2.2</a:t>
            </a:r>
            <a:r>
              <a:rPr lang="zh-CN" altLang="en-US" sz="1200" b="1" dirty="0" smtClean="0"/>
              <a:t>、</a:t>
            </a:r>
            <a:r>
              <a:rPr lang="zh-CN" altLang="en-US" sz="1200" b="1" dirty="0"/>
              <a:t>开源软件或</a:t>
            </a:r>
            <a:r>
              <a:rPr lang="zh-CN" altLang="en-US" sz="1200" b="1" dirty="0" smtClean="0"/>
              <a:t>框架内的管理功能页面或命令行接口禁止对外开放，非线上业务用途禁止对外开放</a:t>
            </a:r>
            <a:endParaRPr lang="en-US" altLang="zh-CN" sz="1200" b="1" dirty="0"/>
          </a:p>
          <a:p>
            <a:pPr marL="57150" indent="0">
              <a:lnSpc>
                <a:spcPct val="150000"/>
              </a:lnSpc>
              <a:buNone/>
            </a:pPr>
            <a:r>
              <a:rPr lang="en-US" altLang="zh-CN" sz="1200" b="1" dirty="0" smtClean="0"/>
              <a:t>4.3</a:t>
            </a:r>
            <a:r>
              <a:rPr lang="zh-CN" altLang="en-US" sz="1200" b="1" dirty="0" smtClean="0"/>
              <a:t>、</a:t>
            </a:r>
            <a:r>
              <a:rPr lang="zh-CN" altLang="en-US" sz="1200" b="1" dirty="0"/>
              <a:t>线上所有服务器远程管理端口禁止对外开启，对外开启异常端口（非</a:t>
            </a:r>
            <a:r>
              <a:rPr lang="en-US" altLang="zh-CN" sz="1200" b="1" dirty="0"/>
              <a:t>80,443</a:t>
            </a:r>
            <a:r>
              <a:rPr lang="zh-CN" altLang="en-US" sz="1200" b="1" dirty="0"/>
              <a:t>）需经安全部门评估</a:t>
            </a:r>
            <a:r>
              <a:rPr lang="zh-CN" altLang="en-US" sz="1200" b="1" dirty="0" smtClean="0"/>
              <a:t>风险</a:t>
            </a:r>
            <a:endParaRPr lang="en-US" altLang="zh-CN" sz="1200" b="1" dirty="0" smtClean="0"/>
          </a:p>
          <a:p>
            <a:pPr marL="57150" indent="0">
              <a:lnSpc>
                <a:spcPct val="150000"/>
              </a:lnSpc>
              <a:buNone/>
            </a:pPr>
            <a:r>
              <a:rPr lang="en-US" altLang="zh-CN" sz="1200" b="1" dirty="0" smtClean="0"/>
              <a:t>4.4</a:t>
            </a:r>
            <a:r>
              <a:rPr lang="zh-CN" altLang="en-US" sz="1200" b="1" dirty="0" smtClean="0"/>
              <a:t>、</a:t>
            </a:r>
            <a:r>
              <a:rPr lang="zh-CN" altLang="en-US" sz="1200" b="1" dirty="0">
                <a:solidFill>
                  <a:srgbClr val="000000"/>
                </a:solidFill>
              </a:rPr>
              <a:t>线上</a:t>
            </a:r>
            <a:r>
              <a:rPr lang="en-US" altLang="zh-CN" sz="1200" b="1" dirty="0">
                <a:solidFill>
                  <a:srgbClr val="000000"/>
                </a:solidFill>
              </a:rPr>
              <a:t>WEB</a:t>
            </a:r>
            <a:r>
              <a:rPr lang="zh-CN" altLang="en-US" sz="1200" b="1" dirty="0">
                <a:solidFill>
                  <a:srgbClr val="000000"/>
                </a:solidFill>
              </a:rPr>
              <a:t>目录下禁止放置与业务无关的不安全文件（测试文件、源码包、源码备份、不可解析的源代码、调试日志、</a:t>
            </a:r>
            <a:r>
              <a:rPr lang="en-US" altLang="zh-CN" sz="1200" b="1" dirty="0">
                <a:solidFill>
                  <a:srgbClr val="000000"/>
                </a:solidFill>
              </a:rPr>
              <a:t>.SVN</a:t>
            </a:r>
            <a:r>
              <a:rPr lang="zh-CN" altLang="en-US" sz="1200" b="1" dirty="0">
                <a:solidFill>
                  <a:srgbClr val="000000"/>
                </a:solidFill>
              </a:rPr>
              <a:t>目录等</a:t>
            </a:r>
            <a:r>
              <a:rPr lang="zh-CN" altLang="en-US" sz="1200" b="1" dirty="0" smtClean="0">
                <a:solidFill>
                  <a:srgbClr val="000000"/>
                </a:solidFill>
              </a:rPr>
              <a:t>）</a:t>
            </a:r>
            <a:endParaRPr lang="en-US" altLang="zh-CN" sz="1200" b="1" dirty="0" smtClean="0"/>
          </a:p>
          <a:p>
            <a:pPr marL="57150" indent="0">
              <a:lnSpc>
                <a:spcPct val="150000"/>
              </a:lnSpc>
              <a:buNone/>
            </a:pPr>
            <a:r>
              <a:rPr lang="en-US" altLang="zh-CN" sz="1200" b="1" dirty="0" smtClean="0"/>
              <a:t>4.5</a:t>
            </a:r>
            <a:r>
              <a:rPr lang="zh-CN" altLang="en-US" sz="1200" b="1" dirty="0" smtClean="0"/>
              <a:t>、京东</a:t>
            </a:r>
            <a:r>
              <a:rPr lang="en-US" altLang="zh-CN" sz="1200" b="1" dirty="0" smtClean="0"/>
              <a:t>DNS</a:t>
            </a:r>
            <a:r>
              <a:rPr lang="zh-CN" altLang="en-US" sz="1200" b="1" dirty="0" smtClean="0"/>
              <a:t>服务配置禁止对外开启区域传送功能</a:t>
            </a:r>
            <a:endParaRPr lang="en-US" altLang="zh-CN" sz="1200" b="1" dirty="0" smtClean="0"/>
          </a:p>
          <a:p>
            <a:pPr marL="57150" indent="0">
              <a:lnSpc>
                <a:spcPct val="150000"/>
              </a:lnSpc>
              <a:buNone/>
            </a:pPr>
            <a:r>
              <a:rPr lang="en-US" altLang="zh-CN" sz="1200" b="1" dirty="0" smtClean="0"/>
              <a:t>4.6</a:t>
            </a:r>
            <a:r>
              <a:rPr lang="zh-CN" altLang="en-US" sz="1200" b="1" dirty="0" smtClean="0"/>
              <a:t>、线上服务器或重要的内网服务器需要使用安全的版本</a:t>
            </a:r>
            <a:endParaRPr lang="en-US" altLang="zh-CN" sz="1200" b="1" dirty="0" smtClean="0"/>
          </a:p>
          <a:p>
            <a:pPr marL="57150" indent="0">
              <a:lnSpc>
                <a:spcPct val="150000"/>
              </a:lnSpc>
              <a:buNone/>
            </a:pPr>
            <a:r>
              <a:rPr lang="en-US" altLang="zh-CN" sz="1200" b="1" dirty="0" smtClean="0">
                <a:solidFill>
                  <a:srgbClr val="000000"/>
                </a:solidFill>
              </a:rPr>
              <a:t>4.7</a:t>
            </a:r>
            <a:r>
              <a:rPr lang="zh-CN" altLang="en-US" sz="1200" b="1" dirty="0" smtClean="0">
                <a:solidFill>
                  <a:srgbClr val="000000"/>
                </a:solidFill>
              </a:rPr>
              <a:t>、线上服务器系统和应用账户应遵循公司关于账户密码方面的安全规定</a:t>
            </a:r>
            <a:endParaRPr lang="en-US" altLang="zh-CN" sz="1200" dirty="0" smtClean="0"/>
          </a:p>
          <a:p>
            <a:pPr marL="57150" indent="0">
              <a:lnSpc>
                <a:spcPct val="150000"/>
              </a:lnSpc>
              <a:buNone/>
            </a:pPr>
            <a:endParaRPr lang="en-US" altLang="zh-CN" sz="1200" dirty="0" smtClean="0"/>
          </a:p>
          <a:p>
            <a:pPr marL="57150" indent="0">
              <a:lnSpc>
                <a:spcPct val="150000"/>
              </a:lnSpc>
              <a:buNone/>
            </a:pPr>
            <a:endParaRPr lang="en-US" altLang="zh-CN" sz="1200" dirty="0"/>
          </a:p>
          <a:p>
            <a:pPr marL="57150" indent="0">
              <a:lnSpc>
                <a:spcPct val="150000"/>
              </a:lnSpc>
              <a:buNone/>
            </a:pPr>
            <a:endParaRPr lang="en-US" altLang="zh-CN" sz="1200" dirty="0" smtClean="0"/>
          </a:p>
          <a:p>
            <a:pPr marL="57150" indent="0">
              <a:lnSpc>
                <a:spcPct val="150000"/>
              </a:lnSpc>
              <a:buNone/>
            </a:pPr>
            <a:endParaRPr lang="en-US" altLang="zh-CN" sz="1200" dirty="0" smtClean="0"/>
          </a:p>
          <a:p>
            <a:pPr marL="0" indent="0">
              <a:lnSpc>
                <a:spcPct val="150000"/>
              </a:lnSpc>
              <a:buNone/>
            </a:pPr>
            <a:endParaRPr lang="en-US" altLang="zh-CN" sz="1400" dirty="0"/>
          </a:p>
          <a:p>
            <a:pPr marL="0" indent="0">
              <a:lnSpc>
                <a:spcPct val="150000"/>
              </a:lnSpc>
              <a:buNone/>
            </a:pPr>
            <a:endParaRPr lang="en-US" altLang="zh-CN" sz="1400" dirty="0" smtClean="0"/>
          </a:p>
          <a:p>
            <a:pPr>
              <a:lnSpc>
                <a:spcPct val="150000"/>
              </a:lnSpc>
            </a:pPr>
            <a:endParaRPr lang="en-US" altLang="zh-CN" sz="1400" dirty="0" smtClean="0"/>
          </a:p>
          <a:p>
            <a:pPr>
              <a:lnSpc>
                <a:spcPct val="150000"/>
              </a:lnSpc>
            </a:pPr>
            <a:endParaRPr lang="en-US" altLang="zh-CN" sz="1400" dirty="0"/>
          </a:p>
          <a:p>
            <a:pPr marL="0" indent="0">
              <a:lnSpc>
                <a:spcPct val="150000"/>
              </a:lnSpc>
              <a:buNone/>
            </a:pPr>
            <a:r>
              <a:rPr lang="en-US" altLang="zh-CN" sz="1100" dirty="0" smtClean="0"/>
              <a:t>       </a:t>
            </a:r>
            <a:endParaRPr lang="en-US" altLang="zh-CN" sz="1400" dirty="0" smtClean="0"/>
          </a:p>
          <a:p>
            <a:pPr>
              <a:lnSpc>
                <a:spcPct val="150000"/>
              </a:lnSpc>
            </a:pPr>
            <a:endParaRPr lang="en-US" altLang="zh-CN" sz="1400" dirty="0"/>
          </a:p>
          <a:p>
            <a:pPr>
              <a:lnSpc>
                <a:spcPct val="150000"/>
              </a:lnSpc>
            </a:pPr>
            <a:endParaRPr lang="en-US" altLang="zh-CN" sz="1400" dirty="0" smtClean="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smtClean="0"/>
          </a:p>
        </p:txBody>
      </p:sp>
    </p:spTree>
    <p:extLst>
      <p:ext uri="{BB962C8B-B14F-4D97-AF65-F5344CB8AC3E}">
        <p14:creationId xmlns:p14="http://schemas.microsoft.com/office/powerpoint/2010/main" val="875695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57200" y="260648"/>
            <a:ext cx="8229600" cy="490537"/>
          </a:xfrm>
        </p:spPr>
        <p:txBody>
          <a:bodyPr>
            <a:noAutofit/>
          </a:bodyPr>
          <a:lstStyle/>
          <a:p>
            <a:r>
              <a:rPr lang="zh-CN" altLang="en-US" sz="2000" b="1" dirty="0"/>
              <a:t>第四章 管理配置类漏洞</a:t>
            </a:r>
            <a:endParaRPr lang="en-US" altLang="zh-CN" sz="2000" b="1" dirty="0"/>
          </a:p>
        </p:txBody>
      </p:sp>
      <p:sp>
        <p:nvSpPr>
          <p:cNvPr id="2" name="内容占位符 1"/>
          <p:cNvSpPr>
            <a:spLocks noGrp="1"/>
          </p:cNvSpPr>
          <p:nvPr>
            <p:ph idx="1"/>
          </p:nvPr>
        </p:nvSpPr>
        <p:spPr>
          <a:xfrm>
            <a:off x="323528" y="836712"/>
            <a:ext cx="8712968" cy="5688632"/>
          </a:xfrm>
        </p:spPr>
        <p:txBody>
          <a:bodyPr/>
          <a:lstStyle/>
          <a:p>
            <a:pPr marL="57150" indent="0">
              <a:lnSpc>
                <a:spcPct val="150000"/>
              </a:lnSpc>
              <a:buNone/>
            </a:pPr>
            <a:r>
              <a:rPr lang="zh-CN" altLang="en-US" sz="1200" dirty="0" smtClean="0"/>
              <a:t>        本章主要</a:t>
            </a:r>
            <a:r>
              <a:rPr lang="zh-CN" altLang="en-US" sz="1200" dirty="0"/>
              <a:t>包含了员工个人工作</a:t>
            </a:r>
            <a:r>
              <a:rPr lang="zh-CN" altLang="en-US" sz="1200" dirty="0" smtClean="0"/>
              <a:t>信息安全管理、</a:t>
            </a:r>
            <a:r>
              <a:rPr lang="zh-CN" altLang="en-US" sz="1200" dirty="0"/>
              <a:t>网络与服务器配置安全、密码方面安全以及一些特殊环境的安全注意</a:t>
            </a:r>
            <a:r>
              <a:rPr lang="zh-CN" altLang="en-US" sz="1200" dirty="0" smtClean="0"/>
              <a:t>事项。</a:t>
            </a:r>
            <a:endParaRPr lang="en-US" altLang="zh-CN" sz="1200" dirty="0" smtClean="0"/>
          </a:p>
          <a:p>
            <a:pPr marL="57150" indent="0">
              <a:buNone/>
            </a:pPr>
            <a:endParaRPr lang="en-US" altLang="zh-CN" sz="800" dirty="0" smtClean="0"/>
          </a:p>
          <a:p>
            <a:pPr marL="57150" indent="0">
              <a:buNone/>
            </a:pPr>
            <a:r>
              <a:rPr lang="en-US" altLang="zh-CN" sz="1200" dirty="0" smtClean="0"/>
              <a:t>-------------------------------------------------------------------------------------------------------------------------------</a:t>
            </a:r>
            <a:endParaRPr lang="en-US" altLang="zh-CN" sz="1200" dirty="0"/>
          </a:p>
          <a:p>
            <a:pPr marL="57150" indent="0">
              <a:buNone/>
            </a:pPr>
            <a:endParaRPr lang="en-US" altLang="zh-CN" sz="800" dirty="0" smtClean="0"/>
          </a:p>
          <a:p>
            <a:pPr marL="57150" indent="0">
              <a:lnSpc>
                <a:spcPct val="150000"/>
              </a:lnSpc>
              <a:buNone/>
            </a:pPr>
            <a:r>
              <a:rPr lang="en-US" altLang="zh-CN" sz="1200" b="1" dirty="0" smtClean="0"/>
              <a:t>4.1</a:t>
            </a:r>
            <a:r>
              <a:rPr lang="zh-CN" altLang="en-US" sz="1200" b="1" dirty="0" smtClean="0"/>
              <a:t>、</a:t>
            </a:r>
            <a:r>
              <a:rPr lang="zh-CN" altLang="en-US" sz="1200" b="1" dirty="0">
                <a:solidFill>
                  <a:srgbClr val="000000"/>
                </a:solidFill>
              </a:rPr>
              <a:t>京东员工禁止将公司内部代码存放于任何互联网第三方开放平台（如</a:t>
            </a:r>
            <a:r>
              <a:rPr lang="en-US" altLang="zh-CN" sz="1200" b="1" dirty="0" err="1">
                <a:solidFill>
                  <a:srgbClr val="000000"/>
                </a:solidFill>
              </a:rPr>
              <a:t>github</a:t>
            </a:r>
            <a:r>
              <a:rPr lang="zh-CN" altLang="en-US" sz="1200" b="1" dirty="0">
                <a:solidFill>
                  <a:srgbClr val="000000"/>
                </a:solidFill>
              </a:rPr>
              <a:t>、</a:t>
            </a:r>
            <a:r>
              <a:rPr lang="en-US" altLang="zh-CN" sz="1200" b="1" dirty="0" err="1">
                <a:solidFill>
                  <a:srgbClr val="000000"/>
                </a:solidFill>
              </a:rPr>
              <a:t>oschina</a:t>
            </a:r>
            <a:r>
              <a:rPr lang="zh-CN" altLang="en-US" sz="1200" b="1" dirty="0">
                <a:solidFill>
                  <a:srgbClr val="000000"/>
                </a:solidFill>
              </a:rPr>
              <a:t>、网盘、互联网邮箱等）</a:t>
            </a:r>
          </a:p>
          <a:p>
            <a:pPr marL="36000" indent="0">
              <a:lnSpc>
                <a:spcPct val="150000"/>
              </a:lnSpc>
              <a:spcBef>
                <a:spcPts val="0"/>
              </a:spcBef>
              <a:buNone/>
            </a:pPr>
            <a:r>
              <a:rPr lang="zh-CN" altLang="en-US" sz="1200" dirty="0" smtClean="0"/>
              <a:t>        在</a:t>
            </a:r>
            <a:r>
              <a:rPr lang="zh-CN" altLang="en-US" sz="1200" dirty="0"/>
              <a:t>京东发生的安全漏洞中，部分安全漏洞为非技术性安全问题所导致，其中由于员工安全意识薄弱也引发了较多的严重安全问题，其中包括源代码泄漏、邮箱帐号密码泄漏等。</a:t>
            </a:r>
            <a:endParaRPr lang="en-US" altLang="zh-CN" sz="1200" dirty="0"/>
          </a:p>
          <a:p>
            <a:pPr marL="36000" indent="0">
              <a:lnSpc>
                <a:spcPct val="150000"/>
              </a:lnSpc>
              <a:spcBef>
                <a:spcPts val="0"/>
              </a:spcBef>
              <a:buNone/>
            </a:pPr>
            <a:r>
              <a:rPr lang="en-US" altLang="zh-CN" sz="1200" b="1" dirty="0" smtClean="0">
                <a:solidFill>
                  <a:srgbClr val="FF0000"/>
                </a:solidFill>
              </a:rPr>
              <a:t>        </a:t>
            </a:r>
            <a:r>
              <a:rPr lang="zh-CN" altLang="en-US" sz="1200" dirty="0" smtClean="0"/>
              <a:t>例如</a:t>
            </a:r>
            <a:r>
              <a:rPr lang="en-US" altLang="zh-CN" sz="1200" dirty="0" smtClean="0"/>
              <a:t>《【</a:t>
            </a:r>
            <a:r>
              <a:rPr lang="zh-CN" altLang="en-US" sz="1200" dirty="0"/>
              <a:t>严重漏洞通知</a:t>
            </a:r>
            <a:r>
              <a:rPr lang="en-US" altLang="zh-CN" sz="1200" dirty="0"/>
              <a:t>-20150402】Github</a:t>
            </a:r>
            <a:r>
              <a:rPr lang="zh-CN" altLang="en-US" sz="1200" dirty="0"/>
              <a:t>泄露网银系统敏感信息</a:t>
            </a:r>
            <a:r>
              <a:rPr lang="en-US" altLang="zh-CN" sz="1200" dirty="0" smtClean="0"/>
              <a:t>》</a:t>
            </a:r>
            <a:r>
              <a:rPr lang="zh-CN" altLang="en-US" sz="1200" dirty="0" smtClean="0"/>
              <a:t>网银同事私自上传内部代码到</a:t>
            </a:r>
            <a:r>
              <a:rPr lang="en-US" altLang="zh-CN" sz="1200" dirty="0" err="1" smtClean="0"/>
              <a:t>github</a:t>
            </a:r>
            <a:r>
              <a:rPr lang="zh-CN" altLang="en-US" sz="1200" dirty="0" smtClean="0"/>
              <a:t>上泄露内网</a:t>
            </a:r>
            <a:r>
              <a:rPr lang="en-US" altLang="zh-CN" sz="1200" dirty="0" err="1" smtClean="0"/>
              <a:t>ip</a:t>
            </a:r>
            <a:r>
              <a:rPr lang="zh-CN" altLang="en-US" sz="1200" dirty="0" smtClean="0"/>
              <a:t>数据库账户密码，以下为此漏洞的截图：</a:t>
            </a:r>
            <a:endParaRPr lang="en-US" altLang="zh-CN" sz="1200" dirty="0" smtClean="0"/>
          </a:p>
          <a:p>
            <a:pPr marL="457200" lvl="1" indent="0">
              <a:lnSpc>
                <a:spcPct val="150000"/>
              </a:lnSpc>
              <a:buNone/>
            </a:pPr>
            <a:endParaRPr lang="en-US" altLang="zh-CN" sz="1000" dirty="0"/>
          </a:p>
          <a:p>
            <a:pPr lvl="1">
              <a:lnSpc>
                <a:spcPct val="150000"/>
              </a:lnSpc>
              <a:buFont typeface="+mj-lt"/>
              <a:buAutoNum type="arabicPeriod"/>
            </a:pPr>
            <a:endParaRPr lang="en-US" altLang="zh-CN" sz="1200" dirty="0" smtClean="0"/>
          </a:p>
          <a:p>
            <a:pPr lvl="1">
              <a:lnSpc>
                <a:spcPct val="150000"/>
              </a:lnSpc>
              <a:buFont typeface="+mj-lt"/>
              <a:buAutoNum type="arabicPeriod"/>
            </a:pPr>
            <a:endParaRPr lang="en-US" altLang="zh-CN" sz="1200" dirty="0"/>
          </a:p>
          <a:p>
            <a:pPr marL="0" indent="0">
              <a:buNone/>
            </a:pPr>
            <a:endParaRPr lang="en-US" altLang="zh-CN" sz="1400" dirty="0" smtClean="0"/>
          </a:p>
          <a:p>
            <a:endParaRPr lang="en-US" altLang="zh-CN" sz="1400" dirty="0" smtClean="0"/>
          </a:p>
          <a:p>
            <a:endParaRPr lang="en-US" altLang="zh-CN" sz="1400" dirty="0"/>
          </a:p>
          <a:p>
            <a:pPr marL="0" indent="0">
              <a:buNone/>
            </a:pPr>
            <a:r>
              <a:rPr lang="en-US" altLang="zh-CN" sz="1400" dirty="0" smtClean="0"/>
              <a:t>                                              </a:t>
            </a:r>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smtClean="0"/>
          </a:p>
          <a:p>
            <a:pPr lvl="1"/>
            <a:endParaRPr lang="en-US" altLang="zh-CN" sz="1000" dirty="0"/>
          </a:p>
          <a:p>
            <a:pPr marL="0" indent="0">
              <a:buNone/>
            </a:pPr>
            <a:endParaRPr lang="en-US" altLang="zh-CN" sz="1200" dirty="0"/>
          </a:p>
          <a:p>
            <a:pPr marL="0" indent="0">
              <a:buNone/>
            </a:pPr>
            <a:endParaRPr lang="en-US" altLang="zh-CN" sz="1200" dirty="0"/>
          </a:p>
          <a:p>
            <a:pPr marL="0" indent="0">
              <a:buNone/>
            </a:pPr>
            <a:endParaRPr lang="en-US" altLang="zh-CN" sz="12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414" y="3212976"/>
            <a:ext cx="4810125"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217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60648"/>
            <a:ext cx="8229600" cy="490537"/>
          </a:xfrm>
        </p:spPr>
        <p:txBody>
          <a:bodyPr>
            <a:noAutofit/>
          </a:bodyPr>
          <a:lstStyle/>
          <a:p>
            <a:r>
              <a:rPr lang="zh-CN" altLang="en-US" sz="2000" b="1" dirty="0" smtClean="0"/>
              <a:t>第四章 管理</a:t>
            </a:r>
            <a:r>
              <a:rPr lang="zh-CN" altLang="en-US" sz="2000" b="1" dirty="0"/>
              <a:t>配置</a:t>
            </a:r>
            <a:r>
              <a:rPr lang="zh-CN" altLang="en-US" sz="2000" b="1" dirty="0" smtClean="0"/>
              <a:t>类漏洞</a:t>
            </a:r>
          </a:p>
        </p:txBody>
      </p:sp>
      <p:sp>
        <p:nvSpPr>
          <p:cNvPr id="2" name="内容占位符 1"/>
          <p:cNvSpPr>
            <a:spLocks noGrp="1"/>
          </p:cNvSpPr>
          <p:nvPr>
            <p:ph idx="1"/>
          </p:nvPr>
        </p:nvSpPr>
        <p:spPr>
          <a:xfrm>
            <a:off x="323528" y="908720"/>
            <a:ext cx="8640960" cy="5328592"/>
          </a:xfrm>
        </p:spPr>
        <p:txBody>
          <a:bodyPr/>
          <a:lstStyle/>
          <a:p>
            <a:pPr marL="57150" indent="0">
              <a:lnSpc>
                <a:spcPct val="150000"/>
              </a:lnSpc>
              <a:buNone/>
            </a:pPr>
            <a:r>
              <a:rPr lang="en-US" altLang="zh-CN" sz="1200" b="1" dirty="0" smtClean="0"/>
              <a:t>4.2</a:t>
            </a:r>
            <a:r>
              <a:rPr lang="zh-CN" altLang="en-US" sz="1200" b="1" dirty="0" smtClean="0"/>
              <a:t>、开源软件或框架应使用安全的版本，并进行安全配置</a:t>
            </a:r>
            <a:endParaRPr lang="en-US" altLang="zh-CN" sz="1200" b="1" dirty="0" smtClean="0"/>
          </a:p>
          <a:p>
            <a:pPr marL="57150" indent="0">
              <a:lnSpc>
                <a:spcPct val="150000"/>
              </a:lnSpc>
              <a:buNone/>
            </a:pPr>
            <a:r>
              <a:rPr lang="en-US" altLang="zh-CN" sz="1200" dirty="0" smtClean="0"/>
              <a:t>        </a:t>
            </a:r>
            <a:r>
              <a:rPr lang="zh-CN" altLang="en-US" sz="1200" dirty="0" smtClean="0"/>
              <a:t>京东应用系统中，存在较大量的开源框架和软件的使用，在这些软件的部分版本中存在着安全漏洞，所以使用此类框架或软件需要严格遵守以下安全版本</a:t>
            </a:r>
            <a:endParaRPr lang="en-US" altLang="zh-CN" sz="1200" dirty="0" smtClean="0"/>
          </a:p>
          <a:p>
            <a:pPr marL="57150" indent="0">
              <a:lnSpc>
                <a:spcPct val="150000"/>
              </a:lnSpc>
              <a:buNone/>
            </a:pPr>
            <a:r>
              <a:rPr lang="en-US" altLang="zh-CN" sz="1200" b="1" dirty="0" smtClean="0"/>
              <a:t>4.2.1</a:t>
            </a:r>
            <a:r>
              <a:rPr lang="zh-CN" altLang="en-US" sz="1200" b="1" dirty="0" smtClean="0"/>
              <a:t>、开源软件或框架需要使用安全的版本</a:t>
            </a:r>
            <a:endParaRPr lang="en-US" altLang="zh-CN" sz="1200" b="1" dirty="0" smtClean="0"/>
          </a:p>
          <a:p>
            <a:pPr marL="57150" indent="0">
              <a:lnSpc>
                <a:spcPct val="150000"/>
              </a:lnSpc>
              <a:buNone/>
            </a:pPr>
            <a:endParaRPr lang="en-US" altLang="zh-CN" sz="1200" b="1" dirty="0"/>
          </a:p>
          <a:p>
            <a:pPr marL="57150" indent="0">
              <a:lnSpc>
                <a:spcPct val="150000"/>
              </a:lnSpc>
              <a:buNone/>
            </a:pPr>
            <a:endParaRPr lang="en-US" altLang="zh-CN" sz="1200" b="1" dirty="0" smtClean="0"/>
          </a:p>
          <a:p>
            <a:pPr marL="57150" indent="0">
              <a:lnSpc>
                <a:spcPct val="150000"/>
              </a:lnSpc>
              <a:buNone/>
            </a:pPr>
            <a:endParaRPr lang="en-US" altLang="zh-CN" sz="1200" b="1" dirty="0"/>
          </a:p>
          <a:p>
            <a:pPr marL="57150" indent="0">
              <a:lnSpc>
                <a:spcPct val="150000"/>
              </a:lnSpc>
              <a:buNone/>
            </a:pPr>
            <a:endParaRPr lang="en-US" altLang="zh-CN" sz="1200" dirty="0" smtClean="0"/>
          </a:p>
          <a:p>
            <a:pPr marL="57150" indent="0">
              <a:lnSpc>
                <a:spcPct val="150000"/>
              </a:lnSpc>
              <a:buNone/>
            </a:pPr>
            <a:endParaRPr lang="en-US" altLang="zh-CN" sz="1200" dirty="0"/>
          </a:p>
          <a:p>
            <a:pPr marL="57150" indent="0">
              <a:lnSpc>
                <a:spcPct val="150000"/>
              </a:lnSpc>
              <a:buNone/>
            </a:pPr>
            <a:endParaRPr lang="en-US" altLang="zh-CN" sz="1200" dirty="0" smtClean="0"/>
          </a:p>
          <a:p>
            <a:pPr marL="57150" indent="0">
              <a:lnSpc>
                <a:spcPct val="150000"/>
              </a:lnSpc>
              <a:buNone/>
            </a:pPr>
            <a:endParaRPr lang="en-US" altLang="zh-CN" sz="1200" dirty="0" smtClean="0"/>
          </a:p>
          <a:p>
            <a:pPr marL="0" indent="0">
              <a:lnSpc>
                <a:spcPct val="150000"/>
              </a:lnSpc>
              <a:buNone/>
            </a:pPr>
            <a:endParaRPr lang="en-US" altLang="zh-CN" sz="1400" dirty="0"/>
          </a:p>
          <a:p>
            <a:pPr marL="0" indent="0">
              <a:lnSpc>
                <a:spcPct val="150000"/>
              </a:lnSpc>
              <a:buNone/>
            </a:pPr>
            <a:endParaRPr lang="en-US" altLang="zh-CN" sz="1400" dirty="0" smtClean="0"/>
          </a:p>
          <a:p>
            <a:pPr>
              <a:lnSpc>
                <a:spcPct val="150000"/>
              </a:lnSpc>
            </a:pPr>
            <a:endParaRPr lang="en-US" altLang="zh-CN" sz="1400" dirty="0" smtClean="0"/>
          </a:p>
          <a:p>
            <a:pPr>
              <a:lnSpc>
                <a:spcPct val="150000"/>
              </a:lnSpc>
            </a:pPr>
            <a:endParaRPr lang="en-US" altLang="zh-CN" sz="1400" dirty="0"/>
          </a:p>
          <a:p>
            <a:pPr marL="0" indent="0">
              <a:lnSpc>
                <a:spcPct val="150000"/>
              </a:lnSpc>
              <a:buNone/>
            </a:pPr>
            <a:r>
              <a:rPr lang="en-US" altLang="zh-CN" sz="1100" dirty="0" smtClean="0"/>
              <a:t>       </a:t>
            </a:r>
            <a:endParaRPr lang="en-US" altLang="zh-CN" sz="1400" dirty="0" smtClean="0"/>
          </a:p>
          <a:p>
            <a:pPr>
              <a:lnSpc>
                <a:spcPct val="150000"/>
              </a:lnSpc>
            </a:pPr>
            <a:endParaRPr lang="en-US" altLang="zh-CN" sz="1400" dirty="0"/>
          </a:p>
          <a:p>
            <a:pPr>
              <a:lnSpc>
                <a:spcPct val="150000"/>
              </a:lnSpc>
            </a:pPr>
            <a:endParaRPr lang="en-US" altLang="zh-CN" sz="1400" dirty="0" smtClean="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smtClean="0"/>
          </a:p>
        </p:txBody>
      </p:sp>
      <p:graphicFrame>
        <p:nvGraphicFramePr>
          <p:cNvPr id="3" name="表格 2"/>
          <p:cNvGraphicFramePr>
            <a:graphicFrameLocks noGrp="1"/>
          </p:cNvGraphicFramePr>
          <p:nvPr>
            <p:extLst>
              <p:ext uri="{D42A27DB-BD31-4B8C-83A1-F6EECF244321}">
                <p14:modId xmlns:p14="http://schemas.microsoft.com/office/powerpoint/2010/main" val="4249291439"/>
              </p:ext>
            </p:extLst>
          </p:nvPr>
        </p:nvGraphicFramePr>
        <p:xfrm>
          <a:off x="1619672" y="2348880"/>
          <a:ext cx="5976663" cy="3655695"/>
        </p:xfrm>
        <a:graphic>
          <a:graphicData uri="http://schemas.openxmlformats.org/drawingml/2006/table">
            <a:tbl>
              <a:tblPr>
                <a:tableStyleId>{5C22544A-7EE6-4342-B048-85BDC9FD1C3A}</a:tableStyleId>
              </a:tblPr>
              <a:tblGrid>
                <a:gridCol w="1992221"/>
                <a:gridCol w="1992221"/>
                <a:gridCol w="1992221"/>
              </a:tblGrid>
              <a:tr h="180975">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应用</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安全版本（</a:t>
                      </a:r>
                      <a:r>
                        <a:rPr lang="en-US" altLang="zh-CN" sz="1200" b="1" u="none" strike="noStrike" dirty="0">
                          <a:effectLst/>
                          <a:latin typeface="微软雅黑" panose="020B0503020204020204" pitchFamily="34" charset="-122"/>
                          <a:ea typeface="微软雅黑" panose="020B0503020204020204" pitchFamily="34" charset="-122"/>
                        </a:rPr>
                        <a:t>&gt;=</a:t>
                      </a:r>
                      <a:r>
                        <a:rPr lang="zh-CN" altLang="en-US" sz="1200" b="1" u="none" strike="noStrike" dirty="0">
                          <a:effectLst/>
                          <a:latin typeface="微软雅黑" panose="020B0503020204020204" pitchFamily="34" charset="-122"/>
                          <a:ea typeface="微软雅黑" panose="020B0503020204020204" pitchFamily="34" charset="-122"/>
                        </a:rPr>
                        <a:t>）</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补充说明</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180975">
                <a:tc>
                  <a:txBody>
                    <a:bodyPr/>
                    <a:lstStyle/>
                    <a:p>
                      <a:pPr algn="l" rtl="0" fontAlgn="ctr"/>
                      <a:r>
                        <a:rPr lang="en-US" sz="1200" b="1" u="none" strike="noStrike" dirty="0">
                          <a:effectLst/>
                          <a:latin typeface="微软雅黑" panose="020B0503020204020204" pitchFamily="34" charset="-122"/>
                          <a:ea typeface="微软雅黑" panose="020B0503020204020204" pitchFamily="34" charset="-122"/>
                        </a:rPr>
                        <a:t>Strut2</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dirty="0">
                          <a:effectLst/>
                          <a:latin typeface="微软雅黑" panose="020B0503020204020204" pitchFamily="34" charset="-122"/>
                          <a:ea typeface="微软雅黑" panose="020B0503020204020204" pitchFamily="34" charset="-122"/>
                        </a:rPr>
                        <a:t>2.3.16.3</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1" u="none" strike="noStrike">
                          <a:effectLst/>
                          <a:latin typeface="微软雅黑" panose="020B0503020204020204" pitchFamily="34" charset="-122"/>
                          <a:ea typeface="微软雅黑" panose="020B0503020204020204" pitchFamily="34" charset="-122"/>
                        </a:rPr>
                        <a:t>必须添加补丁，补丁名称</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dirty="0">
                          <a:effectLst/>
                          <a:latin typeface="微软雅黑" panose="020B0503020204020204" pitchFamily="34" charset="-122"/>
                          <a:ea typeface="微软雅黑" panose="020B0503020204020204" pitchFamily="34" charset="-122"/>
                        </a:rPr>
                        <a:t>Spring</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dirty="0">
                          <a:effectLst/>
                          <a:latin typeface="微软雅黑" panose="020B0503020204020204" pitchFamily="34" charset="-122"/>
                          <a:ea typeface="微软雅黑" panose="020B0503020204020204" pitchFamily="34" charset="-122"/>
                        </a:rPr>
                        <a:t>3.0.6</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dirty="0">
                          <a:effectLst/>
                          <a:latin typeface="微软雅黑" panose="020B0503020204020204" pitchFamily="34" charset="-122"/>
                          <a:ea typeface="微软雅黑" panose="020B0503020204020204" pitchFamily="34" charset="-122"/>
                        </a:rPr>
                        <a:t>CXF</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dirty="0">
                          <a:effectLst/>
                          <a:latin typeface="微软雅黑" panose="020B0503020204020204" pitchFamily="34" charset="-122"/>
                          <a:ea typeface="微软雅黑" panose="020B0503020204020204" pitchFamily="34" charset="-122"/>
                        </a:rPr>
                        <a:t>2.7.8</a:t>
                      </a:r>
                      <a:r>
                        <a:rPr lang="zh-CN" altLang="en-US" sz="1200" b="1" u="none" strike="noStrike" dirty="0">
                          <a:effectLst/>
                          <a:latin typeface="微软雅黑" panose="020B0503020204020204" pitchFamily="34" charset="-122"/>
                          <a:ea typeface="微软雅黑" panose="020B0503020204020204" pitchFamily="34" charset="-122"/>
                        </a:rPr>
                        <a:t>、</a:t>
                      </a:r>
                      <a:r>
                        <a:rPr lang="en-US" altLang="zh-CN" sz="1200" b="1" u="none" strike="noStrike" dirty="0">
                          <a:effectLst/>
                          <a:latin typeface="微软雅黑" panose="020B0503020204020204" pitchFamily="34" charset="-122"/>
                          <a:ea typeface="微软雅黑" panose="020B0503020204020204" pitchFamily="34" charset="-122"/>
                        </a:rPr>
                        <a:t>3.0.1</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1" u="none" strike="noStrike" dirty="0">
                          <a:effectLst/>
                          <a:latin typeface="微软雅黑" panose="020B0503020204020204" pitchFamily="34" charset="-122"/>
                          <a:ea typeface="微软雅黑" panose="020B0503020204020204" pitchFamily="34" charset="-122"/>
                        </a:rPr>
                        <a:t>两个分支的稳定版本</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dirty="0" err="1">
                          <a:effectLst/>
                          <a:latin typeface="微软雅黑" panose="020B0503020204020204" pitchFamily="34" charset="-122"/>
                          <a:ea typeface="微软雅黑" panose="020B0503020204020204" pitchFamily="34" charset="-122"/>
                        </a:rPr>
                        <a:t>ElasticSearch</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dirty="0">
                          <a:effectLst/>
                          <a:latin typeface="微软雅黑" panose="020B0503020204020204" pitchFamily="34" charset="-122"/>
                          <a:ea typeface="微软雅黑" panose="020B0503020204020204" pitchFamily="34" charset="-122"/>
                        </a:rPr>
                        <a:t>1.5.2</a:t>
                      </a:r>
                      <a:r>
                        <a:rPr lang="zh-CN" altLang="en-US" sz="1200" b="1" u="none" strike="noStrike" dirty="0">
                          <a:effectLst/>
                          <a:latin typeface="微软雅黑" panose="020B0503020204020204" pitchFamily="34" charset="-122"/>
                          <a:ea typeface="微软雅黑" panose="020B0503020204020204" pitchFamily="34" charset="-122"/>
                        </a:rPr>
                        <a:t>、</a:t>
                      </a:r>
                      <a:r>
                        <a:rPr lang="en-US" altLang="zh-CN" sz="1200" b="1" u="none" strike="noStrike" dirty="0">
                          <a:effectLst/>
                          <a:latin typeface="微软雅黑" panose="020B0503020204020204" pitchFamily="34" charset="-122"/>
                          <a:ea typeface="微软雅黑" panose="020B0503020204020204" pitchFamily="34" charset="-122"/>
                        </a:rPr>
                        <a:t>1.4.5</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1" u="none" strike="noStrike">
                          <a:effectLst/>
                          <a:latin typeface="微软雅黑" panose="020B0503020204020204" pitchFamily="34" charset="-122"/>
                          <a:ea typeface="微软雅黑" panose="020B0503020204020204" pitchFamily="34" charset="-122"/>
                        </a:rPr>
                        <a:t>两个分支的稳定版本</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Tomcat6</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dirty="0">
                          <a:effectLst/>
                          <a:latin typeface="微软雅黑" panose="020B0503020204020204" pitchFamily="34" charset="-122"/>
                          <a:ea typeface="微软雅黑" panose="020B0503020204020204" pitchFamily="34" charset="-122"/>
                        </a:rPr>
                        <a:t>6.0.33</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b="1"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Tomcat7</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dirty="0">
                          <a:effectLst/>
                          <a:latin typeface="微软雅黑" panose="020B0503020204020204" pitchFamily="34" charset="-122"/>
                          <a:ea typeface="微软雅黑" panose="020B0503020204020204" pitchFamily="34" charset="-122"/>
                        </a:rPr>
                        <a:t>7.0.52</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b="1"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Commons-FileUpload</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dirty="0">
                          <a:effectLst/>
                          <a:latin typeface="微软雅黑" panose="020B0503020204020204" pitchFamily="34" charset="-122"/>
                          <a:ea typeface="微软雅黑" panose="020B0503020204020204" pitchFamily="34" charset="-122"/>
                        </a:rPr>
                        <a:t>1.3.1</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b="1"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dirty="0">
                          <a:effectLst/>
                          <a:latin typeface="微软雅黑" panose="020B0503020204020204" pitchFamily="34" charset="-122"/>
                          <a:ea typeface="微软雅黑" panose="020B0503020204020204" pitchFamily="34" charset="-122"/>
                        </a:rPr>
                        <a:t>OpenSSL</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u="none" strike="noStrike" dirty="0">
                          <a:effectLst/>
                          <a:latin typeface="微软雅黑" panose="020B0503020204020204" pitchFamily="34" charset="-122"/>
                          <a:ea typeface="微软雅黑" panose="020B0503020204020204" pitchFamily="34" charset="-122"/>
                        </a:rPr>
                        <a:t>1.0.1g</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b="1"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zabbix</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u="none" strike="noStrike" dirty="0">
                          <a:effectLst/>
                          <a:latin typeface="微软雅黑" panose="020B0503020204020204" pitchFamily="34" charset="-122"/>
                          <a:ea typeface="微软雅黑" panose="020B0503020204020204" pitchFamily="34" charset="-122"/>
                        </a:rPr>
                        <a:t>2.4.6rc1</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b="1"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PHP</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a:effectLst/>
                          <a:latin typeface="微软雅黑" panose="020B0503020204020204" pitchFamily="34" charset="-122"/>
                          <a:ea typeface="微软雅黑" panose="020B0503020204020204" pitchFamily="34" charset="-122"/>
                        </a:rPr>
                        <a:t>5.4.41</a:t>
                      </a:r>
                      <a:r>
                        <a:rPr lang="zh-CN" altLang="en-US" sz="1200" b="1" u="none" strike="noStrike">
                          <a:effectLst/>
                          <a:latin typeface="微软雅黑" panose="020B0503020204020204" pitchFamily="34" charset="-122"/>
                          <a:ea typeface="微软雅黑" panose="020B0503020204020204" pitchFamily="34" charset="-122"/>
                        </a:rPr>
                        <a:t>、</a:t>
                      </a:r>
                      <a:r>
                        <a:rPr lang="en-US" altLang="zh-CN" sz="1200" b="1" u="none" strike="noStrike">
                          <a:effectLst/>
                          <a:latin typeface="微软雅黑" panose="020B0503020204020204" pitchFamily="34" charset="-122"/>
                          <a:ea typeface="微软雅黑" panose="020B0503020204020204" pitchFamily="34" charset="-122"/>
                        </a:rPr>
                        <a:t>5.5.25</a:t>
                      </a:r>
                      <a:r>
                        <a:rPr lang="zh-CN" altLang="en-US" sz="1200" b="1" u="none" strike="noStrike">
                          <a:effectLst/>
                          <a:latin typeface="微软雅黑" panose="020B0503020204020204" pitchFamily="34" charset="-122"/>
                          <a:ea typeface="微软雅黑" panose="020B0503020204020204" pitchFamily="34" charset="-122"/>
                        </a:rPr>
                        <a:t>、</a:t>
                      </a:r>
                      <a:r>
                        <a:rPr lang="en-US" altLang="zh-CN" sz="1200" b="1" u="none" strike="noStrike">
                          <a:effectLst/>
                          <a:latin typeface="微软雅黑" panose="020B0503020204020204" pitchFamily="34" charset="-122"/>
                          <a:ea typeface="微软雅黑" panose="020B0503020204020204" pitchFamily="34" charset="-122"/>
                        </a:rPr>
                        <a:t>5.6.9</a:t>
                      </a:r>
                      <a:endParaRPr lang="en-US" altLang="zh-CN"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dirty="0" err="1">
                          <a:effectLst/>
                          <a:latin typeface="微软雅黑" panose="020B0503020204020204" pitchFamily="34" charset="-122"/>
                          <a:ea typeface="微软雅黑" panose="020B0503020204020204" pitchFamily="34" charset="-122"/>
                        </a:rPr>
                        <a:t>php</a:t>
                      </a:r>
                      <a:r>
                        <a:rPr lang="zh-CN" altLang="en-US" sz="1200" b="1" u="none" strike="noStrike" dirty="0">
                          <a:effectLst/>
                          <a:latin typeface="微软雅黑" panose="020B0503020204020204" pitchFamily="34" charset="-122"/>
                          <a:ea typeface="微软雅黑" panose="020B0503020204020204" pitchFamily="34" charset="-122"/>
                        </a:rPr>
                        <a:t>发布的安全版本</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Resin</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1" u="none" strike="noStrike">
                          <a:effectLst/>
                          <a:latin typeface="微软雅黑" panose="020B0503020204020204" pitchFamily="34" charset="-122"/>
                          <a:ea typeface="微软雅黑" panose="020B0503020204020204" pitchFamily="34" charset="-122"/>
                        </a:rPr>
                        <a:t>全版本</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b="1"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Nginx</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a:effectLst/>
                          <a:latin typeface="微软雅黑" panose="020B0503020204020204" pitchFamily="34" charset="-122"/>
                          <a:ea typeface="微软雅黑" panose="020B0503020204020204" pitchFamily="34" charset="-122"/>
                        </a:rPr>
                        <a:t>1.4.4</a:t>
                      </a:r>
                      <a:r>
                        <a:rPr lang="zh-CN" altLang="en-US" sz="1200" b="1" u="none" strike="noStrike">
                          <a:effectLst/>
                          <a:latin typeface="微软雅黑" panose="020B0503020204020204" pitchFamily="34" charset="-122"/>
                          <a:ea typeface="微软雅黑" panose="020B0503020204020204" pitchFamily="34" charset="-122"/>
                        </a:rPr>
                        <a:t>、</a:t>
                      </a:r>
                      <a:r>
                        <a:rPr lang="en-US" altLang="zh-CN" sz="1200" b="1" u="none" strike="noStrike">
                          <a:effectLst/>
                          <a:latin typeface="微软雅黑" panose="020B0503020204020204" pitchFamily="34" charset="-122"/>
                          <a:ea typeface="微软雅黑" panose="020B0503020204020204" pitchFamily="34" charset="-122"/>
                        </a:rPr>
                        <a:t>1.5.7</a:t>
                      </a:r>
                      <a:endParaRPr lang="en-US" altLang="zh-CN"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1" u="none" strike="noStrike" dirty="0">
                          <a:effectLst/>
                          <a:latin typeface="微软雅黑" panose="020B0503020204020204" pitchFamily="34" charset="-122"/>
                          <a:ea typeface="微软雅黑" panose="020B0503020204020204" pitchFamily="34" charset="-122"/>
                        </a:rPr>
                        <a:t>两个分支的稳定版本</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Mybatis</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1" u="none" strike="noStrike">
                          <a:effectLst/>
                          <a:latin typeface="微软雅黑" panose="020B0503020204020204" pitchFamily="34" charset="-122"/>
                          <a:ea typeface="微软雅黑" panose="020B0503020204020204" pitchFamily="34" charset="-122"/>
                        </a:rPr>
                        <a:t>全版本</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b="1"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Hibernate</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1" u="none" strike="noStrike" dirty="0">
                          <a:effectLst/>
                          <a:latin typeface="微软雅黑" panose="020B0503020204020204" pitchFamily="34" charset="-122"/>
                          <a:ea typeface="微软雅黑" panose="020B0503020204020204" pitchFamily="34" charset="-122"/>
                        </a:rPr>
                        <a:t>全版本</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b="1"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dirty="0">
                          <a:effectLst/>
                          <a:latin typeface="微软雅黑" panose="020B0503020204020204" pitchFamily="34" charset="-122"/>
                          <a:ea typeface="微软雅黑" panose="020B0503020204020204" pitchFamily="34" charset="-122"/>
                        </a:rPr>
                        <a:t>Apache</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a:effectLst/>
                          <a:latin typeface="微软雅黑" panose="020B0503020204020204" pitchFamily="34" charset="-122"/>
                          <a:ea typeface="微软雅黑" panose="020B0503020204020204" pitchFamily="34" charset="-122"/>
                        </a:rPr>
                        <a:t>2.4.10</a:t>
                      </a:r>
                      <a:r>
                        <a:rPr lang="zh-CN" altLang="en-US" sz="1200" b="1" u="none" strike="noStrike">
                          <a:effectLst/>
                          <a:latin typeface="微软雅黑" panose="020B0503020204020204" pitchFamily="34" charset="-122"/>
                          <a:ea typeface="微软雅黑" panose="020B0503020204020204" pitchFamily="34" charset="-122"/>
                        </a:rPr>
                        <a:t>、</a:t>
                      </a:r>
                      <a:r>
                        <a:rPr lang="en-US" altLang="zh-CN" sz="1200" b="1" u="none" strike="noStrike">
                          <a:effectLst/>
                          <a:latin typeface="微软雅黑" panose="020B0503020204020204" pitchFamily="34" charset="-122"/>
                          <a:ea typeface="微软雅黑" panose="020B0503020204020204" pitchFamily="34" charset="-122"/>
                        </a:rPr>
                        <a:t>2.2.29</a:t>
                      </a:r>
                      <a:endParaRPr lang="en-US" altLang="zh-CN"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1" u="none" strike="noStrike" dirty="0">
                          <a:effectLst/>
                          <a:latin typeface="微软雅黑" panose="020B0503020204020204" pitchFamily="34" charset="-122"/>
                          <a:ea typeface="微软雅黑" panose="020B0503020204020204" pitchFamily="34" charset="-122"/>
                        </a:rPr>
                        <a:t>两个分支的稳定版本</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r>
                        <a:rPr lang="en-US" sz="1200" b="1" u="none" strike="noStrike">
                          <a:effectLst/>
                          <a:latin typeface="微软雅黑" panose="020B0503020204020204" pitchFamily="34" charset="-122"/>
                          <a:ea typeface="微软雅黑" panose="020B0503020204020204" pitchFamily="34" charset="-122"/>
                        </a:rPr>
                        <a:t>solr</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a:effectLst/>
                          <a:latin typeface="微软雅黑" panose="020B0503020204020204" pitchFamily="34" charset="-122"/>
                          <a:ea typeface="微软雅黑" panose="020B0503020204020204" pitchFamily="34" charset="-122"/>
                        </a:rPr>
                        <a:t>4.4</a:t>
                      </a:r>
                      <a:endParaRPr lang="en-US" altLang="zh-CN"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b="1"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203">
                <a:tc>
                  <a:txBody>
                    <a:bodyPr/>
                    <a:lstStyle/>
                    <a:p>
                      <a:pPr algn="l" rtl="0" fontAlgn="ctr"/>
                      <a:r>
                        <a:rPr lang="en-US" sz="1200" b="1" u="none" strike="noStrike" dirty="0" err="1">
                          <a:effectLst/>
                          <a:latin typeface="微软雅黑" panose="020B0503020204020204" pitchFamily="34" charset="-122"/>
                          <a:ea typeface="微软雅黑" panose="020B0503020204020204" pitchFamily="34" charset="-122"/>
                        </a:rPr>
                        <a:t>springmvc</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u="none" strike="noStrike" dirty="0">
                          <a:effectLst/>
                          <a:latin typeface="微软雅黑" panose="020B0503020204020204" pitchFamily="34" charset="-122"/>
                          <a:ea typeface="微软雅黑" panose="020B0503020204020204" pitchFamily="34" charset="-122"/>
                        </a:rPr>
                        <a:t>3.2.9</a:t>
                      </a:r>
                      <a:r>
                        <a:rPr lang="zh-CN" altLang="en-US" sz="1200" b="1" u="none" strike="noStrike" dirty="0">
                          <a:effectLst/>
                          <a:latin typeface="微软雅黑" panose="020B0503020204020204" pitchFamily="34" charset="-122"/>
                          <a:ea typeface="微软雅黑" panose="020B0503020204020204" pitchFamily="34" charset="-122"/>
                        </a:rPr>
                        <a:t>、</a:t>
                      </a:r>
                      <a:r>
                        <a:rPr lang="en-US" altLang="zh-CN" sz="1200" b="1" u="none" strike="noStrike" dirty="0">
                          <a:effectLst/>
                          <a:latin typeface="微软雅黑" panose="020B0503020204020204" pitchFamily="34" charset="-122"/>
                          <a:ea typeface="微软雅黑" panose="020B0503020204020204" pitchFamily="34" charset="-122"/>
                        </a:rPr>
                        <a:t>4.0.5</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1" u="none" strike="noStrike" dirty="0">
                          <a:effectLst/>
                          <a:latin typeface="微软雅黑" panose="020B0503020204020204" pitchFamily="34" charset="-122"/>
                          <a:ea typeface="微软雅黑" panose="020B0503020204020204" pitchFamily="34" charset="-122"/>
                        </a:rPr>
                        <a:t>两个分支的稳定版本</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rtl="0" fontAlgn="ctr"/>
                      <a:r>
                        <a:rPr lang="en-US" sz="1200" b="1" i="0" u="none" strike="noStrike" dirty="0" err="1" smtClean="0">
                          <a:solidFill>
                            <a:srgbClr val="000000"/>
                          </a:solidFill>
                          <a:effectLst/>
                          <a:latin typeface="微软雅黑" panose="020B0503020204020204" pitchFamily="34" charset="-122"/>
                          <a:ea typeface="微软雅黑" panose="020B0503020204020204" pitchFamily="34" charset="-122"/>
                        </a:rPr>
                        <a:t>Weblogic</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12.2.1</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12.2.1</a:t>
                      </a:r>
                      <a:r>
                        <a:rPr lang="zh-CN" altLang="en-US" sz="1200" b="1" i="0" u="none" strike="noStrike" dirty="0" smtClean="0">
                          <a:solidFill>
                            <a:srgbClr val="000000"/>
                          </a:solidFill>
                          <a:effectLst/>
                          <a:latin typeface="微软雅黑" panose="020B0503020204020204" pitchFamily="34" charset="-122"/>
                          <a:ea typeface="微软雅黑" panose="020B0503020204020204" pitchFamily="34" charset="-122"/>
                        </a:rPr>
                        <a:t>以上稳定版本</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22421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60648"/>
            <a:ext cx="8229600" cy="490537"/>
          </a:xfrm>
        </p:spPr>
        <p:txBody>
          <a:bodyPr>
            <a:noAutofit/>
          </a:bodyPr>
          <a:lstStyle/>
          <a:p>
            <a:r>
              <a:rPr lang="zh-CN" altLang="en-US" sz="2000" b="1" dirty="0" smtClean="0"/>
              <a:t>第四章 管理</a:t>
            </a:r>
            <a:r>
              <a:rPr lang="zh-CN" altLang="en-US" sz="2000" b="1" dirty="0"/>
              <a:t>配置</a:t>
            </a:r>
            <a:r>
              <a:rPr lang="zh-CN" altLang="en-US" sz="2000" b="1" dirty="0" smtClean="0"/>
              <a:t>类漏洞</a:t>
            </a:r>
          </a:p>
        </p:txBody>
      </p:sp>
      <p:sp>
        <p:nvSpPr>
          <p:cNvPr id="2" name="内容占位符 1"/>
          <p:cNvSpPr>
            <a:spLocks noGrp="1"/>
          </p:cNvSpPr>
          <p:nvPr>
            <p:ph idx="1"/>
          </p:nvPr>
        </p:nvSpPr>
        <p:spPr>
          <a:xfrm>
            <a:off x="467544" y="836712"/>
            <a:ext cx="8280920" cy="5832648"/>
          </a:xfrm>
        </p:spPr>
        <p:txBody>
          <a:bodyPr/>
          <a:lstStyle/>
          <a:p>
            <a:pPr marL="0" indent="0">
              <a:lnSpc>
                <a:spcPct val="150000"/>
              </a:lnSpc>
              <a:spcBef>
                <a:spcPts val="0"/>
              </a:spcBef>
              <a:buNone/>
            </a:pPr>
            <a:r>
              <a:rPr lang="en-US" altLang="zh-CN" sz="1200" b="1" dirty="0" smtClean="0"/>
              <a:t>4.2.2</a:t>
            </a:r>
            <a:r>
              <a:rPr lang="zh-CN" altLang="en-US" sz="1200" b="1" dirty="0" smtClean="0"/>
              <a:t>、开源软件或框架内的管理功能页面或命令行接口禁止对外开放，非线上业务用途禁止对外开放</a:t>
            </a:r>
            <a:endParaRPr lang="en-US" altLang="zh-CN" sz="1200" b="1" dirty="0" smtClean="0"/>
          </a:p>
          <a:p>
            <a:pPr marL="0" indent="0">
              <a:lnSpc>
                <a:spcPct val="150000"/>
              </a:lnSpc>
              <a:buNone/>
            </a:pPr>
            <a:r>
              <a:rPr lang="zh-CN" altLang="en-US" sz="1200" dirty="0" smtClean="0"/>
              <a:t>           京东商城管理后台相关规范连接：</a:t>
            </a:r>
            <a:endParaRPr lang="en-US" altLang="zh-CN" sz="1200" dirty="0" smtClean="0"/>
          </a:p>
          <a:p>
            <a:pPr marL="0" indent="0">
              <a:lnSpc>
                <a:spcPct val="150000"/>
              </a:lnSpc>
              <a:buNone/>
            </a:pPr>
            <a:r>
              <a:rPr lang="en-US" altLang="zh-CN" sz="1200" dirty="0" smtClean="0"/>
              <a:t>           http</a:t>
            </a:r>
            <a:r>
              <a:rPr lang="en-US" altLang="zh-CN" sz="1200" dirty="0"/>
              <a:t>://</a:t>
            </a:r>
            <a:r>
              <a:rPr lang="en-US" altLang="zh-CN" sz="1200" dirty="0" smtClean="0"/>
              <a:t>cf.jd.com/pages/viewpage.action?pageId=48402337</a:t>
            </a:r>
          </a:p>
          <a:p>
            <a:pPr marL="0" indent="0">
              <a:lnSpc>
                <a:spcPct val="150000"/>
              </a:lnSpc>
              <a:buNone/>
            </a:pPr>
            <a:r>
              <a:rPr lang="en-US" altLang="zh-CN" sz="1200" dirty="0"/>
              <a:t> </a:t>
            </a:r>
            <a:r>
              <a:rPr lang="en-US" altLang="zh-CN" sz="1200" dirty="0" smtClean="0"/>
              <a:t>          </a:t>
            </a:r>
            <a:r>
              <a:rPr lang="zh-CN" altLang="en-US" sz="1200" dirty="0" smtClean="0"/>
              <a:t>案例</a:t>
            </a:r>
            <a:r>
              <a:rPr lang="zh-CN" altLang="en-US" sz="1200" dirty="0"/>
              <a:t>分析：</a:t>
            </a:r>
            <a:r>
              <a:rPr lang="en-US" altLang="zh-CN" sz="1200" dirty="0"/>
              <a:t>《【</a:t>
            </a:r>
            <a:r>
              <a:rPr lang="zh-CN" altLang="en-US" sz="1200" dirty="0"/>
              <a:t>严重漏洞通知</a:t>
            </a:r>
            <a:r>
              <a:rPr lang="en-US" altLang="zh-CN" sz="1200" dirty="0"/>
              <a:t>-20150108】</a:t>
            </a:r>
            <a:r>
              <a:rPr lang="zh-CN" altLang="en-US" sz="1200" dirty="0"/>
              <a:t>审批流系统管理后台未授权访问</a:t>
            </a:r>
            <a:r>
              <a:rPr lang="en-US" altLang="zh-CN" sz="1200" dirty="0"/>
              <a:t>》</a:t>
            </a:r>
            <a:r>
              <a:rPr lang="zh-CN" altLang="en-US" sz="1200" dirty="0"/>
              <a:t>，审批流系统管理后台对外，通过</a:t>
            </a:r>
            <a:r>
              <a:rPr lang="en-US" altLang="zh-CN" sz="1200" dirty="0"/>
              <a:t>http://211.152.122.148/schedule/</a:t>
            </a:r>
            <a:r>
              <a:rPr lang="zh-CN" altLang="en-US" sz="1200" dirty="0"/>
              <a:t>可直接通过互联网访问调度管理控制台，不需要任何授权；其中包括大量调度策略、调度任务、机器、线程信息</a:t>
            </a:r>
            <a:r>
              <a:rPr lang="zh-CN" altLang="en-US" sz="1200" dirty="0" smtClean="0"/>
              <a:t>，可</a:t>
            </a:r>
            <a:r>
              <a:rPr lang="zh-CN" altLang="en-US" sz="1200" dirty="0"/>
              <a:t>进行任意</a:t>
            </a:r>
            <a:r>
              <a:rPr lang="zh-CN" altLang="en-US" sz="1200" dirty="0" smtClean="0"/>
              <a:t>修改；</a:t>
            </a:r>
            <a:endParaRPr lang="en-US" altLang="zh-CN" sz="1200" dirty="0" smtClean="0"/>
          </a:p>
          <a:p>
            <a:pPr>
              <a:lnSpc>
                <a:spcPct val="150000"/>
              </a:lnSpc>
            </a:pPr>
            <a:endParaRPr lang="en-US" altLang="zh-CN" sz="1400" dirty="0" smtClean="0"/>
          </a:p>
          <a:p>
            <a:pPr>
              <a:lnSpc>
                <a:spcPct val="150000"/>
              </a:lnSpc>
            </a:pPr>
            <a:endParaRPr lang="en-US" altLang="zh-CN" sz="1400" dirty="0"/>
          </a:p>
          <a:p>
            <a:pPr marL="0" indent="0">
              <a:lnSpc>
                <a:spcPct val="150000"/>
              </a:lnSpc>
              <a:buNone/>
            </a:pPr>
            <a:r>
              <a:rPr lang="en-US" altLang="zh-CN" sz="1100" dirty="0" smtClean="0"/>
              <a:t>       </a:t>
            </a:r>
            <a:endParaRPr lang="en-US" altLang="zh-CN" sz="1400" dirty="0" smtClean="0"/>
          </a:p>
          <a:p>
            <a:pPr>
              <a:lnSpc>
                <a:spcPct val="150000"/>
              </a:lnSpc>
            </a:pPr>
            <a:endParaRPr lang="en-US" altLang="zh-CN" sz="1400" dirty="0"/>
          </a:p>
          <a:p>
            <a:pPr>
              <a:lnSpc>
                <a:spcPct val="150000"/>
              </a:lnSpc>
            </a:pPr>
            <a:endParaRPr lang="en-US" altLang="zh-CN" sz="1400" dirty="0" smtClean="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0" lvl="2" indent="0">
              <a:lnSpc>
                <a:spcPct val="150000"/>
              </a:lnSpc>
              <a:spcBef>
                <a:spcPts val="0"/>
              </a:spcBef>
              <a:buNone/>
            </a:pPr>
            <a:endParaRPr lang="en-US" altLang="zh-CN" sz="1200" dirty="0"/>
          </a:p>
          <a:p>
            <a:pPr marL="0" lvl="2" indent="0">
              <a:lnSpc>
                <a:spcPct val="150000"/>
              </a:lnSpc>
              <a:spcBef>
                <a:spcPts val="0"/>
              </a:spcBef>
              <a:buNone/>
            </a:pPr>
            <a:endParaRPr lang="en-US" altLang="zh-CN" sz="1200" dirty="0" smtClean="0"/>
          </a:p>
          <a:p>
            <a:pPr marL="0" lvl="2" indent="0">
              <a:lnSpc>
                <a:spcPct val="150000"/>
              </a:lnSpc>
              <a:spcBef>
                <a:spcPts val="0"/>
              </a:spcBef>
              <a:buNone/>
            </a:pPr>
            <a:endParaRPr lang="en-US" altLang="zh-CN" sz="1200" dirty="0"/>
          </a:p>
          <a:p>
            <a:pPr marL="0" lvl="2" indent="0">
              <a:lnSpc>
                <a:spcPct val="150000"/>
              </a:lnSpc>
              <a:spcBef>
                <a:spcPts val="0"/>
              </a:spcBef>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946" y="2780928"/>
            <a:ext cx="5904656" cy="3526565"/>
          </a:xfrm>
          <a:prstGeom prst="rect">
            <a:avLst/>
          </a:prstGeom>
        </p:spPr>
      </p:pic>
    </p:spTree>
    <p:extLst>
      <p:ext uri="{BB962C8B-B14F-4D97-AF65-F5344CB8AC3E}">
        <p14:creationId xmlns:p14="http://schemas.microsoft.com/office/powerpoint/2010/main" val="32869338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a:t>第四章 </a:t>
            </a:r>
            <a:r>
              <a:rPr lang="zh-CN" altLang="en-US" sz="2000" b="1" dirty="0" smtClean="0"/>
              <a:t>服务类漏洞防护</a:t>
            </a:r>
          </a:p>
        </p:txBody>
      </p:sp>
      <p:sp>
        <p:nvSpPr>
          <p:cNvPr id="2" name="内容占位符 1"/>
          <p:cNvSpPr>
            <a:spLocks noGrp="1"/>
          </p:cNvSpPr>
          <p:nvPr>
            <p:ph idx="1"/>
          </p:nvPr>
        </p:nvSpPr>
        <p:spPr>
          <a:xfrm>
            <a:off x="323528" y="764704"/>
            <a:ext cx="8640960" cy="5832648"/>
          </a:xfrm>
        </p:spPr>
        <p:txBody>
          <a:bodyPr/>
          <a:lstStyle/>
          <a:p>
            <a:pPr marL="57150" indent="0">
              <a:lnSpc>
                <a:spcPct val="150000"/>
              </a:lnSpc>
              <a:buNone/>
            </a:pPr>
            <a:r>
              <a:rPr lang="en-US" altLang="zh-CN" sz="1200" b="1" dirty="0"/>
              <a:t>4.3</a:t>
            </a:r>
            <a:r>
              <a:rPr lang="zh-CN" altLang="en-US" sz="1200" b="1" dirty="0"/>
              <a:t>、线上所有服务器远程管理端口禁止对外开启，对外开启异常端口（非</a:t>
            </a:r>
            <a:r>
              <a:rPr lang="en-US" altLang="zh-CN" sz="1200" b="1" dirty="0"/>
              <a:t>80,443</a:t>
            </a:r>
            <a:r>
              <a:rPr lang="zh-CN" altLang="en-US" sz="1200" b="1" dirty="0"/>
              <a:t>）需经安全部门评估风险</a:t>
            </a:r>
            <a:endParaRPr lang="en-US" altLang="zh-CN" sz="1200" b="1" dirty="0"/>
          </a:p>
          <a:p>
            <a:pPr marL="57150" indent="0">
              <a:lnSpc>
                <a:spcPct val="150000"/>
              </a:lnSpc>
              <a:buNone/>
            </a:pPr>
            <a:r>
              <a:rPr lang="en-US" altLang="zh-CN" sz="1200" dirty="0" smtClean="0"/>
              <a:t>        </a:t>
            </a:r>
            <a:r>
              <a:rPr lang="zh-CN" altLang="en-US" sz="1200" dirty="0" smtClean="0"/>
              <a:t>案例如：</a:t>
            </a:r>
            <a:r>
              <a:rPr lang="en-US" altLang="zh-CN" sz="1200" dirty="0" smtClean="0"/>
              <a:t>《【</a:t>
            </a:r>
            <a:r>
              <a:rPr lang="zh-CN" altLang="en-US" sz="1200" dirty="0" smtClean="0"/>
              <a:t>严重漏洞通知</a:t>
            </a:r>
            <a:r>
              <a:rPr lang="en-US" altLang="zh-CN" sz="1200" dirty="0" smtClean="0"/>
              <a:t>-20150112】</a:t>
            </a:r>
            <a:r>
              <a:rPr lang="zh-CN" altLang="en-US" sz="1200" dirty="0" smtClean="0"/>
              <a:t>京东某</a:t>
            </a:r>
            <a:r>
              <a:rPr lang="en-US" altLang="zh-CN" sz="1200" dirty="0" err="1" smtClean="0"/>
              <a:t>ip</a:t>
            </a:r>
            <a:r>
              <a:rPr lang="zh-CN" altLang="en-US" sz="1200" dirty="0" smtClean="0"/>
              <a:t>外网</a:t>
            </a:r>
            <a:r>
              <a:rPr lang="en-US" altLang="zh-CN" sz="1200" dirty="0" smtClean="0"/>
              <a:t>88</a:t>
            </a:r>
            <a:r>
              <a:rPr lang="zh-CN" altLang="en-US" sz="1200" dirty="0" smtClean="0"/>
              <a:t>端口</a:t>
            </a:r>
            <a:r>
              <a:rPr lang="en-US" altLang="zh-CN" sz="1200" dirty="0" smtClean="0"/>
              <a:t>tomcat</a:t>
            </a:r>
            <a:r>
              <a:rPr lang="zh-CN" altLang="en-US" sz="1200" dirty="0" smtClean="0"/>
              <a:t>弱口令，可以上传木马获取服务器操作权限</a:t>
            </a:r>
            <a:r>
              <a:rPr lang="en-US" altLang="zh-CN" sz="1200" dirty="0" smtClean="0"/>
              <a:t>》</a:t>
            </a:r>
            <a:r>
              <a:rPr lang="zh-CN" altLang="en-US" sz="1200" dirty="0" smtClean="0"/>
              <a:t>当外网用户访问</a:t>
            </a:r>
            <a:r>
              <a:rPr lang="en-US" altLang="zh-CN" sz="1200" dirty="0" smtClean="0">
                <a:hlinkClick r:id="rId2"/>
              </a:rPr>
              <a:t>http://111.202.36.11:88/</a:t>
            </a:r>
            <a:r>
              <a:rPr lang="zh-CN" altLang="en-US" sz="1200" dirty="0" smtClean="0"/>
              <a:t>链接，可从公网访问到</a:t>
            </a:r>
            <a:r>
              <a:rPr lang="en-US" altLang="zh-CN" sz="1200" dirty="0" smtClean="0"/>
              <a:t>tomcat</a:t>
            </a:r>
            <a:r>
              <a:rPr lang="zh-CN" altLang="en-US" sz="1200" dirty="0" smtClean="0"/>
              <a:t>管理端，并可上传木马对服务器进行控制。</a:t>
            </a:r>
            <a:endParaRPr lang="en-US" altLang="zh-CN" sz="1200" dirty="0" smtClean="0"/>
          </a:p>
          <a:p>
            <a:pPr marL="57150" indent="0">
              <a:lnSpc>
                <a:spcPct val="150000"/>
              </a:lnSpc>
              <a:buNone/>
            </a:pPr>
            <a:endParaRPr lang="en-US" altLang="zh-CN" sz="1200" dirty="0"/>
          </a:p>
          <a:p>
            <a:pPr marL="0" indent="0">
              <a:lnSpc>
                <a:spcPct val="150000"/>
              </a:lnSpc>
              <a:buNone/>
            </a:pPr>
            <a:endParaRPr lang="en-US" altLang="zh-CN" sz="1200" dirty="0"/>
          </a:p>
          <a:p>
            <a:pPr marL="0" indent="0">
              <a:lnSpc>
                <a:spcPct val="150000"/>
              </a:lnSpc>
              <a:buNone/>
            </a:pPr>
            <a:endParaRPr lang="en-US" altLang="zh-CN" sz="1200" b="1" dirty="0" smtClean="0"/>
          </a:p>
          <a:p>
            <a:pPr marL="0" indent="0">
              <a:lnSpc>
                <a:spcPct val="150000"/>
              </a:lnSpc>
              <a:buNone/>
            </a:pPr>
            <a:endParaRPr lang="en-US" altLang="zh-CN" sz="1200" b="1" dirty="0"/>
          </a:p>
          <a:p>
            <a:pPr marL="0" indent="0">
              <a:lnSpc>
                <a:spcPct val="150000"/>
              </a:lnSpc>
              <a:buNone/>
            </a:pPr>
            <a:endParaRPr lang="en-US" altLang="zh-CN" sz="1200" b="1" dirty="0" smtClean="0"/>
          </a:p>
          <a:p>
            <a:pPr marL="457200" lvl="1" indent="0">
              <a:lnSpc>
                <a:spcPct val="150000"/>
              </a:lnSpc>
              <a:buNone/>
            </a:pPr>
            <a:endParaRPr lang="en-US" altLang="zh-CN" sz="400" b="1" dirty="0" smtClean="0"/>
          </a:p>
          <a:p>
            <a:pPr marL="0" indent="0">
              <a:lnSpc>
                <a:spcPct val="150000"/>
              </a:lnSpc>
              <a:buNone/>
            </a:pPr>
            <a:r>
              <a:rPr lang="en-US" altLang="zh-CN" sz="1400" dirty="0" smtClean="0"/>
              <a:t>--------------------------------------------------------------------------------------------------------------</a:t>
            </a:r>
            <a:endParaRPr lang="en-US" altLang="zh-CN" sz="1400" dirty="0"/>
          </a:p>
          <a:p>
            <a:pPr marL="0" indent="0">
              <a:lnSpc>
                <a:spcPct val="150000"/>
              </a:lnSpc>
              <a:buNone/>
            </a:pPr>
            <a:endParaRPr lang="en-US" altLang="zh-CN" sz="400" dirty="0"/>
          </a:p>
          <a:p>
            <a:pPr marL="57150" indent="0">
              <a:lnSpc>
                <a:spcPct val="150000"/>
              </a:lnSpc>
              <a:buNone/>
            </a:pPr>
            <a:r>
              <a:rPr lang="en-US" altLang="zh-CN" sz="1200" b="1" dirty="0"/>
              <a:t>4.4</a:t>
            </a:r>
            <a:r>
              <a:rPr lang="zh-CN" altLang="en-US" sz="1200" b="1" dirty="0"/>
              <a:t>、</a:t>
            </a:r>
            <a:r>
              <a:rPr lang="zh-CN" altLang="en-US" sz="1200" b="1" dirty="0">
                <a:solidFill>
                  <a:srgbClr val="000000"/>
                </a:solidFill>
              </a:rPr>
              <a:t>线上</a:t>
            </a:r>
            <a:r>
              <a:rPr lang="en-US" altLang="zh-CN" sz="1200" b="1" dirty="0">
                <a:solidFill>
                  <a:srgbClr val="000000"/>
                </a:solidFill>
              </a:rPr>
              <a:t>WEB</a:t>
            </a:r>
            <a:r>
              <a:rPr lang="zh-CN" altLang="en-US" sz="1200" b="1" dirty="0">
                <a:solidFill>
                  <a:srgbClr val="000000"/>
                </a:solidFill>
              </a:rPr>
              <a:t>目录下禁止放置与业务无关的不安全文件（测试文件、源码包、源码备份、不可解析的源代码、调试日志、</a:t>
            </a:r>
            <a:r>
              <a:rPr lang="en-US" altLang="zh-CN" sz="1200" b="1" dirty="0">
                <a:solidFill>
                  <a:srgbClr val="000000"/>
                </a:solidFill>
              </a:rPr>
              <a:t>.SVN</a:t>
            </a:r>
            <a:r>
              <a:rPr lang="zh-CN" altLang="en-US" sz="1200" b="1" dirty="0">
                <a:solidFill>
                  <a:srgbClr val="000000"/>
                </a:solidFill>
              </a:rPr>
              <a:t>目录等）</a:t>
            </a:r>
            <a:endParaRPr lang="en-US" altLang="zh-CN" sz="1200" b="1" dirty="0"/>
          </a:p>
          <a:p>
            <a:pPr marL="57150" indent="0">
              <a:lnSpc>
                <a:spcPct val="150000"/>
              </a:lnSpc>
              <a:buNone/>
            </a:pPr>
            <a:r>
              <a:rPr lang="en-US" altLang="zh-CN" sz="1200" dirty="0"/>
              <a:t>        </a:t>
            </a:r>
            <a:r>
              <a:rPr lang="zh-CN" altLang="en-US" sz="1200" dirty="0"/>
              <a:t>案例如：</a:t>
            </a:r>
            <a:r>
              <a:rPr lang="en-US" altLang="zh-CN" sz="1200" dirty="0"/>
              <a:t>《【</a:t>
            </a:r>
            <a:r>
              <a:rPr lang="zh-CN" altLang="en-US" sz="1200" dirty="0"/>
              <a:t>严重漏洞通知</a:t>
            </a:r>
            <a:r>
              <a:rPr lang="en-US" altLang="zh-CN" sz="1200" dirty="0"/>
              <a:t>-20150612】-</a:t>
            </a:r>
            <a:r>
              <a:rPr lang="zh-CN" altLang="en-US" sz="1200" dirty="0"/>
              <a:t>京东快车源代码泄漏</a:t>
            </a:r>
            <a:r>
              <a:rPr lang="en-US" altLang="zh-CN" sz="1200" dirty="0" smtClean="0"/>
              <a:t>》</a:t>
            </a:r>
            <a:r>
              <a:rPr lang="zh-CN" altLang="en-US" sz="1200" dirty="0" smtClean="0"/>
              <a:t>京东快车系统，上线后人工备份代码，备份文件放置公网可访问目录，导致</a:t>
            </a:r>
            <a:r>
              <a:rPr lang="zh-CN" altLang="en-US" sz="1200" dirty="0"/>
              <a:t>整</a:t>
            </a:r>
            <a:r>
              <a:rPr lang="zh-CN" altLang="en-US" sz="1200" dirty="0" smtClean="0"/>
              <a:t>站代码备份文件被下载，</a:t>
            </a:r>
            <a:r>
              <a:rPr lang="zh-CN" altLang="en-US" sz="1200" dirty="0"/>
              <a:t>造成严重的信息</a:t>
            </a:r>
            <a:r>
              <a:rPr lang="zh-CN" altLang="en-US" sz="1200" dirty="0" smtClean="0"/>
              <a:t>泄露。</a:t>
            </a:r>
            <a:endParaRPr lang="en-US" altLang="zh-CN" sz="12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1861984"/>
            <a:ext cx="6353175"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5013176"/>
            <a:ext cx="7128792" cy="1304684"/>
          </a:xfrm>
          <a:prstGeom prst="rect">
            <a:avLst/>
          </a:prstGeom>
        </p:spPr>
      </p:pic>
    </p:spTree>
    <p:extLst>
      <p:ext uri="{BB962C8B-B14F-4D97-AF65-F5344CB8AC3E}">
        <p14:creationId xmlns:p14="http://schemas.microsoft.com/office/powerpoint/2010/main" val="882602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a:t>第四章 </a:t>
            </a:r>
            <a:r>
              <a:rPr lang="zh-CN" altLang="en-US" sz="2000" b="1" dirty="0" smtClean="0"/>
              <a:t>服务类漏洞防护</a:t>
            </a:r>
          </a:p>
        </p:txBody>
      </p:sp>
      <p:sp>
        <p:nvSpPr>
          <p:cNvPr id="2" name="内容占位符 1"/>
          <p:cNvSpPr>
            <a:spLocks noGrp="1"/>
          </p:cNvSpPr>
          <p:nvPr>
            <p:ph idx="1"/>
          </p:nvPr>
        </p:nvSpPr>
        <p:spPr>
          <a:xfrm>
            <a:off x="323528" y="836712"/>
            <a:ext cx="8568952" cy="5832648"/>
          </a:xfrm>
        </p:spPr>
        <p:txBody>
          <a:bodyPr/>
          <a:lstStyle/>
          <a:p>
            <a:pPr marL="0" indent="0">
              <a:lnSpc>
                <a:spcPct val="150000"/>
              </a:lnSpc>
              <a:spcBef>
                <a:spcPts val="0"/>
              </a:spcBef>
              <a:buNone/>
            </a:pPr>
            <a:r>
              <a:rPr lang="en-US" altLang="zh-CN" sz="1200" b="1" dirty="0"/>
              <a:t>4.5</a:t>
            </a:r>
            <a:r>
              <a:rPr lang="zh-CN" altLang="en-US" sz="1200" b="1" dirty="0"/>
              <a:t>、京东</a:t>
            </a:r>
            <a:r>
              <a:rPr lang="en-US" altLang="zh-CN" sz="1200" b="1" dirty="0"/>
              <a:t>DNS</a:t>
            </a:r>
            <a:r>
              <a:rPr lang="zh-CN" altLang="en-US" sz="1200" b="1" dirty="0"/>
              <a:t>服务配置禁止对外开启区域传送</a:t>
            </a:r>
            <a:r>
              <a:rPr lang="zh-CN" altLang="en-US" sz="1200" b="1" dirty="0" smtClean="0"/>
              <a:t>功能</a:t>
            </a:r>
            <a:endParaRPr lang="en-US" altLang="zh-CN" sz="1200" b="1" dirty="0" smtClean="0"/>
          </a:p>
          <a:p>
            <a:pPr marL="0" indent="0">
              <a:lnSpc>
                <a:spcPct val="150000"/>
              </a:lnSpc>
              <a:spcBef>
                <a:spcPts val="0"/>
              </a:spcBef>
              <a:buNone/>
            </a:pPr>
            <a:r>
              <a:rPr lang="en-US" altLang="zh-CN" sz="1200" dirty="0"/>
              <a:t> </a:t>
            </a:r>
            <a:r>
              <a:rPr lang="en-US" altLang="zh-CN" sz="1200" dirty="0" smtClean="0"/>
              <a:t>       DNS</a:t>
            </a:r>
            <a:r>
              <a:rPr lang="zh-CN" altLang="en-US" sz="1200" dirty="0" smtClean="0"/>
              <a:t>区域传送功能多用来在</a:t>
            </a:r>
            <a:r>
              <a:rPr lang="en-US" altLang="zh-CN" sz="1200" dirty="0" smtClean="0"/>
              <a:t>DNS</a:t>
            </a:r>
            <a:r>
              <a:rPr lang="zh-CN" altLang="en-US" sz="1200" dirty="0"/>
              <a:t>主备</a:t>
            </a:r>
            <a:r>
              <a:rPr lang="zh-CN" altLang="en-US" sz="1200" dirty="0" smtClean="0"/>
              <a:t>冗余中使用，</a:t>
            </a:r>
            <a:r>
              <a:rPr lang="zh-CN" altLang="en-US" sz="1200" dirty="0"/>
              <a:t>可以传送自己的域（</a:t>
            </a:r>
            <a:r>
              <a:rPr lang="en-US" altLang="zh-CN" sz="1200" dirty="0"/>
              <a:t>zone</a:t>
            </a:r>
            <a:r>
              <a:rPr lang="zh-CN" altLang="en-US" sz="1200" dirty="0"/>
              <a:t>）</a:t>
            </a:r>
            <a:r>
              <a:rPr lang="zh-CN" altLang="en-US" sz="1200" dirty="0" smtClean="0"/>
              <a:t>数据库，但由于服务器配置错误，只要客户端发起区域传送请求，便</a:t>
            </a:r>
            <a:r>
              <a:rPr lang="zh-CN" altLang="en-US" sz="1200" dirty="0"/>
              <a:t>会向客户端</a:t>
            </a:r>
            <a:r>
              <a:rPr lang="zh-CN" altLang="en-US" sz="1200" dirty="0" smtClean="0"/>
              <a:t>提供</a:t>
            </a:r>
            <a:r>
              <a:rPr lang="zh-CN" altLang="en-US" sz="1200" dirty="0"/>
              <a:t>自身</a:t>
            </a:r>
            <a:r>
              <a:rPr lang="en-US" altLang="zh-CN" sz="1200" dirty="0" smtClean="0"/>
              <a:t>zone</a:t>
            </a:r>
            <a:r>
              <a:rPr lang="zh-CN" altLang="en-US" sz="1200" dirty="0"/>
              <a:t>数据库的详细</a:t>
            </a:r>
            <a:r>
              <a:rPr lang="zh-CN" altLang="en-US" sz="1200" dirty="0" smtClean="0"/>
              <a:t>信息，导致严重的信息泄漏；</a:t>
            </a:r>
            <a:endParaRPr lang="en-US" altLang="zh-CN" sz="1200" dirty="0" smtClean="0"/>
          </a:p>
          <a:p>
            <a:pPr marL="0" indent="0">
              <a:lnSpc>
                <a:spcPct val="150000"/>
              </a:lnSpc>
              <a:spcBef>
                <a:spcPts val="0"/>
              </a:spcBef>
              <a:buNone/>
            </a:pPr>
            <a:r>
              <a:rPr lang="en-US" altLang="zh-CN" sz="1200" dirty="0"/>
              <a:t> </a:t>
            </a:r>
            <a:r>
              <a:rPr lang="en-US" altLang="zh-CN" sz="1200" dirty="0" smtClean="0"/>
              <a:t>       </a:t>
            </a:r>
            <a:r>
              <a:rPr lang="zh-CN" altLang="en-US" sz="1200" dirty="0" smtClean="0"/>
              <a:t>如案例</a:t>
            </a:r>
            <a:r>
              <a:rPr lang="en-US" altLang="zh-CN" sz="1200" dirty="0"/>
              <a:t>《【</a:t>
            </a:r>
            <a:r>
              <a:rPr lang="zh-CN" altLang="en-US" sz="1200" dirty="0"/>
              <a:t>高危漏洞通知</a:t>
            </a:r>
            <a:r>
              <a:rPr lang="en-US" altLang="zh-CN" sz="1200" dirty="0"/>
              <a:t>-20150407</a:t>
            </a:r>
            <a:r>
              <a:rPr lang="en-US" altLang="zh-CN" sz="1200" dirty="0" smtClean="0"/>
              <a:t>】-</a:t>
            </a:r>
            <a:r>
              <a:rPr lang="zh-CN" altLang="en-US" sz="1200" dirty="0" smtClean="0"/>
              <a:t>京东</a:t>
            </a:r>
            <a:r>
              <a:rPr lang="en-US" altLang="zh-CN" sz="1200" dirty="0"/>
              <a:t>DNS</a:t>
            </a:r>
            <a:r>
              <a:rPr lang="zh-CN" altLang="en-US" sz="1200" dirty="0"/>
              <a:t>传送域漏洞泄露</a:t>
            </a:r>
            <a:r>
              <a:rPr lang="en-US" altLang="zh-CN" sz="1200" dirty="0" smtClean="0"/>
              <a:t>》</a:t>
            </a:r>
            <a:r>
              <a:rPr lang="zh-CN" altLang="en-US" sz="1200" dirty="0" smtClean="0"/>
              <a:t>，由于管理员配置错误，导致了区域传送漏洞的产生，泄漏了京东的所有域名信息，如下图所示：</a:t>
            </a:r>
            <a:endParaRPr lang="en-US" altLang="zh-CN" sz="1200" dirty="0" smtClean="0"/>
          </a:p>
          <a:p>
            <a:pPr marL="0" indent="0">
              <a:lnSpc>
                <a:spcPct val="150000"/>
              </a:lnSpc>
              <a:spcBef>
                <a:spcPts val="0"/>
              </a:spcBef>
              <a:buNone/>
            </a:pPr>
            <a:r>
              <a:rPr lang="en-US" altLang="zh-CN" sz="1200" dirty="0"/>
              <a:t> </a:t>
            </a:r>
            <a:endParaRPr lang="en-US" altLang="zh-CN" sz="1200" dirty="0" smtClean="0"/>
          </a:p>
          <a:p>
            <a:pPr marL="0" indent="0">
              <a:lnSpc>
                <a:spcPct val="150000"/>
              </a:lnSpc>
              <a:spcBef>
                <a:spcPts val="0"/>
              </a:spcBef>
              <a:buNone/>
            </a:pPr>
            <a:r>
              <a:rPr lang="en-US" altLang="zh-CN" sz="1200" b="1" dirty="0"/>
              <a:t> </a:t>
            </a:r>
            <a:r>
              <a:rPr lang="en-US" altLang="zh-CN" sz="1200" b="1" dirty="0" smtClean="0"/>
              <a:t>       </a:t>
            </a:r>
            <a:endParaRPr lang="en-US" altLang="zh-CN" sz="1200" b="1" dirty="0"/>
          </a:p>
          <a:p>
            <a:pPr marL="0" indent="0">
              <a:lnSpc>
                <a:spcPct val="150000"/>
              </a:lnSpc>
              <a:spcBef>
                <a:spcPts val="0"/>
              </a:spcBef>
              <a:buNone/>
            </a:pPr>
            <a:endParaRPr lang="en-US" altLang="zh-CN" sz="1200" dirty="0"/>
          </a:p>
          <a:p>
            <a:pPr marL="0" indent="0">
              <a:lnSpc>
                <a:spcPct val="150000"/>
              </a:lnSpc>
              <a:buNone/>
            </a:pPr>
            <a:endParaRPr lang="en-US" altLang="zh-CN" sz="1200" dirty="0"/>
          </a:p>
          <a:p>
            <a:pPr marL="0" indent="0">
              <a:lnSpc>
                <a:spcPct val="150000"/>
              </a:lnSpc>
              <a:buNone/>
            </a:pPr>
            <a:endParaRPr lang="en-US" altLang="zh-CN" sz="1200" b="1" dirty="0" smtClean="0"/>
          </a:p>
          <a:p>
            <a:pPr marL="0" indent="0">
              <a:lnSpc>
                <a:spcPct val="150000"/>
              </a:lnSpc>
              <a:buNone/>
            </a:pPr>
            <a:endParaRPr lang="en-US" altLang="zh-CN" sz="1200" b="1" dirty="0"/>
          </a:p>
          <a:p>
            <a:pPr marL="0" indent="0">
              <a:lnSpc>
                <a:spcPct val="150000"/>
              </a:lnSpc>
              <a:buNone/>
            </a:pPr>
            <a:endParaRPr lang="en-US" altLang="zh-CN" sz="1200" b="1" dirty="0" smtClean="0"/>
          </a:p>
          <a:p>
            <a:pPr marL="457200" lvl="1" indent="0">
              <a:lnSpc>
                <a:spcPct val="150000"/>
              </a:lnSpc>
              <a:buNone/>
            </a:pPr>
            <a:endParaRPr lang="en-US" altLang="zh-CN" sz="1000" b="1" dirty="0" smtClean="0"/>
          </a:p>
          <a:p>
            <a:pPr>
              <a:lnSpc>
                <a:spcPct val="150000"/>
              </a:lnSpc>
            </a:pPr>
            <a:endParaRPr lang="en-US" altLang="zh-CN" sz="1400" dirty="0"/>
          </a:p>
          <a:p>
            <a:pPr>
              <a:lnSpc>
                <a:spcPct val="150000"/>
              </a:lnSpc>
            </a:pPr>
            <a:endParaRPr lang="en-US" altLang="zh-CN" sz="1400" dirty="0" smtClean="0"/>
          </a:p>
          <a:p>
            <a:pPr marL="914400" lvl="2" indent="0">
              <a:lnSpc>
                <a:spcPct val="150000"/>
              </a:lnSpc>
              <a:buNone/>
            </a:pPr>
            <a:endParaRPr lang="en-US" altLang="zh-CN" sz="1200" dirty="0" smtClean="0"/>
          </a:p>
          <a:p>
            <a:pPr marL="914400" lvl="2" indent="0">
              <a:lnSpc>
                <a:spcPct val="150000"/>
              </a:lnSpc>
              <a:buNone/>
            </a:pPr>
            <a:endParaRPr lang="en-US" altLang="zh-CN" sz="1200" dirty="0" smtClean="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smtClean="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11" y="2396455"/>
            <a:ext cx="82105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4126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60648"/>
            <a:ext cx="8229600" cy="490537"/>
          </a:xfrm>
        </p:spPr>
        <p:txBody>
          <a:bodyPr>
            <a:noAutofit/>
          </a:bodyPr>
          <a:lstStyle/>
          <a:p>
            <a:r>
              <a:rPr lang="zh-CN" altLang="en-US" sz="2400" b="1" dirty="0"/>
              <a:t>规范</a:t>
            </a:r>
            <a:r>
              <a:rPr lang="zh-CN" altLang="en-US" sz="2400" b="1" dirty="0" smtClean="0"/>
              <a:t>分类</a:t>
            </a:r>
            <a:endParaRPr lang="en-US" altLang="zh-CN" sz="2400" b="1" dirty="0"/>
          </a:p>
        </p:txBody>
      </p:sp>
      <p:graphicFrame>
        <p:nvGraphicFramePr>
          <p:cNvPr id="5" name="图表 4"/>
          <p:cNvGraphicFramePr>
            <a:graphicFrameLocks/>
          </p:cNvGraphicFramePr>
          <p:nvPr>
            <p:extLst>
              <p:ext uri="{D42A27DB-BD31-4B8C-83A1-F6EECF244321}">
                <p14:modId xmlns:p14="http://schemas.microsoft.com/office/powerpoint/2010/main" val="952059541"/>
              </p:ext>
            </p:extLst>
          </p:nvPr>
        </p:nvGraphicFramePr>
        <p:xfrm>
          <a:off x="1403648" y="980728"/>
          <a:ext cx="6336704" cy="5543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1583641867"/>
              </p:ext>
            </p:extLst>
          </p:nvPr>
        </p:nvGraphicFramePr>
        <p:xfrm>
          <a:off x="1115616" y="1196752"/>
          <a:ext cx="6840760" cy="51703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1412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46856" y="260648"/>
            <a:ext cx="8229600" cy="490537"/>
          </a:xfrm>
        </p:spPr>
        <p:txBody>
          <a:bodyPr>
            <a:noAutofit/>
          </a:bodyPr>
          <a:lstStyle/>
          <a:p>
            <a:r>
              <a:rPr lang="zh-CN" altLang="en-US" sz="2000" b="1" dirty="0" smtClean="0"/>
              <a:t>第四章 管理</a:t>
            </a:r>
            <a:r>
              <a:rPr lang="zh-CN" altLang="en-US" sz="2000" b="1" dirty="0"/>
              <a:t>配置</a:t>
            </a:r>
            <a:r>
              <a:rPr lang="zh-CN" altLang="en-US" sz="2000" b="1" dirty="0" smtClean="0"/>
              <a:t>类漏洞</a:t>
            </a:r>
          </a:p>
        </p:txBody>
      </p:sp>
      <p:sp>
        <p:nvSpPr>
          <p:cNvPr id="2" name="内容占位符 1"/>
          <p:cNvSpPr>
            <a:spLocks noGrp="1"/>
          </p:cNvSpPr>
          <p:nvPr>
            <p:ph idx="1"/>
          </p:nvPr>
        </p:nvSpPr>
        <p:spPr>
          <a:xfrm>
            <a:off x="323528" y="836712"/>
            <a:ext cx="8640960" cy="5904656"/>
          </a:xfrm>
        </p:spPr>
        <p:txBody>
          <a:bodyPr/>
          <a:lstStyle/>
          <a:p>
            <a:pPr marL="57150" indent="0">
              <a:lnSpc>
                <a:spcPct val="150000"/>
              </a:lnSpc>
              <a:buNone/>
            </a:pPr>
            <a:r>
              <a:rPr lang="en-US" altLang="zh-CN" sz="1200" b="1" dirty="0" smtClean="0"/>
              <a:t>4.6</a:t>
            </a:r>
            <a:r>
              <a:rPr lang="zh-CN" altLang="en-US" sz="1200" b="1" dirty="0" smtClean="0"/>
              <a:t>、线上服务器或重要的内网服务器需要使用安全的版本</a:t>
            </a:r>
            <a:endParaRPr lang="en-US" altLang="zh-CN" sz="1200" b="1" dirty="0" smtClean="0"/>
          </a:p>
          <a:p>
            <a:pPr marL="57150" indent="0">
              <a:lnSpc>
                <a:spcPct val="150000"/>
              </a:lnSpc>
              <a:buNone/>
            </a:pPr>
            <a:r>
              <a:rPr lang="en-US" altLang="zh-CN" sz="1200" b="1" dirty="0"/>
              <a:t> </a:t>
            </a:r>
            <a:r>
              <a:rPr lang="en-US" altLang="zh-CN" sz="1200" b="1" dirty="0" smtClean="0"/>
              <a:t>        </a:t>
            </a:r>
            <a:r>
              <a:rPr lang="zh-CN" altLang="en-US" sz="1200" b="1" dirty="0" smtClean="0"/>
              <a:t>京东线上服务器常使用版本如下，对应相关版本已经进行安全测试，不安全的版本不允许使用，相关结果请见下表：</a:t>
            </a:r>
            <a:endParaRPr lang="en-US" altLang="zh-CN" sz="1200" b="1" dirty="0" smtClean="0">
              <a:solidFill>
                <a:srgbClr val="000000"/>
              </a:solidFill>
            </a:endParaRPr>
          </a:p>
          <a:p>
            <a:pPr marL="57150" indent="0">
              <a:lnSpc>
                <a:spcPct val="150000"/>
              </a:lnSpc>
              <a:buNone/>
            </a:pPr>
            <a:endParaRPr lang="en-US" altLang="zh-CN" sz="1200" b="1" dirty="0">
              <a:solidFill>
                <a:srgbClr val="000000"/>
              </a:solidFill>
            </a:endParaRPr>
          </a:p>
          <a:p>
            <a:pPr marL="57150" indent="0">
              <a:lnSpc>
                <a:spcPct val="150000"/>
              </a:lnSpc>
              <a:buNone/>
            </a:pPr>
            <a:endParaRPr lang="en-US" altLang="zh-CN" sz="1200" b="1" dirty="0" smtClean="0">
              <a:solidFill>
                <a:srgbClr val="000000"/>
              </a:solidFill>
            </a:endParaRPr>
          </a:p>
          <a:p>
            <a:pPr marL="57150" indent="0">
              <a:lnSpc>
                <a:spcPct val="150000"/>
              </a:lnSpc>
              <a:buNone/>
            </a:pPr>
            <a:endParaRPr lang="en-US" altLang="zh-CN" sz="1200" b="1" dirty="0">
              <a:solidFill>
                <a:srgbClr val="000000"/>
              </a:solidFill>
            </a:endParaRPr>
          </a:p>
          <a:p>
            <a:pPr marL="57150" indent="0">
              <a:lnSpc>
                <a:spcPct val="150000"/>
              </a:lnSpc>
              <a:buNone/>
            </a:pPr>
            <a:endParaRPr lang="en-US" altLang="zh-CN" sz="1200" b="1" dirty="0" smtClean="0">
              <a:solidFill>
                <a:srgbClr val="000000"/>
              </a:solidFill>
            </a:endParaRPr>
          </a:p>
          <a:p>
            <a:pPr marL="57150" indent="0">
              <a:lnSpc>
                <a:spcPct val="150000"/>
              </a:lnSpc>
              <a:buNone/>
            </a:pPr>
            <a:endParaRPr lang="en-US" altLang="zh-CN" sz="1200" b="1" dirty="0" smtClean="0">
              <a:solidFill>
                <a:srgbClr val="000000"/>
              </a:solidFill>
            </a:endParaRPr>
          </a:p>
          <a:p>
            <a:pPr marL="57150" indent="0">
              <a:lnSpc>
                <a:spcPct val="150000"/>
              </a:lnSpc>
              <a:buNone/>
            </a:pPr>
            <a:endParaRPr lang="en-US" altLang="zh-CN" sz="1200" b="1" dirty="0" smtClean="0">
              <a:solidFill>
                <a:srgbClr val="000000"/>
              </a:solidFill>
            </a:endParaRPr>
          </a:p>
          <a:p>
            <a:pPr marL="57150" indent="0">
              <a:lnSpc>
                <a:spcPct val="150000"/>
              </a:lnSpc>
              <a:buNone/>
            </a:pPr>
            <a:endParaRPr lang="en-US" altLang="zh-CN" sz="1200" b="1" dirty="0" smtClean="0">
              <a:solidFill>
                <a:srgbClr val="000000"/>
              </a:solidFill>
            </a:endParaRPr>
          </a:p>
          <a:p>
            <a:pPr marL="57150" indent="0">
              <a:lnSpc>
                <a:spcPct val="150000"/>
              </a:lnSpc>
              <a:buNone/>
            </a:pPr>
            <a:endParaRPr lang="en-US" altLang="zh-CN" sz="1200" b="1" dirty="0">
              <a:solidFill>
                <a:srgbClr val="000000"/>
              </a:solidFill>
            </a:endParaRPr>
          </a:p>
          <a:p>
            <a:pPr marL="57150" indent="0">
              <a:lnSpc>
                <a:spcPct val="150000"/>
              </a:lnSpc>
              <a:buNone/>
            </a:pPr>
            <a:r>
              <a:rPr lang="en-US" altLang="zh-CN" sz="1200" b="1" dirty="0" smtClean="0">
                <a:solidFill>
                  <a:srgbClr val="000000"/>
                </a:solidFill>
              </a:rPr>
              <a:t>4.7</a:t>
            </a:r>
            <a:r>
              <a:rPr lang="zh-CN" altLang="en-US" sz="1200" b="1" dirty="0" smtClean="0">
                <a:solidFill>
                  <a:srgbClr val="000000"/>
                </a:solidFill>
              </a:rPr>
              <a:t>、线上服务器系统和应用账户应遵循公司关于账户密码方面的安全规定</a:t>
            </a:r>
            <a:endParaRPr lang="en-US" altLang="zh-CN" sz="1200" b="1" dirty="0">
              <a:solidFill>
                <a:srgbClr val="000000"/>
              </a:solidFill>
            </a:endParaRPr>
          </a:p>
          <a:p>
            <a:pPr marL="457200" lvl="1" indent="0">
              <a:lnSpc>
                <a:spcPct val="150000"/>
              </a:lnSpc>
              <a:buNone/>
            </a:pPr>
            <a:r>
              <a:rPr lang="zh-CN" altLang="en-US" sz="1200" dirty="0">
                <a:solidFill>
                  <a:srgbClr val="000000"/>
                </a:solidFill>
              </a:rPr>
              <a:t>公司范围内的操作系统、数据库、应用系统须启用下列通用密码原则</a:t>
            </a:r>
            <a:r>
              <a:rPr lang="zh-CN" altLang="en-US" sz="1200" dirty="0" smtClean="0">
                <a:solidFill>
                  <a:srgbClr val="000000"/>
                </a:solidFill>
              </a:rPr>
              <a:t>配置（摘自公司</a:t>
            </a:r>
            <a:r>
              <a:rPr lang="en-US" altLang="zh-CN" sz="1200" dirty="0">
                <a:solidFill>
                  <a:srgbClr val="000000"/>
                </a:solidFill>
              </a:rPr>
              <a:t>SOX</a:t>
            </a:r>
            <a:r>
              <a:rPr lang="zh-CN" altLang="en-US" sz="1200" dirty="0">
                <a:solidFill>
                  <a:srgbClr val="000000"/>
                </a:solidFill>
              </a:rPr>
              <a:t>法案）：</a:t>
            </a:r>
          </a:p>
          <a:p>
            <a:pPr marL="457200" lvl="1" indent="0">
              <a:lnSpc>
                <a:spcPct val="150000"/>
              </a:lnSpc>
              <a:buNone/>
            </a:pPr>
            <a:r>
              <a:rPr lang="zh-CN" altLang="en-US" sz="1200" dirty="0">
                <a:solidFill>
                  <a:srgbClr val="000000"/>
                </a:solidFill>
              </a:rPr>
              <a:t>密码最短长度：</a:t>
            </a:r>
            <a:r>
              <a:rPr lang="en-US" altLang="zh-CN" sz="1200" dirty="0">
                <a:solidFill>
                  <a:srgbClr val="000000"/>
                </a:solidFill>
              </a:rPr>
              <a:t>8</a:t>
            </a:r>
          </a:p>
          <a:p>
            <a:pPr marL="457200" lvl="1" indent="0">
              <a:lnSpc>
                <a:spcPct val="150000"/>
              </a:lnSpc>
              <a:buNone/>
            </a:pPr>
            <a:r>
              <a:rPr lang="zh-CN" altLang="en-US" sz="1200" dirty="0">
                <a:solidFill>
                  <a:srgbClr val="000000"/>
                </a:solidFill>
              </a:rPr>
              <a:t>密码复杂性：数字加字母的组合密码，中间可以插入符号，不能单独使用数字，字母或符号</a:t>
            </a:r>
          </a:p>
          <a:p>
            <a:pPr marL="457200" lvl="1" indent="0">
              <a:lnSpc>
                <a:spcPct val="150000"/>
              </a:lnSpc>
              <a:buNone/>
            </a:pPr>
            <a:r>
              <a:rPr lang="zh-CN" altLang="en-US" sz="1200" dirty="0">
                <a:solidFill>
                  <a:srgbClr val="000000"/>
                </a:solidFill>
              </a:rPr>
              <a:t>密码有效期：</a:t>
            </a:r>
            <a:r>
              <a:rPr lang="en-US" altLang="zh-CN" sz="1200" dirty="0">
                <a:solidFill>
                  <a:srgbClr val="000000"/>
                </a:solidFill>
              </a:rPr>
              <a:t>180</a:t>
            </a:r>
            <a:r>
              <a:rPr lang="zh-CN" altLang="en-US" sz="1200" dirty="0">
                <a:solidFill>
                  <a:srgbClr val="000000"/>
                </a:solidFill>
              </a:rPr>
              <a:t>日</a:t>
            </a:r>
          </a:p>
          <a:p>
            <a:pPr marL="457200" lvl="1" indent="0">
              <a:lnSpc>
                <a:spcPct val="150000"/>
              </a:lnSpc>
              <a:buNone/>
            </a:pPr>
            <a:r>
              <a:rPr lang="zh-CN" altLang="en-US" sz="1200" dirty="0">
                <a:solidFill>
                  <a:srgbClr val="000000"/>
                </a:solidFill>
              </a:rPr>
              <a:t>密码历史记录：</a:t>
            </a:r>
            <a:r>
              <a:rPr lang="en-US" altLang="zh-CN" sz="1200" dirty="0">
                <a:solidFill>
                  <a:srgbClr val="000000"/>
                </a:solidFill>
              </a:rPr>
              <a:t>5</a:t>
            </a:r>
            <a:r>
              <a:rPr lang="zh-CN" altLang="en-US" sz="1200" dirty="0">
                <a:solidFill>
                  <a:srgbClr val="000000"/>
                </a:solidFill>
              </a:rPr>
              <a:t>次</a:t>
            </a:r>
          </a:p>
          <a:p>
            <a:pPr marL="457200" lvl="1" indent="0">
              <a:lnSpc>
                <a:spcPct val="150000"/>
              </a:lnSpc>
              <a:buNone/>
            </a:pPr>
            <a:r>
              <a:rPr lang="zh-CN" altLang="en-US" sz="1200" dirty="0">
                <a:solidFill>
                  <a:srgbClr val="000000"/>
                </a:solidFill>
              </a:rPr>
              <a:t>密码错误输入锁定功能：</a:t>
            </a:r>
            <a:r>
              <a:rPr lang="en-US" altLang="zh-CN" sz="1200" dirty="0">
                <a:solidFill>
                  <a:srgbClr val="000000"/>
                </a:solidFill>
              </a:rPr>
              <a:t>20</a:t>
            </a:r>
            <a:r>
              <a:rPr lang="zh-CN" altLang="en-US" sz="1200" dirty="0">
                <a:solidFill>
                  <a:srgbClr val="000000"/>
                </a:solidFill>
              </a:rPr>
              <a:t>次</a:t>
            </a:r>
            <a:endParaRPr lang="en-US" altLang="zh-CN" sz="1200" dirty="0" smtClean="0">
              <a:solidFill>
                <a:srgbClr val="000000"/>
              </a:solidFill>
            </a:endParaRPr>
          </a:p>
          <a:p>
            <a:pPr marL="57150" indent="0">
              <a:lnSpc>
                <a:spcPct val="150000"/>
              </a:lnSpc>
              <a:buNone/>
            </a:pPr>
            <a:endParaRPr lang="en-US" altLang="zh-CN" sz="1200" dirty="0" smtClean="0"/>
          </a:p>
          <a:p>
            <a:pPr marL="57150" indent="0">
              <a:lnSpc>
                <a:spcPct val="150000"/>
              </a:lnSpc>
              <a:buNone/>
            </a:pPr>
            <a:endParaRPr lang="en-US" altLang="zh-CN" sz="1200" dirty="0" smtClean="0"/>
          </a:p>
          <a:p>
            <a:pPr marL="57150" indent="0">
              <a:lnSpc>
                <a:spcPct val="150000"/>
              </a:lnSpc>
              <a:buNone/>
            </a:pPr>
            <a:endParaRPr lang="en-US" altLang="zh-CN" sz="1200" dirty="0"/>
          </a:p>
          <a:p>
            <a:pPr marL="57150" indent="0">
              <a:lnSpc>
                <a:spcPct val="150000"/>
              </a:lnSpc>
              <a:buNone/>
            </a:pPr>
            <a:endParaRPr lang="en-US" altLang="zh-CN" sz="1200" dirty="0" smtClean="0"/>
          </a:p>
          <a:p>
            <a:pPr marL="57150" indent="0">
              <a:lnSpc>
                <a:spcPct val="150000"/>
              </a:lnSpc>
              <a:buNone/>
            </a:pPr>
            <a:endParaRPr lang="en-US" altLang="zh-CN" sz="1200" dirty="0" smtClean="0"/>
          </a:p>
          <a:p>
            <a:pPr marL="0" indent="0">
              <a:lnSpc>
                <a:spcPct val="150000"/>
              </a:lnSpc>
              <a:buNone/>
            </a:pPr>
            <a:endParaRPr lang="en-US" altLang="zh-CN" sz="1400" dirty="0"/>
          </a:p>
          <a:p>
            <a:pPr marL="0" indent="0">
              <a:lnSpc>
                <a:spcPct val="150000"/>
              </a:lnSpc>
              <a:buNone/>
            </a:pPr>
            <a:endParaRPr lang="en-US" altLang="zh-CN" sz="1400" dirty="0" smtClean="0"/>
          </a:p>
          <a:p>
            <a:pPr>
              <a:lnSpc>
                <a:spcPct val="150000"/>
              </a:lnSpc>
            </a:pPr>
            <a:endParaRPr lang="en-US" altLang="zh-CN" sz="1400" dirty="0" smtClean="0"/>
          </a:p>
          <a:p>
            <a:pPr>
              <a:lnSpc>
                <a:spcPct val="150000"/>
              </a:lnSpc>
            </a:pPr>
            <a:endParaRPr lang="en-US" altLang="zh-CN" sz="1400" dirty="0"/>
          </a:p>
          <a:p>
            <a:pPr marL="0" indent="0">
              <a:lnSpc>
                <a:spcPct val="150000"/>
              </a:lnSpc>
              <a:buNone/>
            </a:pPr>
            <a:r>
              <a:rPr lang="en-US" altLang="zh-CN" sz="1100" dirty="0" smtClean="0"/>
              <a:t>       </a:t>
            </a:r>
            <a:endParaRPr lang="en-US" altLang="zh-CN" sz="1400" dirty="0" smtClean="0"/>
          </a:p>
          <a:p>
            <a:pPr>
              <a:lnSpc>
                <a:spcPct val="150000"/>
              </a:lnSpc>
            </a:pPr>
            <a:endParaRPr lang="en-US" altLang="zh-CN" sz="1400" dirty="0"/>
          </a:p>
          <a:p>
            <a:pPr>
              <a:lnSpc>
                <a:spcPct val="150000"/>
              </a:lnSpc>
            </a:pPr>
            <a:endParaRPr lang="en-US" altLang="zh-CN" sz="1400" dirty="0" smtClean="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a:p>
          <a:p>
            <a:pPr marL="914400" lvl="2" indent="0">
              <a:lnSpc>
                <a:spcPct val="150000"/>
              </a:lnSpc>
              <a:buNone/>
            </a:pPr>
            <a:endParaRPr lang="en-US" altLang="zh-CN" sz="1200" dirty="0" smtClean="0"/>
          </a:p>
          <a:p>
            <a:pPr marL="914400" lvl="2" indent="0">
              <a:lnSpc>
                <a:spcPct val="150000"/>
              </a:lnSpc>
              <a:buNone/>
            </a:pPr>
            <a:endParaRPr lang="en-US" altLang="zh-CN" sz="1200" dirty="0" smtClean="0"/>
          </a:p>
        </p:txBody>
      </p:sp>
      <p:graphicFrame>
        <p:nvGraphicFramePr>
          <p:cNvPr id="4" name="表格 3"/>
          <p:cNvGraphicFramePr>
            <a:graphicFrameLocks noGrp="1"/>
          </p:cNvGraphicFramePr>
          <p:nvPr>
            <p:extLst>
              <p:ext uri="{D42A27DB-BD31-4B8C-83A1-F6EECF244321}">
                <p14:modId xmlns:p14="http://schemas.microsoft.com/office/powerpoint/2010/main" val="861636"/>
              </p:ext>
            </p:extLst>
          </p:nvPr>
        </p:nvGraphicFramePr>
        <p:xfrm>
          <a:off x="611560" y="1700808"/>
          <a:ext cx="7848872" cy="1676400"/>
        </p:xfrm>
        <a:graphic>
          <a:graphicData uri="http://schemas.openxmlformats.org/drawingml/2006/table">
            <a:tbl>
              <a:tblPr>
                <a:tableStyleId>{5C22544A-7EE6-4342-B048-85BDC9FD1C3A}</a:tableStyleId>
              </a:tblPr>
              <a:tblGrid>
                <a:gridCol w="849377"/>
                <a:gridCol w="2752610"/>
                <a:gridCol w="4246885"/>
              </a:tblGrid>
              <a:tr h="209550">
                <a:tc>
                  <a:txBody>
                    <a:bodyPr/>
                    <a:lstStyle/>
                    <a:p>
                      <a:pPr algn="l" fontAlgn="b"/>
                      <a:r>
                        <a:rPr lang="zh-CN" altLang="en-US" sz="1200" b="1" u="none" strike="noStrike" dirty="0">
                          <a:effectLst/>
                          <a:latin typeface="微软雅黑" panose="020B0503020204020204" pitchFamily="34" charset="-122"/>
                          <a:ea typeface="微软雅黑" panose="020B0503020204020204" pitchFamily="34" charset="-122"/>
                        </a:rPr>
                        <a:t>系统</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zh-CN" altLang="en-US" sz="1200" b="1" u="none" strike="noStrike" dirty="0">
                          <a:effectLst/>
                          <a:latin typeface="微软雅黑" panose="020B0503020204020204" pitchFamily="34" charset="-122"/>
                          <a:ea typeface="微软雅黑" panose="020B0503020204020204" pitchFamily="34" charset="-122"/>
                        </a:rPr>
                        <a:t>版本号</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zh-CN" altLang="en-US" sz="1200" b="1" u="none" strike="noStrike" dirty="0">
                          <a:effectLst/>
                          <a:latin typeface="微软雅黑" panose="020B0503020204020204" pitchFamily="34" charset="-122"/>
                          <a:ea typeface="微软雅黑" panose="020B0503020204020204" pitchFamily="34" charset="-122"/>
                        </a:rPr>
                        <a:t>安全状况</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09550">
                <a:tc>
                  <a:txBody>
                    <a:bodyPr/>
                    <a:lstStyle/>
                    <a:p>
                      <a:pPr algn="l" fontAlgn="b"/>
                      <a:r>
                        <a:rPr lang="en-US" sz="1200" b="1" u="none" strike="noStrike">
                          <a:effectLst/>
                          <a:latin typeface="微软雅黑" panose="020B0503020204020204" pitchFamily="34" charset="-122"/>
                          <a:ea typeface="微软雅黑" panose="020B0503020204020204" pitchFamily="34" charset="-122"/>
                        </a:rPr>
                        <a:t>linux</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b="1" u="none" strike="noStrike">
                          <a:effectLst/>
                          <a:latin typeface="微软雅黑" panose="020B0503020204020204" pitchFamily="34" charset="-122"/>
                          <a:ea typeface="微软雅黑" panose="020B0503020204020204" pitchFamily="34" charset="-122"/>
                        </a:rPr>
                        <a:t>CentOS  5.5</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1200" b="1" u="none" strike="noStrike" dirty="0">
                          <a:effectLst/>
                          <a:latin typeface="微软雅黑" panose="020B0503020204020204" pitchFamily="34" charset="-122"/>
                          <a:ea typeface="微软雅黑" panose="020B0503020204020204" pitchFamily="34" charset="-122"/>
                        </a:rPr>
                        <a:t>可以本地提</a:t>
                      </a:r>
                      <a:r>
                        <a:rPr lang="zh-CN" altLang="en-US" sz="1200" b="1" u="none" strike="noStrike" dirty="0" smtClean="0">
                          <a:effectLst/>
                          <a:latin typeface="微软雅黑" panose="020B0503020204020204" pitchFamily="34" charset="-122"/>
                          <a:ea typeface="微软雅黑" panose="020B0503020204020204" pitchFamily="34" charset="-122"/>
                        </a:rPr>
                        <a:t>权（不允许使用）</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9550">
                <a:tc>
                  <a:txBody>
                    <a:bodyPr/>
                    <a:lstStyle/>
                    <a:p>
                      <a:pPr algn="l" fontAlgn="b"/>
                      <a:r>
                        <a:rPr lang="en-US" sz="1200" b="1" u="none" strike="noStrike">
                          <a:effectLst/>
                          <a:latin typeface="微软雅黑" panose="020B0503020204020204" pitchFamily="34" charset="-122"/>
                          <a:ea typeface="微软雅黑" panose="020B0503020204020204" pitchFamily="34" charset="-122"/>
                        </a:rPr>
                        <a:t>linux</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b="1" u="none" strike="noStrike" dirty="0">
                          <a:effectLst/>
                          <a:latin typeface="微软雅黑" panose="020B0503020204020204" pitchFamily="34" charset="-122"/>
                          <a:ea typeface="微软雅黑" panose="020B0503020204020204" pitchFamily="34" charset="-122"/>
                        </a:rPr>
                        <a:t>CentOS  5.6</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1200" b="1" i="0" u="none" strike="noStrike" dirty="0" smtClean="0">
                          <a:solidFill>
                            <a:schemeClr val="dk1"/>
                          </a:solidFill>
                          <a:effectLst/>
                          <a:latin typeface="微软雅黑" panose="020B0503020204020204" pitchFamily="34" charset="-122"/>
                          <a:ea typeface="微软雅黑" panose="020B0503020204020204" pitchFamily="34" charset="-122"/>
                        </a:rPr>
                        <a:t>安全（可以使用）</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9550">
                <a:tc>
                  <a:txBody>
                    <a:bodyPr/>
                    <a:lstStyle/>
                    <a:p>
                      <a:pPr algn="l" fontAlgn="b"/>
                      <a:r>
                        <a:rPr lang="en-US" sz="1200" b="1" u="none" strike="noStrike">
                          <a:effectLst/>
                          <a:latin typeface="微软雅黑" panose="020B0503020204020204" pitchFamily="34" charset="-122"/>
                          <a:ea typeface="微软雅黑" panose="020B0503020204020204" pitchFamily="34" charset="-122"/>
                        </a:rPr>
                        <a:t>linux</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b="1" u="none" strike="noStrike">
                          <a:effectLst/>
                          <a:latin typeface="微软雅黑" panose="020B0503020204020204" pitchFamily="34" charset="-122"/>
                          <a:ea typeface="微软雅黑" panose="020B0503020204020204" pitchFamily="34" charset="-122"/>
                        </a:rPr>
                        <a:t>CentOS  6.4</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200" b="1" i="0" u="none" strike="noStrike" dirty="0" smtClean="0">
                          <a:solidFill>
                            <a:schemeClr val="dk1"/>
                          </a:solidFill>
                          <a:effectLst/>
                          <a:latin typeface="微软雅黑" panose="020B0503020204020204" pitchFamily="34" charset="-122"/>
                          <a:ea typeface="微软雅黑" panose="020B0503020204020204" pitchFamily="34" charset="-122"/>
                        </a:rPr>
                        <a:t>安全（可以使用）</a:t>
                      </a:r>
                      <a:endParaRPr lang="zh-CN" altLang="en-US" sz="1200" b="1"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9550">
                <a:tc>
                  <a:txBody>
                    <a:bodyPr/>
                    <a:lstStyle/>
                    <a:p>
                      <a:pPr algn="l" fontAlgn="b"/>
                      <a:r>
                        <a:rPr lang="en-US" sz="1200" b="1" u="none" strike="noStrike">
                          <a:effectLst/>
                          <a:latin typeface="微软雅黑" panose="020B0503020204020204" pitchFamily="34" charset="-122"/>
                          <a:ea typeface="微软雅黑" panose="020B0503020204020204" pitchFamily="34" charset="-122"/>
                        </a:rPr>
                        <a:t>linux</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b="1" u="none" strike="noStrike">
                          <a:effectLst/>
                          <a:latin typeface="微软雅黑" panose="020B0503020204020204" pitchFamily="34" charset="-122"/>
                          <a:ea typeface="微软雅黑" panose="020B0503020204020204" pitchFamily="34" charset="-122"/>
                        </a:rPr>
                        <a:t>CentOS  6.5</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200" b="1" i="0" u="none" strike="noStrike" dirty="0" smtClean="0">
                          <a:solidFill>
                            <a:schemeClr val="dk1"/>
                          </a:solidFill>
                          <a:effectLst/>
                          <a:latin typeface="微软雅黑" panose="020B0503020204020204" pitchFamily="34" charset="-122"/>
                          <a:ea typeface="微软雅黑" panose="020B0503020204020204" pitchFamily="34" charset="-122"/>
                        </a:rPr>
                        <a:t>安全（可以使用）</a:t>
                      </a:r>
                      <a:endParaRPr lang="zh-CN" altLang="en-US" sz="1200" b="1"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9550">
                <a:tc>
                  <a:txBody>
                    <a:bodyPr/>
                    <a:lstStyle/>
                    <a:p>
                      <a:pPr algn="l" fontAlgn="b"/>
                      <a:r>
                        <a:rPr lang="en-US" sz="1200" b="1" u="none" strike="noStrike">
                          <a:effectLst/>
                          <a:latin typeface="微软雅黑" panose="020B0503020204020204" pitchFamily="34" charset="-122"/>
                          <a:ea typeface="微软雅黑" panose="020B0503020204020204" pitchFamily="34" charset="-122"/>
                        </a:rPr>
                        <a:t>linux</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b="1" u="none" strike="noStrike">
                          <a:effectLst/>
                          <a:latin typeface="微软雅黑" panose="020B0503020204020204" pitchFamily="34" charset="-122"/>
                          <a:ea typeface="微软雅黑" panose="020B0503020204020204" pitchFamily="34" charset="-122"/>
                        </a:rPr>
                        <a:t>CentOS  6.6</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200" b="1" i="0" u="none" strike="noStrike" dirty="0" smtClean="0">
                          <a:solidFill>
                            <a:schemeClr val="dk1"/>
                          </a:solidFill>
                          <a:effectLst/>
                          <a:latin typeface="微软雅黑" panose="020B0503020204020204" pitchFamily="34" charset="-122"/>
                          <a:ea typeface="微软雅黑" panose="020B0503020204020204" pitchFamily="34" charset="-122"/>
                        </a:rPr>
                        <a:t>安全（可以使用）</a:t>
                      </a:r>
                      <a:endParaRPr lang="zh-CN" altLang="en-US" sz="1200" b="1"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9550">
                <a:tc>
                  <a:txBody>
                    <a:bodyPr/>
                    <a:lstStyle/>
                    <a:p>
                      <a:pPr algn="l" fontAlgn="b"/>
                      <a:r>
                        <a:rPr lang="en-US" sz="1200" b="1" u="none" strike="noStrike">
                          <a:effectLst/>
                          <a:latin typeface="微软雅黑" panose="020B0503020204020204" pitchFamily="34" charset="-122"/>
                          <a:ea typeface="微软雅黑" panose="020B0503020204020204" pitchFamily="34" charset="-122"/>
                        </a:rPr>
                        <a:t>linux</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b="1" u="none" strike="noStrike">
                          <a:effectLst/>
                          <a:latin typeface="微软雅黑" panose="020B0503020204020204" pitchFamily="34" charset="-122"/>
                          <a:ea typeface="微软雅黑" panose="020B0503020204020204" pitchFamily="34" charset="-122"/>
                        </a:rPr>
                        <a:t>CentOS  7.0</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200" b="1" i="0" u="none" strike="noStrike" dirty="0" smtClean="0">
                          <a:solidFill>
                            <a:schemeClr val="dk1"/>
                          </a:solidFill>
                          <a:effectLst/>
                          <a:latin typeface="微软雅黑" panose="020B0503020204020204" pitchFamily="34" charset="-122"/>
                          <a:ea typeface="微软雅黑" panose="020B0503020204020204" pitchFamily="34" charset="-122"/>
                        </a:rPr>
                        <a:t>安全（可以使用）</a:t>
                      </a:r>
                      <a:endParaRPr lang="zh-CN" altLang="en-US" sz="1200" b="1"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9550">
                <a:tc>
                  <a:txBody>
                    <a:bodyPr/>
                    <a:lstStyle/>
                    <a:p>
                      <a:pPr algn="l" fontAlgn="b"/>
                      <a:r>
                        <a:rPr lang="en-US" sz="1200" b="1" u="none" strike="noStrike">
                          <a:effectLst/>
                          <a:latin typeface="微软雅黑" panose="020B0503020204020204" pitchFamily="34" charset="-122"/>
                          <a:ea typeface="微软雅黑" panose="020B0503020204020204" pitchFamily="34" charset="-122"/>
                        </a:rPr>
                        <a:t>window</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b="1" u="none" strike="noStrike" dirty="0">
                          <a:effectLst/>
                          <a:latin typeface="微软雅黑" panose="020B0503020204020204" pitchFamily="34" charset="-122"/>
                          <a:ea typeface="微软雅黑" panose="020B0503020204020204" pitchFamily="34" charset="-122"/>
                        </a:rPr>
                        <a:t>server 2003，server 2008 </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1200" b="1" u="none" strike="noStrike" dirty="0">
                          <a:effectLst/>
                          <a:latin typeface="微软雅黑" panose="020B0503020204020204" pitchFamily="34" charset="-122"/>
                          <a:ea typeface="微软雅黑" panose="020B0503020204020204" pitchFamily="34" charset="-122"/>
                        </a:rPr>
                        <a:t>重要更新</a:t>
                      </a:r>
                      <a:r>
                        <a:rPr lang="en-US" sz="1200" b="1" u="none" strike="noStrike" dirty="0">
                          <a:effectLst/>
                          <a:latin typeface="微软雅黑" panose="020B0503020204020204" pitchFamily="34" charset="-122"/>
                          <a:ea typeface="微软雅黑" panose="020B0503020204020204" pitchFamily="34" charset="-122"/>
                        </a:rPr>
                        <a:t>MS11-013，MS15-034，</a:t>
                      </a:r>
                      <a:r>
                        <a:rPr lang="zh-CN" altLang="en-US" sz="1200" b="1" u="none" strike="noStrike" dirty="0">
                          <a:effectLst/>
                          <a:latin typeface="微软雅黑" panose="020B0503020204020204" pitchFamily="34" charset="-122"/>
                          <a:ea typeface="微软雅黑" panose="020B0503020204020204" pitchFamily="34" charset="-122"/>
                        </a:rPr>
                        <a:t>保持</a:t>
                      </a:r>
                      <a:r>
                        <a:rPr lang="en-US" sz="1200" b="1" u="none" strike="noStrike" dirty="0">
                          <a:effectLst/>
                          <a:latin typeface="微软雅黑" panose="020B0503020204020204" pitchFamily="34" charset="-122"/>
                          <a:ea typeface="微软雅黑" panose="020B0503020204020204" pitchFamily="34" charset="-122"/>
                        </a:rPr>
                        <a:t>window</a:t>
                      </a:r>
                      <a:r>
                        <a:rPr lang="zh-CN" altLang="en-US" sz="1200" b="1" u="none" strike="noStrike" dirty="0">
                          <a:effectLst/>
                          <a:latin typeface="微软雅黑" panose="020B0503020204020204" pitchFamily="34" charset="-122"/>
                          <a:ea typeface="微软雅黑" panose="020B0503020204020204" pitchFamily="34" charset="-122"/>
                        </a:rPr>
                        <a:t>安全更新</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799567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a:t>第四章 管理配置类漏洞</a:t>
            </a:r>
            <a:endParaRPr lang="en-US" altLang="zh-CN" sz="2000" b="1" dirty="0"/>
          </a:p>
        </p:txBody>
      </p:sp>
      <p:sp>
        <p:nvSpPr>
          <p:cNvPr id="2" name="内容占位符 1"/>
          <p:cNvSpPr>
            <a:spLocks noGrp="1"/>
          </p:cNvSpPr>
          <p:nvPr>
            <p:ph idx="1"/>
          </p:nvPr>
        </p:nvSpPr>
        <p:spPr>
          <a:xfrm>
            <a:off x="323528" y="1052736"/>
            <a:ext cx="8568952" cy="4896544"/>
          </a:xfrm>
        </p:spPr>
        <p:txBody>
          <a:bodyPr/>
          <a:lstStyle/>
          <a:p>
            <a:pPr>
              <a:lnSpc>
                <a:spcPct val="150000"/>
              </a:lnSpc>
              <a:spcBef>
                <a:spcPts val="0"/>
              </a:spcBef>
            </a:pPr>
            <a:r>
              <a:rPr lang="zh-CN" altLang="en-US" sz="1200" b="1" dirty="0"/>
              <a:t>本章规范参考：</a:t>
            </a:r>
            <a:endParaRPr lang="en-US" altLang="zh-CN" sz="1200" b="1" dirty="0"/>
          </a:p>
          <a:p>
            <a:pPr marL="360000" lvl="1" indent="-180000">
              <a:lnSpc>
                <a:spcPct val="150000"/>
              </a:lnSpc>
              <a:spcBef>
                <a:spcPts val="0"/>
              </a:spcBef>
            </a:pPr>
            <a:r>
              <a:rPr lang="zh-CN" altLang="en-US" sz="1200" dirty="0"/>
              <a:t>安全开发规范 </a:t>
            </a:r>
            <a:r>
              <a:rPr lang="en-US" altLang="zh-CN" sz="1200" dirty="0"/>
              <a:t>《</a:t>
            </a:r>
            <a:r>
              <a:rPr lang="zh-CN" altLang="en-US" sz="1200" dirty="0"/>
              <a:t>员工安全意识</a:t>
            </a:r>
            <a:r>
              <a:rPr lang="en-US" altLang="zh-CN" sz="1200" dirty="0"/>
              <a:t>》 http://cf.jd.com/pages/viewpage.action?pageId=46344761#id-</a:t>
            </a:r>
            <a:r>
              <a:rPr lang="zh-CN" altLang="en-US" sz="1200" dirty="0"/>
              <a:t>京东安全开发规范</a:t>
            </a:r>
            <a:r>
              <a:rPr lang="en-US" altLang="zh-CN" sz="1200" dirty="0"/>
              <a:t>-_</a:t>
            </a:r>
            <a:r>
              <a:rPr lang="en-US" altLang="zh-CN" sz="1200" dirty="0" smtClean="0"/>
              <a:t>Toc407635027</a:t>
            </a:r>
          </a:p>
          <a:p>
            <a:pPr marL="360000" lvl="1" indent="-180000">
              <a:lnSpc>
                <a:spcPct val="150000"/>
              </a:lnSpc>
              <a:spcBef>
                <a:spcPts val="0"/>
              </a:spcBef>
            </a:pPr>
            <a:r>
              <a:rPr lang="zh-CN" altLang="en-US" sz="1200" dirty="0"/>
              <a:t>安全知识库 </a:t>
            </a:r>
            <a:r>
              <a:rPr lang="en-US" altLang="zh-CN" sz="1200" dirty="0"/>
              <a:t>《</a:t>
            </a:r>
            <a:r>
              <a:rPr lang="zh-CN" altLang="en-US" sz="1200" dirty="0"/>
              <a:t>从员工安全意识看安全</a:t>
            </a:r>
            <a:r>
              <a:rPr lang="en-US" altLang="zh-CN" sz="1200" dirty="0"/>
              <a:t>》 http://study.jd.com/?</a:t>
            </a:r>
            <a:r>
              <a:rPr lang="en-US" altLang="zh-CN" sz="1200" dirty="0" smtClean="0"/>
              <a:t>p=29713</a:t>
            </a:r>
          </a:p>
          <a:p>
            <a:pPr marL="360000" lvl="1" indent="-180000">
              <a:lnSpc>
                <a:spcPct val="150000"/>
              </a:lnSpc>
              <a:spcBef>
                <a:spcPts val="0"/>
              </a:spcBef>
            </a:pPr>
            <a:r>
              <a:rPr lang="zh-CN" altLang="en-US" sz="1200" dirty="0"/>
              <a:t>安全开发规范 </a:t>
            </a:r>
            <a:r>
              <a:rPr lang="en-US" altLang="zh-CN" sz="1200" dirty="0"/>
              <a:t>《</a:t>
            </a:r>
            <a:r>
              <a:rPr lang="zh-CN" altLang="en-US" sz="1200" dirty="0"/>
              <a:t>框架安全规范</a:t>
            </a:r>
            <a:r>
              <a:rPr lang="en-US" altLang="zh-CN" sz="1200" dirty="0"/>
              <a:t>》 http://cf.jd.com/pages/viewpage.action?pageId=46344761#id-</a:t>
            </a:r>
            <a:r>
              <a:rPr lang="zh-CN" altLang="en-US" sz="1200" dirty="0"/>
              <a:t>京东安全开发规范</a:t>
            </a:r>
            <a:r>
              <a:rPr lang="en-US" altLang="zh-CN" sz="1200" dirty="0"/>
              <a:t>-_</a:t>
            </a:r>
            <a:r>
              <a:rPr lang="en-US" altLang="zh-CN" sz="1200" dirty="0" smtClean="0"/>
              <a:t>Toc407634995</a:t>
            </a:r>
          </a:p>
          <a:p>
            <a:pPr marL="360000" lvl="1" indent="-180000">
              <a:lnSpc>
                <a:spcPct val="150000"/>
              </a:lnSpc>
              <a:spcBef>
                <a:spcPts val="0"/>
              </a:spcBef>
            </a:pPr>
            <a:r>
              <a:rPr lang="zh-CN" altLang="en-US" sz="1200" dirty="0"/>
              <a:t>安全知识库 </a:t>
            </a:r>
            <a:r>
              <a:rPr lang="en-US" altLang="zh-CN" sz="1200" dirty="0"/>
              <a:t>《</a:t>
            </a:r>
            <a:r>
              <a:rPr lang="zh-CN" altLang="en-US" sz="1200" dirty="0"/>
              <a:t>配置不当之目录遍历</a:t>
            </a:r>
            <a:r>
              <a:rPr lang="en-US" altLang="zh-CN" sz="1200" dirty="0"/>
              <a:t>》 http://study.jd.com/?</a:t>
            </a:r>
            <a:r>
              <a:rPr lang="en-US" altLang="zh-CN" sz="1200" dirty="0" smtClean="0"/>
              <a:t>p=29549</a:t>
            </a:r>
          </a:p>
          <a:p>
            <a:pPr marL="360000" lvl="1" indent="-180000">
              <a:lnSpc>
                <a:spcPct val="150000"/>
              </a:lnSpc>
              <a:spcBef>
                <a:spcPts val="0"/>
              </a:spcBef>
            </a:pPr>
            <a:r>
              <a:rPr lang="zh-CN" altLang="en-US" sz="1200" dirty="0"/>
              <a:t>安全知识库 </a:t>
            </a:r>
            <a:r>
              <a:rPr lang="en-US" altLang="zh-CN" sz="1200" dirty="0"/>
              <a:t>《OpenSSL </a:t>
            </a:r>
            <a:r>
              <a:rPr lang="en-US" altLang="zh-CN" sz="1200" dirty="0" err="1"/>
              <a:t>HeartBleed</a:t>
            </a:r>
            <a:r>
              <a:rPr lang="zh-CN" altLang="en-US" sz="1200" dirty="0"/>
              <a:t>漏洞简单分析</a:t>
            </a:r>
            <a:r>
              <a:rPr lang="en-US" altLang="zh-CN" sz="1200" dirty="0"/>
              <a:t>》  http://study.jd.com/?p=28995 </a:t>
            </a:r>
            <a:endParaRPr lang="zh-CN" altLang="en-US" sz="1200" b="1" dirty="0"/>
          </a:p>
          <a:p>
            <a:pPr marL="360000" lvl="1" indent="-180000">
              <a:lnSpc>
                <a:spcPct val="150000"/>
              </a:lnSpc>
              <a:spcBef>
                <a:spcPts val="0"/>
              </a:spcBef>
            </a:pPr>
            <a:endParaRPr lang="en-US" altLang="zh-CN" sz="1200" dirty="0"/>
          </a:p>
          <a:p>
            <a:pPr marL="180000" lvl="1" indent="0">
              <a:lnSpc>
                <a:spcPct val="150000"/>
              </a:lnSpc>
              <a:spcBef>
                <a:spcPts val="0"/>
              </a:spcBef>
              <a:buNone/>
            </a:pPr>
            <a:r>
              <a:rPr lang="en-US" altLang="zh-CN" sz="1200" dirty="0"/>
              <a:t/>
            </a:r>
            <a:br>
              <a:rPr lang="en-US" altLang="zh-CN" sz="1200" dirty="0"/>
            </a:br>
            <a:endParaRPr lang="en-US" altLang="zh-CN" sz="1200" b="1" dirty="0"/>
          </a:p>
          <a:p>
            <a:pPr marL="0" lvl="1" indent="0">
              <a:lnSpc>
                <a:spcPct val="150000"/>
              </a:lnSpc>
              <a:buNone/>
            </a:pPr>
            <a:r>
              <a:rPr lang="en-US" altLang="zh-CN" sz="1200" dirty="0"/>
              <a:t/>
            </a:r>
            <a:br>
              <a:rPr lang="en-US" altLang="zh-CN" sz="1200" dirty="0"/>
            </a:br>
            <a:r>
              <a:rPr lang="en-US" altLang="zh-CN" sz="1200" dirty="0"/>
              <a:t/>
            </a:r>
            <a:br>
              <a:rPr lang="en-US" altLang="zh-CN" sz="1200" dirty="0"/>
            </a:br>
            <a:endParaRPr lang="zh-CN" altLang="en-US" sz="1200" b="1"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050" dirty="0"/>
          </a:p>
        </p:txBody>
      </p:sp>
    </p:spTree>
    <p:extLst>
      <p:ext uri="{BB962C8B-B14F-4D97-AF65-F5344CB8AC3E}">
        <p14:creationId xmlns:p14="http://schemas.microsoft.com/office/powerpoint/2010/main" val="75389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第五章 登录验证及管理后台类漏洞</a:t>
            </a:r>
            <a:endParaRPr lang="en-US" altLang="zh-CN" sz="2000" b="1" dirty="0"/>
          </a:p>
        </p:txBody>
      </p:sp>
      <p:sp>
        <p:nvSpPr>
          <p:cNvPr id="2" name="内容占位符 1"/>
          <p:cNvSpPr>
            <a:spLocks noGrp="1"/>
          </p:cNvSpPr>
          <p:nvPr>
            <p:ph idx="1"/>
          </p:nvPr>
        </p:nvSpPr>
        <p:spPr>
          <a:xfrm>
            <a:off x="323528" y="836712"/>
            <a:ext cx="8363272" cy="5688632"/>
          </a:xfrm>
        </p:spPr>
        <p:txBody>
          <a:bodyPr/>
          <a:lstStyle/>
          <a:p>
            <a:pPr marL="0" indent="0">
              <a:lnSpc>
                <a:spcPct val="150000"/>
              </a:lnSpc>
              <a:buNone/>
            </a:pPr>
            <a:endParaRPr lang="en-US" altLang="zh-CN" sz="1200" b="1" dirty="0" smtClean="0"/>
          </a:p>
          <a:p>
            <a:pPr marL="0" indent="0">
              <a:lnSpc>
                <a:spcPct val="150000"/>
              </a:lnSpc>
              <a:buNone/>
            </a:pPr>
            <a:endParaRPr lang="en-US" altLang="zh-CN" sz="1200" b="1" dirty="0"/>
          </a:p>
          <a:p>
            <a:pPr marL="0" indent="0" algn="ctr">
              <a:lnSpc>
                <a:spcPct val="150000"/>
              </a:lnSpc>
              <a:buNone/>
            </a:pPr>
            <a:r>
              <a:rPr lang="zh-CN" altLang="en-US" sz="1400" b="1" dirty="0">
                <a:solidFill>
                  <a:srgbClr val="000000"/>
                </a:solidFill>
              </a:rPr>
              <a:t>本章内容</a:t>
            </a:r>
            <a:r>
              <a:rPr lang="zh-CN" altLang="en-US" sz="1400" b="1" dirty="0" smtClean="0">
                <a:solidFill>
                  <a:srgbClr val="000000"/>
                </a:solidFill>
              </a:rPr>
              <a:t>摘要</a:t>
            </a:r>
            <a:endParaRPr lang="en-US" altLang="zh-CN" sz="1400" b="1" dirty="0" smtClean="0"/>
          </a:p>
          <a:p>
            <a:pPr marL="0" indent="0">
              <a:lnSpc>
                <a:spcPct val="150000"/>
              </a:lnSpc>
              <a:buNone/>
            </a:pPr>
            <a:endParaRPr lang="en-US" altLang="zh-CN" sz="1200" b="1" dirty="0"/>
          </a:p>
          <a:p>
            <a:pPr marL="0" indent="0">
              <a:lnSpc>
                <a:spcPct val="150000"/>
              </a:lnSpc>
              <a:buNone/>
            </a:pPr>
            <a:endParaRPr lang="en-US" altLang="zh-CN" sz="1200" b="1" dirty="0"/>
          </a:p>
          <a:p>
            <a:pPr marL="0" indent="0">
              <a:lnSpc>
                <a:spcPct val="150000"/>
              </a:lnSpc>
              <a:buNone/>
            </a:pPr>
            <a:r>
              <a:rPr lang="en-US" altLang="zh-CN" sz="1200" b="1" dirty="0" smtClean="0"/>
              <a:t>5.1</a:t>
            </a:r>
            <a:r>
              <a:rPr lang="zh-CN" altLang="en-US" sz="1200" b="1" dirty="0" smtClean="0"/>
              <a:t>、京东商城外网涉及用户登录及管理后台的线上业务系统应遵循安全的接入方式</a:t>
            </a:r>
            <a:endParaRPr lang="en-US" altLang="zh-CN" sz="1200" b="1" dirty="0" smtClean="0"/>
          </a:p>
          <a:p>
            <a:pPr marL="0" indent="0">
              <a:lnSpc>
                <a:spcPct val="150000"/>
              </a:lnSpc>
              <a:buNone/>
            </a:pPr>
            <a:r>
              <a:rPr lang="en-US" altLang="zh-CN" sz="1200" b="1" dirty="0"/>
              <a:t> </a:t>
            </a:r>
            <a:r>
              <a:rPr lang="en-US" altLang="zh-CN" sz="1200" b="1" dirty="0" smtClean="0"/>
              <a:t>        5.1.1</a:t>
            </a:r>
            <a:r>
              <a:rPr lang="zh-CN" altLang="en-US" sz="1200" b="1" dirty="0" smtClean="0"/>
              <a:t>、涉及京东商城用户的系统（</a:t>
            </a:r>
            <a:r>
              <a:rPr lang="en-US" altLang="zh-CN" sz="1200" b="1" dirty="0" smtClean="0"/>
              <a:t>web</a:t>
            </a:r>
            <a:r>
              <a:rPr lang="zh-CN" altLang="en-US" sz="1200" b="1" dirty="0" smtClean="0"/>
              <a:t>、</a:t>
            </a:r>
            <a:r>
              <a:rPr lang="en-US" altLang="zh-CN" sz="1200" b="1" dirty="0" smtClean="0"/>
              <a:t>app</a:t>
            </a:r>
            <a:r>
              <a:rPr lang="zh-CN" altLang="en-US" sz="1200" b="1" dirty="0" smtClean="0"/>
              <a:t>、</a:t>
            </a:r>
            <a:r>
              <a:rPr lang="en-US" altLang="zh-CN" sz="1200" b="1" dirty="0" smtClean="0"/>
              <a:t>m</a:t>
            </a:r>
            <a:r>
              <a:rPr lang="zh-CN" altLang="en-US" sz="1200" b="1" dirty="0"/>
              <a:t>端</a:t>
            </a:r>
            <a:r>
              <a:rPr lang="zh-CN" altLang="en-US" sz="1200" b="1" dirty="0" smtClean="0"/>
              <a:t>）应统一接入商城登录</a:t>
            </a:r>
            <a:endParaRPr lang="en-US" altLang="zh-CN" sz="1200" b="1" dirty="0" smtClean="0"/>
          </a:p>
          <a:p>
            <a:pPr marL="0" indent="0">
              <a:lnSpc>
                <a:spcPct val="150000"/>
              </a:lnSpc>
              <a:buNone/>
            </a:pPr>
            <a:r>
              <a:rPr lang="en-US" altLang="zh-CN" sz="1200" b="1" dirty="0"/>
              <a:t> </a:t>
            </a:r>
            <a:r>
              <a:rPr lang="en-US" altLang="zh-CN" sz="1200" b="1" dirty="0" smtClean="0"/>
              <a:t>        5.1.2</a:t>
            </a:r>
            <a:r>
              <a:rPr lang="zh-CN" altLang="en-US" sz="1200" b="1" dirty="0" smtClean="0"/>
              <a:t>、外网独立的第三方用户系统应尽可能统一接入商城登录，如确实无法接入必须使用手机验证码或数字证书</a:t>
            </a:r>
            <a:endParaRPr lang="en-US" altLang="zh-CN" sz="1200" b="1" dirty="0"/>
          </a:p>
          <a:p>
            <a:pPr marL="0" indent="0">
              <a:lnSpc>
                <a:spcPct val="150000"/>
              </a:lnSpc>
              <a:buNone/>
            </a:pPr>
            <a:r>
              <a:rPr lang="en-US" altLang="zh-CN" sz="1200" b="1" dirty="0" smtClean="0"/>
              <a:t>         5.1.3</a:t>
            </a:r>
            <a:r>
              <a:rPr lang="zh-CN" altLang="en-US" sz="1200" b="1" dirty="0" smtClean="0"/>
              <a:t>、涉及</a:t>
            </a:r>
            <a:r>
              <a:rPr lang="en-US" altLang="zh-CN" sz="1200" b="1" dirty="0" err="1" smtClean="0"/>
              <a:t>erp</a:t>
            </a:r>
            <a:r>
              <a:rPr lang="zh-CN" altLang="en-US" sz="1200" b="1" dirty="0" smtClean="0"/>
              <a:t>用户的系统以及纯内网使用的系统（管理后台、内部监控和调试等）未经</a:t>
            </a:r>
            <a:r>
              <a:rPr lang="zh-CN" altLang="en-US" sz="1200" b="1" dirty="0"/>
              <a:t>安全</a:t>
            </a:r>
            <a:r>
              <a:rPr lang="zh-CN" altLang="en-US" sz="1200" b="1" dirty="0" smtClean="0"/>
              <a:t>部门审核</a:t>
            </a:r>
            <a:r>
              <a:rPr lang="zh-CN" altLang="en-US" sz="1200" b="1" dirty="0"/>
              <a:t>禁止对外网</a:t>
            </a:r>
            <a:r>
              <a:rPr lang="zh-CN" altLang="en-US" sz="1200" b="1" dirty="0" smtClean="0"/>
              <a:t>开放，如需对外开放应满足上面</a:t>
            </a:r>
            <a:r>
              <a:rPr lang="en-US" altLang="zh-CN" sz="1200" b="1" dirty="0" smtClean="0"/>
              <a:t>5.1.1</a:t>
            </a:r>
            <a:r>
              <a:rPr lang="zh-CN" altLang="en-US" sz="1200" b="1" dirty="0" smtClean="0"/>
              <a:t>和</a:t>
            </a:r>
            <a:r>
              <a:rPr lang="en-US" altLang="zh-CN" sz="1200" b="1" dirty="0" smtClean="0"/>
              <a:t>5.1.2</a:t>
            </a:r>
            <a:r>
              <a:rPr lang="zh-CN" altLang="en-US" sz="1200" b="1" dirty="0" smtClean="0"/>
              <a:t>两条要求。</a:t>
            </a:r>
            <a:endParaRPr lang="en-US" altLang="zh-CN" sz="1200" b="1" dirty="0" smtClean="0"/>
          </a:p>
          <a:p>
            <a:pPr marL="0" indent="0">
              <a:lnSpc>
                <a:spcPct val="150000"/>
              </a:lnSpc>
              <a:buNone/>
            </a:pPr>
            <a:r>
              <a:rPr lang="en-US" altLang="zh-CN" sz="1200" b="1" dirty="0" smtClean="0"/>
              <a:t>5.2</a:t>
            </a:r>
            <a:r>
              <a:rPr lang="zh-CN" altLang="en-US" sz="1200" b="1" dirty="0" smtClean="0"/>
              <a:t>、涉及登录、注册的业务系统应遵循安全的管理和验证逻辑</a:t>
            </a:r>
            <a:endParaRPr lang="en-US" altLang="zh-CN" sz="1200" b="1" dirty="0" smtClean="0"/>
          </a:p>
          <a:p>
            <a:pPr marL="0" indent="0">
              <a:lnSpc>
                <a:spcPct val="150000"/>
              </a:lnSpc>
              <a:buNone/>
            </a:pPr>
            <a:r>
              <a:rPr lang="en-US" altLang="zh-CN" sz="1200" b="1" dirty="0"/>
              <a:t> </a:t>
            </a:r>
            <a:r>
              <a:rPr lang="en-US" altLang="zh-CN" sz="1200" b="1" dirty="0" smtClean="0"/>
              <a:t>        5.2.1</a:t>
            </a:r>
            <a:r>
              <a:rPr lang="zh-CN" altLang="en-US" sz="1200" b="1" dirty="0" smtClean="0"/>
              <a:t>、接入商城用户权限的业务系统应使用</a:t>
            </a:r>
            <a:r>
              <a:rPr lang="en-US" altLang="zh-CN" sz="1200" b="1" dirty="0" smtClean="0"/>
              <a:t>passport</a:t>
            </a:r>
            <a:r>
              <a:rPr lang="zh-CN" altLang="en-US" sz="1200" b="1" dirty="0" smtClean="0"/>
              <a:t>或移动（</a:t>
            </a:r>
            <a:r>
              <a:rPr lang="en-US" altLang="zh-CN" sz="1200" b="1" dirty="0" smtClean="0"/>
              <a:t>m</a:t>
            </a:r>
            <a:r>
              <a:rPr lang="zh-CN" altLang="en-US" sz="1200" b="1" dirty="0" smtClean="0"/>
              <a:t>端）统一登录所规定的用户权限验证方式</a:t>
            </a:r>
            <a:endParaRPr lang="en-US" altLang="zh-CN" sz="1200" b="1" dirty="0" smtClean="0"/>
          </a:p>
          <a:p>
            <a:pPr marL="0" indent="0">
              <a:lnSpc>
                <a:spcPct val="150000"/>
              </a:lnSpc>
              <a:buNone/>
            </a:pPr>
            <a:r>
              <a:rPr lang="en-US" altLang="zh-CN" sz="1200" b="1" dirty="0"/>
              <a:t> </a:t>
            </a:r>
            <a:r>
              <a:rPr lang="en-US" altLang="zh-CN" sz="1200" b="1" dirty="0" smtClean="0"/>
              <a:t>        5.2.2</a:t>
            </a:r>
            <a:r>
              <a:rPr lang="zh-CN" altLang="en-US" sz="1200" b="1" dirty="0" smtClean="0"/>
              <a:t>、用户注册等业务逻辑需要避免手机号、邮箱遍历</a:t>
            </a:r>
            <a:endParaRPr lang="en-US" altLang="zh-CN" sz="1200" b="1" dirty="0" smtClean="0"/>
          </a:p>
          <a:p>
            <a:pPr marL="0" indent="0">
              <a:lnSpc>
                <a:spcPct val="150000"/>
              </a:lnSpc>
              <a:buNone/>
            </a:pPr>
            <a:r>
              <a:rPr lang="en-US" altLang="zh-CN" sz="1200" b="1" dirty="0"/>
              <a:t> </a:t>
            </a:r>
            <a:r>
              <a:rPr lang="en-US" altLang="zh-CN" sz="1200" b="1" dirty="0" smtClean="0"/>
              <a:t>        5.2.3</a:t>
            </a:r>
            <a:r>
              <a:rPr lang="zh-CN" altLang="en-US" sz="1200" b="1" dirty="0" smtClean="0"/>
              <a:t>、用户安全绑定状态变更（手机、邮箱等）和密码变更（登录密码、支付密码）等重要验证逻辑功能应避免验证绕过问题</a:t>
            </a:r>
            <a:endParaRPr lang="en-US" altLang="zh-CN" sz="1200" b="1" dirty="0" smtClean="0"/>
          </a:p>
          <a:p>
            <a:pPr marL="0" indent="0">
              <a:lnSpc>
                <a:spcPct val="150000"/>
              </a:lnSpc>
              <a:buNone/>
            </a:pPr>
            <a:r>
              <a:rPr lang="en-US" altLang="zh-CN" sz="1200" b="1" dirty="0"/>
              <a:t> </a:t>
            </a:r>
            <a:r>
              <a:rPr lang="en-US" altLang="zh-CN" sz="1200" b="1" dirty="0" smtClean="0"/>
              <a:t>        </a:t>
            </a:r>
          </a:p>
        </p:txBody>
      </p:sp>
    </p:spTree>
    <p:extLst>
      <p:ext uri="{BB962C8B-B14F-4D97-AF65-F5344CB8AC3E}">
        <p14:creationId xmlns:p14="http://schemas.microsoft.com/office/powerpoint/2010/main" val="2658503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5192" y="836712"/>
            <a:ext cx="8363272" cy="5688632"/>
          </a:xfrm>
        </p:spPr>
        <p:txBody>
          <a:bodyPr/>
          <a:lstStyle/>
          <a:p>
            <a:pPr marL="0" indent="0">
              <a:lnSpc>
                <a:spcPct val="150000"/>
              </a:lnSpc>
              <a:buNone/>
            </a:pPr>
            <a:r>
              <a:rPr lang="en-US" altLang="zh-CN" sz="1200" dirty="0" smtClean="0"/>
              <a:t>        </a:t>
            </a:r>
            <a:r>
              <a:rPr lang="zh-CN" altLang="en-US" sz="1200" dirty="0" smtClean="0"/>
              <a:t>在京东高危漏洞中，登录验证及管理后台类漏洞占</a:t>
            </a:r>
            <a:r>
              <a:rPr lang="en-US" altLang="zh-CN" sz="1200" dirty="0" smtClean="0"/>
              <a:t>25%</a:t>
            </a:r>
            <a:r>
              <a:rPr lang="zh-CN" altLang="en-US" sz="1200" dirty="0" smtClean="0"/>
              <a:t>，而此类漏洞种类繁多，其中撞库攻击、后台对外、认证绕过、逻辑漏洞等出现频率较高。</a:t>
            </a:r>
            <a:endParaRPr lang="en-US" altLang="zh-CN" sz="1200" dirty="0" smtClean="0"/>
          </a:p>
          <a:p>
            <a:pPr marL="0" indent="0">
              <a:lnSpc>
                <a:spcPct val="150000"/>
              </a:lnSpc>
              <a:buNone/>
            </a:pPr>
            <a:r>
              <a:rPr lang="en-US" altLang="zh-CN" sz="1200" b="1" dirty="0" smtClean="0"/>
              <a:t>5.1</a:t>
            </a:r>
            <a:r>
              <a:rPr lang="zh-CN" altLang="en-US" sz="1200" b="1" dirty="0"/>
              <a:t>、京东商城外网涉及用户登录及管理后台的线上业务系统应遵循安全的接入方式</a:t>
            </a:r>
            <a:endParaRPr lang="en-US" altLang="zh-CN" sz="1200" b="1" dirty="0"/>
          </a:p>
          <a:p>
            <a:pPr marL="0" indent="0">
              <a:lnSpc>
                <a:spcPct val="150000"/>
              </a:lnSpc>
              <a:buNone/>
            </a:pPr>
            <a:r>
              <a:rPr lang="en-US" altLang="zh-CN" sz="1200" b="1" dirty="0" smtClean="0"/>
              <a:t>5.1.1</a:t>
            </a:r>
            <a:r>
              <a:rPr lang="zh-CN" altLang="en-US" sz="1200" b="1" dirty="0"/>
              <a:t>、涉及京东商城用户的系统（</a:t>
            </a:r>
            <a:r>
              <a:rPr lang="en-US" altLang="zh-CN" sz="1200" b="1" dirty="0"/>
              <a:t>web</a:t>
            </a:r>
            <a:r>
              <a:rPr lang="zh-CN" altLang="en-US" sz="1200" b="1" dirty="0"/>
              <a:t>、</a:t>
            </a:r>
            <a:r>
              <a:rPr lang="en-US" altLang="zh-CN" sz="1200" b="1" dirty="0"/>
              <a:t>app</a:t>
            </a:r>
            <a:r>
              <a:rPr lang="zh-CN" altLang="en-US" sz="1200" b="1" dirty="0"/>
              <a:t>、</a:t>
            </a:r>
            <a:r>
              <a:rPr lang="en-US" altLang="zh-CN" sz="1200" b="1" dirty="0"/>
              <a:t>m</a:t>
            </a:r>
            <a:r>
              <a:rPr lang="zh-CN" altLang="en-US" sz="1200" b="1" dirty="0"/>
              <a:t>端）应统一接入商城</a:t>
            </a:r>
            <a:r>
              <a:rPr lang="zh-CN" altLang="en-US" sz="1200" b="1" dirty="0" smtClean="0"/>
              <a:t>登录</a:t>
            </a:r>
            <a:endParaRPr lang="en-US" altLang="zh-CN" sz="1200" b="1" dirty="0" smtClean="0"/>
          </a:p>
          <a:p>
            <a:pPr marL="0" indent="0">
              <a:lnSpc>
                <a:spcPct val="150000"/>
              </a:lnSpc>
              <a:buNone/>
            </a:pPr>
            <a:r>
              <a:rPr lang="en-US" altLang="zh-CN" sz="1200" dirty="0" smtClean="0"/>
              <a:t>        </a:t>
            </a:r>
            <a:r>
              <a:rPr lang="zh-CN" altLang="en-US" sz="1200" dirty="0" smtClean="0"/>
              <a:t>商城所有系统，以商城用户作为基础身份认证，应统一接入商城登录系统即</a:t>
            </a:r>
            <a:r>
              <a:rPr lang="en-US" altLang="zh-CN" sz="1200" dirty="0" smtClean="0"/>
              <a:t>passport.jd.com</a:t>
            </a:r>
            <a:r>
              <a:rPr lang="zh-CN" altLang="en-US" sz="1200" dirty="0" smtClean="0"/>
              <a:t>相关系统，接入此系统可参考手册连接如下：</a:t>
            </a:r>
            <a:endParaRPr lang="en-US" altLang="zh-CN" sz="1200" dirty="0" smtClean="0"/>
          </a:p>
          <a:p>
            <a:pPr marL="0" indent="0">
              <a:lnSpc>
                <a:spcPct val="150000"/>
              </a:lnSpc>
              <a:buNone/>
            </a:pPr>
            <a:r>
              <a:rPr lang="en-US" altLang="zh-CN" sz="1200" dirty="0"/>
              <a:t>       </a:t>
            </a:r>
            <a:r>
              <a:rPr lang="en-US" altLang="zh-CN" sz="1200" dirty="0" smtClean="0"/>
              <a:t> </a:t>
            </a:r>
            <a:r>
              <a:rPr lang="en-US" altLang="zh-CN" sz="1200" dirty="0" smtClean="0">
                <a:hlinkClick r:id="rId2"/>
              </a:rPr>
              <a:t>http</a:t>
            </a:r>
            <a:r>
              <a:rPr lang="en-US" altLang="zh-CN" sz="1200" dirty="0">
                <a:hlinkClick r:id="rId2"/>
              </a:rPr>
              <a:t>://</a:t>
            </a:r>
            <a:r>
              <a:rPr lang="en-US" altLang="zh-CN" sz="1200" dirty="0" smtClean="0">
                <a:hlinkClick r:id="rId2"/>
              </a:rPr>
              <a:t>cf.360buy-develop.com/pages/viewpage.action?pageId=24108454</a:t>
            </a:r>
            <a:endParaRPr lang="en-US" altLang="zh-CN" sz="1200" dirty="0"/>
          </a:p>
          <a:p>
            <a:pPr marL="0" indent="0">
              <a:lnSpc>
                <a:spcPct val="150000"/>
              </a:lnSpc>
              <a:spcBef>
                <a:spcPts val="0"/>
              </a:spcBef>
              <a:buNone/>
            </a:pPr>
            <a:r>
              <a:rPr lang="en-US" altLang="zh-CN" sz="1200" b="1" dirty="0" smtClean="0"/>
              <a:t>       </a:t>
            </a:r>
            <a:r>
              <a:rPr lang="zh-CN" altLang="en-US" sz="1200" dirty="0" smtClean="0"/>
              <a:t>对于私自开发登录接口可能存在的风险如案例</a:t>
            </a:r>
            <a:r>
              <a:rPr lang="en-US" altLang="zh-CN" sz="1200" dirty="0" smtClean="0"/>
              <a:t>《【</a:t>
            </a:r>
            <a:r>
              <a:rPr lang="zh-CN" altLang="en-US" sz="1200" dirty="0"/>
              <a:t>严重漏洞通知</a:t>
            </a:r>
            <a:r>
              <a:rPr lang="en-US" altLang="zh-CN" sz="1200" dirty="0"/>
              <a:t>-</a:t>
            </a:r>
            <a:r>
              <a:rPr lang="en-US" altLang="zh-CN" sz="1200" dirty="0" smtClean="0"/>
              <a:t>20150127-</a:t>
            </a:r>
            <a:r>
              <a:rPr lang="zh-CN" altLang="en-US" sz="1200" dirty="0" smtClean="0"/>
              <a:t>京东</a:t>
            </a:r>
            <a:r>
              <a:rPr lang="zh-CN" altLang="en-US" sz="1200" dirty="0"/>
              <a:t>电子书登录接口无限制导致撞库</a:t>
            </a:r>
            <a:r>
              <a:rPr lang="zh-CN" altLang="en-US" sz="1200" dirty="0" smtClean="0"/>
              <a:t>成功</a:t>
            </a:r>
            <a:r>
              <a:rPr lang="en-US" altLang="zh-CN" sz="1200" dirty="0" smtClean="0"/>
              <a:t>》</a:t>
            </a:r>
            <a:r>
              <a:rPr lang="zh-CN" altLang="zh-CN" sz="1200" dirty="0" smtClean="0"/>
              <a:t>京东</a:t>
            </a:r>
            <a:r>
              <a:rPr lang="zh-CN" altLang="zh-CN" sz="1200" dirty="0"/>
              <a:t>电子书登录接口没有验证码及其他限制，攻击者可以利用该接口使用互联网上公开的社工库（即其他网站泄露的用户名密码组合）进行登录</a:t>
            </a:r>
            <a:r>
              <a:rPr lang="zh-CN" altLang="zh-CN" sz="1200" dirty="0" smtClean="0"/>
              <a:t>遍历</a:t>
            </a:r>
            <a:r>
              <a:rPr lang="zh-CN" altLang="en-US" sz="1200" dirty="0" smtClean="0"/>
              <a:t>（撞库攻击），相关截图如下：</a:t>
            </a:r>
            <a:endParaRPr lang="en-US" altLang="zh-CN" sz="1200" dirty="0" smtClean="0"/>
          </a:p>
          <a:p>
            <a:pPr marL="0" indent="0">
              <a:lnSpc>
                <a:spcPct val="150000"/>
              </a:lnSpc>
              <a:buNone/>
            </a:pPr>
            <a:r>
              <a:rPr lang="en-US" altLang="zh-CN" sz="1400" dirty="0" smtClean="0"/>
              <a:t>      </a:t>
            </a:r>
            <a:endParaRPr lang="en-US" altLang="zh-CN" sz="1400" dirty="0"/>
          </a:p>
        </p:txBody>
      </p:sp>
      <p:sp>
        <p:nvSpPr>
          <p:cNvPr id="5" name="标题 1"/>
          <p:cNvSpPr txBox="1">
            <a:spLocks/>
          </p:cNvSpPr>
          <p:nvPr/>
        </p:nvSpPr>
        <p:spPr bwMode="auto">
          <a:xfrm>
            <a:off x="446856" y="260648"/>
            <a:ext cx="82296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3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32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a:solidFill>
                  <a:schemeClr val="tx2"/>
                </a:solidFill>
                <a:latin typeface="微软雅黑" pitchFamily="34" charset="-122"/>
                <a:ea typeface="微软雅黑" pitchFamily="34"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zh-CN" altLang="en-US" sz="2000" b="1" kern="0" dirty="0" smtClean="0"/>
              <a:t>第五章 登录验证及管理后台类漏洞</a:t>
            </a:r>
            <a:endParaRPr lang="en-US" altLang="zh-CN" sz="2000" b="1" kern="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383" y="4077072"/>
            <a:ext cx="7419033" cy="2293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121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36712"/>
            <a:ext cx="8363272" cy="5760640"/>
          </a:xfrm>
        </p:spPr>
        <p:txBody>
          <a:bodyPr/>
          <a:lstStyle/>
          <a:p>
            <a:pPr marL="0" indent="0">
              <a:lnSpc>
                <a:spcPct val="150000"/>
              </a:lnSpc>
              <a:buNone/>
            </a:pPr>
            <a:r>
              <a:rPr lang="en-US" altLang="zh-CN" sz="1200" b="1" dirty="0" smtClean="0"/>
              <a:t>5.1.2</a:t>
            </a:r>
            <a:r>
              <a:rPr lang="zh-CN" altLang="en-US" sz="1200" b="1" dirty="0"/>
              <a:t>、外网独立的第三方用户系统应尽可能统一接入商城登录，如确实无法接入必须使用手机验证码或数字</a:t>
            </a:r>
            <a:r>
              <a:rPr lang="zh-CN" altLang="en-US" sz="1200" b="1" dirty="0" smtClean="0"/>
              <a:t>证书</a:t>
            </a:r>
            <a:endParaRPr lang="en-US" altLang="zh-CN" sz="1200" b="1" dirty="0" smtClean="0"/>
          </a:p>
          <a:p>
            <a:pPr marL="0" indent="0">
              <a:lnSpc>
                <a:spcPct val="150000"/>
              </a:lnSpc>
              <a:buNone/>
            </a:pPr>
            <a:r>
              <a:rPr lang="en-US" altLang="zh-CN" sz="1200" dirty="0" smtClean="0"/>
              <a:t>        </a:t>
            </a:r>
            <a:r>
              <a:rPr lang="zh-CN" altLang="en-US" sz="1200" dirty="0" smtClean="0"/>
              <a:t>外网独立登陆的第三方用户系统，此类系统多为京东提供给第三方的管理后台或信息查询平台，安全性需求较高，一旦被撞库破解成功，可能对京东用户隐私造成风险；为了此类系统的登录安全，必须添加登录手机短信认证，或者数字证书签名登录。</a:t>
            </a:r>
            <a:endParaRPr lang="en-US" altLang="zh-CN" sz="1200" dirty="0" smtClean="0"/>
          </a:p>
          <a:p>
            <a:pPr marL="0" indent="0">
              <a:spcBef>
                <a:spcPts val="0"/>
              </a:spcBef>
              <a:buNone/>
            </a:pPr>
            <a:endParaRPr lang="en-US" altLang="zh-CN" sz="1200" dirty="0"/>
          </a:p>
          <a:p>
            <a:pPr marL="0" indent="0">
              <a:spcBef>
                <a:spcPts val="0"/>
              </a:spcBef>
              <a:buNone/>
            </a:pPr>
            <a:r>
              <a:rPr lang="en-US" altLang="zh-CN" sz="1200" dirty="0" smtClean="0"/>
              <a:t>-------------------------------------------------------------------------------------------------------------------------</a:t>
            </a:r>
          </a:p>
          <a:p>
            <a:pPr marL="0" indent="0">
              <a:spcBef>
                <a:spcPts val="0"/>
              </a:spcBef>
              <a:buNone/>
            </a:pPr>
            <a:endParaRPr lang="en-US" altLang="zh-CN" sz="1200" dirty="0" smtClean="0"/>
          </a:p>
          <a:p>
            <a:pPr marL="0" indent="0">
              <a:lnSpc>
                <a:spcPct val="150000"/>
              </a:lnSpc>
              <a:buNone/>
            </a:pPr>
            <a:r>
              <a:rPr lang="en-US" altLang="zh-CN" sz="1200" b="1" dirty="0"/>
              <a:t>5.1.3</a:t>
            </a:r>
            <a:r>
              <a:rPr lang="zh-CN" altLang="en-US" sz="1200" b="1" dirty="0"/>
              <a:t>、涉及</a:t>
            </a:r>
            <a:r>
              <a:rPr lang="en-US" altLang="zh-CN" sz="1200" b="1" dirty="0" err="1"/>
              <a:t>erp</a:t>
            </a:r>
            <a:r>
              <a:rPr lang="zh-CN" altLang="en-US" sz="1200" b="1" dirty="0"/>
              <a:t>用户的系统以及纯内网使用的系统（管理后台、内部监控和调试等）未经安全部门审核禁止对外网开放，如需对外开放应满足上面</a:t>
            </a:r>
            <a:r>
              <a:rPr lang="en-US" altLang="zh-CN" sz="1200" b="1" dirty="0"/>
              <a:t>5.1.1</a:t>
            </a:r>
            <a:r>
              <a:rPr lang="zh-CN" altLang="en-US" sz="1200" b="1" dirty="0"/>
              <a:t>和</a:t>
            </a:r>
            <a:r>
              <a:rPr lang="en-US" altLang="zh-CN" sz="1200" b="1" dirty="0"/>
              <a:t>5.1.2</a:t>
            </a:r>
            <a:r>
              <a:rPr lang="zh-CN" altLang="en-US" sz="1200" b="1" dirty="0"/>
              <a:t>两条要求。</a:t>
            </a:r>
            <a:endParaRPr lang="en-US" altLang="zh-CN" sz="1200" b="1" dirty="0"/>
          </a:p>
          <a:p>
            <a:pPr marL="0" indent="0">
              <a:lnSpc>
                <a:spcPct val="150000"/>
              </a:lnSpc>
              <a:buNone/>
            </a:pPr>
            <a:r>
              <a:rPr lang="en-US" altLang="zh-CN" sz="1400" dirty="0"/>
              <a:t>        </a:t>
            </a:r>
            <a:r>
              <a:rPr lang="zh-CN" altLang="en-US" sz="1400" dirty="0"/>
              <a:t> </a:t>
            </a:r>
            <a:r>
              <a:rPr lang="zh-CN" altLang="en-US" sz="1200" dirty="0"/>
              <a:t>京东商城针对外网</a:t>
            </a:r>
            <a:r>
              <a:rPr lang="en-US" altLang="zh-CN" sz="1200" dirty="0" err="1"/>
              <a:t>erp</a:t>
            </a:r>
            <a:r>
              <a:rPr lang="zh-CN" altLang="en-US" sz="1200" dirty="0"/>
              <a:t>登录，已经开发出统一登录接口</a:t>
            </a:r>
            <a:r>
              <a:rPr lang="zh-CN" altLang="en-US" sz="1200" dirty="0" smtClean="0"/>
              <a:t>，此</a:t>
            </a:r>
            <a:r>
              <a:rPr lang="zh-CN" altLang="en-US" sz="1200" dirty="0"/>
              <a:t>接口是通过手机短信方式认证外网</a:t>
            </a:r>
            <a:r>
              <a:rPr lang="en-US" altLang="zh-CN" sz="1200" dirty="0" err="1"/>
              <a:t>erp</a:t>
            </a:r>
            <a:r>
              <a:rPr lang="zh-CN" altLang="en-US" sz="1200" dirty="0"/>
              <a:t>账户登录</a:t>
            </a:r>
            <a:r>
              <a:rPr lang="zh-CN" altLang="en-US" sz="1200" dirty="0" smtClean="0"/>
              <a:t>，所有</a:t>
            </a:r>
            <a:r>
              <a:rPr lang="zh-CN" altLang="en-US" sz="1200" dirty="0"/>
              <a:t>公网开放需要</a:t>
            </a:r>
            <a:r>
              <a:rPr lang="en-US" altLang="zh-CN" sz="1200" dirty="0" err="1"/>
              <a:t>erp</a:t>
            </a:r>
            <a:r>
              <a:rPr lang="zh-CN" altLang="en-US" sz="1200" dirty="0"/>
              <a:t>登录的系统，可联系职能研发部，登录接入此</a:t>
            </a:r>
            <a:r>
              <a:rPr lang="zh-CN" altLang="en-US" sz="1200" dirty="0" smtClean="0"/>
              <a:t>系统，此系统公</a:t>
            </a:r>
            <a:r>
              <a:rPr lang="zh-CN" altLang="en-US" sz="1200" dirty="0"/>
              <a:t>网网址：</a:t>
            </a:r>
            <a:endParaRPr lang="en-US" altLang="zh-CN" sz="1200" dirty="0"/>
          </a:p>
          <a:p>
            <a:pPr marL="0" indent="0">
              <a:lnSpc>
                <a:spcPct val="150000"/>
              </a:lnSpc>
              <a:buNone/>
            </a:pPr>
            <a:r>
              <a:rPr lang="en-US" altLang="zh-CN" sz="1200" dirty="0"/>
              <a:t>                    </a:t>
            </a:r>
            <a:r>
              <a:rPr lang="en-US" altLang="zh-CN" sz="1200" dirty="0">
                <a:hlinkClick r:id="rId2"/>
              </a:rPr>
              <a:t>http://auth.erp.jd.com</a:t>
            </a:r>
            <a:endParaRPr lang="en-US" altLang="zh-CN" sz="1200" dirty="0"/>
          </a:p>
          <a:p>
            <a:pPr marL="0" indent="0">
              <a:lnSpc>
                <a:spcPct val="150000"/>
              </a:lnSpc>
              <a:buNone/>
            </a:pPr>
            <a:r>
              <a:rPr lang="zh-CN" altLang="en-US" sz="1200" dirty="0" smtClean="0"/>
              <a:t>          如案例</a:t>
            </a:r>
            <a:r>
              <a:rPr lang="en-US" altLang="zh-CN" sz="1200" dirty="0" smtClean="0"/>
              <a:t>《</a:t>
            </a:r>
            <a:r>
              <a:rPr lang="en-US" altLang="zh-CN" sz="1200" b="1" dirty="0" smtClean="0"/>
              <a:t>【</a:t>
            </a:r>
            <a:r>
              <a:rPr lang="zh-CN" altLang="en-US" sz="1200" b="1" dirty="0"/>
              <a:t>严重漏洞通知</a:t>
            </a:r>
            <a:r>
              <a:rPr lang="en-US" altLang="zh-CN" sz="1200" b="1" dirty="0"/>
              <a:t>-20150107】</a:t>
            </a:r>
            <a:r>
              <a:rPr lang="zh-CN" altLang="en-US" sz="1200" b="1" dirty="0"/>
              <a:t>代付系统管理后台未授权访问</a:t>
            </a:r>
            <a:r>
              <a:rPr lang="en-US" altLang="zh-CN" sz="1200" dirty="0"/>
              <a:t>》</a:t>
            </a:r>
            <a:r>
              <a:rPr lang="zh-CN" altLang="en-US" sz="1200" dirty="0"/>
              <a:t>中，网银的代付系统设计用户的银行卡、支付单号等敏感数据应为内部系统，但是该系统部署在外网服务器</a:t>
            </a:r>
            <a:r>
              <a:rPr lang="zh-CN" altLang="en-US" sz="1200" dirty="0" smtClean="0"/>
              <a:t>上，认证被破解后，泄漏敏感信息</a:t>
            </a:r>
            <a:endParaRPr lang="en-US" altLang="zh-CN" sz="1200" dirty="0"/>
          </a:p>
          <a:p>
            <a:pPr marL="0" indent="0">
              <a:lnSpc>
                <a:spcPct val="150000"/>
              </a:lnSpc>
              <a:buNone/>
            </a:pPr>
            <a:endParaRPr lang="en-US" altLang="zh-CN" sz="1200" dirty="0"/>
          </a:p>
          <a:p>
            <a:pPr marL="0" indent="0">
              <a:lnSpc>
                <a:spcPct val="150000"/>
              </a:lnSpc>
              <a:buNone/>
            </a:pPr>
            <a:r>
              <a:rPr lang="en-US" altLang="zh-CN" sz="1400" dirty="0" smtClean="0"/>
              <a:t>     </a:t>
            </a:r>
            <a:endParaRPr lang="en-US" altLang="zh-CN" sz="1400" dirty="0"/>
          </a:p>
        </p:txBody>
      </p:sp>
      <p:sp>
        <p:nvSpPr>
          <p:cNvPr id="5" name="标题 1"/>
          <p:cNvSpPr txBox="1">
            <a:spLocks/>
          </p:cNvSpPr>
          <p:nvPr/>
        </p:nvSpPr>
        <p:spPr bwMode="auto">
          <a:xfrm>
            <a:off x="446856" y="260648"/>
            <a:ext cx="82296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3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32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a:solidFill>
                  <a:schemeClr val="tx2"/>
                </a:solidFill>
                <a:latin typeface="微软雅黑" pitchFamily="34" charset="-122"/>
                <a:ea typeface="微软雅黑" pitchFamily="34"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zh-CN" altLang="en-US" sz="2000" b="1" kern="0" dirty="0" smtClean="0"/>
              <a:t>第五章 登录验证及管理后台类漏洞</a:t>
            </a:r>
            <a:endParaRPr lang="en-US" altLang="zh-CN" sz="2000" b="1" kern="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4725144"/>
            <a:ext cx="5760640" cy="1667401"/>
          </a:xfrm>
          <a:prstGeom prst="rect">
            <a:avLst/>
          </a:prstGeom>
        </p:spPr>
      </p:pic>
    </p:spTree>
    <p:extLst>
      <p:ext uri="{BB962C8B-B14F-4D97-AF65-F5344CB8AC3E}">
        <p14:creationId xmlns:p14="http://schemas.microsoft.com/office/powerpoint/2010/main" val="935099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5192" y="908720"/>
            <a:ext cx="8363272" cy="5688632"/>
          </a:xfrm>
        </p:spPr>
        <p:txBody>
          <a:bodyPr/>
          <a:lstStyle/>
          <a:p>
            <a:pPr marL="0" indent="0">
              <a:lnSpc>
                <a:spcPct val="150000"/>
              </a:lnSpc>
              <a:buNone/>
            </a:pPr>
            <a:r>
              <a:rPr lang="en-US" altLang="zh-CN" sz="1200" b="1" dirty="0" smtClean="0"/>
              <a:t>5.2</a:t>
            </a:r>
            <a:r>
              <a:rPr lang="zh-CN" altLang="en-US" sz="1200" b="1" dirty="0"/>
              <a:t>、涉及登录、注册的业务系统应遵循安全的管理和验证逻辑</a:t>
            </a:r>
            <a:endParaRPr lang="en-US" altLang="zh-CN" sz="1200" b="1" dirty="0"/>
          </a:p>
          <a:p>
            <a:pPr marL="0" indent="0">
              <a:lnSpc>
                <a:spcPct val="150000"/>
              </a:lnSpc>
              <a:buNone/>
            </a:pPr>
            <a:r>
              <a:rPr lang="en-US" altLang="zh-CN" sz="1200" b="1" dirty="0"/>
              <a:t>5.2.1</a:t>
            </a:r>
            <a:r>
              <a:rPr lang="zh-CN" altLang="en-US" sz="1200" b="1" dirty="0"/>
              <a:t>、接入商城用户权限的业务系统应使用</a:t>
            </a:r>
            <a:r>
              <a:rPr lang="en-US" altLang="zh-CN" sz="1200" b="1" dirty="0"/>
              <a:t>passport</a:t>
            </a:r>
            <a:r>
              <a:rPr lang="zh-CN" altLang="en-US" sz="1200" b="1" dirty="0"/>
              <a:t>或移动（</a:t>
            </a:r>
            <a:r>
              <a:rPr lang="en-US" altLang="zh-CN" sz="1200" b="1" dirty="0"/>
              <a:t>m</a:t>
            </a:r>
            <a:r>
              <a:rPr lang="zh-CN" altLang="en-US" sz="1200" b="1" dirty="0"/>
              <a:t>端）统一登录所规定的用户权限验证</a:t>
            </a:r>
            <a:r>
              <a:rPr lang="zh-CN" altLang="en-US" sz="1200" b="1" dirty="0" smtClean="0"/>
              <a:t>方式</a:t>
            </a:r>
            <a:endParaRPr lang="en-US" altLang="zh-CN" sz="1200" b="1" dirty="0" smtClean="0"/>
          </a:p>
          <a:p>
            <a:pPr marL="0" indent="0">
              <a:lnSpc>
                <a:spcPct val="150000"/>
              </a:lnSpc>
              <a:buNone/>
            </a:pPr>
            <a:r>
              <a:rPr lang="en-US" altLang="zh-CN" sz="1200" dirty="0"/>
              <a:t> </a:t>
            </a:r>
            <a:r>
              <a:rPr lang="en-US" altLang="zh-CN" sz="1200" dirty="0" smtClean="0"/>
              <a:t>       </a:t>
            </a:r>
            <a:r>
              <a:rPr lang="zh-CN" altLang="en-US" sz="1200" dirty="0" smtClean="0"/>
              <a:t>京东商城用户登录后，获取用户权限需要从核心加密鉴权</a:t>
            </a:r>
            <a:r>
              <a:rPr lang="en-US" altLang="zh-CN" sz="1200" dirty="0" smtClean="0"/>
              <a:t>cookie</a:t>
            </a:r>
            <a:r>
              <a:rPr lang="zh-CN" altLang="en-US" sz="1200" dirty="0" smtClean="0"/>
              <a:t>中获取，不能使用用户可控信息作为权限鉴别如明文（用户名</a:t>
            </a:r>
            <a:r>
              <a:rPr lang="en-US" altLang="zh-CN" sz="1200" dirty="0" smtClean="0"/>
              <a:t>pin</a:t>
            </a:r>
            <a:r>
              <a:rPr lang="zh-CN" altLang="en-US" sz="1200" dirty="0" smtClean="0"/>
              <a:t>、用户</a:t>
            </a:r>
            <a:r>
              <a:rPr lang="en-US" altLang="zh-CN" sz="1200" dirty="0" smtClean="0"/>
              <a:t>id</a:t>
            </a:r>
            <a:r>
              <a:rPr lang="zh-CN" altLang="en-US" sz="1200" dirty="0" smtClean="0"/>
              <a:t>等）</a:t>
            </a:r>
            <a:endParaRPr lang="en-US" altLang="zh-CN" sz="1200" dirty="0" smtClean="0"/>
          </a:p>
          <a:p>
            <a:pPr marL="0" indent="0">
              <a:lnSpc>
                <a:spcPct val="150000"/>
              </a:lnSpc>
              <a:buNone/>
            </a:pPr>
            <a:r>
              <a:rPr lang="en-US" altLang="zh-CN" sz="1200" dirty="0" smtClean="0"/>
              <a:t>        </a:t>
            </a:r>
            <a:r>
              <a:rPr lang="zh-CN" altLang="en-US" sz="1200" dirty="0" smtClean="0"/>
              <a:t>如案例：</a:t>
            </a:r>
            <a:r>
              <a:rPr lang="en-US" altLang="zh-CN" sz="1200" dirty="0" smtClean="0"/>
              <a:t>《【</a:t>
            </a:r>
            <a:r>
              <a:rPr lang="zh-CN" altLang="en-US" sz="1200" dirty="0" smtClean="0"/>
              <a:t>严重漏洞通知</a:t>
            </a:r>
            <a:r>
              <a:rPr lang="en-US" altLang="zh-CN" sz="1200" dirty="0" smtClean="0"/>
              <a:t>-20150706】-</a:t>
            </a:r>
            <a:r>
              <a:rPr lang="zh-CN" altLang="en-US" sz="1200" dirty="0" smtClean="0"/>
              <a:t>京东到家</a:t>
            </a:r>
            <a:r>
              <a:rPr lang="en-US" altLang="zh-CN" sz="1200" dirty="0" smtClean="0"/>
              <a:t>APP-</a:t>
            </a:r>
            <a:r>
              <a:rPr lang="zh-CN" altLang="en-US" sz="1200" dirty="0" smtClean="0"/>
              <a:t>查看</a:t>
            </a:r>
            <a:r>
              <a:rPr lang="en-US" altLang="zh-CN" sz="1200" dirty="0" smtClean="0"/>
              <a:t>JD</a:t>
            </a:r>
            <a:r>
              <a:rPr lang="zh-CN" altLang="en-US" sz="1200" dirty="0" smtClean="0"/>
              <a:t>收货地址功能存在越权，可根据</a:t>
            </a:r>
            <a:r>
              <a:rPr lang="en-US" altLang="zh-CN" sz="1200" dirty="0" smtClean="0"/>
              <a:t>pin</a:t>
            </a:r>
            <a:r>
              <a:rPr lang="zh-CN" altLang="en-US" sz="1200" dirty="0" smtClean="0"/>
              <a:t>查看任意用户的手机号</a:t>
            </a:r>
            <a:r>
              <a:rPr lang="en-US" altLang="zh-CN" sz="1200" dirty="0" smtClean="0"/>
              <a:t>》</a:t>
            </a:r>
            <a:r>
              <a:rPr lang="zh-CN" altLang="en-US" sz="1200" dirty="0"/>
              <a:t>京东到家</a:t>
            </a:r>
            <a:r>
              <a:rPr lang="en-US" altLang="zh-CN" sz="1200" dirty="0" smtClean="0"/>
              <a:t>APP</a:t>
            </a:r>
            <a:r>
              <a:rPr lang="zh-CN" altLang="en-US" sz="1200" dirty="0" smtClean="0"/>
              <a:t>查看收货地址接口存在越权</a:t>
            </a:r>
            <a:r>
              <a:rPr lang="zh-CN" altLang="en-US" sz="1200" dirty="0"/>
              <a:t>漏洞</a:t>
            </a:r>
            <a:r>
              <a:rPr lang="zh-CN" altLang="en-US" sz="1200" dirty="0" smtClean="0"/>
              <a:t>，可直接</a:t>
            </a:r>
            <a:r>
              <a:rPr lang="zh-CN" altLang="en-US" sz="1200" dirty="0"/>
              <a:t>传递京东用户名来查询京东收货</a:t>
            </a:r>
            <a:r>
              <a:rPr lang="zh-CN" altLang="en-US" sz="1200" dirty="0" smtClean="0"/>
              <a:t>地址，造成用户信息泄漏，截图如下：</a:t>
            </a:r>
            <a:endParaRPr lang="en-US" altLang="zh-CN" sz="1200" dirty="0" smtClean="0"/>
          </a:p>
          <a:p>
            <a:pPr marL="0" indent="0">
              <a:lnSpc>
                <a:spcPct val="150000"/>
              </a:lnSpc>
              <a:buNone/>
            </a:pPr>
            <a:endParaRPr lang="en-US" altLang="zh-CN" sz="1200" dirty="0" smtClean="0"/>
          </a:p>
          <a:p>
            <a:pPr marL="0" indent="0">
              <a:lnSpc>
                <a:spcPct val="150000"/>
              </a:lnSpc>
              <a:buNone/>
            </a:pPr>
            <a:endParaRPr lang="en-US" altLang="zh-CN" sz="1200" dirty="0" smtClean="0"/>
          </a:p>
          <a:p>
            <a:pPr marL="0" indent="0">
              <a:lnSpc>
                <a:spcPct val="150000"/>
              </a:lnSpc>
              <a:buNone/>
            </a:pPr>
            <a:endParaRPr lang="en-US" altLang="zh-CN" sz="1200" dirty="0"/>
          </a:p>
          <a:p>
            <a:pPr marL="0" indent="0">
              <a:lnSpc>
                <a:spcPct val="150000"/>
              </a:lnSpc>
              <a:buNone/>
            </a:pPr>
            <a:endParaRPr lang="en-US" altLang="zh-CN" sz="1200" dirty="0" smtClean="0"/>
          </a:p>
          <a:p>
            <a:pPr marL="0" indent="0">
              <a:lnSpc>
                <a:spcPct val="150000"/>
              </a:lnSpc>
              <a:buNone/>
            </a:pPr>
            <a:endParaRPr lang="en-US" altLang="zh-CN" sz="1200" dirty="0"/>
          </a:p>
          <a:p>
            <a:pPr marL="0" indent="0">
              <a:lnSpc>
                <a:spcPct val="150000"/>
              </a:lnSpc>
              <a:buNone/>
            </a:pPr>
            <a:endParaRPr lang="en-US" altLang="zh-CN" sz="1200" dirty="0"/>
          </a:p>
        </p:txBody>
      </p:sp>
      <p:sp>
        <p:nvSpPr>
          <p:cNvPr id="5" name="标题 1"/>
          <p:cNvSpPr txBox="1">
            <a:spLocks/>
          </p:cNvSpPr>
          <p:nvPr/>
        </p:nvSpPr>
        <p:spPr bwMode="auto">
          <a:xfrm>
            <a:off x="446856" y="260648"/>
            <a:ext cx="82296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3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32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a:solidFill>
                  <a:schemeClr val="tx2"/>
                </a:solidFill>
                <a:latin typeface="微软雅黑" pitchFamily="34" charset="-122"/>
                <a:ea typeface="微软雅黑" pitchFamily="34"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zh-CN" altLang="en-US" sz="2000" b="1" kern="0" dirty="0" smtClean="0"/>
              <a:t>第五章 登录验证及管理后台类漏洞</a:t>
            </a:r>
            <a:endParaRPr lang="en-US" altLang="zh-CN" sz="2000" b="1" kern="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140968"/>
            <a:ext cx="6448425" cy="3189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66201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第五章 登录验证及管理后台类漏洞</a:t>
            </a:r>
            <a:endParaRPr lang="en-US" altLang="zh-CN" sz="2000" b="1" dirty="0"/>
          </a:p>
        </p:txBody>
      </p:sp>
      <p:sp>
        <p:nvSpPr>
          <p:cNvPr id="2" name="内容占位符 1"/>
          <p:cNvSpPr>
            <a:spLocks noGrp="1"/>
          </p:cNvSpPr>
          <p:nvPr>
            <p:ph idx="1"/>
          </p:nvPr>
        </p:nvSpPr>
        <p:spPr>
          <a:xfrm>
            <a:off x="395536" y="836712"/>
            <a:ext cx="8291264" cy="5688632"/>
          </a:xfrm>
        </p:spPr>
        <p:txBody>
          <a:bodyPr/>
          <a:lstStyle/>
          <a:p>
            <a:pPr marL="0" indent="0">
              <a:lnSpc>
                <a:spcPct val="150000"/>
              </a:lnSpc>
              <a:buNone/>
            </a:pPr>
            <a:r>
              <a:rPr lang="en-US" altLang="zh-CN" sz="1200" b="1" dirty="0" smtClean="0"/>
              <a:t>5.2.2</a:t>
            </a:r>
            <a:r>
              <a:rPr lang="zh-CN" altLang="en-US" sz="1200" b="1" dirty="0" smtClean="0"/>
              <a:t>、用户注册等业务逻辑需要避免手机号、邮箱遍历</a:t>
            </a:r>
            <a:endParaRPr lang="en-US" altLang="zh-CN" sz="1200" b="1" dirty="0" smtClean="0"/>
          </a:p>
          <a:p>
            <a:pPr marL="0" indent="0">
              <a:lnSpc>
                <a:spcPct val="150000"/>
              </a:lnSpc>
              <a:buNone/>
            </a:pPr>
            <a:r>
              <a:rPr lang="en-US" altLang="zh-CN" sz="1200" b="1" dirty="0" smtClean="0"/>
              <a:t>         </a:t>
            </a:r>
            <a:r>
              <a:rPr lang="zh-CN" altLang="en-US" sz="1200" b="1" dirty="0" smtClean="0"/>
              <a:t>很多系统为了增加用户体验，在注册时会判断手机、邮箱是否存在，这样便提供了可遍历的接口，造成注册用户信息的泄漏</a:t>
            </a:r>
            <a:endParaRPr lang="en-US" altLang="zh-CN" sz="1200" b="1" dirty="0" smtClean="0"/>
          </a:p>
          <a:p>
            <a:pPr marL="0" indent="0">
              <a:lnSpc>
                <a:spcPct val="150000"/>
              </a:lnSpc>
              <a:buNone/>
            </a:pPr>
            <a:r>
              <a:rPr lang="en-US" altLang="zh-CN" sz="1200" b="1" dirty="0"/>
              <a:t> </a:t>
            </a:r>
            <a:r>
              <a:rPr lang="en-US" altLang="zh-CN" sz="1200" b="1" dirty="0" smtClean="0"/>
              <a:t>        </a:t>
            </a:r>
            <a:r>
              <a:rPr lang="zh-CN" altLang="en-US" sz="1200" b="1" dirty="0" smtClean="0"/>
              <a:t>案例如</a:t>
            </a:r>
            <a:r>
              <a:rPr lang="en-US" altLang="zh-CN" sz="1200" b="1" dirty="0"/>
              <a:t>《【</a:t>
            </a:r>
            <a:r>
              <a:rPr lang="zh-CN" altLang="en-US" sz="1200" b="1" dirty="0"/>
              <a:t>高危漏洞通知</a:t>
            </a:r>
            <a:r>
              <a:rPr lang="en-US" altLang="zh-CN" sz="1200" b="1" dirty="0"/>
              <a:t>-20150713】</a:t>
            </a:r>
            <a:r>
              <a:rPr lang="zh-CN" altLang="en-US" sz="1200" b="1" dirty="0"/>
              <a:t>京东钱包手机注册用户遍历</a:t>
            </a:r>
            <a:r>
              <a:rPr lang="en-US" altLang="zh-CN" sz="1200" b="1" dirty="0" smtClean="0"/>
              <a:t>》</a:t>
            </a:r>
            <a:r>
              <a:rPr lang="zh-CN" altLang="zh-CN" sz="1200" b="1" dirty="0" smtClean="0"/>
              <a:t>新</a:t>
            </a:r>
            <a:r>
              <a:rPr lang="zh-CN" altLang="zh-CN" sz="1200" b="1" dirty="0"/>
              <a:t>用户注册时，检测手机号是否已注册的接口未作限频，导致可遍历已注册京东钱包的手机号</a:t>
            </a:r>
            <a:endParaRPr lang="zh-CN" altLang="zh-CN" sz="1200" dirty="0"/>
          </a:p>
          <a:p>
            <a:pPr marL="0" indent="0">
              <a:lnSpc>
                <a:spcPct val="150000"/>
              </a:lnSpc>
              <a:buNone/>
            </a:pPr>
            <a:endParaRPr lang="en-US" altLang="zh-CN" sz="1200" b="1" dirty="0"/>
          </a:p>
          <a:p>
            <a:pPr marL="0" indent="0">
              <a:lnSpc>
                <a:spcPct val="150000"/>
              </a:lnSpc>
              <a:buNone/>
            </a:pPr>
            <a:endParaRPr lang="en-US" altLang="zh-CN" sz="1200" b="1" dirty="0" smtClean="0"/>
          </a:p>
          <a:p>
            <a:pPr marL="0" indent="0">
              <a:lnSpc>
                <a:spcPct val="150000"/>
              </a:lnSpc>
              <a:buNone/>
            </a:pPr>
            <a:endParaRPr lang="en-US" altLang="zh-CN" sz="1200" b="1" dirty="0" smtClean="0"/>
          </a:p>
          <a:p>
            <a:pPr marL="0" indent="0">
              <a:lnSpc>
                <a:spcPct val="150000"/>
              </a:lnSpc>
              <a:buNone/>
            </a:pPr>
            <a:endParaRPr lang="en-US" altLang="zh-CN" sz="1200" b="1" dirty="0" smtClean="0"/>
          </a:p>
          <a:p>
            <a:pPr marL="0" indent="0">
              <a:lnSpc>
                <a:spcPct val="150000"/>
              </a:lnSpc>
              <a:buNone/>
            </a:pPr>
            <a:endParaRPr lang="en-US" altLang="zh-CN" sz="1200" b="1" dirty="0"/>
          </a:p>
          <a:p>
            <a:pPr marL="0" indent="0">
              <a:lnSpc>
                <a:spcPct val="150000"/>
              </a:lnSpc>
              <a:buNone/>
            </a:pPr>
            <a:endParaRPr lang="en-US" altLang="zh-CN" sz="1200" b="1" dirty="0" smtClean="0"/>
          </a:p>
          <a:p>
            <a:pPr marL="0" indent="0">
              <a:lnSpc>
                <a:spcPct val="150000"/>
              </a:lnSpc>
              <a:buNone/>
            </a:pPr>
            <a:endParaRPr lang="en-US" altLang="zh-CN" sz="1200" b="1" dirty="0"/>
          </a:p>
          <a:p>
            <a:pPr marL="0" indent="0">
              <a:lnSpc>
                <a:spcPct val="150000"/>
              </a:lnSpc>
              <a:buNone/>
            </a:pPr>
            <a:endParaRPr lang="en-US" altLang="zh-CN" sz="1200" b="1" dirty="0" smtClean="0"/>
          </a:p>
          <a:p>
            <a:pPr marL="0" indent="0">
              <a:lnSpc>
                <a:spcPct val="150000"/>
              </a:lnSpc>
              <a:buNone/>
            </a:pPr>
            <a:endParaRPr lang="en-US" altLang="zh-CN" sz="12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492895"/>
            <a:ext cx="52482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9217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第五章 登录验证及管理后台类漏洞</a:t>
            </a:r>
            <a:endParaRPr lang="en-US" altLang="zh-CN" sz="2000" b="1" dirty="0"/>
          </a:p>
        </p:txBody>
      </p:sp>
      <p:sp>
        <p:nvSpPr>
          <p:cNvPr id="2" name="内容占位符 1"/>
          <p:cNvSpPr>
            <a:spLocks noGrp="1"/>
          </p:cNvSpPr>
          <p:nvPr>
            <p:ph idx="1"/>
          </p:nvPr>
        </p:nvSpPr>
        <p:spPr>
          <a:xfrm>
            <a:off x="323528" y="908720"/>
            <a:ext cx="8363272" cy="5616624"/>
          </a:xfrm>
        </p:spPr>
        <p:txBody>
          <a:bodyPr/>
          <a:lstStyle/>
          <a:p>
            <a:pPr marL="0" indent="0">
              <a:lnSpc>
                <a:spcPct val="150000"/>
              </a:lnSpc>
              <a:buNone/>
            </a:pPr>
            <a:r>
              <a:rPr lang="en-US" altLang="zh-CN" sz="1200" b="1" dirty="0" smtClean="0"/>
              <a:t>5.2.3</a:t>
            </a:r>
            <a:r>
              <a:rPr lang="zh-CN" altLang="en-US" sz="1200" b="1" dirty="0" smtClean="0"/>
              <a:t>、用户安全绑定状态变更（手机、邮箱等）和密码变更（登录密码、支付密码）等重要验证逻辑功能应避免验证绕过问题</a:t>
            </a:r>
            <a:endParaRPr lang="en-US" altLang="zh-CN" sz="1200" b="1" dirty="0"/>
          </a:p>
          <a:p>
            <a:pPr marL="0" indent="0">
              <a:lnSpc>
                <a:spcPct val="150000"/>
              </a:lnSpc>
              <a:buNone/>
            </a:pPr>
            <a:r>
              <a:rPr lang="zh-CN" altLang="en-US" sz="1200" dirty="0" smtClean="0"/>
              <a:t>          在涉及重要安全逻辑时，如手机</a:t>
            </a:r>
            <a:r>
              <a:rPr lang="zh-CN" altLang="en-US" sz="1200" dirty="0"/>
              <a:t>号短信</a:t>
            </a:r>
            <a:r>
              <a:rPr lang="zh-CN" altLang="en-US" sz="1200" dirty="0" smtClean="0"/>
              <a:t>注册、手机</a:t>
            </a:r>
            <a:r>
              <a:rPr lang="zh-CN" altLang="en-US" sz="1200" dirty="0"/>
              <a:t>号短信</a:t>
            </a:r>
            <a:r>
              <a:rPr lang="zh-CN" altLang="en-US" sz="1200" dirty="0" smtClean="0"/>
              <a:t>登陆、找回密码、邮箱验证等功能中，交互请求内直接包含验证码（验证凭证），被攻击者截取，从而失去验证意义。</a:t>
            </a:r>
            <a:endParaRPr lang="en-US" altLang="zh-CN" sz="1200" dirty="0" smtClean="0"/>
          </a:p>
          <a:p>
            <a:pPr marL="0" indent="0">
              <a:lnSpc>
                <a:spcPct val="150000"/>
              </a:lnSpc>
              <a:buNone/>
            </a:pPr>
            <a:r>
              <a:rPr lang="zh-CN" altLang="en-US" sz="1200" dirty="0" smtClean="0"/>
              <a:t>          如</a:t>
            </a:r>
            <a:r>
              <a:rPr lang="en-US" altLang="zh-CN" sz="1200" dirty="0" smtClean="0"/>
              <a:t>《</a:t>
            </a:r>
            <a:r>
              <a:rPr lang="en-US" altLang="zh-CN" sz="1200" dirty="0"/>
              <a:t>【</a:t>
            </a:r>
            <a:r>
              <a:rPr lang="zh-CN" altLang="en-US" sz="1200" dirty="0"/>
              <a:t>严重漏洞通知</a:t>
            </a:r>
            <a:r>
              <a:rPr lang="en-US" altLang="zh-CN" sz="1200" dirty="0"/>
              <a:t>-20150623</a:t>
            </a:r>
            <a:r>
              <a:rPr lang="en-US" altLang="zh-CN" sz="1200" dirty="0" smtClean="0"/>
              <a:t>】-paio.chan.jd.com</a:t>
            </a:r>
            <a:r>
              <a:rPr lang="zh-CN" altLang="en-US" sz="1200" dirty="0"/>
              <a:t>登录功能存在手机验证码绕过</a:t>
            </a:r>
            <a:r>
              <a:rPr lang="en-US" altLang="zh-CN" sz="1200" dirty="0" smtClean="0"/>
              <a:t>》</a:t>
            </a:r>
            <a:r>
              <a:rPr lang="zh-CN" altLang="en-US" sz="1200" dirty="0"/>
              <a:t>漏洞中，发送短</a:t>
            </a:r>
            <a:r>
              <a:rPr lang="zh-CN" altLang="en-US" sz="1200" dirty="0" smtClean="0"/>
              <a:t>信的</a:t>
            </a:r>
            <a:r>
              <a:rPr lang="zh-CN" altLang="en-US" sz="1200" dirty="0"/>
              <a:t>返回包包含</a:t>
            </a:r>
            <a:r>
              <a:rPr lang="en-US" altLang="zh-CN" sz="1200" dirty="0"/>
              <a:t>6</a:t>
            </a:r>
            <a:r>
              <a:rPr lang="zh-CN" altLang="en-US" sz="1200" dirty="0"/>
              <a:t>位登录的短信验证码，使用此验证码可直接登录他人</a:t>
            </a:r>
            <a:r>
              <a:rPr lang="zh-CN" altLang="en-US" sz="1200" dirty="0" smtClean="0"/>
              <a:t>账户。</a:t>
            </a:r>
            <a:endParaRPr lang="en-US" altLang="zh-CN" sz="1200" dirty="0" smtClean="0"/>
          </a:p>
          <a:p>
            <a:pPr marL="0" indent="0">
              <a:lnSpc>
                <a:spcPct val="150000"/>
              </a:lnSpc>
              <a:buNone/>
            </a:pPr>
            <a:endParaRPr lang="en-US" altLang="zh-CN" sz="1200" dirty="0"/>
          </a:p>
          <a:p>
            <a:pPr marL="0" indent="0">
              <a:lnSpc>
                <a:spcPct val="150000"/>
              </a:lnSpc>
              <a:buNone/>
            </a:pPr>
            <a:endParaRPr lang="en-US" altLang="zh-CN" sz="1200" b="1" dirty="0" smtClean="0"/>
          </a:p>
          <a:p>
            <a:pPr marL="0" indent="0">
              <a:lnSpc>
                <a:spcPct val="150000"/>
              </a:lnSpc>
              <a:buNone/>
            </a:pPr>
            <a:endParaRPr lang="en-US" altLang="zh-CN" sz="1200" b="1" dirty="0"/>
          </a:p>
          <a:p>
            <a:pPr marL="0" indent="0">
              <a:lnSpc>
                <a:spcPct val="150000"/>
              </a:lnSpc>
              <a:buNone/>
            </a:pPr>
            <a:endParaRPr lang="en-US" altLang="zh-CN" sz="1200" b="1" dirty="0" smtClean="0"/>
          </a:p>
          <a:p>
            <a:pPr marL="0" indent="0">
              <a:lnSpc>
                <a:spcPct val="150000"/>
              </a:lnSpc>
              <a:buNone/>
            </a:pPr>
            <a:endParaRPr lang="en-US" altLang="zh-CN" sz="1200" b="1" dirty="0"/>
          </a:p>
          <a:p>
            <a:pPr marL="0" indent="0">
              <a:lnSpc>
                <a:spcPct val="150000"/>
              </a:lnSpc>
              <a:buNone/>
            </a:pPr>
            <a:endParaRPr lang="en-US" altLang="zh-CN" sz="1200" b="1" dirty="0" smtClean="0"/>
          </a:p>
          <a:p>
            <a:pPr marL="0" indent="0">
              <a:lnSpc>
                <a:spcPct val="150000"/>
              </a:lnSpc>
              <a:buNone/>
            </a:pPr>
            <a:endParaRPr lang="en-US" altLang="zh-CN" sz="1200" b="1" dirty="0"/>
          </a:p>
          <a:p>
            <a:pPr marL="0" indent="0">
              <a:lnSpc>
                <a:spcPct val="150000"/>
              </a:lnSpc>
              <a:buNone/>
            </a:pPr>
            <a:endParaRPr lang="en-US" altLang="zh-CN" sz="1200" b="1" dirty="0" smtClean="0"/>
          </a:p>
          <a:p>
            <a:pPr marL="0" indent="0">
              <a:lnSpc>
                <a:spcPct val="150000"/>
              </a:lnSpc>
              <a:buNone/>
            </a:pPr>
            <a:r>
              <a:rPr lang="en-US" altLang="zh-CN" sz="1200" b="1" dirty="0" smtClean="0"/>
              <a:t>5.2.4</a:t>
            </a:r>
            <a:r>
              <a:rPr lang="zh-CN" altLang="en-US" sz="1200" b="1" dirty="0" smtClean="0"/>
              <a:t>、</a:t>
            </a:r>
            <a:r>
              <a:rPr lang="zh-CN" altLang="zh-CN" sz="1200" b="1" dirty="0"/>
              <a:t>对外系统中对用户设置</a:t>
            </a:r>
            <a:r>
              <a:rPr lang="zh-CN" altLang="zh-CN" sz="1200" b="1" dirty="0" smtClean="0"/>
              <a:t>口令</a:t>
            </a:r>
            <a:r>
              <a:rPr lang="zh-CN" altLang="en-US" sz="1200" b="1" dirty="0" smtClean="0"/>
              <a:t>时需要对用户口令做强度校验</a:t>
            </a:r>
            <a:endParaRPr lang="en-US" altLang="zh-CN" sz="1200" b="1" dirty="0" smtClean="0"/>
          </a:p>
          <a:p>
            <a:pPr marL="0" indent="0">
              <a:lnSpc>
                <a:spcPct val="150000"/>
              </a:lnSpc>
              <a:buNone/>
            </a:pPr>
            <a:r>
              <a:rPr lang="en-US" altLang="zh-CN" sz="1200" dirty="0" smtClean="0"/>
              <a:t>         </a:t>
            </a:r>
            <a:r>
              <a:rPr lang="zh-CN" altLang="en-US" sz="1200" dirty="0" smtClean="0"/>
              <a:t>用户设置密码时，如用户设置弱口令密码时应给出提示，并强制用户使用强口令规则进行设置密码。</a:t>
            </a:r>
            <a:endParaRPr lang="en-US" altLang="zh-CN" sz="1200" dirty="0" smtClean="0"/>
          </a:p>
          <a:p>
            <a:pPr marL="0" indent="0">
              <a:lnSpc>
                <a:spcPct val="150000"/>
              </a:lnSpc>
              <a:buNone/>
            </a:pPr>
            <a:r>
              <a:rPr lang="en-US" altLang="zh-CN" sz="1200" b="1" dirty="0"/>
              <a:t> </a:t>
            </a:r>
            <a:r>
              <a:rPr lang="en-US" altLang="zh-CN" sz="1200" b="1" dirty="0" smtClean="0"/>
              <a:t>         </a:t>
            </a:r>
          </a:p>
          <a:p>
            <a:pPr marL="0" indent="0">
              <a:lnSpc>
                <a:spcPct val="150000"/>
              </a:lnSpc>
              <a:buNone/>
            </a:pPr>
            <a:r>
              <a:rPr lang="en-US" altLang="zh-CN" sz="1200" b="1" dirty="0"/>
              <a:t> </a:t>
            </a:r>
            <a:r>
              <a:rPr lang="en-US" altLang="zh-CN" sz="1200" b="1" dirty="0" smtClean="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3140968"/>
            <a:ext cx="71913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106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a:t>第五</a:t>
            </a:r>
            <a:r>
              <a:rPr lang="zh-CN" altLang="en-US" sz="2000" b="1" dirty="0" smtClean="0"/>
              <a:t>章 登录</a:t>
            </a:r>
            <a:r>
              <a:rPr lang="zh-CN" altLang="en-US" sz="2000" b="1" dirty="0"/>
              <a:t>验证及管理后台类漏洞</a:t>
            </a:r>
            <a:endParaRPr lang="en-US" altLang="zh-CN" sz="2000" b="1" dirty="0"/>
          </a:p>
        </p:txBody>
      </p:sp>
      <p:sp>
        <p:nvSpPr>
          <p:cNvPr id="2" name="内容占位符 1"/>
          <p:cNvSpPr>
            <a:spLocks noGrp="1"/>
          </p:cNvSpPr>
          <p:nvPr>
            <p:ph idx="1"/>
          </p:nvPr>
        </p:nvSpPr>
        <p:spPr>
          <a:xfrm>
            <a:off x="323528" y="908720"/>
            <a:ext cx="8363272" cy="5688632"/>
          </a:xfrm>
        </p:spPr>
        <p:txBody>
          <a:bodyPr/>
          <a:lstStyle/>
          <a:p>
            <a:pPr marL="0" indent="0">
              <a:lnSpc>
                <a:spcPct val="150000"/>
              </a:lnSpc>
              <a:buNone/>
            </a:pPr>
            <a:r>
              <a:rPr lang="zh-CN" altLang="en-US" sz="1200" b="1" dirty="0" smtClean="0">
                <a:solidFill>
                  <a:srgbClr val="000000"/>
                </a:solidFill>
                <a:cs typeface="+mn-cs"/>
              </a:rPr>
              <a:t> 常见登录漏洞总结图：</a:t>
            </a:r>
            <a:endParaRPr lang="en-US" altLang="zh-CN" sz="1200" b="1" dirty="0">
              <a:solidFill>
                <a:srgbClr val="000000"/>
              </a:solidFill>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980728"/>
            <a:ext cx="5679741" cy="561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6632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a:t>第五</a:t>
            </a:r>
            <a:r>
              <a:rPr lang="zh-CN" altLang="en-US" sz="2000" b="1" dirty="0" smtClean="0"/>
              <a:t>章 登录</a:t>
            </a:r>
            <a:r>
              <a:rPr lang="zh-CN" altLang="en-US" sz="2000" b="1" dirty="0"/>
              <a:t>验证及管理后台类漏洞</a:t>
            </a:r>
            <a:endParaRPr lang="en-US" altLang="zh-CN" sz="2000" b="1" dirty="0"/>
          </a:p>
        </p:txBody>
      </p:sp>
      <p:sp>
        <p:nvSpPr>
          <p:cNvPr id="2" name="内容占位符 1"/>
          <p:cNvSpPr>
            <a:spLocks noGrp="1"/>
          </p:cNvSpPr>
          <p:nvPr>
            <p:ph idx="1"/>
          </p:nvPr>
        </p:nvSpPr>
        <p:spPr>
          <a:xfrm>
            <a:off x="323528" y="1052736"/>
            <a:ext cx="8568952" cy="4896544"/>
          </a:xfrm>
        </p:spPr>
        <p:txBody>
          <a:bodyPr/>
          <a:lstStyle/>
          <a:p>
            <a:pPr>
              <a:lnSpc>
                <a:spcPct val="150000"/>
              </a:lnSpc>
              <a:spcBef>
                <a:spcPts val="0"/>
              </a:spcBef>
            </a:pPr>
            <a:r>
              <a:rPr lang="zh-CN" altLang="en-US" sz="1200" b="1" dirty="0"/>
              <a:t>本章规范参考：</a:t>
            </a:r>
            <a:endParaRPr lang="en-US" altLang="zh-CN" sz="1200" b="1" dirty="0"/>
          </a:p>
          <a:p>
            <a:pPr marL="360000" lvl="1" indent="-180000">
              <a:lnSpc>
                <a:spcPct val="150000"/>
              </a:lnSpc>
              <a:spcBef>
                <a:spcPts val="0"/>
              </a:spcBef>
            </a:pPr>
            <a:r>
              <a:rPr lang="zh-CN" altLang="en-US" sz="1200" dirty="0"/>
              <a:t>安全开发规范 </a:t>
            </a:r>
            <a:r>
              <a:rPr lang="en-US" altLang="zh-CN" sz="1200" dirty="0"/>
              <a:t>《</a:t>
            </a:r>
            <a:r>
              <a:rPr lang="zh-CN" altLang="en-US" sz="1200" dirty="0"/>
              <a:t>登陆安全规范</a:t>
            </a:r>
            <a:r>
              <a:rPr lang="en-US" altLang="zh-CN" sz="1200" dirty="0"/>
              <a:t>》 http://cf.jd.com/pages/viewpage.action?pageId=46344761#id-</a:t>
            </a:r>
            <a:r>
              <a:rPr lang="zh-CN" altLang="en-US" sz="1200" dirty="0"/>
              <a:t>京东安全开发规范</a:t>
            </a:r>
            <a:r>
              <a:rPr lang="en-US" altLang="zh-CN" sz="1200" dirty="0"/>
              <a:t>-_</a:t>
            </a:r>
            <a:r>
              <a:rPr lang="en-US" altLang="zh-CN" sz="1200" dirty="0" smtClean="0"/>
              <a:t>Toc407635007</a:t>
            </a:r>
          </a:p>
          <a:p>
            <a:pPr marL="360000" lvl="1" indent="-180000">
              <a:lnSpc>
                <a:spcPct val="150000"/>
              </a:lnSpc>
              <a:spcBef>
                <a:spcPts val="0"/>
              </a:spcBef>
            </a:pPr>
            <a:r>
              <a:rPr lang="zh-CN" altLang="en-US" sz="1200" dirty="0"/>
              <a:t>安全知识库 </a:t>
            </a:r>
            <a:r>
              <a:rPr lang="en-US" altLang="zh-CN" sz="1200" dirty="0"/>
              <a:t>《</a:t>
            </a:r>
            <a:r>
              <a:rPr lang="zh-CN" altLang="en-US" sz="1200" dirty="0"/>
              <a:t>撞库与黑客攻击知多少</a:t>
            </a:r>
            <a:r>
              <a:rPr lang="en-US" altLang="zh-CN" sz="1200" dirty="0"/>
              <a:t>》 http://study.jd.com/?</a:t>
            </a:r>
            <a:r>
              <a:rPr lang="en-US" altLang="zh-CN" sz="1200" dirty="0" smtClean="0"/>
              <a:t>p=29621</a:t>
            </a:r>
          </a:p>
          <a:p>
            <a:pPr marL="360000" lvl="1" indent="-180000">
              <a:lnSpc>
                <a:spcPct val="150000"/>
              </a:lnSpc>
              <a:spcBef>
                <a:spcPts val="0"/>
              </a:spcBef>
            </a:pPr>
            <a:r>
              <a:rPr lang="zh-CN" altLang="en-US" sz="1200" dirty="0"/>
              <a:t>安全知识库 </a:t>
            </a:r>
            <a:r>
              <a:rPr lang="en-US" altLang="zh-CN" sz="1200" dirty="0"/>
              <a:t>《</a:t>
            </a:r>
            <a:r>
              <a:rPr lang="zh-CN" altLang="en-US" sz="1200" dirty="0"/>
              <a:t>验证码那些事</a:t>
            </a:r>
            <a:r>
              <a:rPr lang="en-US" altLang="zh-CN" sz="1200" dirty="0"/>
              <a:t>》 http://study.jd.com/?</a:t>
            </a:r>
            <a:r>
              <a:rPr lang="en-US" altLang="zh-CN" sz="1200" dirty="0" smtClean="0"/>
              <a:t>p=29689</a:t>
            </a:r>
            <a:r>
              <a:rPr lang="en-US" altLang="zh-CN" sz="1200" dirty="0"/>
              <a:t/>
            </a:r>
            <a:br>
              <a:rPr lang="en-US" altLang="zh-CN" sz="1200" dirty="0"/>
            </a:br>
            <a:endParaRPr lang="en-US" altLang="zh-CN" sz="1200" b="1" dirty="0"/>
          </a:p>
          <a:p>
            <a:pPr marL="0" lvl="1" indent="0">
              <a:lnSpc>
                <a:spcPct val="150000"/>
              </a:lnSpc>
              <a:buNone/>
            </a:pPr>
            <a:r>
              <a:rPr lang="en-US" altLang="zh-CN" sz="1200" dirty="0"/>
              <a:t/>
            </a:r>
            <a:br>
              <a:rPr lang="en-US" altLang="zh-CN" sz="1200" dirty="0"/>
            </a:br>
            <a:r>
              <a:rPr lang="en-US" altLang="zh-CN" sz="1200" dirty="0"/>
              <a:t/>
            </a:r>
            <a:br>
              <a:rPr lang="en-US" altLang="zh-CN" sz="1200" dirty="0"/>
            </a:br>
            <a:endParaRPr lang="zh-CN" altLang="en-US" sz="1200" b="1"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050" dirty="0"/>
          </a:p>
        </p:txBody>
      </p:sp>
    </p:spTree>
    <p:extLst>
      <p:ext uri="{BB962C8B-B14F-4D97-AF65-F5344CB8AC3E}">
        <p14:creationId xmlns:p14="http://schemas.microsoft.com/office/powerpoint/2010/main" val="256456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1001336"/>
            <a:ext cx="6048672" cy="5909310"/>
          </a:xfrm>
          <a:prstGeom prst="rect">
            <a:avLst/>
          </a:prstGeom>
          <a:noFill/>
        </p:spPr>
        <p:txBody>
          <a:bodyPr wrap="square" rtlCol="0">
            <a:spAutoFit/>
          </a:bodyPr>
          <a:lstStyle/>
          <a:p>
            <a:pPr algn="ctr">
              <a:lnSpc>
                <a:spcPct val="150000"/>
              </a:lnSpc>
            </a:pPr>
            <a:r>
              <a:rPr lang="zh-CN" altLang="en-US" sz="3200" b="1" dirty="0" smtClean="0">
                <a:latin typeface="微软雅黑" panose="020B0503020204020204" pitchFamily="34" charset="-122"/>
                <a:ea typeface="微软雅黑" panose="020B0503020204020204" pitchFamily="34" charset="-122"/>
              </a:rPr>
              <a:t>目  录</a:t>
            </a:r>
            <a:endParaRPr lang="en-US" altLang="zh-CN" sz="3200" b="1" dirty="0" smtClean="0">
              <a:latin typeface="微软雅黑" panose="020B0503020204020204" pitchFamily="34" charset="-122"/>
              <a:ea typeface="微软雅黑" panose="020B0503020204020204" pitchFamily="34" charset="-122"/>
            </a:endParaRPr>
          </a:p>
          <a:p>
            <a:pPr algn="ctr">
              <a:lnSpc>
                <a:spcPct val="150000"/>
              </a:lnSpc>
            </a:pP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zh-CN" altLang="en-US" sz="2000" b="1" dirty="0" smtClean="0">
                <a:latin typeface="微软雅黑" panose="020B0503020204020204" pitchFamily="34" charset="-122"/>
                <a:ea typeface="微软雅黑" panose="020B0503020204020204" pitchFamily="34" charset="-122"/>
                <a:hlinkClick r:id="rId2" action="ppaction://hlinksldjump"/>
              </a:rPr>
              <a:t>第一章、</a:t>
            </a:r>
            <a:r>
              <a:rPr lang="en-US" altLang="zh-CN" sz="2000" b="1" dirty="0" smtClean="0">
                <a:latin typeface="微软雅黑" panose="020B0503020204020204" pitchFamily="34" charset="-122"/>
                <a:ea typeface="微软雅黑" panose="020B0503020204020204" pitchFamily="34" charset="-122"/>
                <a:hlinkClick r:id="rId2" action="ppaction://hlinksldjump"/>
              </a:rPr>
              <a:t>SQL</a:t>
            </a:r>
            <a:r>
              <a:rPr lang="zh-CN" altLang="en-US" sz="2000" b="1" dirty="0" smtClean="0">
                <a:latin typeface="微软雅黑" panose="020B0503020204020204" pitchFamily="34" charset="-122"/>
                <a:ea typeface="微软雅黑" panose="020B0503020204020204" pitchFamily="34" charset="-122"/>
                <a:hlinkClick r:id="rId2" action="ppaction://hlinksldjump"/>
              </a:rPr>
              <a:t>注入漏洞</a:t>
            </a:r>
            <a:endParaRPr lang="en-US" altLang="zh-CN" sz="2000" b="1" dirty="0" smtClean="0">
              <a:latin typeface="微软雅黑" panose="020B0503020204020204" pitchFamily="34" charset="-122"/>
              <a:ea typeface="微软雅黑" panose="020B0503020204020204" pitchFamily="34" charset="-122"/>
            </a:endParaRPr>
          </a:p>
          <a:p>
            <a:pPr marL="0" lvl="1">
              <a:lnSpc>
                <a:spcPct val="150000"/>
              </a:lnSpc>
            </a:pPr>
            <a:r>
              <a:rPr lang="zh-CN" altLang="en-US" sz="2000" b="1" dirty="0">
                <a:latin typeface="微软雅黑" panose="020B0503020204020204" pitchFamily="34" charset="-122"/>
                <a:ea typeface="微软雅黑" panose="020B0503020204020204" pitchFamily="34" charset="-122"/>
                <a:hlinkClick r:id="rId3" action="ppaction://hlinksldjump"/>
              </a:rPr>
              <a:t>第二</a:t>
            </a:r>
            <a:r>
              <a:rPr lang="zh-CN" altLang="en-US" sz="2000" b="1" dirty="0" smtClean="0">
                <a:latin typeface="微软雅黑" panose="020B0503020204020204" pitchFamily="34" charset="-122"/>
                <a:ea typeface="微软雅黑" panose="020B0503020204020204" pitchFamily="34" charset="-122"/>
                <a:hlinkClick r:id="rId3" action="ppaction://hlinksldjump"/>
              </a:rPr>
              <a:t>章、业务</a:t>
            </a:r>
            <a:r>
              <a:rPr lang="zh-CN" altLang="en-US" sz="2000" b="1" dirty="0">
                <a:latin typeface="微软雅黑" panose="020B0503020204020204" pitchFamily="34" charset="-122"/>
                <a:ea typeface="微软雅黑" panose="020B0503020204020204" pitchFamily="34" charset="-122"/>
                <a:hlinkClick r:id="rId3" action="ppaction://hlinksldjump"/>
              </a:rPr>
              <a:t>逻辑越权漏洞</a:t>
            </a:r>
            <a:endParaRPr lang="zh-CN" altLang="en-US" sz="2000" b="1" dirty="0">
              <a:latin typeface="微软雅黑" panose="020B0503020204020204" pitchFamily="34" charset="-122"/>
              <a:ea typeface="微软雅黑" panose="020B0503020204020204" pitchFamily="34" charset="-122"/>
            </a:endParaRPr>
          </a:p>
          <a:p>
            <a:pPr marL="0" lvl="1">
              <a:lnSpc>
                <a:spcPct val="150000"/>
              </a:lnSpc>
            </a:pPr>
            <a:r>
              <a:rPr lang="zh-CN" altLang="en-US" sz="2000" b="1" dirty="0">
                <a:latin typeface="微软雅黑" panose="020B0503020204020204" pitchFamily="34" charset="-122"/>
                <a:ea typeface="微软雅黑" panose="020B0503020204020204" pitchFamily="34" charset="-122"/>
                <a:hlinkClick r:id="rId4" action="ppaction://hlinksldjump"/>
              </a:rPr>
              <a:t>第三</a:t>
            </a:r>
            <a:r>
              <a:rPr lang="zh-CN" altLang="en-US" sz="2000" b="1" dirty="0" smtClean="0">
                <a:latin typeface="微软雅黑" panose="020B0503020204020204" pitchFamily="34" charset="-122"/>
                <a:ea typeface="微软雅黑" panose="020B0503020204020204" pitchFamily="34" charset="-122"/>
                <a:hlinkClick r:id="rId4" action="ppaction://hlinksldjump"/>
              </a:rPr>
              <a:t>章、用户</a:t>
            </a:r>
            <a:r>
              <a:rPr lang="zh-CN" altLang="en-US" sz="2000" b="1" dirty="0">
                <a:latin typeface="微软雅黑" panose="020B0503020204020204" pitchFamily="34" charset="-122"/>
                <a:ea typeface="微软雅黑" panose="020B0503020204020204" pitchFamily="34" charset="-122"/>
                <a:hlinkClick r:id="rId4" action="ppaction://hlinksldjump"/>
              </a:rPr>
              <a:t>敏感信息保护类漏洞</a:t>
            </a:r>
            <a:endParaRPr lang="zh-CN" altLang="en-US" sz="2000" b="1" dirty="0">
              <a:latin typeface="微软雅黑" panose="020B0503020204020204" pitchFamily="34" charset="-122"/>
              <a:ea typeface="微软雅黑" panose="020B0503020204020204" pitchFamily="34" charset="-122"/>
            </a:endParaRPr>
          </a:p>
          <a:p>
            <a:pPr marL="0" lvl="1">
              <a:lnSpc>
                <a:spcPct val="150000"/>
              </a:lnSpc>
            </a:pPr>
            <a:r>
              <a:rPr lang="zh-CN" altLang="en-US" sz="2000" b="1" dirty="0">
                <a:latin typeface="微软雅黑" panose="020B0503020204020204" pitchFamily="34" charset="-122"/>
                <a:ea typeface="微软雅黑" panose="020B0503020204020204" pitchFamily="34" charset="-122"/>
                <a:hlinkClick r:id="rId5" action="ppaction://hlinksldjump"/>
              </a:rPr>
              <a:t>第四</a:t>
            </a:r>
            <a:r>
              <a:rPr lang="zh-CN" altLang="en-US" sz="2000" b="1" dirty="0" smtClean="0">
                <a:latin typeface="微软雅黑" panose="020B0503020204020204" pitchFamily="34" charset="-122"/>
                <a:ea typeface="微软雅黑" panose="020B0503020204020204" pitchFamily="34" charset="-122"/>
                <a:hlinkClick r:id="rId5" action="ppaction://hlinksldjump"/>
              </a:rPr>
              <a:t>章、管理</a:t>
            </a:r>
            <a:r>
              <a:rPr lang="zh-CN" altLang="en-US" sz="2000" b="1" dirty="0">
                <a:latin typeface="微软雅黑" panose="020B0503020204020204" pitchFamily="34" charset="-122"/>
                <a:ea typeface="微软雅黑" panose="020B0503020204020204" pitchFamily="34" charset="-122"/>
                <a:hlinkClick r:id="rId5" action="ppaction://hlinksldjump"/>
              </a:rPr>
              <a:t>配置类漏洞</a:t>
            </a:r>
            <a:endParaRPr lang="zh-CN" altLang="en-US" sz="2000" b="1" dirty="0">
              <a:latin typeface="微软雅黑" panose="020B0503020204020204" pitchFamily="34" charset="-122"/>
              <a:ea typeface="微软雅黑" panose="020B0503020204020204" pitchFamily="34" charset="-122"/>
            </a:endParaRPr>
          </a:p>
          <a:p>
            <a:pPr marL="0" lvl="1">
              <a:lnSpc>
                <a:spcPct val="150000"/>
              </a:lnSpc>
            </a:pPr>
            <a:r>
              <a:rPr lang="zh-CN" altLang="en-US" sz="2000" b="1" dirty="0">
                <a:latin typeface="微软雅黑" panose="020B0503020204020204" pitchFamily="34" charset="-122"/>
                <a:ea typeface="微软雅黑" panose="020B0503020204020204" pitchFamily="34" charset="-122"/>
                <a:hlinkClick r:id="rId6" action="ppaction://hlinksldjump"/>
              </a:rPr>
              <a:t>第五</a:t>
            </a:r>
            <a:r>
              <a:rPr lang="zh-CN" altLang="en-US" sz="2000" b="1" dirty="0" smtClean="0">
                <a:latin typeface="微软雅黑" panose="020B0503020204020204" pitchFamily="34" charset="-122"/>
                <a:ea typeface="微软雅黑" panose="020B0503020204020204" pitchFamily="34" charset="-122"/>
                <a:hlinkClick r:id="rId6" action="ppaction://hlinksldjump"/>
              </a:rPr>
              <a:t>章、登录</a:t>
            </a:r>
            <a:r>
              <a:rPr lang="zh-CN" altLang="en-US" sz="2000" b="1" dirty="0">
                <a:latin typeface="微软雅黑" panose="020B0503020204020204" pitchFamily="34" charset="-122"/>
                <a:ea typeface="微软雅黑" panose="020B0503020204020204" pitchFamily="34" charset="-122"/>
                <a:hlinkClick r:id="rId6" action="ppaction://hlinksldjump"/>
              </a:rPr>
              <a:t>验证及管理后台类漏洞</a:t>
            </a:r>
            <a:endParaRPr lang="zh-CN" altLang="en-US" sz="2000" b="1" dirty="0">
              <a:latin typeface="微软雅黑" panose="020B0503020204020204" pitchFamily="34" charset="-122"/>
              <a:ea typeface="微软雅黑" panose="020B0503020204020204" pitchFamily="34" charset="-122"/>
            </a:endParaRPr>
          </a:p>
          <a:p>
            <a:pPr marL="0" lvl="1">
              <a:lnSpc>
                <a:spcPct val="150000"/>
              </a:lnSpc>
            </a:pPr>
            <a:r>
              <a:rPr lang="zh-CN" altLang="en-US" sz="2000" b="1" dirty="0">
                <a:latin typeface="微软雅黑" panose="020B0503020204020204" pitchFamily="34" charset="-122"/>
                <a:ea typeface="微软雅黑" panose="020B0503020204020204" pitchFamily="34" charset="-122"/>
                <a:hlinkClick r:id="rId7" action="ppaction://hlinksldjump"/>
              </a:rPr>
              <a:t>第六</a:t>
            </a:r>
            <a:r>
              <a:rPr lang="zh-CN" altLang="en-US" sz="2000" b="1" dirty="0" smtClean="0">
                <a:latin typeface="微软雅黑" panose="020B0503020204020204" pitchFamily="34" charset="-122"/>
                <a:ea typeface="微软雅黑" panose="020B0503020204020204" pitchFamily="34" charset="-122"/>
                <a:hlinkClick r:id="rId7" action="ppaction://hlinksldjump"/>
              </a:rPr>
              <a:t>章、上</a:t>
            </a:r>
            <a:r>
              <a:rPr lang="zh-CN" altLang="en-US" sz="2000" b="1" dirty="0">
                <a:latin typeface="微软雅黑" panose="020B0503020204020204" pitchFamily="34" charset="-122"/>
                <a:ea typeface="微软雅黑" panose="020B0503020204020204" pitchFamily="34" charset="-122"/>
                <a:hlinkClick r:id="rId7" action="ppaction://hlinksldjump"/>
              </a:rPr>
              <a:t>传及系统命令执行</a:t>
            </a:r>
            <a:endParaRPr lang="zh-CN" altLang="en-US" sz="2000" b="1" dirty="0">
              <a:latin typeface="微软雅黑" panose="020B0503020204020204" pitchFamily="34" charset="-122"/>
              <a:ea typeface="微软雅黑" panose="020B0503020204020204" pitchFamily="34" charset="-122"/>
            </a:endParaRPr>
          </a:p>
          <a:p>
            <a:pPr marL="0" lvl="1">
              <a:lnSpc>
                <a:spcPct val="150000"/>
              </a:lnSpc>
            </a:pPr>
            <a:r>
              <a:rPr lang="zh-CN" altLang="en-US" sz="2000" b="1" dirty="0">
                <a:latin typeface="微软雅黑" panose="020B0503020204020204" pitchFamily="34" charset="-122"/>
                <a:ea typeface="微软雅黑" panose="020B0503020204020204" pitchFamily="34" charset="-122"/>
                <a:hlinkClick r:id="rId8" action="ppaction://hlinksldjump"/>
              </a:rPr>
              <a:t>第七</a:t>
            </a:r>
            <a:r>
              <a:rPr lang="zh-CN" altLang="en-US" sz="2000" b="1" dirty="0" smtClean="0">
                <a:latin typeface="微软雅黑" panose="020B0503020204020204" pitchFamily="34" charset="-122"/>
                <a:ea typeface="微软雅黑" panose="020B0503020204020204" pitchFamily="34" charset="-122"/>
                <a:hlinkClick r:id="rId8" action="ppaction://hlinksldjump"/>
              </a:rPr>
              <a:t>章、市场</a:t>
            </a:r>
            <a:r>
              <a:rPr lang="zh-CN" altLang="en-US" sz="2000" b="1" dirty="0">
                <a:latin typeface="微软雅黑" panose="020B0503020204020204" pitchFamily="34" charset="-122"/>
                <a:ea typeface="微软雅黑" panose="020B0503020204020204" pitchFamily="34" charset="-122"/>
                <a:hlinkClick r:id="rId8" action="ppaction://hlinksldjump"/>
              </a:rPr>
              <a:t>活动逻辑安全</a:t>
            </a:r>
            <a:endParaRPr lang="en-US" altLang="zh-CN" sz="2000" b="1" dirty="0" smtClean="0">
              <a:latin typeface="微软雅黑" panose="020B0503020204020204" pitchFamily="34" charset="-122"/>
              <a:ea typeface="微软雅黑" panose="020B0503020204020204" pitchFamily="34" charset="-122"/>
            </a:endParaRPr>
          </a:p>
          <a:p>
            <a:pPr marL="457200" lvl="2"/>
            <a:endParaRPr lang="en-US" altLang="zh-CN" sz="1200" b="1" dirty="0"/>
          </a:p>
          <a:p>
            <a:pPr marL="0" lvl="1"/>
            <a:endParaRPr lang="en-US" altLang="zh-CN" sz="1200" dirty="0"/>
          </a:p>
          <a:p>
            <a:pPr marL="0" lvl="1"/>
            <a:endParaRPr lang="en-US" altLang="zh-CN" sz="1200" b="1" dirty="0"/>
          </a:p>
          <a:p>
            <a:pPr marL="0" lvl="1"/>
            <a:endParaRPr lang="en-US" altLang="zh-CN" sz="1200" b="1" dirty="0">
              <a:solidFill>
                <a:srgbClr val="FF0000"/>
              </a:solidFill>
            </a:endParaRPr>
          </a:p>
          <a:p>
            <a:pPr marL="0" lvl="1"/>
            <a:endParaRPr lang="en-US" altLang="zh-CN" sz="1200" b="1" dirty="0"/>
          </a:p>
          <a:p>
            <a:endParaRPr lang="en-US" altLang="zh-CN" dirty="0" smtClean="0"/>
          </a:p>
          <a:p>
            <a:r>
              <a:rPr lang="en-US" altLang="zh-CN" dirty="0"/>
              <a:t>	</a:t>
            </a:r>
            <a:endParaRPr lang="zh-CN" altLang="en-US" dirty="0"/>
          </a:p>
        </p:txBody>
      </p:sp>
    </p:spTree>
    <p:extLst>
      <p:ext uri="{BB962C8B-B14F-4D97-AF65-F5344CB8AC3E}">
        <p14:creationId xmlns:p14="http://schemas.microsoft.com/office/powerpoint/2010/main" val="14637549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pPr marL="0" lvl="1"/>
            <a:r>
              <a:rPr lang="zh-CN" altLang="en-US" sz="2000" b="1" dirty="0" smtClean="0"/>
              <a:t>第</a:t>
            </a:r>
            <a:r>
              <a:rPr lang="zh-CN" altLang="en-US" sz="2000" b="1" dirty="0"/>
              <a:t>六</a:t>
            </a:r>
            <a:r>
              <a:rPr lang="zh-CN" altLang="en-US" sz="2000" b="1" dirty="0" smtClean="0"/>
              <a:t>章 </a:t>
            </a:r>
            <a:r>
              <a:rPr lang="zh-CN" altLang="en-US" sz="2000" b="1" dirty="0"/>
              <a:t>上</a:t>
            </a:r>
            <a:r>
              <a:rPr lang="zh-CN" altLang="en-US" sz="2000" b="1" dirty="0" smtClean="0"/>
              <a:t>传及系统命令执行</a:t>
            </a:r>
            <a:endParaRPr lang="en-US" altLang="zh-CN" sz="2000" b="1" dirty="0"/>
          </a:p>
        </p:txBody>
      </p:sp>
      <p:sp>
        <p:nvSpPr>
          <p:cNvPr id="2" name="内容占位符 1"/>
          <p:cNvSpPr>
            <a:spLocks noGrp="1"/>
          </p:cNvSpPr>
          <p:nvPr>
            <p:ph idx="1"/>
          </p:nvPr>
        </p:nvSpPr>
        <p:spPr>
          <a:xfrm>
            <a:off x="323528" y="836712"/>
            <a:ext cx="8321574" cy="5929952"/>
          </a:xfrm>
        </p:spPr>
        <p:txBody>
          <a:bodyPr/>
          <a:lstStyle/>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gn="ctr">
              <a:lnSpc>
                <a:spcPct val="150000"/>
              </a:lnSpc>
              <a:spcBef>
                <a:spcPts val="0"/>
              </a:spcBef>
              <a:buNone/>
            </a:pPr>
            <a:r>
              <a:rPr lang="zh-CN" altLang="en-US" sz="1400" b="1" dirty="0" smtClean="0"/>
              <a:t>本章</a:t>
            </a:r>
            <a:r>
              <a:rPr lang="zh-CN" altLang="en-US" sz="1400" b="1" dirty="0"/>
              <a:t>内容摘要</a:t>
            </a:r>
            <a:endParaRPr lang="en-US" altLang="zh-CN" sz="14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r>
              <a:rPr lang="en-US" altLang="zh-CN" sz="1200" b="1" dirty="0"/>
              <a:t>6</a:t>
            </a:r>
            <a:r>
              <a:rPr lang="en-US" altLang="zh-CN" sz="1200" b="1" dirty="0" smtClean="0"/>
              <a:t>.1</a:t>
            </a:r>
            <a:r>
              <a:rPr lang="zh-CN" altLang="en-US" sz="1200" b="1" dirty="0"/>
              <a:t>、京东系统涉及文件上传</a:t>
            </a:r>
            <a:r>
              <a:rPr lang="zh-CN" altLang="en-US" sz="1200" b="1" dirty="0" smtClean="0"/>
              <a:t>功能，需要使用</a:t>
            </a:r>
            <a:r>
              <a:rPr lang="en-US" altLang="zh-CN" sz="1200" b="1" dirty="0"/>
              <a:t>JFS</a:t>
            </a:r>
            <a:r>
              <a:rPr lang="zh-CN" altLang="en-US" sz="1200" b="1" dirty="0"/>
              <a:t>云</a:t>
            </a:r>
            <a:r>
              <a:rPr lang="zh-CN" altLang="en-US" sz="1200" b="1" dirty="0" smtClean="0"/>
              <a:t>存储（</a:t>
            </a:r>
            <a:r>
              <a:rPr lang="en-US" altLang="zh-CN" sz="1200" b="1" dirty="0"/>
              <a:t>http://</a:t>
            </a:r>
            <a:r>
              <a:rPr lang="en-US" altLang="zh-CN" sz="1200" b="1" dirty="0" smtClean="0"/>
              <a:t>3.cn/storage</a:t>
            </a:r>
            <a:r>
              <a:rPr lang="zh-CN" altLang="en-US" sz="1200" b="1" dirty="0" smtClean="0"/>
              <a:t>）所提供的文件上传服务，如确实无法使用，上传功能必须满足以下四点：</a:t>
            </a:r>
            <a:endParaRPr lang="en-US" altLang="zh-CN" sz="1200" b="1" dirty="0" smtClean="0"/>
          </a:p>
          <a:p>
            <a:pPr marL="1028700" lvl="3" indent="-171450">
              <a:lnSpc>
                <a:spcPct val="150000"/>
              </a:lnSpc>
              <a:spcBef>
                <a:spcPts val="0"/>
              </a:spcBef>
              <a:buFont typeface="Wingdings" panose="05000000000000000000" pitchFamily="2" charset="2"/>
              <a:buChar char="ü"/>
            </a:pPr>
            <a:r>
              <a:rPr lang="zh-CN" altLang="en-US" sz="1200" dirty="0" smtClean="0"/>
              <a:t>定义并检查上传文件扩展名白名单 </a:t>
            </a:r>
            <a:endParaRPr lang="en-US" altLang="zh-CN" sz="1200" dirty="0" smtClean="0"/>
          </a:p>
          <a:p>
            <a:pPr marL="1028700" lvl="3" indent="-171450">
              <a:lnSpc>
                <a:spcPct val="150000"/>
              </a:lnSpc>
              <a:spcBef>
                <a:spcPts val="0"/>
              </a:spcBef>
              <a:buFont typeface="Wingdings" panose="05000000000000000000" pitchFamily="2" charset="2"/>
              <a:buChar char="ü"/>
            </a:pPr>
            <a:r>
              <a:rPr lang="zh-CN" altLang="en-US" sz="1200" dirty="0" smtClean="0"/>
              <a:t>上传文件名及路径名不可预测 </a:t>
            </a:r>
            <a:endParaRPr lang="en-US" altLang="zh-CN" sz="1200" dirty="0" smtClean="0"/>
          </a:p>
          <a:p>
            <a:pPr marL="1028700" lvl="3" indent="-171450">
              <a:lnSpc>
                <a:spcPct val="150000"/>
              </a:lnSpc>
              <a:spcBef>
                <a:spcPts val="0"/>
              </a:spcBef>
              <a:buFont typeface="Wingdings" panose="05000000000000000000" pitchFamily="2" charset="2"/>
              <a:buChar char="ü"/>
            </a:pPr>
            <a:r>
              <a:rPr lang="zh-CN" altLang="en-US" sz="1200" dirty="0" smtClean="0"/>
              <a:t>上</a:t>
            </a:r>
            <a:r>
              <a:rPr lang="zh-CN" altLang="en-US" sz="1200" dirty="0"/>
              <a:t>传文件的目录不能</a:t>
            </a:r>
            <a:r>
              <a:rPr lang="zh-CN" altLang="en-US" sz="1200" dirty="0" smtClean="0"/>
              <a:t>提供程序执行解析 </a:t>
            </a:r>
            <a:endParaRPr lang="en-US" altLang="zh-CN" sz="1200" dirty="0" smtClean="0"/>
          </a:p>
          <a:p>
            <a:pPr marL="1028700" lvl="3" indent="-171450">
              <a:lnSpc>
                <a:spcPct val="150000"/>
              </a:lnSpc>
              <a:spcBef>
                <a:spcPts val="0"/>
              </a:spcBef>
              <a:buFont typeface="Wingdings" panose="05000000000000000000" pitchFamily="2" charset="2"/>
              <a:buChar char="ü"/>
            </a:pPr>
            <a:r>
              <a:rPr lang="zh-CN" altLang="en-US" sz="1200" dirty="0" smtClean="0"/>
              <a:t>上传文件要进行安全预处理（转</a:t>
            </a:r>
            <a:r>
              <a:rPr lang="zh-CN" altLang="en-US" sz="1200" dirty="0"/>
              <a:t>码、缩略图、水印等</a:t>
            </a:r>
            <a:r>
              <a:rPr lang="zh-CN" altLang="en-US" sz="1200" dirty="0" smtClean="0"/>
              <a:t>）</a:t>
            </a:r>
            <a:endParaRPr lang="en-US" altLang="zh-CN" sz="1200" dirty="0" smtClean="0"/>
          </a:p>
          <a:p>
            <a:pPr marL="0" lvl="1" indent="0">
              <a:lnSpc>
                <a:spcPct val="150000"/>
              </a:lnSpc>
              <a:spcBef>
                <a:spcPts val="0"/>
              </a:spcBef>
              <a:buNone/>
            </a:pPr>
            <a:r>
              <a:rPr lang="en-US" altLang="zh-CN" sz="1200" b="1" dirty="0"/>
              <a:t>6</a:t>
            </a:r>
            <a:r>
              <a:rPr lang="en-US" altLang="zh-CN" sz="1200" b="1" dirty="0" smtClean="0"/>
              <a:t>.2</a:t>
            </a:r>
            <a:r>
              <a:rPr lang="zh-CN" altLang="en-US" sz="1200" b="1" dirty="0" smtClean="0"/>
              <a:t>、京东线上程序涉及操作系统功能（命令执行、文件目录操作等）函数开发时，需要对传入的参数进行严格限制</a:t>
            </a: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indent="0">
              <a:lnSpc>
                <a:spcPct val="150000"/>
              </a:lnSpc>
              <a:spcBef>
                <a:spcPts val="0"/>
              </a:spcBef>
              <a:buNone/>
            </a:pPr>
            <a:endParaRPr lang="en-US" altLang="zh-CN" sz="1200" dirty="0"/>
          </a:p>
          <a:p>
            <a:pPr marL="0" indent="0">
              <a:lnSpc>
                <a:spcPct val="150000"/>
              </a:lnSpc>
              <a:spcBef>
                <a:spcPts val="0"/>
              </a:spcBef>
              <a:buNone/>
            </a:pPr>
            <a:endParaRPr lang="en-US" altLang="zh-CN" sz="1200" dirty="0" smtClean="0"/>
          </a:p>
        </p:txBody>
      </p:sp>
    </p:spTree>
    <p:extLst>
      <p:ext uri="{BB962C8B-B14F-4D97-AF65-F5344CB8AC3E}">
        <p14:creationId xmlns:p14="http://schemas.microsoft.com/office/powerpoint/2010/main" val="25983056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pPr marL="0" lvl="1"/>
            <a:r>
              <a:rPr lang="zh-CN" altLang="en-US" sz="2000" b="1" dirty="0"/>
              <a:t>第六章 上传及系统命令执行</a:t>
            </a:r>
            <a:endParaRPr lang="en-US" altLang="zh-CN" sz="2000" b="1" dirty="0"/>
          </a:p>
        </p:txBody>
      </p:sp>
      <p:sp>
        <p:nvSpPr>
          <p:cNvPr id="2" name="内容占位符 1"/>
          <p:cNvSpPr>
            <a:spLocks noGrp="1"/>
          </p:cNvSpPr>
          <p:nvPr>
            <p:ph idx="1"/>
          </p:nvPr>
        </p:nvSpPr>
        <p:spPr>
          <a:xfrm>
            <a:off x="426890" y="897985"/>
            <a:ext cx="8321574" cy="5929952"/>
          </a:xfrm>
        </p:spPr>
        <p:txBody>
          <a:bodyPr/>
          <a:lstStyle/>
          <a:p>
            <a:pPr marL="0" lvl="1" indent="0">
              <a:lnSpc>
                <a:spcPct val="150000"/>
              </a:lnSpc>
              <a:spcBef>
                <a:spcPts val="0"/>
              </a:spcBef>
              <a:buNone/>
            </a:pPr>
            <a:r>
              <a:rPr lang="en-US" altLang="zh-CN" sz="1200" b="1" dirty="0"/>
              <a:t>6.1</a:t>
            </a:r>
            <a:r>
              <a:rPr lang="zh-CN" altLang="en-US" sz="1200" b="1" dirty="0"/>
              <a:t>、京东系统涉及文件上传功能，需要使用</a:t>
            </a:r>
            <a:r>
              <a:rPr lang="en-US" altLang="zh-CN" sz="1200" b="1" dirty="0"/>
              <a:t>JFS</a:t>
            </a:r>
            <a:r>
              <a:rPr lang="zh-CN" altLang="en-US" sz="1200" b="1" dirty="0"/>
              <a:t>云存储（</a:t>
            </a:r>
            <a:r>
              <a:rPr lang="en-US" altLang="zh-CN" sz="1200" b="1" dirty="0"/>
              <a:t>http://3.cn/storage</a:t>
            </a:r>
            <a:r>
              <a:rPr lang="zh-CN" altLang="en-US" sz="1200" b="1" dirty="0"/>
              <a:t>）所提供的文件上传服务，如确实无法使用，上传功能必须满足以下四点：</a:t>
            </a:r>
            <a:endParaRPr lang="en-US" altLang="zh-CN" sz="1200" b="1" dirty="0"/>
          </a:p>
          <a:p>
            <a:pPr marL="1028700" lvl="3" indent="-171450">
              <a:lnSpc>
                <a:spcPct val="150000"/>
              </a:lnSpc>
              <a:spcBef>
                <a:spcPts val="0"/>
              </a:spcBef>
              <a:buFont typeface="Wingdings" panose="05000000000000000000" pitchFamily="2" charset="2"/>
              <a:buChar char="ü"/>
            </a:pPr>
            <a:r>
              <a:rPr lang="zh-CN" altLang="en-US" sz="1200" dirty="0"/>
              <a:t>定义并检查上传文件扩展名白名单 </a:t>
            </a:r>
            <a:endParaRPr lang="en-US" altLang="zh-CN" sz="1200" dirty="0"/>
          </a:p>
          <a:p>
            <a:pPr marL="1028700" lvl="3" indent="-171450">
              <a:lnSpc>
                <a:spcPct val="150000"/>
              </a:lnSpc>
              <a:spcBef>
                <a:spcPts val="0"/>
              </a:spcBef>
              <a:buFont typeface="Wingdings" panose="05000000000000000000" pitchFamily="2" charset="2"/>
              <a:buChar char="ü"/>
            </a:pPr>
            <a:r>
              <a:rPr lang="zh-CN" altLang="en-US" sz="1200" dirty="0"/>
              <a:t>上传文件名及路径名不可预测 </a:t>
            </a:r>
            <a:endParaRPr lang="en-US" altLang="zh-CN" sz="1200" dirty="0"/>
          </a:p>
          <a:p>
            <a:pPr marL="1028700" lvl="3" indent="-171450">
              <a:lnSpc>
                <a:spcPct val="150000"/>
              </a:lnSpc>
              <a:spcBef>
                <a:spcPts val="0"/>
              </a:spcBef>
              <a:buFont typeface="Wingdings" panose="05000000000000000000" pitchFamily="2" charset="2"/>
              <a:buChar char="ü"/>
            </a:pPr>
            <a:r>
              <a:rPr lang="zh-CN" altLang="en-US" sz="1200" dirty="0"/>
              <a:t>上传文件的目录不能提供程序执行解析 </a:t>
            </a:r>
            <a:endParaRPr lang="en-US" altLang="zh-CN" sz="1200" dirty="0"/>
          </a:p>
          <a:p>
            <a:pPr marL="1028700" lvl="3" indent="-171450">
              <a:lnSpc>
                <a:spcPct val="150000"/>
              </a:lnSpc>
              <a:spcBef>
                <a:spcPts val="0"/>
              </a:spcBef>
              <a:buFont typeface="Wingdings" panose="05000000000000000000" pitchFamily="2" charset="2"/>
              <a:buChar char="ü"/>
            </a:pPr>
            <a:r>
              <a:rPr lang="zh-CN" altLang="en-US" sz="1200" dirty="0"/>
              <a:t>上传文件要进行安全预处理（转码、缩略图、水印等）</a:t>
            </a:r>
            <a:endParaRPr lang="en-US" altLang="zh-CN" sz="1200" dirty="0"/>
          </a:p>
          <a:p>
            <a:pPr marL="0" lvl="1" indent="0">
              <a:lnSpc>
                <a:spcPct val="150000"/>
              </a:lnSpc>
              <a:buNone/>
            </a:pPr>
            <a:r>
              <a:rPr lang="en-US" altLang="zh-CN" sz="1200" b="1" dirty="0" smtClean="0"/>
              <a:t>        </a:t>
            </a:r>
            <a:r>
              <a:rPr lang="zh-CN" altLang="en-US" sz="1200" b="1" dirty="0" smtClean="0"/>
              <a:t>在京东历史高危漏洞中如</a:t>
            </a:r>
            <a:r>
              <a:rPr lang="en-US" altLang="zh-CN" sz="1200" b="1" dirty="0"/>
              <a:t>《【</a:t>
            </a:r>
            <a:r>
              <a:rPr lang="zh-CN" altLang="en-US" sz="1200" b="1" dirty="0"/>
              <a:t>严重漏洞通知</a:t>
            </a:r>
            <a:r>
              <a:rPr lang="en-US" altLang="zh-CN" sz="1200" b="1" dirty="0"/>
              <a:t>-20150507】</a:t>
            </a:r>
            <a:r>
              <a:rPr lang="zh-CN" altLang="en-US" sz="1200" b="1" dirty="0"/>
              <a:t>京东微店管理后台任意文件上传可获取</a:t>
            </a:r>
            <a:r>
              <a:rPr lang="en-US" altLang="zh-CN" sz="1200" b="1" dirty="0" err="1" smtClean="0"/>
              <a:t>webshel</a:t>
            </a:r>
            <a:r>
              <a:rPr lang="en-US" altLang="zh-CN" sz="1200" dirty="0" err="1" smtClean="0"/>
              <a:t>l</a:t>
            </a:r>
            <a:r>
              <a:rPr lang="en-US" altLang="zh-CN" sz="1200" dirty="0" smtClean="0"/>
              <a:t>》</a:t>
            </a:r>
            <a:r>
              <a:rPr lang="zh-CN" altLang="en-US" sz="1200" dirty="0" smtClean="0"/>
              <a:t>此系统上传文件功能没有接入京东统一上传，自行开发该功能后没有限制上传文件后缀名，导致被上传木马，截图如下：</a:t>
            </a:r>
            <a:endParaRPr lang="en-US" altLang="zh-CN" sz="1200" dirty="0" smtClean="0"/>
          </a:p>
          <a:p>
            <a:pPr marL="0" lvl="1" indent="0">
              <a:lnSpc>
                <a:spcPct val="150000"/>
              </a:lnSpc>
              <a:buNone/>
            </a:pPr>
            <a:endParaRPr lang="en-US" altLang="zh-CN" sz="1200" b="1" dirty="0"/>
          </a:p>
          <a:p>
            <a:pPr marL="0" lvl="1" indent="0">
              <a:lnSpc>
                <a:spcPct val="150000"/>
              </a:lnSpc>
              <a:buNone/>
            </a:pPr>
            <a:endParaRPr lang="en-US" altLang="zh-CN" sz="1200" b="1" dirty="0" smtClean="0"/>
          </a:p>
          <a:p>
            <a:pPr marL="0" lvl="1" indent="0">
              <a:lnSpc>
                <a:spcPct val="150000"/>
              </a:lnSpc>
              <a:buNone/>
            </a:pPr>
            <a:endParaRPr lang="en-US" altLang="zh-CN" sz="1200" b="1" dirty="0"/>
          </a:p>
          <a:p>
            <a:pPr marL="0" lvl="1" indent="0">
              <a:lnSpc>
                <a:spcPct val="150000"/>
              </a:lnSpc>
              <a:buNone/>
            </a:pPr>
            <a:endParaRPr lang="en-US" altLang="zh-CN" sz="1200" b="1" dirty="0" smtClean="0"/>
          </a:p>
          <a:p>
            <a:pPr marL="0" lvl="1" indent="0">
              <a:lnSpc>
                <a:spcPct val="150000"/>
              </a:lnSpc>
              <a:buNone/>
            </a:pPr>
            <a:endParaRPr lang="en-US" altLang="zh-CN" sz="1200" b="1" dirty="0"/>
          </a:p>
          <a:p>
            <a:pPr marL="0" lvl="1" indent="0">
              <a:lnSpc>
                <a:spcPct val="150000"/>
              </a:lnSpc>
              <a:buNone/>
            </a:pPr>
            <a:endParaRPr lang="en-US" altLang="zh-CN" sz="1200" b="1" dirty="0" smtClean="0"/>
          </a:p>
          <a:p>
            <a:pPr marL="0" lvl="1" indent="0">
              <a:lnSpc>
                <a:spcPct val="150000"/>
              </a:lnSpc>
              <a:buNone/>
            </a:pPr>
            <a:r>
              <a:rPr lang="en-US" altLang="zh-CN" sz="1200" b="1" dirty="0" smtClean="0"/>
              <a:t>-------------------------------------------------------------------------------------------------------------------------</a:t>
            </a:r>
            <a:endParaRPr lang="en-US" altLang="zh-CN" sz="1200" b="1" dirty="0"/>
          </a:p>
          <a:p>
            <a:pPr marL="0" lvl="1" indent="0">
              <a:lnSpc>
                <a:spcPct val="150000"/>
              </a:lnSpc>
              <a:buNone/>
            </a:pPr>
            <a:endParaRPr lang="en-US" altLang="zh-CN" sz="1200" b="1" dirty="0" smtClean="0"/>
          </a:p>
          <a:p>
            <a:pPr marL="0" lvl="1" indent="0">
              <a:lnSpc>
                <a:spcPct val="150000"/>
              </a:lnSpc>
              <a:spcBef>
                <a:spcPts val="0"/>
              </a:spcBef>
              <a:buNone/>
            </a:pPr>
            <a:r>
              <a:rPr lang="en-US" altLang="zh-CN" sz="1200" b="1" dirty="0" smtClean="0"/>
              <a:t>6.2</a:t>
            </a:r>
            <a:r>
              <a:rPr lang="zh-CN" altLang="en-US" sz="1200" b="1" dirty="0"/>
              <a:t>、京东线上程序涉及操作系统功能（命令执行、文件目录操作等）函数时，需要对传入的参数进行严格限制</a:t>
            </a:r>
            <a:endParaRPr lang="en-US" altLang="zh-CN" sz="1200" b="1"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262" y="3321556"/>
            <a:ext cx="5649019" cy="1584176"/>
          </a:xfrm>
          <a:prstGeom prst="rect">
            <a:avLst/>
          </a:prstGeom>
        </p:spPr>
      </p:pic>
    </p:spTree>
    <p:extLst>
      <p:ext uri="{BB962C8B-B14F-4D97-AF65-F5344CB8AC3E}">
        <p14:creationId xmlns:p14="http://schemas.microsoft.com/office/powerpoint/2010/main" val="180920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pPr marL="0" lvl="1"/>
            <a:r>
              <a:rPr lang="zh-CN" altLang="en-US" sz="2000" b="1" dirty="0"/>
              <a:t>第六章 上传及系统命令执行</a:t>
            </a:r>
            <a:endParaRPr lang="en-US" altLang="zh-CN" sz="2000" b="1" dirty="0"/>
          </a:p>
        </p:txBody>
      </p:sp>
      <p:sp>
        <p:nvSpPr>
          <p:cNvPr id="2" name="内容占位符 1"/>
          <p:cNvSpPr>
            <a:spLocks noGrp="1"/>
          </p:cNvSpPr>
          <p:nvPr>
            <p:ph idx="1"/>
          </p:nvPr>
        </p:nvSpPr>
        <p:spPr>
          <a:xfrm>
            <a:off x="467544" y="883424"/>
            <a:ext cx="8352928" cy="5929952"/>
          </a:xfrm>
        </p:spPr>
        <p:txBody>
          <a:bodyPr/>
          <a:lstStyle/>
          <a:p>
            <a:pPr marL="0" lvl="1" indent="0">
              <a:lnSpc>
                <a:spcPct val="150000"/>
              </a:lnSpc>
              <a:buNone/>
            </a:pPr>
            <a:r>
              <a:rPr lang="zh-CN" altLang="en-US" sz="1200" dirty="0" smtClean="0"/>
              <a:t>          例如</a:t>
            </a:r>
            <a:r>
              <a:rPr lang="en-US" altLang="zh-CN" sz="1200" dirty="0" smtClean="0"/>
              <a:t>《</a:t>
            </a:r>
            <a:r>
              <a:rPr lang="zh-CN" altLang="zh-CN" sz="1200" b="1" dirty="0"/>
              <a:t>【高危漏洞通知</a:t>
            </a:r>
            <a:r>
              <a:rPr lang="en-US" altLang="zh-CN" sz="1200" b="1" dirty="0"/>
              <a:t>-20150424</a:t>
            </a:r>
            <a:r>
              <a:rPr lang="zh-CN" altLang="zh-CN" sz="1200" b="1" dirty="0" smtClean="0"/>
              <a:t>】</a:t>
            </a:r>
            <a:r>
              <a:rPr lang="en-US" altLang="zh-CN" sz="1200" b="1" dirty="0" smtClean="0"/>
              <a:t>-</a:t>
            </a:r>
            <a:r>
              <a:rPr lang="zh-CN" altLang="zh-CN" sz="1200" b="1" dirty="0" smtClean="0"/>
              <a:t>京东</a:t>
            </a:r>
            <a:r>
              <a:rPr lang="zh-CN" altLang="zh-CN" sz="1200" b="1" dirty="0"/>
              <a:t>企业差旅自助平台任意文件读取</a:t>
            </a:r>
            <a:r>
              <a:rPr lang="en-US" altLang="zh-CN" sz="1200" dirty="0" smtClean="0"/>
              <a:t>》</a:t>
            </a:r>
            <a:r>
              <a:rPr lang="zh-CN" altLang="en-US" sz="1200" dirty="0" smtClean="0"/>
              <a:t>漏洞由于系统开发人员对用户可控参数</a:t>
            </a:r>
            <a:r>
              <a:rPr lang="en-US" altLang="zh-CN" sz="1200" dirty="0" err="1" smtClean="0"/>
              <a:t>fileName</a:t>
            </a:r>
            <a:r>
              <a:rPr lang="zh-CN" altLang="en-US" sz="1200" dirty="0" smtClean="0"/>
              <a:t>没有做严格的检测，导致可以跨目录访问任意文件，漏洞链接和截图如下：</a:t>
            </a:r>
            <a:endParaRPr lang="en-US" altLang="zh-CN" sz="1200" dirty="0" smtClean="0"/>
          </a:p>
          <a:p>
            <a:pPr marL="0" lvl="1" indent="0">
              <a:lnSpc>
                <a:spcPct val="150000"/>
              </a:lnSpc>
              <a:buNone/>
            </a:pPr>
            <a:r>
              <a:rPr lang="en-US" altLang="zh-CN" sz="1200" dirty="0" smtClean="0"/>
              <a:t>          http</a:t>
            </a:r>
            <a:r>
              <a:rPr lang="en-US" altLang="zh-CN" sz="1200" dirty="0"/>
              <a:t>://ctd.jd.com/common/download?fileName=</a:t>
            </a:r>
          </a:p>
          <a:p>
            <a:pPr marL="0" lvl="1" indent="0">
              <a:lnSpc>
                <a:spcPct val="150000"/>
              </a:lnSpc>
              <a:buNone/>
            </a:pPr>
            <a:r>
              <a:rPr lang="zh-CN" altLang="en-US" sz="1200" dirty="0" smtClean="0"/>
              <a:t>          攻击者通过构造</a:t>
            </a:r>
            <a:r>
              <a:rPr lang="en-US" altLang="zh-CN" sz="1200" dirty="0" err="1" smtClean="0"/>
              <a:t>download?file</a:t>
            </a:r>
            <a:r>
              <a:rPr lang="en-US" altLang="zh-CN" sz="1200" dirty="0" smtClean="0"/>
              <a:t>=/</a:t>
            </a:r>
            <a:r>
              <a:rPr lang="en-US" altLang="zh-CN" sz="1200" dirty="0" err="1" smtClean="0"/>
              <a:t>etc</a:t>
            </a:r>
            <a:r>
              <a:rPr lang="en-US" altLang="zh-CN" sz="1200" dirty="0" smtClean="0"/>
              <a:t>/</a:t>
            </a:r>
            <a:r>
              <a:rPr lang="en-US" altLang="zh-CN" sz="1200" dirty="0" err="1" smtClean="0"/>
              <a:t>passwd</a:t>
            </a:r>
            <a:r>
              <a:rPr lang="zh-CN" altLang="en-US" sz="1200" dirty="0" smtClean="0"/>
              <a:t>或者</a:t>
            </a:r>
            <a:r>
              <a:rPr lang="en-US" altLang="zh-CN" sz="1200" dirty="0" smtClean="0"/>
              <a:t>../../../../../../../../../../</a:t>
            </a:r>
            <a:r>
              <a:rPr lang="en-US" altLang="zh-CN" sz="1200" dirty="0" err="1" smtClean="0"/>
              <a:t>etc</a:t>
            </a:r>
            <a:r>
              <a:rPr lang="en-US" altLang="zh-CN" sz="1200" dirty="0" smtClean="0"/>
              <a:t>/hosts</a:t>
            </a:r>
            <a:r>
              <a:rPr lang="zh-CN" altLang="en-US" sz="1200" dirty="0" smtClean="0"/>
              <a:t>即可以</a:t>
            </a:r>
            <a:r>
              <a:rPr lang="en-US" altLang="zh-CN" sz="1200" dirty="0" smtClean="0"/>
              <a:t>webserver</a:t>
            </a:r>
            <a:r>
              <a:rPr lang="zh-CN" altLang="en-US" sz="1200" dirty="0" smtClean="0"/>
              <a:t>的身份权限去下载服务器的任意文件。</a:t>
            </a:r>
            <a:endParaRPr lang="en-US" altLang="zh-CN" sz="1200" dirty="0"/>
          </a:p>
          <a:p>
            <a:pPr marL="0" lvl="1" indent="0">
              <a:lnSpc>
                <a:spcPct val="150000"/>
              </a:lnSpc>
              <a:buNone/>
            </a:pPr>
            <a:r>
              <a:rPr lang="en-US" altLang="zh-CN" sz="1200" dirty="0" smtClean="0"/>
              <a:t> </a:t>
            </a:r>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smtClean="0"/>
          </a:p>
          <a:p>
            <a:pPr marL="0" lvl="1" indent="0">
              <a:lnSpc>
                <a:spcPct val="150000"/>
              </a:lnSpc>
              <a:buNone/>
            </a:pPr>
            <a:endParaRPr lang="en-US" altLang="zh-CN" sz="1200" dirty="0" smtClean="0"/>
          </a:p>
          <a:p>
            <a:pPr marL="0" lvl="1" indent="0">
              <a:lnSpc>
                <a:spcPct val="150000"/>
              </a:lnSpc>
              <a:buNone/>
            </a:pPr>
            <a:endParaRPr lang="en-US" altLang="zh-CN" sz="1200" dirty="0"/>
          </a:p>
          <a:p>
            <a:pPr marL="0" indent="0">
              <a:buNone/>
            </a:pPr>
            <a:endParaRPr lang="en-US" altLang="zh-CN" sz="1200" dirty="0"/>
          </a:p>
          <a:p>
            <a:pPr marL="0" indent="0">
              <a:buNone/>
            </a:pPr>
            <a:endParaRPr lang="en-US" altLang="zh-CN" sz="12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86" y="2548322"/>
            <a:ext cx="6624666" cy="2952328"/>
          </a:xfrm>
          <a:prstGeom prst="rect">
            <a:avLst/>
          </a:prstGeom>
        </p:spPr>
      </p:pic>
    </p:spTree>
    <p:extLst>
      <p:ext uri="{BB962C8B-B14F-4D97-AF65-F5344CB8AC3E}">
        <p14:creationId xmlns:p14="http://schemas.microsoft.com/office/powerpoint/2010/main" val="34490617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a:t>第六章 上传及系统命令执行</a:t>
            </a:r>
            <a:endParaRPr lang="en-US" altLang="zh-CN" sz="2000" b="1" dirty="0"/>
          </a:p>
        </p:txBody>
      </p:sp>
      <p:sp>
        <p:nvSpPr>
          <p:cNvPr id="2" name="内容占位符 1"/>
          <p:cNvSpPr>
            <a:spLocks noGrp="1"/>
          </p:cNvSpPr>
          <p:nvPr>
            <p:ph idx="1"/>
          </p:nvPr>
        </p:nvSpPr>
        <p:spPr>
          <a:xfrm>
            <a:off x="323528" y="1052736"/>
            <a:ext cx="8568952" cy="4896544"/>
          </a:xfrm>
        </p:spPr>
        <p:txBody>
          <a:bodyPr/>
          <a:lstStyle/>
          <a:p>
            <a:pPr>
              <a:lnSpc>
                <a:spcPct val="150000"/>
              </a:lnSpc>
              <a:spcBef>
                <a:spcPts val="0"/>
              </a:spcBef>
            </a:pPr>
            <a:r>
              <a:rPr lang="zh-CN" altLang="en-US" sz="1200" b="1" dirty="0"/>
              <a:t>本章规范参考：</a:t>
            </a:r>
            <a:endParaRPr lang="en-US" altLang="zh-CN" sz="1200" b="1" dirty="0"/>
          </a:p>
          <a:p>
            <a:pPr marL="360000" lvl="1" indent="-180000">
              <a:lnSpc>
                <a:spcPct val="150000"/>
              </a:lnSpc>
              <a:spcBef>
                <a:spcPts val="0"/>
              </a:spcBef>
            </a:pPr>
            <a:r>
              <a:rPr lang="zh-CN" altLang="en-US" sz="1200" dirty="0"/>
              <a:t>安全开发规范</a:t>
            </a:r>
            <a:r>
              <a:rPr lang="en-US" altLang="zh-CN" sz="1200" dirty="0"/>
              <a:t>《</a:t>
            </a:r>
            <a:r>
              <a:rPr lang="zh-CN" altLang="en-US" sz="1200" dirty="0"/>
              <a:t>文件上传漏洞</a:t>
            </a:r>
            <a:r>
              <a:rPr lang="en-US" altLang="zh-CN" sz="1200" dirty="0"/>
              <a:t>》 http://cf.jd.com/pages/viewpage.action?pageId=46344761#id-</a:t>
            </a:r>
            <a:r>
              <a:rPr lang="zh-CN" altLang="en-US" sz="1200" dirty="0"/>
              <a:t>京东安全开发规范</a:t>
            </a:r>
            <a:r>
              <a:rPr lang="en-US" altLang="zh-CN" sz="1200" dirty="0"/>
              <a:t>-_</a:t>
            </a:r>
            <a:r>
              <a:rPr lang="en-US" altLang="zh-CN" sz="1200" dirty="0" smtClean="0"/>
              <a:t>Toc407634980</a:t>
            </a:r>
          </a:p>
          <a:p>
            <a:pPr marL="360000" lvl="1" indent="-180000">
              <a:lnSpc>
                <a:spcPct val="150000"/>
              </a:lnSpc>
              <a:spcBef>
                <a:spcPts val="0"/>
              </a:spcBef>
            </a:pPr>
            <a:r>
              <a:rPr lang="zh-CN" altLang="en-US" sz="1200" dirty="0"/>
              <a:t>安全开发规范 </a:t>
            </a:r>
            <a:r>
              <a:rPr lang="en-US" altLang="zh-CN" sz="1200" dirty="0"/>
              <a:t>《</a:t>
            </a:r>
            <a:r>
              <a:rPr lang="zh-CN" altLang="en-US" sz="1200" dirty="0"/>
              <a:t>任意文件下载漏洞</a:t>
            </a:r>
            <a:r>
              <a:rPr lang="en-US" altLang="zh-CN" sz="1200" dirty="0"/>
              <a:t>》 http://cf.jd.com/pages/viewpage.action?pageId=46344761#id-</a:t>
            </a:r>
            <a:r>
              <a:rPr lang="zh-CN" altLang="en-US" sz="1200" dirty="0"/>
              <a:t>京东安全开发规范</a:t>
            </a:r>
            <a:r>
              <a:rPr lang="en-US" altLang="zh-CN" sz="1200" dirty="0"/>
              <a:t>-_</a:t>
            </a:r>
            <a:r>
              <a:rPr lang="en-US" altLang="zh-CN" sz="1200" dirty="0" smtClean="0"/>
              <a:t>Toc407634985</a:t>
            </a:r>
          </a:p>
          <a:p>
            <a:pPr marL="360000" lvl="1" indent="-180000">
              <a:lnSpc>
                <a:spcPct val="150000"/>
              </a:lnSpc>
              <a:spcBef>
                <a:spcPts val="0"/>
              </a:spcBef>
            </a:pPr>
            <a:r>
              <a:rPr lang="zh-CN" altLang="en-US" sz="1200" dirty="0"/>
              <a:t>安全知识库 </a:t>
            </a:r>
            <a:r>
              <a:rPr lang="en-US" altLang="zh-CN" sz="1200" dirty="0"/>
              <a:t>《SSRF</a:t>
            </a:r>
            <a:r>
              <a:rPr lang="zh-CN" altLang="en-US" sz="1200" dirty="0"/>
              <a:t>（服务器端请求）漏洞</a:t>
            </a:r>
            <a:r>
              <a:rPr lang="en-US" altLang="zh-CN" sz="1200" dirty="0"/>
              <a:t>》</a:t>
            </a:r>
            <a:r>
              <a:rPr lang="en-US" altLang="zh-CN" sz="1200" dirty="0">
                <a:hlinkClick r:id="rId2"/>
              </a:rPr>
              <a:t>http://study.jd.com/?</a:t>
            </a:r>
            <a:r>
              <a:rPr lang="en-US" altLang="zh-CN" sz="1200" dirty="0" smtClean="0">
                <a:hlinkClick r:id="rId2"/>
              </a:rPr>
              <a:t>p=29565</a:t>
            </a:r>
            <a:endParaRPr lang="en-US" altLang="zh-CN" sz="1200" dirty="0" smtClean="0"/>
          </a:p>
          <a:p>
            <a:pPr marL="0" lvl="1" indent="0">
              <a:lnSpc>
                <a:spcPct val="150000"/>
              </a:lnSpc>
              <a:buNone/>
            </a:pPr>
            <a:r>
              <a:rPr lang="en-US" altLang="zh-CN" sz="1200" dirty="0"/>
              <a:t/>
            </a:r>
            <a:br>
              <a:rPr lang="en-US" altLang="zh-CN" sz="1200" dirty="0"/>
            </a:br>
            <a:r>
              <a:rPr lang="en-US" altLang="zh-CN" sz="1200" dirty="0"/>
              <a:t/>
            </a:r>
            <a:br>
              <a:rPr lang="en-US" altLang="zh-CN" sz="1200" dirty="0"/>
            </a:br>
            <a:endParaRPr lang="zh-CN" altLang="en-US" sz="1200" b="1"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050" dirty="0"/>
          </a:p>
        </p:txBody>
      </p:sp>
    </p:spTree>
    <p:extLst>
      <p:ext uri="{BB962C8B-B14F-4D97-AF65-F5344CB8AC3E}">
        <p14:creationId xmlns:p14="http://schemas.microsoft.com/office/powerpoint/2010/main" val="20294022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pPr marL="0" lvl="1"/>
            <a:r>
              <a:rPr lang="zh-CN" altLang="en-US" sz="2000" b="1" dirty="0" smtClean="0"/>
              <a:t>第七章 市场活动逻辑安全</a:t>
            </a:r>
            <a:endParaRPr lang="en-US" altLang="zh-CN" sz="2000" b="1" dirty="0"/>
          </a:p>
        </p:txBody>
      </p:sp>
      <p:sp>
        <p:nvSpPr>
          <p:cNvPr id="2" name="内容占位符 1"/>
          <p:cNvSpPr>
            <a:spLocks noGrp="1"/>
          </p:cNvSpPr>
          <p:nvPr>
            <p:ph idx="1"/>
          </p:nvPr>
        </p:nvSpPr>
        <p:spPr>
          <a:xfrm>
            <a:off x="426890" y="897985"/>
            <a:ext cx="8321574" cy="5195311"/>
          </a:xfrm>
        </p:spPr>
        <p:txBody>
          <a:bodyPr/>
          <a:lstStyle/>
          <a:p>
            <a:pPr marL="0" lvl="1" indent="0">
              <a:lnSpc>
                <a:spcPct val="150000"/>
              </a:lnSpc>
              <a:buNone/>
            </a:pPr>
            <a:endParaRPr lang="en-US" altLang="zh-CN" sz="1200" b="1" dirty="0" smtClean="0"/>
          </a:p>
          <a:p>
            <a:pPr marL="0" lvl="1" indent="0">
              <a:lnSpc>
                <a:spcPct val="150000"/>
              </a:lnSpc>
              <a:buNone/>
            </a:pPr>
            <a:endParaRPr lang="en-US" altLang="zh-CN" sz="1200" b="1" dirty="0"/>
          </a:p>
          <a:p>
            <a:pPr marL="0" lvl="1" indent="0">
              <a:lnSpc>
                <a:spcPct val="150000"/>
              </a:lnSpc>
              <a:buNone/>
            </a:pPr>
            <a:endParaRPr lang="en-US" altLang="zh-CN" sz="1200" b="1" dirty="0" smtClean="0"/>
          </a:p>
          <a:p>
            <a:pPr marL="0" lvl="1" indent="0" algn="ctr">
              <a:lnSpc>
                <a:spcPct val="150000"/>
              </a:lnSpc>
              <a:buNone/>
            </a:pPr>
            <a:r>
              <a:rPr lang="zh-CN" altLang="en-US" sz="1400" b="1" dirty="0" smtClean="0"/>
              <a:t>本章内容摘要</a:t>
            </a:r>
            <a:endParaRPr lang="en-US" altLang="zh-CN" sz="1400" b="1" dirty="0"/>
          </a:p>
          <a:p>
            <a:pPr marL="0" lvl="1" indent="0">
              <a:lnSpc>
                <a:spcPct val="150000"/>
              </a:lnSpc>
              <a:buNone/>
            </a:pPr>
            <a:endParaRPr lang="en-US" altLang="zh-CN" sz="1200" b="1" dirty="0" smtClean="0"/>
          </a:p>
          <a:p>
            <a:pPr marL="0" lvl="1" indent="0">
              <a:lnSpc>
                <a:spcPct val="150000"/>
              </a:lnSpc>
              <a:buNone/>
            </a:pPr>
            <a:endParaRPr lang="en-US" altLang="zh-CN" sz="1200" b="1" dirty="0"/>
          </a:p>
          <a:p>
            <a:pPr marL="0" lvl="1" indent="0">
              <a:lnSpc>
                <a:spcPct val="150000"/>
              </a:lnSpc>
              <a:buNone/>
            </a:pPr>
            <a:r>
              <a:rPr lang="en-US" altLang="zh-CN" sz="1200" b="1" dirty="0" smtClean="0"/>
              <a:t>7.1</a:t>
            </a:r>
            <a:r>
              <a:rPr lang="zh-CN" altLang="en-US" sz="1200" b="1" dirty="0" smtClean="0"/>
              <a:t>、涉及市场促销活动的摇奖类程序避免将中奖逻辑完全放在客户端，应该将主要中奖逻辑放在服务端</a:t>
            </a:r>
            <a:endParaRPr lang="en-US" altLang="zh-CN" sz="1200" b="1" dirty="0" smtClean="0"/>
          </a:p>
          <a:p>
            <a:pPr marL="0" lvl="1" indent="0">
              <a:lnSpc>
                <a:spcPct val="150000"/>
              </a:lnSpc>
              <a:buNone/>
            </a:pPr>
            <a:r>
              <a:rPr lang="en-US" altLang="zh-CN" sz="1200" b="1" dirty="0" smtClean="0"/>
              <a:t>7.2</a:t>
            </a:r>
            <a:r>
              <a:rPr lang="zh-CN" altLang="en-US" sz="1200" b="1" dirty="0" smtClean="0"/>
              <a:t>、涉及市场促销活动的程序对用户资格条件审核逻辑应防止绕过等设计缺陷</a:t>
            </a:r>
            <a:endParaRPr lang="en-US" altLang="zh-CN" sz="1200" b="1" dirty="0" smtClean="0"/>
          </a:p>
          <a:p>
            <a:pPr marL="0" lvl="1" indent="0">
              <a:lnSpc>
                <a:spcPct val="150000"/>
              </a:lnSpc>
              <a:buNone/>
            </a:pPr>
            <a:endParaRPr lang="en-US" altLang="zh-CN" sz="1200" dirty="0" smtClean="0"/>
          </a:p>
        </p:txBody>
      </p:sp>
    </p:spTree>
    <p:extLst>
      <p:ext uri="{BB962C8B-B14F-4D97-AF65-F5344CB8AC3E}">
        <p14:creationId xmlns:p14="http://schemas.microsoft.com/office/powerpoint/2010/main" val="21180886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pPr marL="0" lvl="1"/>
            <a:r>
              <a:rPr lang="zh-CN" altLang="en-US" sz="2000" b="1" dirty="0" smtClean="0"/>
              <a:t>第七章 市场活动逻辑安全</a:t>
            </a:r>
            <a:endParaRPr lang="en-US" altLang="zh-CN" sz="2000" b="1" dirty="0"/>
          </a:p>
        </p:txBody>
      </p:sp>
      <p:sp>
        <p:nvSpPr>
          <p:cNvPr id="2" name="内容占位符 1"/>
          <p:cNvSpPr>
            <a:spLocks noGrp="1"/>
          </p:cNvSpPr>
          <p:nvPr>
            <p:ph idx="1"/>
          </p:nvPr>
        </p:nvSpPr>
        <p:spPr>
          <a:xfrm>
            <a:off x="498898" y="836712"/>
            <a:ext cx="8249566" cy="5195311"/>
          </a:xfrm>
        </p:spPr>
        <p:txBody>
          <a:bodyPr/>
          <a:lstStyle/>
          <a:p>
            <a:pPr marL="0" lvl="1" indent="0">
              <a:lnSpc>
                <a:spcPct val="150000"/>
              </a:lnSpc>
              <a:buNone/>
            </a:pPr>
            <a:r>
              <a:rPr lang="en-US" altLang="zh-CN" sz="1200" b="1" dirty="0" smtClean="0"/>
              <a:t>         </a:t>
            </a:r>
            <a:r>
              <a:rPr lang="zh-CN" altLang="en-US" sz="1200" dirty="0" smtClean="0"/>
              <a:t>京东历史市场活动，发生过多次逻辑安全问题，此类问题成因主要由于开发者对整体活动逻辑的控制不严谨或对程序逻辑的安全性理解不够所导致。</a:t>
            </a:r>
            <a:endParaRPr lang="en-US" altLang="zh-CN" sz="1200" dirty="0" smtClean="0"/>
          </a:p>
          <a:p>
            <a:pPr marL="0" lvl="1" indent="0">
              <a:lnSpc>
                <a:spcPct val="150000"/>
              </a:lnSpc>
              <a:buNone/>
            </a:pPr>
            <a:r>
              <a:rPr lang="en-US" altLang="zh-CN" sz="1200" b="1" dirty="0" smtClean="0"/>
              <a:t>7.1</a:t>
            </a:r>
            <a:r>
              <a:rPr lang="zh-CN" altLang="en-US" sz="1200" b="1" dirty="0" smtClean="0"/>
              <a:t>、涉及市场促销活动的摇奖类程序避免将中奖逻辑完全放在客户端，应该将主要中奖逻辑放在服务端</a:t>
            </a:r>
            <a:endParaRPr lang="en-US" altLang="zh-CN" sz="1200" b="1" dirty="0" smtClean="0"/>
          </a:p>
          <a:p>
            <a:pPr marL="0" lvl="1" indent="0">
              <a:lnSpc>
                <a:spcPct val="150000"/>
              </a:lnSpc>
              <a:buNone/>
            </a:pPr>
            <a:r>
              <a:rPr lang="en-US" altLang="zh-CN" sz="1200" dirty="0"/>
              <a:t> </a:t>
            </a:r>
            <a:r>
              <a:rPr lang="en-US" altLang="zh-CN" sz="1200" dirty="0" smtClean="0"/>
              <a:t>       </a:t>
            </a:r>
            <a:r>
              <a:rPr lang="zh-CN" altLang="en-US" sz="1200" dirty="0" smtClean="0"/>
              <a:t>很多京东市场活动会有抽奖活动，抽奖中会使用到</a:t>
            </a:r>
            <a:r>
              <a:rPr lang="en-US" altLang="zh-CN" sz="1200" dirty="0" smtClean="0"/>
              <a:t>flash</a:t>
            </a:r>
            <a:r>
              <a:rPr lang="zh-CN" altLang="en-US" sz="1200" dirty="0" smtClean="0"/>
              <a:t>，其中部分</a:t>
            </a:r>
            <a:r>
              <a:rPr lang="en-US" altLang="zh-CN" sz="1200" dirty="0" smtClean="0"/>
              <a:t>flash</a:t>
            </a:r>
            <a:r>
              <a:rPr lang="zh-CN" altLang="en-US" sz="1200" dirty="0" smtClean="0"/>
              <a:t>抽奖主要逻辑放到了</a:t>
            </a:r>
            <a:r>
              <a:rPr lang="en-US" altLang="zh-CN" sz="1200" dirty="0" smtClean="0"/>
              <a:t>flash</a:t>
            </a:r>
            <a:r>
              <a:rPr lang="zh-CN" altLang="en-US" sz="1200" dirty="0" smtClean="0"/>
              <a:t>本身，导致客户端通过反编译和数据包修改，控制抽奖结果</a:t>
            </a:r>
            <a:endParaRPr lang="en-US" altLang="zh-CN" sz="1200" dirty="0" smtClean="0"/>
          </a:p>
          <a:p>
            <a:pPr marL="0" lvl="1" indent="0">
              <a:lnSpc>
                <a:spcPct val="150000"/>
              </a:lnSpc>
              <a:buNone/>
            </a:pPr>
            <a:r>
              <a:rPr lang="en-US" altLang="zh-CN" sz="1200" dirty="0"/>
              <a:t> </a:t>
            </a:r>
            <a:r>
              <a:rPr lang="en-US" altLang="zh-CN" sz="1200" dirty="0" smtClean="0"/>
              <a:t>       </a:t>
            </a:r>
            <a:r>
              <a:rPr lang="zh-CN" altLang="en-US" sz="1200" dirty="0" smtClean="0"/>
              <a:t>如案例：</a:t>
            </a:r>
            <a:r>
              <a:rPr lang="en-US" altLang="zh-CN" sz="1200" dirty="0" smtClean="0"/>
              <a:t>《20140227-</a:t>
            </a:r>
            <a:r>
              <a:rPr lang="en-US" altLang="zh-CN" sz="1200" dirty="0"/>
              <a:t>FLASH</a:t>
            </a:r>
            <a:r>
              <a:rPr lang="zh-CN" altLang="en-US" sz="1200" dirty="0"/>
              <a:t>抽奖未做限制导致无限</a:t>
            </a:r>
            <a:r>
              <a:rPr lang="zh-CN" altLang="en-US" sz="1200" dirty="0" smtClean="0"/>
              <a:t>抽奖</a:t>
            </a:r>
            <a:r>
              <a:rPr lang="en-US" altLang="zh-CN" sz="1200" dirty="0" smtClean="0"/>
              <a:t>》</a:t>
            </a:r>
            <a:r>
              <a:rPr lang="zh-CN" altLang="en-US" sz="1200" dirty="0" smtClean="0"/>
              <a:t>当游戏通关可获得抽奖机会，抽奖会与服务器进行交互，直接抓取抽奖数据向服务器发送，即可无限刷奖，漏洞利用截图：</a:t>
            </a:r>
            <a:endParaRPr lang="en-US" altLang="zh-CN" sz="1200" dirty="0" smtClean="0"/>
          </a:p>
          <a:p>
            <a:pPr marL="0" lvl="1" indent="0">
              <a:lnSpc>
                <a:spcPct val="150000"/>
              </a:lnSpc>
              <a:buNone/>
            </a:pPr>
            <a:endParaRPr lang="en-US" altLang="zh-CN" sz="1200" dirty="0" smtClean="0"/>
          </a:p>
          <a:p>
            <a:pPr marL="0" lvl="1" indent="0">
              <a:lnSpc>
                <a:spcPct val="150000"/>
              </a:lnSpc>
              <a:buNone/>
            </a:pPr>
            <a:endParaRPr lang="en-US" altLang="zh-CN" sz="12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62198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5693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pPr marL="0" lvl="1"/>
            <a:r>
              <a:rPr lang="zh-CN" altLang="en-US" sz="2000" b="1" dirty="0" smtClean="0"/>
              <a:t>第七章 市场活动逻辑安全</a:t>
            </a:r>
            <a:endParaRPr lang="en-US" altLang="zh-CN" sz="2000" b="1" dirty="0"/>
          </a:p>
        </p:txBody>
      </p:sp>
      <p:sp>
        <p:nvSpPr>
          <p:cNvPr id="2" name="内容占位符 1"/>
          <p:cNvSpPr>
            <a:spLocks noGrp="1"/>
          </p:cNvSpPr>
          <p:nvPr>
            <p:ph idx="1"/>
          </p:nvPr>
        </p:nvSpPr>
        <p:spPr>
          <a:xfrm>
            <a:off x="426890" y="897985"/>
            <a:ext cx="8249566" cy="5195311"/>
          </a:xfrm>
        </p:spPr>
        <p:txBody>
          <a:bodyPr/>
          <a:lstStyle/>
          <a:p>
            <a:pPr marL="0" lvl="1" indent="0">
              <a:lnSpc>
                <a:spcPct val="150000"/>
              </a:lnSpc>
              <a:buNone/>
            </a:pPr>
            <a:r>
              <a:rPr lang="en-US" altLang="zh-CN" sz="1200" b="1" dirty="0" smtClean="0"/>
              <a:t>7.2</a:t>
            </a:r>
            <a:r>
              <a:rPr lang="zh-CN" altLang="en-US" sz="1200" b="1" dirty="0" smtClean="0"/>
              <a:t>、涉及市场促销活动的程序对用户资格条件审核逻辑应防止绕过等设计缺陷</a:t>
            </a:r>
            <a:endParaRPr lang="en-US" altLang="zh-CN" sz="1200" b="1" dirty="0" smtClean="0"/>
          </a:p>
          <a:p>
            <a:pPr marL="0" lvl="1" indent="0">
              <a:lnSpc>
                <a:spcPct val="150000"/>
              </a:lnSpc>
              <a:buNone/>
            </a:pPr>
            <a:r>
              <a:rPr lang="en-US" altLang="zh-CN" sz="1200" b="1" dirty="0"/>
              <a:t> </a:t>
            </a:r>
            <a:r>
              <a:rPr lang="en-US" altLang="zh-CN" sz="1200" b="1" dirty="0" smtClean="0"/>
              <a:t>       </a:t>
            </a:r>
            <a:r>
              <a:rPr lang="zh-CN" altLang="en-US" sz="1200" dirty="0" smtClean="0"/>
              <a:t>如案例</a:t>
            </a:r>
            <a:r>
              <a:rPr lang="en-US" altLang="zh-CN" sz="1200" dirty="0" smtClean="0"/>
              <a:t>《</a:t>
            </a:r>
            <a:r>
              <a:rPr lang="zh-CN" altLang="en-US" sz="1200" dirty="0" smtClean="0"/>
              <a:t> </a:t>
            </a:r>
            <a:r>
              <a:rPr lang="en-US" altLang="zh-CN" sz="1200" dirty="0"/>
              <a:t>【</a:t>
            </a:r>
            <a:r>
              <a:rPr lang="zh-CN" altLang="en-US" sz="1200" dirty="0"/>
              <a:t>严重漏洞通知</a:t>
            </a:r>
            <a:r>
              <a:rPr lang="en-US" altLang="zh-CN" sz="1200" dirty="0"/>
              <a:t>-20150524】</a:t>
            </a:r>
            <a:r>
              <a:rPr lang="zh-CN" altLang="en-US" sz="1200" dirty="0"/>
              <a:t>京东钱包</a:t>
            </a:r>
            <a:r>
              <a:rPr lang="en-US" altLang="zh-CN" sz="1200" dirty="0" smtClean="0"/>
              <a:t>app618</a:t>
            </a:r>
            <a:r>
              <a:rPr lang="zh-CN" altLang="en-US" sz="1200" dirty="0"/>
              <a:t>活动存在刷钱风险</a:t>
            </a:r>
            <a:r>
              <a:rPr lang="en-US" altLang="zh-CN" sz="1200" dirty="0" smtClean="0"/>
              <a:t>》</a:t>
            </a:r>
            <a:r>
              <a:rPr lang="zh-CN" altLang="en-US" sz="1200" dirty="0"/>
              <a:t>用户在众筹无私支持一个项目，填写的金额大于银行卡内余额，会支付不成功，但是会获得一次</a:t>
            </a:r>
            <a:r>
              <a:rPr lang="en-US" altLang="zh-CN" sz="1200" dirty="0"/>
              <a:t>618</a:t>
            </a:r>
            <a:r>
              <a:rPr lang="zh-CN" altLang="en-US" sz="1200" dirty="0"/>
              <a:t>抽奖机会，一个账户一天最多可以获得一次机会，活动期间最多</a:t>
            </a:r>
            <a:r>
              <a:rPr lang="en-US" altLang="zh-CN" sz="1200" dirty="0"/>
              <a:t>5</a:t>
            </a:r>
            <a:r>
              <a:rPr lang="zh-CN" altLang="en-US" sz="1200" dirty="0"/>
              <a:t>次机会</a:t>
            </a:r>
            <a:r>
              <a:rPr lang="zh-CN" altLang="en-US" sz="1200" dirty="0" smtClean="0"/>
              <a:t>，此逻辑安全问题造成了抽奖的缺陷，如下截图：</a:t>
            </a:r>
            <a:endParaRPr lang="en-US" altLang="zh-CN" sz="1200" dirty="0" smtClean="0"/>
          </a:p>
          <a:p>
            <a:pPr marL="0" lvl="1" indent="0">
              <a:lnSpc>
                <a:spcPct val="150000"/>
              </a:lnSpc>
              <a:buNone/>
            </a:pPr>
            <a:endParaRPr lang="en-US" altLang="zh-CN" sz="1200" dirty="0" smtClean="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smtClean="0"/>
          </a:p>
          <a:p>
            <a:pPr>
              <a:lnSpc>
                <a:spcPct val="150000"/>
              </a:lnSpc>
              <a:spcBef>
                <a:spcPts val="0"/>
              </a:spcBef>
            </a:pPr>
            <a:r>
              <a:rPr lang="zh-CN" altLang="en-US" sz="1200" b="1" dirty="0"/>
              <a:t>本章规范参考：</a:t>
            </a:r>
            <a:endParaRPr lang="en-US" altLang="zh-CN" sz="1200" b="1" dirty="0"/>
          </a:p>
          <a:p>
            <a:pPr marL="360000" lvl="1" indent="-180000">
              <a:lnSpc>
                <a:spcPct val="150000"/>
              </a:lnSpc>
              <a:spcBef>
                <a:spcPts val="0"/>
              </a:spcBef>
            </a:pPr>
            <a:r>
              <a:rPr lang="zh-CN" altLang="en-US" sz="1200" dirty="0"/>
              <a:t>安全知识库 </a:t>
            </a:r>
            <a:r>
              <a:rPr lang="en-US" altLang="zh-CN" sz="1200" dirty="0"/>
              <a:t>《FLASH</a:t>
            </a:r>
            <a:r>
              <a:rPr lang="zh-CN" altLang="en-US" sz="1200" dirty="0"/>
              <a:t>抽奖未做限制导致无限抽奖</a:t>
            </a:r>
            <a:r>
              <a:rPr lang="en-US" altLang="zh-CN" sz="1200" dirty="0"/>
              <a:t>》</a:t>
            </a:r>
            <a:r>
              <a:rPr lang="en-US" altLang="zh-CN" sz="1200" dirty="0">
                <a:hlinkClick r:id="rId2"/>
              </a:rPr>
              <a:t>http://study.jd.com/?</a:t>
            </a:r>
            <a:r>
              <a:rPr lang="en-US" altLang="zh-CN" sz="1200" dirty="0" smtClean="0">
                <a:hlinkClick r:id="rId2"/>
              </a:rPr>
              <a:t>p=28846</a:t>
            </a:r>
            <a:endParaRPr lang="en-US" altLang="zh-CN" sz="1200" dirty="0" smtClean="0"/>
          </a:p>
          <a:p>
            <a:pPr marL="360000" lvl="1" indent="-180000">
              <a:lnSpc>
                <a:spcPct val="150000"/>
              </a:lnSpc>
              <a:spcBef>
                <a:spcPts val="0"/>
              </a:spcBef>
            </a:pPr>
            <a:r>
              <a:rPr lang="zh-CN" altLang="en-US" sz="1200" dirty="0"/>
              <a:t>安全知识库 </a:t>
            </a:r>
            <a:r>
              <a:rPr lang="en-US" altLang="zh-CN" sz="1200" dirty="0"/>
              <a:t>《</a:t>
            </a:r>
            <a:r>
              <a:rPr lang="zh-CN" altLang="en-US" sz="1200" dirty="0"/>
              <a:t>设计缺陷之京东白条变相提现漏洞</a:t>
            </a:r>
            <a:r>
              <a:rPr lang="en-US" altLang="zh-CN" sz="1200" dirty="0"/>
              <a:t>》</a:t>
            </a:r>
            <a:r>
              <a:rPr lang="en-US" altLang="zh-CN" sz="1200" dirty="0">
                <a:hlinkClick r:id="rId3"/>
              </a:rPr>
              <a:t>http://study.jd.com/?</a:t>
            </a:r>
            <a:r>
              <a:rPr lang="en-US" altLang="zh-CN" sz="1200" dirty="0" smtClean="0">
                <a:hlinkClick r:id="rId3"/>
              </a:rPr>
              <a:t>p=29462</a:t>
            </a:r>
            <a:endParaRPr lang="en-US" altLang="zh-CN" sz="1200" dirty="0"/>
          </a:p>
          <a:p>
            <a:pPr marL="0" lvl="1" indent="0">
              <a:lnSpc>
                <a:spcPct val="150000"/>
              </a:lnSpc>
              <a:buNone/>
            </a:pPr>
            <a:r>
              <a:rPr lang="en-US" altLang="zh-CN" sz="1200" dirty="0"/>
              <a:t/>
            </a:r>
            <a:br>
              <a:rPr lang="en-US" altLang="zh-CN" sz="1200" dirty="0"/>
            </a:br>
            <a:endParaRPr lang="en-US" altLang="zh-CN" sz="1200" dirty="0" smtClean="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146000"/>
            <a:ext cx="5591175"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17582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应用部分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9525"/>
            <a:ext cx="91678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928688" y="1643063"/>
            <a:ext cx="38163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itchFamily="34" charset="-122"/>
                <a:ea typeface="微软雅黑" pitchFamily="34" charset="-122"/>
              </a:defRPr>
            </a:lvl1pPr>
            <a:lvl2pPr marL="742950" indent="-285750">
              <a:spcBef>
                <a:spcPct val="20000"/>
              </a:spcBef>
              <a:buChar char="–"/>
              <a:defRPr sz="2800">
                <a:solidFill>
                  <a:schemeClr val="tx1"/>
                </a:solidFill>
                <a:latin typeface="微软雅黑" pitchFamily="34" charset="-122"/>
                <a:ea typeface="微软雅黑" pitchFamily="34" charset="-122"/>
              </a:defRPr>
            </a:lvl2pPr>
            <a:lvl3pPr marL="1143000" indent="-228600">
              <a:spcBef>
                <a:spcPct val="20000"/>
              </a:spcBef>
              <a:buChar char="•"/>
              <a:defRPr sz="2400">
                <a:solidFill>
                  <a:schemeClr val="tx1"/>
                </a:solidFill>
                <a:latin typeface="微软雅黑" pitchFamily="34" charset="-122"/>
                <a:ea typeface="微软雅黑" pitchFamily="34" charset="-122"/>
              </a:defRPr>
            </a:lvl3pPr>
            <a:lvl4pPr marL="1600200" indent="-228600">
              <a:spcBef>
                <a:spcPct val="20000"/>
              </a:spcBef>
              <a:buChar char="–"/>
              <a:defRPr sz="2000">
                <a:solidFill>
                  <a:schemeClr val="tx1"/>
                </a:solidFill>
                <a:latin typeface="微软雅黑" pitchFamily="34" charset="-122"/>
                <a:ea typeface="微软雅黑" pitchFamily="34" charset="-122"/>
              </a:defRPr>
            </a:lvl4pPr>
            <a:lvl5pPr marL="2057400" indent="-228600">
              <a:spcBef>
                <a:spcPct val="20000"/>
              </a:spcBef>
              <a:buChar char="»"/>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9pPr>
          </a:lstStyle>
          <a:p>
            <a:pPr eaLnBrk="1" hangingPunct="1">
              <a:spcBef>
                <a:spcPct val="0"/>
              </a:spcBef>
              <a:buFontTx/>
              <a:buNone/>
            </a:pPr>
            <a:r>
              <a:rPr lang="en-US" altLang="zh-CN" sz="5000" dirty="0" smtClean="0">
                <a:solidFill>
                  <a:schemeClr val="bg1"/>
                </a:solidFill>
                <a:latin typeface="Arial" charset="0"/>
              </a:rPr>
              <a:t>THE END</a:t>
            </a:r>
          </a:p>
          <a:p>
            <a:pPr eaLnBrk="1" hangingPunct="1">
              <a:spcBef>
                <a:spcPct val="0"/>
              </a:spcBef>
              <a:buFontTx/>
              <a:buNone/>
            </a:pPr>
            <a:endParaRPr lang="zh-CN" altLang="en-US" sz="5000" dirty="0">
              <a:solidFill>
                <a:schemeClr val="bg1"/>
              </a:solidFill>
              <a:latin typeface="Arial" charset="0"/>
              <a:ea typeface="宋体" charset="-122"/>
            </a:endParaRPr>
          </a:p>
        </p:txBody>
      </p:sp>
      <p:sp>
        <p:nvSpPr>
          <p:cNvPr id="13316" name="Text Box 4"/>
          <p:cNvSpPr txBox="1">
            <a:spLocks noChangeArrowheads="1"/>
          </p:cNvSpPr>
          <p:nvPr/>
        </p:nvSpPr>
        <p:spPr bwMode="auto">
          <a:xfrm>
            <a:off x="612775" y="5534025"/>
            <a:ext cx="37449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itchFamily="34" charset="-122"/>
                <a:ea typeface="微软雅黑" pitchFamily="34" charset="-122"/>
              </a:defRPr>
            </a:lvl1pPr>
            <a:lvl2pPr marL="742950" indent="-285750">
              <a:spcBef>
                <a:spcPct val="20000"/>
              </a:spcBef>
              <a:buChar char="–"/>
              <a:defRPr sz="2800">
                <a:solidFill>
                  <a:schemeClr val="tx1"/>
                </a:solidFill>
                <a:latin typeface="微软雅黑" pitchFamily="34" charset="-122"/>
                <a:ea typeface="微软雅黑" pitchFamily="34" charset="-122"/>
              </a:defRPr>
            </a:lvl2pPr>
            <a:lvl3pPr marL="1143000" indent="-228600">
              <a:spcBef>
                <a:spcPct val="20000"/>
              </a:spcBef>
              <a:buChar char="•"/>
              <a:defRPr sz="2400">
                <a:solidFill>
                  <a:schemeClr val="tx1"/>
                </a:solidFill>
                <a:latin typeface="微软雅黑" pitchFamily="34" charset="-122"/>
                <a:ea typeface="微软雅黑" pitchFamily="34" charset="-122"/>
              </a:defRPr>
            </a:lvl3pPr>
            <a:lvl4pPr marL="1600200" indent="-228600">
              <a:spcBef>
                <a:spcPct val="20000"/>
              </a:spcBef>
              <a:buChar char="–"/>
              <a:defRPr sz="2000">
                <a:solidFill>
                  <a:schemeClr val="tx1"/>
                </a:solidFill>
                <a:latin typeface="微软雅黑" pitchFamily="34" charset="-122"/>
                <a:ea typeface="微软雅黑" pitchFamily="34" charset="-122"/>
              </a:defRPr>
            </a:lvl4pPr>
            <a:lvl5pPr marL="2057400" indent="-228600">
              <a:spcBef>
                <a:spcPct val="20000"/>
              </a:spcBef>
              <a:buChar char="»"/>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9pPr>
          </a:lstStyle>
          <a:p>
            <a:pPr eaLnBrk="1" hangingPunct="1">
              <a:spcBef>
                <a:spcPct val="0"/>
              </a:spcBef>
              <a:buFontTx/>
              <a:buNone/>
            </a:pPr>
            <a:r>
              <a:rPr lang="zh-CN" altLang="en-US" sz="900" dirty="0">
                <a:solidFill>
                  <a:schemeClr val="bg2"/>
                </a:solidFill>
              </a:rPr>
              <a:t>北京市朝阳区北辰西路</a:t>
            </a:r>
            <a:r>
              <a:rPr lang="en-US" altLang="zh-CN" sz="900" dirty="0">
                <a:solidFill>
                  <a:schemeClr val="bg2"/>
                </a:solidFill>
              </a:rPr>
              <a:t>8</a:t>
            </a:r>
            <a:r>
              <a:rPr lang="zh-CN" altLang="en-US" sz="900" dirty="0">
                <a:solidFill>
                  <a:schemeClr val="bg2"/>
                </a:solidFill>
              </a:rPr>
              <a:t>号北辰世纪中心</a:t>
            </a:r>
            <a:r>
              <a:rPr lang="en-US" altLang="zh-CN" sz="900" dirty="0">
                <a:solidFill>
                  <a:schemeClr val="bg2"/>
                </a:solidFill>
              </a:rPr>
              <a:t>A</a:t>
            </a:r>
            <a:r>
              <a:rPr lang="zh-CN" altLang="en-US" sz="900" dirty="0">
                <a:solidFill>
                  <a:schemeClr val="bg2"/>
                </a:solidFill>
              </a:rPr>
              <a:t>座</a:t>
            </a:r>
            <a:r>
              <a:rPr lang="en-US" altLang="zh-CN" sz="900" dirty="0">
                <a:solidFill>
                  <a:schemeClr val="bg2"/>
                </a:solidFill>
              </a:rPr>
              <a:t>6</a:t>
            </a:r>
            <a:r>
              <a:rPr lang="zh-CN" altLang="en-US" sz="900" dirty="0">
                <a:solidFill>
                  <a:schemeClr val="bg2"/>
                </a:solidFill>
              </a:rPr>
              <a:t>层</a:t>
            </a:r>
          </a:p>
          <a:p>
            <a:pPr eaLnBrk="1" hangingPunct="1">
              <a:spcBef>
                <a:spcPct val="0"/>
              </a:spcBef>
              <a:buFontTx/>
              <a:buNone/>
            </a:pPr>
            <a:r>
              <a:rPr lang="en-US" altLang="zh-CN" sz="900" dirty="0">
                <a:solidFill>
                  <a:schemeClr val="bg2"/>
                </a:solidFill>
                <a:latin typeface="Arial" charset="0"/>
                <a:ea typeface="宋体" charset="-122"/>
              </a:rPr>
              <a:t>6F Building A, North-Star Century Center, 8 </a:t>
            </a:r>
            <a:r>
              <a:rPr lang="en-US" altLang="zh-CN" sz="900" dirty="0" err="1">
                <a:solidFill>
                  <a:schemeClr val="bg2"/>
                </a:solidFill>
                <a:latin typeface="Arial" charset="0"/>
                <a:ea typeface="宋体" charset="-122"/>
              </a:rPr>
              <a:t>Beichen</a:t>
            </a:r>
            <a:r>
              <a:rPr lang="en-US" altLang="zh-CN" sz="900" dirty="0">
                <a:solidFill>
                  <a:schemeClr val="bg2"/>
                </a:solidFill>
                <a:latin typeface="Arial" charset="0"/>
                <a:ea typeface="宋体" charset="-122"/>
              </a:rPr>
              <a:t> West Street,</a:t>
            </a:r>
          </a:p>
          <a:p>
            <a:pPr eaLnBrk="1" hangingPunct="1">
              <a:spcBef>
                <a:spcPct val="0"/>
              </a:spcBef>
              <a:buFontTx/>
              <a:buNone/>
            </a:pPr>
            <a:r>
              <a:rPr lang="en-US" altLang="zh-CN" sz="900" dirty="0" err="1">
                <a:solidFill>
                  <a:schemeClr val="bg2"/>
                </a:solidFill>
                <a:latin typeface="Arial" charset="0"/>
                <a:ea typeface="宋体" charset="-122"/>
              </a:rPr>
              <a:t>Chaoyang</a:t>
            </a:r>
            <a:r>
              <a:rPr lang="en-US" altLang="zh-CN" sz="900" dirty="0">
                <a:solidFill>
                  <a:schemeClr val="bg2"/>
                </a:solidFill>
                <a:latin typeface="Arial" charset="0"/>
                <a:ea typeface="宋体" charset="-122"/>
              </a:rPr>
              <a:t> District, Beijing 100101</a:t>
            </a:r>
          </a:p>
          <a:p>
            <a:pPr eaLnBrk="1" hangingPunct="1">
              <a:spcBef>
                <a:spcPct val="0"/>
              </a:spcBef>
              <a:buFontTx/>
              <a:buNone/>
            </a:pPr>
            <a:r>
              <a:rPr lang="en-US" altLang="zh-CN" sz="900" dirty="0">
                <a:solidFill>
                  <a:schemeClr val="bg2"/>
                </a:solidFill>
                <a:latin typeface="Arial" charset="0"/>
                <a:ea typeface="宋体" charset="-122"/>
              </a:rPr>
              <a:t>T. 010-5895 1234   F. 010-5895 1234</a:t>
            </a:r>
          </a:p>
          <a:p>
            <a:pPr eaLnBrk="1" hangingPunct="1">
              <a:spcBef>
                <a:spcPct val="0"/>
              </a:spcBef>
              <a:buFontTx/>
              <a:buNone/>
            </a:pPr>
            <a:r>
              <a:rPr lang="en-US" altLang="zh-CN" sz="900" dirty="0">
                <a:solidFill>
                  <a:schemeClr val="bg2"/>
                </a:solidFill>
                <a:latin typeface="Arial" charset="0"/>
                <a:ea typeface="宋体" charset="-122"/>
              </a:rPr>
              <a:t>E. xingming@jd.com   www.jd.com </a:t>
            </a:r>
          </a:p>
        </p:txBody>
      </p:sp>
      <p:sp>
        <p:nvSpPr>
          <p:cNvPr id="13317" name="Text Box 3"/>
          <p:cNvSpPr txBox="1">
            <a:spLocks noChangeArrowheads="1"/>
          </p:cNvSpPr>
          <p:nvPr/>
        </p:nvSpPr>
        <p:spPr bwMode="auto">
          <a:xfrm>
            <a:off x="4929188" y="4071938"/>
            <a:ext cx="3816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itchFamily="34" charset="-122"/>
                <a:ea typeface="微软雅黑" pitchFamily="34" charset="-122"/>
              </a:defRPr>
            </a:lvl1pPr>
            <a:lvl2pPr marL="742950" indent="-285750">
              <a:spcBef>
                <a:spcPct val="20000"/>
              </a:spcBef>
              <a:buChar char="–"/>
              <a:defRPr sz="2800">
                <a:solidFill>
                  <a:schemeClr val="tx1"/>
                </a:solidFill>
                <a:latin typeface="微软雅黑" pitchFamily="34" charset="-122"/>
                <a:ea typeface="微软雅黑" pitchFamily="34" charset="-122"/>
              </a:defRPr>
            </a:lvl2pPr>
            <a:lvl3pPr marL="1143000" indent="-228600">
              <a:spcBef>
                <a:spcPct val="20000"/>
              </a:spcBef>
              <a:buChar char="•"/>
              <a:defRPr sz="2400">
                <a:solidFill>
                  <a:schemeClr val="tx1"/>
                </a:solidFill>
                <a:latin typeface="微软雅黑" pitchFamily="34" charset="-122"/>
                <a:ea typeface="微软雅黑" pitchFamily="34" charset="-122"/>
              </a:defRPr>
            </a:lvl3pPr>
            <a:lvl4pPr marL="1600200" indent="-228600">
              <a:spcBef>
                <a:spcPct val="20000"/>
              </a:spcBef>
              <a:buChar char="–"/>
              <a:defRPr sz="2000">
                <a:solidFill>
                  <a:schemeClr val="tx1"/>
                </a:solidFill>
                <a:latin typeface="微软雅黑" pitchFamily="34" charset="-122"/>
                <a:ea typeface="微软雅黑" pitchFamily="34" charset="-122"/>
              </a:defRPr>
            </a:lvl4pPr>
            <a:lvl5pPr marL="2057400" indent="-228600">
              <a:spcBef>
                <a:spcPct val="20000"/>
              </a:spcBef>
              <a:buChar char="»"/>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9pPr>
          </a:lstStyle>
          <a:p>
            <a:pPr eaLnBrk="1" hangingPunct="1">
              <a:spcBef>
                <a:spcPct val="0"/>
              </a:spcBef>
              <a:buFontTx/>
              <a:buNone/>
            </a:pPr>
            <a:r>
              <a:rPr lang="zh-CN" altLang="en-US" sz="2800">
                <a:solidFill>
                  <a:schemeClr val="bg1"/>
                </a:solidFill>
                <a:latin typeface="Arial" charset="0"/>
                <a:ea typeface="宋体" charset="-122"/>
              </a:rPr>
              <a:t>京东商城安全管理部</a:t>
            </a:r>
            <a:endParaRPr lang="en-US" altLang="zh-CN" sz="2800">
              <a:solidFill>
                <a:schemeClr val="bg1"/>
              </a:solidFill>
              <a:latin typeface="Arial" charset="0"/>
              <a:ea typeface="宋体"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188" y="692696"/>
            <a:ext cx="8424936" cy="5949280"/>
          </a:xfrm>
        </p:spPr>
        <p:txBody>
          <a:bodyPr/>
          <a:lstStyle/>
          <a:p>
            <a:pPr marL="0" lvl="1" indent="0" algn="ctr">
              <a:lnSpc>
                <a:spcPct val="150000"/>
              </a:lnSpc>
              <a:buNone/>
            </a:pPr>
            <a:endParaRPr lang="en-US" altLang="zh-CN" sz="1400" b="1" dirty="0" smtClean="0"/>
          </a:p>
          <a:p>
            <a:pPr marL="0" lvl="1" indent="0" algn="ctr">
              <a:lnSpc>
                <a:spcPct val="150000"/>
              </a:lnSpc>
              <a:buNone/>
            </a:pPr>
            <a:r>
              <a:rPr lang="zh-CN" altLang="en-US" sz="1400" b="1" dirty="0" smtClean="0"/>
              <a:t>本章内容摘要</a:t>
            </a:r>
            <a:endParaRPr lang="en-US" altLang="zh-CN" sz="1200" b="1" dirty="0" smtClean="0"/>
          </a:p>
          <a:p>
            <a:pPr marL="0" lvl="1" indent="0">
              <a:lnSpc>
                <a:spcPct val="150000"/>
              </a:lnSpc>
              <a:spcBef>
                <a:spcPts val="0"/>
              </a:spcBef>
              <a:buNone/>
            </a:pPr>
            <a:r>
              <a:rPr lang="en-US" altLang="zh-CN" sz="1200" b="1" dirty="0"/>
              <a:t>1.1</a:t>
            </a:r>
            <a:r>
              <a:rPr lang="zh-CN" altLang="en-US" sz="1200" b="1" dirty="0"/>
              <a:t>、</a:t>
            </a:r>
            <a:r>
              <a:rPr lang="en-US" altLang="zh-CN" sz="1200" b="1" dirty="0"/>
              <a:t>JAVA</a:t>
            </a:r>
            <a:r>
              <a:rPr lang="zh-CN" altLang="en-US" sz="1200" b="1" dirty="0"/>
              <a:t>下常见防止</a:t>
            </a:r>
            <a:r>
              <a:rPr lang="en-US" altLang="zh-CN" sz="1200" b="1" dirty="0"/>
              <a:t>SQL</a:t>
            </a:r>
            <a:r>
              <a:rPr lang="zh-CN" altLang="en-US" sz="1200" b="1" dirty="0"/>
              <a:t>注入漏洞</a:t>
            </a:r>
            <a:r>
              <a:rPr lang="zh-CN" altLang="en-US" sz="1200" b="1" dirty="0" smtClean="0"/>
              <a:t>方法</a:t>
            </a:r>
            <a:endParaRPr lang="en-US" altLang="zh-CN" sz="1200" b="1" dirty="0" smtClean="0"/>
          </a:p>
          <a:p>
            <a:pPr marL="0" lvl="1" indent="0">
              <a:lnSpc>
                <a:spcPct val="150000"/>
              </a:lnSpc>
              <a:spcBef>
                <a:spcPts val="0"/>
              </a:spcBef>
              <a:buNone/>
            </a:pPr>
            <a:r>
              <a:rPr lang="en-US" altLang="zh-CN" sz="1200" b="1" dirty="0" smtClean="0"/>
              <a:t>        1.1.1</a:t>
            </a:r>
            <a:r>
              <a:rPr lang="zh-CN" altLang="en-US" sz="1200" b="1" dirty="0" smtClean="0"/>
              <a:t>、</a:t>
            </a:r>
            <a:r>
              <a:rPr lang="zh-CN" altLang="en-US" sz="1200" b="1" dirty="0"/>
              <a:t>当使用</a:t>
            </a:r>
            <a:r>
              <a:rPr lang="en-US" altLang="zh-CN" sz="1200" b="1" dirty="0"/>
              <a:t>JSP</a:t>
            </a:r>
            <a:r>
              <a:rPr lang="zh-CN" altLang="en-US" sz="1200" b="1" dirty="0"/>
              <a:t>直接操作数据库时，需要使用</a:t>
            </a:r>
            <a:r>
              <a:rPr lang="en-US" altLang="zh-CN" sz="1200" b="1" dirty="0" err="1"/>
              <a:t>prepareStatement</a:t>
            </a:r>
            <a:r>
              <a:rPr lang="en-US" altLang="zh-CN" sz="1200" b="1" dirty="0"/>
              <a:t>()</a:t>
            </a:r>
            <a:r>
              <a:rPr lang="zh-CN" altLang="en-US" sz="1200" b="1" dirty="0"/>
              <a:t>方法对</a:t>
            </a:r>
            <a:r>
              <a:rPr lang="en-US" altLang="zh-CN" sz="1200" b="1" dirty="0"/>
              <a:t>SQL</a:t>
            </a:r>
            <a:r>
              <a:rPr lang="zh-CN" altLang="en-US" sz="1200" b="1" dirty="0"/>
              <a:t>语句进行预编译处理</a:t>
            </a:r>
            <a:endParaRPr lang="en-US" altLang="zh-CN" sz="1200" b="1" dirty="0"/>
          </a:p>
          <a:p>
            <a:pPr marL="0" lvl="1" indent="0">
              <a:lnSpc>
                <a:spcPct val="150000"/>
              </a:lnSpc>
              <a:spcBef>
                <a:spcPts val="0"/>
              </a:spcBef>
              <a:buNone/>
            </a:pPr>
            <a:r>
              <a:rPr lang="en-US" altLang="zh-CN" sz="1200" b="1" dirty="0" smtClean="0"/>
              <a:t>        1.1.2</a:t>
            </a:r>
            <a:r>
              <a:rPr lang="zh-CN" altLang="en-US" sz="1200" b="1" dirty="0"/>
              <a:t>、</a:t>
            </a:r>
            <a:r>
              <a:rPr lang="en-US" altLang="zh-CN" sz="1200" b="1" dirty="0" err="1"/>
              <a:t>Mybatis</a:t>
            </a:r>
            <a:r>
              <a:rPr lang="zh-CN" altLang="en-US" sz="1200" b="1" dirty="0"/>
              <a:t>框架需要使用预编译方式进行数据库操作，禁止使用</a:t>
            </a:r>
            <a:r>
              <a:rPr lang="en-US" altLang="zh-CN" sz="1200" b="1" dirty="0"/>
              <a:t>$</a:t>
            </a:r>
            <a:r>
              <a:rPr lang="zh-CN" altLang="en-US" sz="1200" b="1" dirty="0"/>
              <a:t>进行字符串拼接；</a:t>
            </a:r>
            <a:endParaRPr lang="en-US" altLang="zh-CN" sz="1200" b="1" dirty="0"/>
          </a:p>
          <a:p>
            <a:pPr marL="0" lvl="1" indent="0">
              <a:lnSpc>
                <a:spcPct val="150000"/>
              </a:lnSpc>
              <a:spcBef>
                <a:spcPts val="0"/>
              </a:spcBef>
              <a:buNone/>
            </a:pPr>
            <a:r>
              <a:rPr lang="en-US" altLang="zh-CN" sz="1200" b="1" dirty="0" smtClean="0"/>
              <a:t>        1.1.3</a:t>
            </a:r>
            <a:r>
              <a:rPr lang="zh-CN" altLang="en-US" sz="1200" b="1" dirty="0"/>
              <a:t>、</a:t>
            </a:r>
            <a:r>
              <a:rPr lang="en-US" altLang="zh-CN" sz="1200" b="1" dirty="0"/>
              <a:t>Hibernate</a:t>
            </a:r>
            <a:r>
              <a:rPr lang="zh-CN" altLang="en-US" sz="1200" b="1" dirty="0"/>
              <a:t>框架需要使用预编译方式进行数据库操作；</a:t>
            </a:r>
            <a:endParaRPr lang="en-US" altLang="zh-CN" sz="1200" b="1" dirty="0"/>
          </a:p>
          <a:p>
            <a:pPr marL="0" lvl="1" indent="0">
              <a:lnSpc>
                <a:spcPct val="150000"/>
              </a:lnSpc>
              <a:spcBef>
                <a:spcPts val="0"/>
              </a:spcBef>
              <a:buNone/>
            </a:pPr>
            <a:r>
              <a:rPr lang="en-US" altLang="zh-CN" sz="1200" b="1" dirty="0"/>
              <a:t>1.2</a:t>
            </a:r>
            <a:r>
              <a:rPr lang="zh-CN" altLang="en-US" sz="1200" b="1" dirty="0"/>
              <a:t>、</a:t>
            </a:r>
            <a:r>
              <a:rPr lang="en-US" altLang="zh-CN" sz="1200" b="1" dirty="0"/>
              <a:t>PHP</a:t>
            </a:r>
            <a:r>
              <a:rPr lang="zh-CN" altLang="en-US" sz="1200" b="1" dirty="0"/>
              <a:t>下常见防止</a:t>
            </a:r>
            <a:r>
              <a:rPr lang="en-US" altLang="zh-CN" sz="1200" b="1" dirty="0"/>
              <a:t>SQL</a:t>
            </a:r>
            <a:r>
              <a:rPr lang="zh-CN" altLang="en-US" sz="1200" b="1" dirty="0"/>
              <a:t>注入漏洞方法</a:t>
            </a:r>
          </a:p>
          <a:p>
            <a:pPr marL="0" lvl="1" indent="0">
              <a:lnSpc>
                <a:spcPct val="150000"/>
              </a:lnSpc>
              <a:spcBef>
                <a:spcPts val="0"/>
              </a:spcBef>
              <a:buNone/>
            </a:pPr>
            <a:r>
              <a:rPr lang="en-US" altLang="zh-CN" sz="1200" b="1" dirty="0" smtClean="0"/>
              <a:t>        1.2.1</a:t>
            </a:r>
            <a:r>
              <a:rPr lang="zh-CN" altLang="en-US" sz="1200" b="1" dirty="0" smtClean="0"/>
              <a:t>、</a:t>
            </a:r>
            <a:r>
              <a:rPr lang="zh-CN" altLang="en-US" sz="1200" b="1" dirty="0"/>
              <a:t>当使用</a:t>
            </a:r>
            <a:r>
              <a:rPr lang="en-US" altLang="zh-CN" sz="1200" b="1" dirty="0"/>
              <a:t>PHP</a:t>
            </a:r>
            <a:r>
              <a:rPr lang="zh-CN" altLang="en-US" sz="1200" b="1" dirty="0"/>
              <a:t>进行数据库操作时，需要对传入的</a:t>
            </a:r>
            <a:r>
              <a:rPr lang="en-US" altLang="zh-CN" sz="1200" b="1" dirty="0"/>
              <a:t>SQL</a:t>
            </a:r>
            <a:r>
              <a:rPr lang="zh-CN" altLang="en-US" sz="1200" b="1" dirty="0"/>
              <a:t>语句（及相关的参数）进行对应的过滤和转义，也可以使用原</a:t>
            </a:r>
            <a:r>
              <a:rPr lang="zh-CN" altLang="en-US" sz="1200" b="1" dirty="0" smtClean="0"/>
              <a:t>生扩展</a:t>
            </a:r>
            <a:r>
              <a:rPr lang="zh-CN" altLang="en-US" sz="1200" b="1" dirty="0"/>
              <a:t>中定义的预编译</a:t>
            </a:r>
            <a:r>
              <a:rPr lang="zh-CN" altLang="en-US" sz="1200" b="1" dirty="0" smtClean="0"/>
              <a:t>方法；</a:t>
            </a:r>
            <a:endParaRPr lang="en-US" altLang="zh-CN" sz="1200" b="1" dirty="0" smtClean="0"/>
          </a:p>
          <a:p>
            <a:pPr marL="0" lvl="1" indent="0">
              <a:lnSpc>
                <a:spcPct val="150000"/>
              </a:lnSpc>
              <a:spcBef>
                <a:spcPts val="0"/>
              </a:spcBef>
              <a:buNone/>
            </a:pPr>
            <a:r>
              <a:rPr lang="en-US" altLang="zh-CN" sz="1200" b="1" dirty="0" smtClean="0"/>
              <a:t>        1.2.2 </a:t>
            </a:r>
            <a:r>
              <a:rPr lang="zh-CN" altLang="en-US" sz="1200" b="1" dirty="0"/>
              <a:t>、当使用</a:t>
            </a:r>
            <a:r>
              <a:rPr lang="en-US" altLang="zh-CN" sz="1200" b="1" dirty="0"/>
              <a:t>PHP</a:t>
            </a:r>
            <a:r>
              <a:rPr lang="zh-CN" altLang="en-US" sz="1200" b="1" dirty="0"/>
              <a:t>进行模糊查询时，查询语句中的占位符</a:t>
            </a:r>
            <a:r>
              <a:rPr lang="en-US" altLang="zh-CN" sz="1200" b="1" dirty="0"/>
              <a:t>%</a:t>
            </a:r>
            <a:r>
              <a:rPr lang="zh-CN" altLang="en-US" sz="1200" b="1" dirty="0"/>
              <a:t>应当是占据整个值的</a:t>
            </a:r>
            <a:r>
              <a:rPr lang="zh-CN" altLang="en-US" sz="1200" b="1" dirty="0" smtClean="0"/>
              <a:t>位置</a:t>
            </a:r>
            <a:endParaRPr lang="en-US" altLang="zh-CN" sz="1200" b="1" dirty="0" smtClean="0"/>
          </a:p>
          <a:p>
            <a:pPr marL="0" lvl="1" indent="0">
              <a:lnSpc>
                <a:spcPct val="150000"/>
              </a:lnSpc>
              <a:spcBef>
                <a:spcPts val="0"/>
              </a:spcBef>
              <a:buNone/>
            </a:pPr>
            <a:r>
              <a:rPr lang="en-US" altLang="zh-CN" sz="1200" b="1" dirty="0" smtClean="0"/>
              <a:t>1.3</a:t>
            </a:r>
            <a:r>
              <a:rPr lang="zh-CN" altLang="en-US" sz="1200" b="1" dirty="0" smtClean="0"/>
              <a:t>、</a:t>
            </a:r>
            <a:r>
              <a:rPr lang="en-US" altLang="zh-CN" sz="1200" b="1" dirty="0" smtClean="0"/>
              <a:t> </a:t>
            </a:r>
            <a:r>
              <a:rPr lang="en-US" altLang="zh-CN" sz="1200" b="1" dirty="0"/>
              <a:t>C++</a:t>
            </a:r>
            <a:r>
              <a:rPr lang="zh-CN" altLang="en-US" sz="1200" b="1" dirty="0"/>
              <a:t>防止</a:t>
            </a:r>
            <a:r>
              <a:rPr lang="en-US" altLang="zh-CN" sz="1200" b="1" dirty="0"/>
              <a:t>SQL</a:t>
            </a:r>
            <a:r>
              <a:rPr lang="zh-CN" altLang="en-US" sz="1200" b="1" dirty="0"/>
              <a:t>注入问题：</a:t>
            </a:r>
            <a:endParaRPr lang="en-US" altLang="zh-CN" sz="1200" b="1" dirty="0"/>
          </a:p>
          <a:p>
            <a:pPr marL="0" lvl="1" indent="0">
              <a:lnSpc>
                <a:spcPct val="150000"/>
              </a:lnSpc>
              <a:spcBef>
                <a:spcPts val="0"/>
              </a:spcBef>
              <a:buNone/>
            </a:pPr>
            <a:r>
              <a:rPr lang="en-US" altLang="zh-CN" sz="1200" b="1" dirty="0"/>
              <a:t>         1.3.1 </a:t>
            </a:r>
            <a:r>
              <a:rPr lang="zh-CN" altLang="en-US" sz="1200" b="1" dirty="0"/>
              <a:t>、使用自定义的过滤函数来防御</a:t>
            </a:r>
            <a:r>
              <a:rPr lang="en-US" altLang="zh-CN" sz="1200" b="1" dirty="0"/>
              <a:t>SQL</a:t>
            </a:r>
            <a:r>
              <a:rPr lang="zh-CN" altLang="en-US" sz="1200" b="1" dirty="0"/>
              <a:t>注入，针对单引号、双引号、转义符（</a:t>
            </a:r>
            <a:r>
              <a:rPr lang="en-US" altLang="zh-CN" sz="1200" b="1" dirty="0"/>
              <a:t>\</a:t>
            </a:r>
            <a:r>
              <a:rPr lang="zh-CN" altLang="en-US" sz="1200" b="1" dirty="0"/>
              <a:t>）等特殊字符使用斜杠进行转义，针对不常使用的</a:t>
            </a:r>
            <a:r>
              <a:rPr lang="en-US" altLang="zh-CN" sz="1200" b="1" dirty="0"/>
              <a:t>union</a:t>
            </a:r>
            <a:r>
              <a:rPr lang="zh-CN" altLang="en-US" sz="1200" b="1" dirty="0"/>
              <a:t>等特殊语意字符串进行过滤。</a:t>
            </a:r>
            <a:endParaRPr lang="en-US" altLang="zh-CN" sz="1200" b="1" dirty="0"/>
          </a:p>
          <a:p>
            <a:pPr marL="0" lvl="1" indent="0">
              <a:lnSpc>
                <a:spcPct val="150000"/>
              </a:lnSpc>
              <a:spcBef>
                <a:spcPts val="0"/>
              </a:spcBef>
              <a:buNone/>
            </a:pPr>
            <a:r>
              <a:rPr lang="zh-CN" altLang="en-US" sz="1200" b="1" dirty="0"/>
              <a:t>         </a:t>
            </a:r>
            <a:r>
              <a:rPr lang="en-US" altLang="zh-CN" sz="1200" b="1" dirty="0"/>
              <a:t>1.3.2</a:t>
            </a:r>
            <a:r>
              <a:rPr lang="zh-CN" altLang="en-US" sz="1200" b="1" dirty="0"/>
              <a:t>、当使用</a:t>
            </a:r>
            <a:r>
              <a:rPr lang="en-US" altLang="zh-CN" sz="1200" b="1" dirty="0"/>
              <a:t>C++</a:t>
            </a:r>
            <a:r>
              <a:rPr lang="zh-CN" altLang="en-US" sz="1200" b="1" dirty="0"/>
              <a:t>进行</a:t>
            </a:r>
            <a:r>
              <a:rPr lang="en-US" altLang="zh-CN" sz="1200" b="1" dirty="0"/>
              <a:t>MYSQL</a:t>
            </a:r>
            <a:r>
              <a:rPr lang="zh-CN" altLang="en-US" sz="1200" b="1" dirty="0"/>
              <a:t>操作时，应调用</a:t>
            </a:r>
            <a:r>
              <a:rPr lang="en-US" altLang="zh-CN" sz="1200" b="1" dirty="0" err="1"/>
              <a:t>prepareStatement</a:t>
            </a:r>
            <a:r>
              <a:rPr lang="en-US" altLang="zh-CN" sz="1200" b="1" dirty="0"/>
              <a:t>()</a:t>
            </a:r>
            <a:r>
              <a:rPr lang="zh-CN" altLang="en-US" sz="1200" b="1" dirty="0"/>
              <a:t>方法进行编译</a:t>
            </a:r>
            <a:r>
              <a:rPr lang="zh-CN" altLang="en-US" sz="1200" b="1" dirty="0" smtClean="0"/>
              <a:t>：、</a:t>
            </a:r>
            <a:endParaRPr lang="en-US" altLang="zh-CN" sz="1200" b="1" dirty="0" smtClean="0"/>
          </a:p>
          <a:p>
            <a:pPr marL="0" lvl="1" indent="0">
              <a:lnSpc>
                <a:spcPct val="150000"/>
              </a:lnSpc>
              <a:spcBef>
                <a:spcPts val="0"/>
              </a:spcBef>
              <a:buNone/>
            </a:pPr>
            <a:r>
              <a:rPr lang="en-US" altLang="zh-CN" sz="1200" b="1" dirty="0"/>
              <a:t>1.4 C#</a:t>
            </a:r>
            <a:r>
              <a:rPr lang="zh-CN" altLang="en-US" sz="1200" b="1" dirty="0"/>
              <a:t>防止</a:t>
            </a:r>
            <a:r>
              <a:rPr lang="en-US" altLang="zh-CN" sz="1200" b="1" dirty="0"/>
              <a:t>SQL</a:t>
            </a:r>
            <a:r>
              <a:rPr lang="zh-CN" altLang="en-US" sz="1200" b="1" dirty="0"/>
              <a:t>注入问题：</a:t>
            </a:r>
            <a:endParaRPr lang="en-US" altLang="zh-CN" sz="1200" b="1" dirty="0"/>
          </a:p>
          <a:p>
            <a:pPr marL="0" lvl="1" indent="0">
              <a:lnSpc>
                <a:spcPct val="150000"/>
              </a:lnSpc>
              <a:spcBef>
                <a:spcPts val="0"/>
              </a:spcBef>
              <a:buNone/>
            </a:pPr>
            <a:r>
              <a:rPr lang="en-US" altLang="zh-CN" sz="1200" b="1" dirty="0"/>
              <a:t>         1.4.1</a:t>
            </a:r>
            <a:r>
              <a:rPr lang="zh-CN" altLang="en-US" sz="1200" b="1" dirty="0"/>
              <a:t>、使用自定义的过滤函数来防御</a:t>
            </a:r>
            <a:r>
              <a:rPr lang="en-US" altLang="zh-CN" sz="1200" b="1" dirty="0"/>
              <a:t>SQL</a:t>
            </a:r>
            <a:r>
              <a:rPr lang="zh-CN" altLang="en-US" sz="1200" b="1" dirty="0"/>
              <a:t>注入，针对单引号、双引号、转义符（</a:t>
            </a:r>
            <a:r>
              <a:rPr lang="en-US" altLang="zh-CN" sz="1200" b="1" dirty="0"/>
              <a:t>\</a:t>
            </a:r>
            <a:r>
              <a:rPr lang="zh-CN" altLang="en-US" sz="1200" b="1" dirty="0"/>
              <a:t>）等特殊字符使用斜杠进行转义，针对不常使用的</a:t>
            </a:r>
            <a:r>
              <a:rPr lang="en-US" altLang="zh-CN" sz="1200" b="1" dirty="0"/>
              <a:t>union</a:t>
            </a:r>
            <a:r>
              <a:rPr lang="zh-CN" altLang="en-US" sz="1200" b="1" dirty="0"/>
              <a:t>等特殊语意字符串进行过滤。</a:t>
            </a:r>
            <a:endParaRPr lang="en-US" altLang="zh-CN" sz="1200" b="1" dirty="0"/>
          </a:p>
          <a:p>
            <a:pPr marL="0" lvl="1" indent="0">
              <a:lnSpc>
                <a:spcPct val="150000"/>
              </a:lnSpc>
              <a:spcBef>
                <a:spcPts val="0"/>
              </a:spcBef>
              <a:buNone/>
            </a:pPr>
            <a:r>
              <a:rPr lang="zh-CN" altLang="en-US" sz="1200" b="1" dirty="0"/>
              <a:t>         </a:t>
            </a:r>
            <a:r>
              <a:rPr lang="en-US" altLang="zh-CN" sz="1200" b="1" dirty="0"/>
              <a:t>1.4.2</a:t>
            </a:r>
            <a:r>
              <a:rPr lang="zh-CN" altLang="en-US" sz="1200" b="1" dirty="0"/>
              <a:t>、当使用</a:t>
            </a:r>
            <a:r>
              <a:rPr lang="en-US" altLang="zh-CN" sz="1200" b="1" dirty="0"/>
              <a:t>C#</a:t>
            </a:r>
            <a:r>
              <a:rPr lang="zh-CN" altLang="en-US" sz="1200" b="1" dirty="0"/>
              <a:t>进行</a:t>
            </a:r>
            <a:r>
              <a:rPr lang="en-US" altLang="zh-CN" sz="1200" b="1" dirty="0"/>
              <a:t>MYSQL</a:t>
            </a:r>
            <a:r>
              <a:rPr lang="zh-CN" altLang="en-US" sz="1200" b="1" dirty="0"/>
              <a:t>操作时，应调用</a:t>
            </a:r>
            <a:r>
              <a:rPr lang="en-US" altLang="zh-CN" sz="1200" b="1" dirty="0" err="1"/>
              <a:t>OdbcCommand</a:t>
            </a:r>
            <a:r>
              <a:rPr lang="en-US" altLang="zh-CN" sz="1200" b="1" dirty="0"/>
              <a:t> </a:t>
            </a:r>
            <a:r>
              <a:rPr lang="zh-CN" altLang="en-US" sz="1200" b="1" dirty="0"/>
              <a:t>中的</a:t>
            </a:r>
            <a:r>
              <a:rPr lang="en-US" altLang="zh-CN" sz="1200" b="1" dirty="0" err="1"/>
              <a:t>OdbcParameter</a:t>
            </a:r>
            <a:r>
              <a:rPr lang="zh-CN" altLang="en-US" sz="1200" b="1" dirty="0"/>
              <a:t>标准化格式进行预编</a:t>
            </a:r>
            <a:r>
              <a:rPr lang="zh-CN" altLang="en-US" sz="1200" b="1" dirty="0" smtClean="0"/>
              <a:t>译</a:t>
            </a:r>
            <a:endParaRPr lang="en-US" altLang="zh-CN" sz="1200" b="1" dirty="0" smtClean="0"/>
          </a:p>
          <a:p>
            <a:pPr marL="0" lvl="1" indent="0">
              <a:lnSpc>
                <a:spcPct val="150000"/>
              </a:lnSpc>
              <a:spcBef>
                <a:spcPts val="0"/>
              </a:spcBef>
              <a:buNone/>
            </a:pPr>
            <a:r>
              <a:rPr lang="en-US" altLang="zh-CN" sz="1200" b="1" dirty="0" smtClean="0"/>
              <a:t>1.5</a:t>
            </a:r>
            <a:r>
              <a:rPr lang="zh-CN" altLang="en-US" sz="1200" b="1" dirty="0" smtClean="0"/>
              <a:t>、</a:t>
            </a:r>
            <a:r>
              <a:rPr lang="zh-CN" altLang="en-US" sz="1200" b="1" dirty="0"/>
              <a:t>当使用非上述语言或框架进行数据库操作时，各框架及语言基本都提供了预编译的方法，需要使用对应的方法进行数据库操作；当框架或语言中无预编译方法，需要手工对用户的输入进行转义或</a:t>
            </a:r>
            <a:r>
              <a:rPr lang="zh-CN" altLang="en-US" sz="1200" b="1" dirty="0" smtClean="0"/>
              <a:t>过滤；  </a:t>
            </a:r>
            <a:endParaRPr lang="en-US" altLang="zh-CN" sz="1200" b="1" dirty="0"/>
          </a:p>
          <a:p>
            <a:pPr marL="0" lvl="1" indent="0">
              <a:lnSpc>
                <a:spcPct val="150000"/>
              </a:lnSpc>
              <a:buNone/>
            </a:pPr>
            <a:endParaRPr lang="en-US" altLang="zh-CN" sz="1200" b="1" dirty="0"/>
          </a:p>
          <a:p>
            <a:pPr marL="0" lvl="1" indent="0">
              <a:lnSpc>
                <a:spcPct val="150000"/>
              </a:lnSpc>
              <a:buNone/>
            </a:pPr>
            <a:endParaRPr lang="en-US" altLang="zh-CN" sz="1200" b="1" dirty="0" smtClean="0"/>
          </a:p>
          <a:p>
            <a:pPr marL="0" lvl="1" indent="0">
              <a:lnSpc>
                <a:spcPct val="150000"/>
              </a:lnSpc>
              <a:buNone/>
            </a:pPr>
            <a:endParaRPr lang="zh-CN" altLang="en-US" sz="1200" b="1"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a:p>
          <a:p>
            <a:pPr marL="0" lvl="1" indent="0">
              <a:lnSpc>
                <a:spcPct val="150000"/>
              </a:lnSpc>
              <a:buNone/>
            </a:pPr>
            <a:endParaRPr lang="en-US" altLang="zh-CN" sz="1200" dirty="0" smtClean="0"/>
          </a:p>
          <a:p>
            <a:pPr marL="0" lvl="1" indent="0">
              <a:lnSpc>
                <a:spcPct val="150000"/>
              </a:lnSpc>
              <a:buNone/>
            </a:pPr>
            <a:endParaRPr lang="en-US" altLang="zh-CN" sz="1050" dirty="0"/>
          </a:p>
        </p:txBody>
      </p:sp>
      <p:sp>
        <p:nvSpPr>
          <p:cNvPr id="6" name="标题 1"/>
          <p:cNvSpPr>
            <a:spLocks noGrp="1"/>
          </p:cNvSpPr>
          <p:nvPr>
            <p:ph type="title"/>
          </p:nvPr>
        </p:nvSpPr>
        <p:spPr>
          <a:xfrm>
            <a:off x="446856" y="260648"/>
            <a:ext cx="8229600" cy="490537"/>
          </a:xfrm>
        </p:spPr>
        <p:txBody>
          <a:bodyPr>
            <a:noAutofit/>
          </a:bodyPr>
          <a:lstStyle/>
          <a:p>
            <a:r>
              <a:rPr lang="zh-CN" altLang="en-US" sz="2000" b="1" dirty="0" smtClean="0"/>
              <a:t>第</a:t>
            </a:r>
            <a:r>
              <a:rPr lang="zh-CN" altLang="en-US" sz="2000" b="1" dirty="0"/>
              <a:t>一</a:t>
            </a:r>
            <a:r>
              <a:rPr lang="zh-CN" altLang="en-US" sz="2000" b="1" dirty="0" smtClean="0"/>
              <a:t>章 </a:t>
            </a:r>
            <a:r>
              <a:rPr lang="en-US" altLang="zh-CN" sz="2000" b="1" dirty="0"/>
              <a:t>SQL</a:t>
            </a:r>
            <a:r>
              <a:rPr lang="zh-CN" altLang="en-US" sz="2000" b="1" dirty="0"/>
              <a:t>注入漏洞</a:t>
            </a:r>
            <a:endParaRPr lang="en-US" altLang="zh-CN" sz="2000" b="1" dirty="0"/>
          </a:p>
        </p:txBody>
      </p:sp>
    </p:spTree>
    <p:extLst>
      <p:ext uri="{BB962C8B-B14F-4D97-AF65-F5344CB8AC3E}">
        <p14:creationId xmlns:p14="http://schemas.microsoft.com/office/powerpoint/2010/main" val="4154199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smtClean="0"/>
              <a:t>第一章 </a:t>
            </a:r>
            <a:r>
              <a:rPr lang="en-US" altLang="zh-CN" sz="2000" b="1" dirty="0" smtClean="0"/>
              <a:t>SQL</a:t>
            </a:r>
            <a:r>
              <a:rPr lang="zh-CN" altLang="en-US" sz="2000" b="1" dirty="0" smtClean="0"/>
              <a:t>注入漏洞</a:t>
            </a:r>
          </a:p>
        </p:txBody>
      </p:sp>
      <p:sp>
        <p:nvSpPr>
          <p:cNvPr id="2" name="内容占位符 1"/>
          <p:cNvSpPr>
            <a:spLocks noGrp="1"/>
          </p:cNvSpPr>
          <p:nvPr>
            <p:ph idx="1"/>
          </p:nvPr>
        </p:nvSpPr>
        <p:spPr>
          <a:xfrm>
            <a:off x="457200" y="908720"/>
            <a:ext cx="8229600" cy="5832648"/>
          </a:xfrm>
        </p:spPr>
        <p:txBody>
          <a:bodyPr/>
          <a:lstStyle/>
          <a:p>
            <a:pPr marL="0" lvl="1" indent="0">
              <a:lnSpc>
                <a:spcPct val="150000"/>
              </a:lnSpc>
              <a:buNone/>
            </a:pPr>
            <a:r>
              <a:rPr lang="zh-CN" altLang="en-US" sz="1400" b="1" dirty="0" smtClean="0"/>
              <a:t>       </a:t>
            </a:r>
            <a:r>
              <a:rPr lang="zh-CN" altLang="en-US" sz="1200" dirty="0" smtClean="0"/>
              <a:t>用户可控数据未经正确处理带入</a:t>
            </a:r>
            <a:r>
              <a:rPr lang="en-US" altLang="zh-CN" sz="1200" dirty="0" smtClean="0"/>
              <a:t>SQL</a:t>
            </a:r>
            <a:r>
              <a:rPr lang="zh-CN" altLang="en-US" sz="1200" dirty="0" smtClean="0"/>
              <a:t>查询语句中，导致</a:t>
            </a:r>
            <a:r>
              <a:rPr lang="en-US" altLang="zh-CN" sz="1200" dirty="0" smtClean="0"/>
              <a:t>SQL</a:t>
            </a:r>
            <a:r>
              <a:rPr lang="zh-CN" altLang="en-US" sz="1200" dirty="0" smtClean="0"/>
              <a:t>注入漏洞产生，攻击者借助此漏洞可以直接获取当前</a:t>
            </a:r>
            <a:r>
              <a:rPr lang="zh-CN" altLang="en-US" sz="1200" dirty="0"/>
              <a:t>数据库</a:t>
            </a:r>
            <a:r>
              <a:rPr lang="zh-CN" altLang="en-US" sz="1200" dirty="0" smtClean="0"/>
              <a:t>操作权限，进行相应的脱库、越权获得系统权限、注入</a:t>
            </a:r>
            <a:r>
              <a:rPr lang="en-US" altLang="zh-CN" sz="1200" dirty="0" smtClean="0"/>
              <a:t>Shell</a:t>
            </a:r>
            <a:r>
              <a:rPr lang="zh-CN" altLang="en-US" sz="1200" dirty="0" smtClean="0"/>
              <a:t>等危险操作。</a:t>
            </a:r>
            <a:endParaRPr lang="en-US" altLang="zh-CN" sz="1200" dirty="0" smtClean="0"/>
          </a:p>
          <a:p>
            <a:pPr marL="0" lvl="1" indent="0">
              <a:lnSpc>
                <a:spcPct val="150000"/>
              </a:lnSpc>
              <a:buNone/>
            </a:pPr>
            <a:r>
              <a:rPr lang="en-US" altLang="zh-CN" sz="1200" dirty="0"/>
              <a:t> </a:t>
            </a:r>
            <a:r>
              <a:rPr lang="en-US" altLang="zh-CN" sz="1200" dirty="0" smtClean="0"/>
              <a:t>       </a:t>
            </a:r>
            <a:r>
              <a:rPr lang="zh-CN" altLang="en-US" sz="1200" dirty="0" smtClean="0"/>
              <a:t>如</a:t>
            </a:r>
            <a:r>
              <a:rPr lang="en-US" altLang="zh-CN" sz="1200" dirty="0" smtClean="0"/>
              <a:t>《【</a:t>
            </a:r>
            <a:r>
              <a:rPr lang="zh-CN" altLang="en-US" sz="1200" dirty="0" smtClean="0"/>
              <a:t>严重漏洞通知</a:t>
            </a:r>
            <a:r>
              <a:rPr lang="en-US" altLang="zh-CN" sz="1200" dirty="0" smtClean="0"/>
              <a:t>-20150525】</a:t>
            </a:r>
            <a:r>
              <a:rPr lang="zh-CN" altLang="en-US" sz="1200" dirty="0" smtClean="0"/>
              <a:t>京东微店</a:t>
            </a:r>
            <a:r>
              <a:rPr lang="en-US" altLang="zh-CN" sz="1200" dirty="0" smtClean="0"/>
              <a:t>SQL</a:t>
            </a:r>
            <a:r>
              <a:rPr lang="zh-CN" altLang="en-US" sz="1200" dirty="0" smtClean="0"/>
              <a:t>注入</a:t>
            </a:r>
            <a:r>
              <a:rPr lang="en-US" altLang="zh-CN" sz="1200" dirty="0" smtClean="0"/>
              <a:t>》</a:t>
            </a:r>
            <a:r>
              <a:rPr lang="zh-CN" altLang="en-US" sz="1200" dirty="0"/>
              <a:t>中，微店获取模块信息</a:t>
            </a:r>
            <a:r>
              <a:rPr lang="zh-CN" altLang="en-US" sz="1200" dirty="0" smtClean="0"/>
              <a:t>接口：</a:t>
            </a:r>
            <a:endParaRPr lang="en-US" altLang="zh-CN" sz="1200" dirty="0" smtClean="0"/>
          </a:p>
          <a:p>
            <a:pPr marL="0" lvl="1" indent="0">
              <a:lnSpc>
                <a:spcPct val="150000"/>
              </a:lnSpc>
              <a:buNone/>
            </a:pPr>
            <a:r>
              <a:rPr lang="en-US" altLang="zh-CN" sz="1200" dirty="0" smtClean="0"/>
              <a:t>	</a:t>
            </a:r>
            <a:r>
              <a:rPr lang="en-US" altLang="zh-CN" sz="1200" dirty="0" smtClean="0">
                <a:hlinkClick r:id="rId2"/>
              </a:rPr>
              <a:t>http</a:t>
            </a:r>
            <a:r>
              <a:rPr lang="en-US" altLang="zh-CN" sz="1200" dirty="0">
                <a:hlinkClick r:id="rId2"/>
              </a:rPr>
              <a:t>://</a:t>
            </a:r>
            <a:r>
              <a:rPr lang="en-US" altLang="zh-CN" sz="1200" dirty="0" smtClean="0">
                <a:hlinkClick r:id="rId2"/>
              </a:rPr>
              <a:t>wq.jd.com/wdpat/inc/hander.php?act=getModByCategory&amp;category=1</a:t>
            </a:r>
            <a:endParaRPr lang="en-US" altLang="zh-CN" sz="1200" dirty="0" smtClean="0"/>
          </a:p>
          <a:p>
            <a:pPr marL="0" lvl="1" indent="0">
              <a:lnSpc>
                <a:spcPct val="150000"/>
              </a:lnSpc>
              <a:buNone/>
            </a:pPr>
            <a:r>
              <a:rPr lang="en-US" altLang="zh-CN" sz="1200" dirty="0"/>
              <a:t> </a:t>
            </a:r>
            <a:r>
              <a:rPr lang="en-US" altLang="zh-CN" sz="1200" dirty="0" smtClean="0"/>
              <a:t>       category</a:t>
            </a:r>
            <a:r>
              <a:rPr lang="zh-CN" altLang="zh-CN" sz="1200" dirty="0"/>
              <a:t>参数存在</a:t>
            </a:r>
            <a:r>
              <a:rPr lang="en-US" altLang="zh-CN" sz="1200" dirty="0" err="1"/>
              <a:t>sql</a:t>
            </a:r>
            <a:r>
              <a:rPr lang="zh-CN" altLang="zh-CN" sz="1200" dirty="0"/>
              <a:t>注入</a:t>
            </a:r>
            <a:r>
              <a:rPr lang="zh-CN" altLang="zh-CN" sz="1200" dirty="0" smtClean="0"/>
              <a:t>，</a:t>
            </a:r>
            <a:r>
              <a:rPr lang="zh-CN" altLang="en-US" sz="1200" dirty="0" smtClean="0"/>
              <a:t>开发人员在</a:t>
            </a:r>
            <a:r>
              <a:rPr lang="en-US" altLang="zh-CN" sz="1200" dirty="0" err="1" smtClean="0"/>
              <a:t>db</a:t>
            </a:r>
            <a:r>
              <a:rPr lang="zh-CN" altLang="en-US" sz="1200" dirty="0" smtClean="0"/>
              <a:t>查询时将</a:t>
            </a:r>
            <a:r>
              <a:rPr lang="en-US" altLang="zh-CN" sz="1200" dirty="0" smtClean="0"/>
              <a:t>category</a:t>
            </a:r>
            <a:r>
              <a:rPr lang="zh-CN" altLang="en-US" sz="1200" dirty="0" smtClean="0"/>
              <a:t>参数</a:t>
            </a:r>
            <a:r>
              <a:rPr lang="zh-CN" altLang="en-US" sz="1200" dirty="0" smtClean="0">
                <a:solidFill>
                  <a:srgbClr val="FF0000"/>
                </a:solidFill>
              </a:rPr>
              <a:t>直接拼接到</a:t>
            </a:r>
            <a:r>
              <a:rPr lang="en-US" altLang="zh-CN" sz="1200" dirty="0" err="1" smtClean="0">
                <a:solidFill>
                  <a:srgbClr val="FF0000"/>
                </a:solidFill>
              </a:rPr>
              <a:t>sql</a:t>
            </a:r>
            <a:r>
              <a:rPr lang="zh-CN" altLang="en-US" sz="1200" dirty="0" smtClean="0">
                <a:solidFill>
                  <a:srgbClr val="FF0000"/>
                </a:solidFill>
              </a:rPr>
              <a:t>语句</a:t>
            </a:r>
            <a:r>
              <a:rPr lang="zh-CN" altLang="en-US" sz="1200" dirty="0" smtClean="0"/>
              <a:t>中，且未做任何安全处理，导致</a:t>
            </a:r>
            <a:r>
              <a:rPr lang="en-US" altLang="zh-CN" sz="1200" dirty="0" smtClean="0"/>
              <a:t>SQL</a:t>
            </a:r>
            <a:r>
              <a:rPr lang="zh-CN" altLang="en-US" sz="1200" dirty="0" smtClean="0"/>
              <a:t>注入发生，攻击者可以通过</a:t>
            </a:r>
            <a:r>
              <a:rPr lang="en-US" altLang="zh-CN" sz="1200" dirty="0" err="1" smtClean="0"/>
              <a:t>sqlmap</a:t>
            </a:r>
            <a:r>
              <a:rPr lang="zh-CN" altLang="en-US" sz="1200" dirty="0" smtClean="0"/>
              <a:t>等注入工具轻松下载对应的数据库，如下图所示：</a:t>
            </a:r>
            <a:endParaRPr lang="en-US" altLang="zh-CN" sz="1200" dirty="0" smtClean="0"/>
          </a:p>
          <a:p>
            <a:pPr lvl="1"/>
            <a:endParaRPr lang="en-US" altLang="zh-CN" sz="800" b="1" dirty="0" smtClean="0"/>
          </a:p>
          <a:p>
            <a:pPr marL="0" indent="0">
              <a:buNone/>
            </a:pPr>
            <a:endParaRPr lang="en-US" altLang="zh-CN" sz="1200" b="1" dirty="0" smtClean="0"/>
          </a:p>
          <a:p>
            <a:endParaRPr lang="en-US" altLang="zh-CN" sz="1200" b="1" dirty="0"/>
          </a:p>
          <a:p>
            <a:endParaRPr lang="en-US" altLang="zh-CN" sz="1200" b="1" dirty="0" smtClean="0"/>
          </a:p>
          <a:p>
            <a:endParaRPr lang="en-US" altLang="zh-CN" sz="1200" b="1" dirty="0"/>
          </a:p>
          <a:p>
            <a:pPr marL="0" indent="0">
              <a:buNone/>
            </a:pPr>
            <a:r>
              <a:rPr lang="zh-CN" altLang="en-US" sz="1000" b="1" dirty="0" smtClean="0"/>
              <a:t>                          </a:t>
            </a:r>
            <a:endParaRPr lang="en-US" altLang="zh-CN" sz="1200" dirty="0"/>
          </a:p>
          <a:p>
            <a:endParaRPr lang="en-US" altLang="zh-CN" sz="1200" b="1" dirty="0" smtClean="0"/>
          </a:p>
          <a:p>
            <a:endParaRPr lang="en-US" altLang="zh-CN" sz="1200" b="1" dirty="0"/>
          </a:p>
          <a:p>
            <a:pPr marL="0" indent="0">
              <a:buNone/>
            </a:pPr>
            <a:endParaRPr lang="en-US" altLang="zh-CN" sz="1200" b="1" dirty="0" smtClean="0"/>
          </a:p>
          <a:p>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r>
              <a:rPr lang="en-US" altLang="zh-CN" sz="1200" b="1" dirty="0"/>
              <a:t> </a:t>
            </a:r>
            <a:r>
              <a:rPr lang="en-US" altLang="zh-CN" sz="1200" b="1" dirty="0" smtClean="0"/>
              <a:t>        </a:t>
            </a:r>
          </a:p>
        </p:txBody>
      </p:sp>
      <p:pic>
        <p:nvPicPr>
          <p:cNvPr id="1026" name="图片 4"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852936"/>
            <a:ext cx="6696744" cy="378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967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a:solidFill>
                  <a:srgbClr val="000000"/>
                </a:solidFill>
              </a:rPr>
              <a:t>第一章 </a:t>
            </a:r>
            <a:r>
              <a:rPr lang="en-US" altLang="zh-CN" sz="2000" b="1" dirty="0">
                <a:solidFill>
                  <a:srgbClr val="000000"/>
                </a:solidFill>
              </a:rPr>
              <a:t>SQL</a:t>
            </a:r>
            <a:r>
              <a:rPr lang="zh-CN" altLang="en-US" sz="2000" b="1" dirty="0" smtClean="0">
                <a:solidFill>
                  <a:srgbClr val="000000"/>
                </a:solidFill>
              </a:rPr>
              <a:t>注入漏洞</a:t>
            </a:r>
            <a:endParaRPr lang="zh-CN" altLang="en-US" b="1" dirty="0" smtClean="0"/>
          </a:p>
        </p:txBody>
      </p:sp>
      <p:sp>
        <p:nvSpPr>
          <p:cNvPr id="2" name="内容占位符 1"/>
          <p:cNvSpPr>
            <a:spLocks noGrp="1"/>
          </p:cNvSpPr>
          <p:nvPr>
            <p:ph idx="1"/>
          </p:nvPr>
        </p:nvSpPr>
        <p:spPr>
          <a:xfrm>
            <a:off x="395536" y="836712"/>
            <a:ext cx="8285248" cy="5616624"/>
          </a:xfrm>
        </p:spPr>
        <p:txBody>
          <a:bodyPr/>
          <a:lstStyle/>
          <a:p>
            <a:pPr marL="0" lvl="1" indent="0">
              <a:lnSpc>
                <a:spcPct val="150000"/>
              </a:lnSpc>
              <a:spcBef>
                <a:spcPts val="0"/>
              </a:spcBef>
              <a:buNone/>
            </a:pPr>
            <a:r>
              <a:rPr lang="zh-CN" altLang="en-US" sz="1200" b="1" dirty="0" smtClean="0"/>
              <a:t>       汇总</a:t>
            </a:r>
            <a:r>
              <a:rPr lang="zh-CN" altLang="en-US" sz="1200" b="1" dirty="0"/>
              <a:t>京东商城历史</a:t>
            </a:r>
            <a:r>
              <a:rPr lang="en-US" altLang="zh-CN" sz="1200" b="1" dirty="0"/>
              <a:t>SQL</a:t>
            </a:r>
            <a:r>
              <a:rPr lang="zh-CN" altLang="en-US" sz="1200" b="1" dirty="0"/>
              <a:t>注入漏洞产生原因，总结出在常见数据库框架应该使用预编译的操作方法处理参数，</a:t>
            </a:r>
            <a:r>
              <a:rPr lang="zh-CN" altLang="en-US" sz="1200" b="1" dirty="0">
                <a:solidFill>
                  <a:srgbClr val="FF0000"/>
                </a:solidFill>
              </a:rPr>
              <a:t>禁止直接拼接</a:t>
            </a:r>
            <a:r>
              <a:rPr lang="en-US" altLang="zh-CN" sz="1200" b="1" dirty="0">
                <a:solidFill>
                  <a:srgbClr val="FF0000"/>
                </a:solidFill>
              </a:rPr>
              <a:t>SQL</a:t>
            </a:r>
            <a:r>
              <a:rPr lang="zh-CN" altLang="en-US" sz="1200" b="1" dirty="0">
                <a:solidFill>
                  <a:srgbClr val="FF0000"/>
                </a:solidFill>
              </a:rPr>
              <a:t>进行</a:t>
            </a:r>
            <a:r>
              <a:rPr lang="en-US" altLang="zh-CN" sz="1200" b="1" dirty="0">
                <a:solidFill>
                  <a:srgbClr val="FF0000"/>
                </a:solidFill>
              </a:rPr>
              <a:t>DB</a:t>
            </a:r>
            <a:r>
              <a:rPr lang="zh-CN" altLang="en-US" sz="1200" b="1" dirty="0" smtClean="0">
                <a:solidFill>
                  <a:srgbClr val="FF0000"/>
                </a:solidFill>
              </a:rPr>
              <a:t>操作，</a:t>
            </a:r>
            <a:r>
              <a:rPr lang="zh-CN" altLang="en-US" sz="1200" b="1" dirty="0" smtClean="0"/>
              <a:t>在不同的环境可以有以下具体的操作</a:t>
            </a:r>
            <a:r>
              <a:rPr lang="zh-CN" altLang="en-US" sz="1200" b="1" dirty="0"/>
              <a:t>：</a:t>
            </a:r>
            <a:endParaRPr lang="en-US" altLang="zh-CN" sz="1200" b="1" dirty="0"/>
          </a:p>
          <a:p>
            <a:pPr marL="0" lvl="1" indent="0">
              <a:lnSpc>
                <a:spcPct val="150000"/>
              </a:lnSpc>
              <a:spcBef>
                <a:spcPts val="0"/>
              </a:spcBef>
              <a:buNone/>
            </a:pPr>
            <a:r>
              <a:rPr lang="en-US" altLang="zh-CN" sz="1200" b="1" dirty="0" smtClean="0"/>
              <a:t>1.1</a:t>
            </a:r>
            <a:r>
              <a:rPr lang="zh-CN" altLang="en-US" sz="1200" b="1" dirty="0" smtClean="0"/>
              <a:t>、</a:t>
            </a:r>
            <a:r>
              <a:rPr lang="en-US" altLang="zh-CN" sz="1200" b="1" dirty="0" smtClean="0"/>
              <a:t>JAVA</a:t>
            </a:r>
            <a:r>
              <a:rPr lang="zh-CN" altLang="en-US" sz="1200" b="1" dirty="0" smtClean="0"/>
              <a:t>下常见防止</a:t>
            </a:r>
            <a:r>
              <a:rPr lang="en-US" altLang="zh-CN" sz="1200" b="1" dirty="0" smtClean="0"/>
              <a:t>SQL</a:t>
            </a:r>
            <a:r>
              <a:rPr lang="zh-CN" altLang="en-US" sz="1200" b="1" dirty="0" smtClean="0"/>
              <a:t>注入漏洞方法</a:t>
            </a:r>
            <a:endParaRPr lang="en-US" altLang="zh-CN" sz="1200" b="1" dirty="0" smtClean="0"/>
          </a:p>
          <a:p>
            <a:pPr marL="0" lvl="1" indent="0">
              <a:lnSpc>
                <a:spcPct val="150000"/>
              </a:lnSpc>
              <a:spcBef>
                <a:spcPts val="0"/>
              </a:spcBef>
              <a:buNone/>
            </a:pPr>
            <a:r>
              <a:rPr lang="en-US" altLang="zh-CN" sz="1200" b="1" dirty="0" smtClean="0"/>
              <a:t>1.1.1</a:t>
            </a:r>
            <a:r>
              <a:rPr lang="zh-CN" altLang="en-US" sz="1200" b="1" dirty="0" smtClean="0"/>
              <a:t>、当使用</a:t>
            </a:r>
            <a:r>
              <a:rPr lang="en-US" altLang="zh-CN" sz="1200" b="1" dirty="0" smtClean="0"/>
              <a:t>JSP</a:t>
            </a:r>
            <a:r>
              <a:rPr lang="zh-CN" altLang="en-US" sz="1200" b="1" dirty="0" smtClean="0"/>
              <a:t>直接操作数据库时，需要使用</a:t>
            </a:r>
            <a:r>
              <a:rPr lang="en-US" altLang="zh-CN" sz="1200" b="1" dirty="0" err="1" smtClean="0"/>
              <a:t>prepareStatement</a:t>
            </a:r>
            <a:r>
              <a:rPr lang="en-US" altLang="zh-CN" sz="1200" b="1" dirty="0" smtClean="0"/>
              <a:t>()</a:t>
            </a:r>
            <a:r>
              <a:rPr lang="zh-CN" altLang="en-US" sz="1200" b="1" dirty="0" smtClean="0"/>
              <a:t>方法对</a:t>
            </a:r>
            <a:r>
              <a:rPr lang="en-US" altLang="zh-CN" sz="1200" b="1" dirty="0" smtClean="0"/>
              <a:t>SQL</a:t>
            </a:r>
            <a:r>
              <a:rPr lang="zh-CN" altLang="en-US" sz="1200" b="1" dirty="0" smtClean="0"/>
              <a:t>语句进行预编译处理</a:t>
            </a:r>
            <a:endParaRPr lang="en-US" altLang="zh-CN" sz="1200" b="1" dirty="0"/>
          </a:p>
          <a:p>
            <a:pPr marL="0" lvl="1" indent="0">
              <a:lnSpc>
                <a:spcPct val="150000"/>
              </a:lnSpc>
              <a:spcBef>
                <a:spcPts val="0"/>
              </a:spcBef>
              <a:buNone/>
            </a:pPr>
            <a:r>
              <a:rPr lang="zh-CN" altLang="en-US" sz="1200" dirty="0" smtClean="0"/>
              <a:t>         在使用时，分正常查询和模糊查询，样例如下：</a:t>
            </a:r>
            <a:endParaRPr lang="en-US" altLang="zh-CN" sz="1200" dirty="0" smtClean="0"/>
          </a:p>
          <a:p>
            <a:pPr marL="0" lvl="1" indent="0">
              <a:lnSpc>
                <a:spcPct val="150000"/>
              </a:lnSpc>
              <a:spcBef>
                <a:spcPts val="0"/>
              </a:spcBef>
              <a:buNone/>
            </a:pPr>
            <a:r>
              <a:rPr lang="en-US" altLang="zh-CN" sz="1200" dirty="0" smtClean="0"/>
              <a:t>         </a:t>
            </a:r>
            <a:r>
              <a:rPr lang="zh-CN" altLang="en-US" sz="1200" dirty="0" smtClean="0"/>
              <a:t>正常查询：</a:t>
            </a:r>
            <a:endParaRPr lang="en-US" altLang="zh-CN" sz="1200"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r>
              <a:rPr lang="en-US" altLang="zh-CN" sz="1200" b="1" dirty="0"/>
              <a:t> </a:t>
            </a:r>
            <a:r>
              <a:rPr lang="en-US" altLang="zh-CN" sz="1200" b="1" dirty="0" smtClean="0"/>
              <a:t>        </a:t>
            </a:r>
            <a:r>
              <a:rPr lang="zh-CN" altLang="en-US" sz="1200" dirty="0" smtClean="0"/>
              <a:t>模糊查询：</a:t>
            </a:r>
            <a:endParaRPr lang="en-US" altLang="zh-CN" sz="1200" dirty="0" smtClean="0"/>
          </a:p>
          <a:p>
            <a:pPr marL="0" lvl="1" indent="0">
              <a:lnSpc>
                <a:spcPct val="150000"/>
              </a:lnSpc>
              <a:spcBef>
                <a:spcPts val="0"/>
              </a:spcBef>
              <a:buNone/>
            </a:pPr>
            <a:endParaRPr lang="en-US" altLang="zh-CN" sz="1200" b="1" dirty="0"/>
          </a:p>
          <a:p>
            <a:pPr marL="0" lvl="1" indent="0">
              <a:lnSpc>
                <a:spcPct val="150000"/>
              </a:lnSpc>
              <a:spcBef>
                <a:spcPts val="0"/>
              </a:spcBef>
              <a:buNone/>
            </a:pPr>
            <a:endParaRPr lang="en-US" altLang="zh-CN" sz="1200" b="1" dirty="0" smtClean="0"/>
          </a:p>
          <a:p>
            <a:pPr marL="0" lvl="1" indent="0">
              <a:lnSpc>
                <a:spcPct val="150000"/>
              </a:lnSpc>
              <a:spcBef>
                <a:spcPts val="0"/>
              </a:spcBef>
              <a:buNone/>
            </a:pPr>
            <a:endParaRPr lang="en-US" altLang="zh-CN" sz="1200" b="1" dirty="0"/>
          </a:p>
          <a:p>
            <a:pPr marL="0" lvl="1" indent="0">
              <a:lnSpc>
                <a:spcPct val="150000"/>
              </a:lnSpc>
              <a:spcBef>
                <a:spcPts val="0"/>
              </a:spcBef>
              <a:buNone/>
            </a:pPr>
            <a:r>
              <a:rPr lang="en-US" altLang="zh-CN" sz="1200" b="1" dirty="0" smtClean="0"/>
              <a:t> </a:t>
            </a:r>
          </a:p>
          <a:p>
            <a:pPr marL="0" lvl="1" indent="0">
              <a:lnSpc>
                <a:spcPct val="150000"/>
              </a:lnSpc>
              <a:spcBef>
                <a:spcPts val="0"/>
              </a:spcBef>
              <a:buNone/>
            </a:pPr>
            <a:r>
              <a:rPr lang="en-US" altLang="zh-CN" sz="1200" b="1" dirty="0" smtClean="0"/>
              <a:t>------------------------------------------------------------------------------------------------------------------------</a:t>
            </a:r>
            <a:r>
              <a:rPr lang="zh-CN" altLang="en-US" sz="1200" b="1" dirty="0" smtClean="0"/>
              <a:t>    </a:t>
            </a:r>
            <a:endParaRPr lang="en-US" altLang="zh-CN" sz="1200" b="1" dirty="0" smtClean="0"/>
          </a:p>
          <a:p>
            <a:pPr marL="0" lvl="1" indent="0">
              <a:lnSpc>
                <a:spcPct val="150000"/>
              </a:lnSpc>
              <a:spcBef>
                <a:spcPts val="0"/>
              </a:spcBef>
              <a:buNone/>
            </a:pPr>
            <a:r>
              <a:rPr lang="zh-CN" altLang="en-US" sz="1200" b="1" dirty="0" smtClean="0"/>
              <a:t>         在</a:t>
            </a:r>
            <a:r>
              <a:rPr lang="en-US" altLang="zh-CN" sz="1200" b="1" dirty="0"/>
              <a:t>java</a:t>
            </a:r>
            <a:r>
              <a:rPr lang="zh-CN" altLang="en-US" sz="1200" b="1" dirty="0"/>
              <a:t>中通过框架去操作数据库时，京东常用的框架是</a:t>
            </a:r>
            <a:r>
              <a:rPr lang="en-US" altLang="zh-CN" sz="1200" b="1" dirty="0" err="1"/>
              <a:t>mybatis</a:t>
            </a:r>
            <a:r>
              <a:rPr lang="zh-CN" altLang="en-US" sz="1200" b="1" dirty="0"/>
              <a:t>和</a:t>
            </a:r>
            <a:r>
              <a:rPr lang="en-US" altLang="zh-CN" sz="1200" b="1" dirty="0"/>
              <a:t>hibernate</a:t>
            </a:r>
            <a:r>
              <a:rPr lang="zh-CN" altLang="en-US" sz="1200" b="1" dirty="0"/>
              <a:t>，下面我们说明在这两种情况下如何防御</a:t>
            </a:r>
            <a:r>
              <a:rPr lang="en-US" altLang="zh-CN" sz="1200" b="1" dirty="0"/>
              <a:t>SQL</a:t>
            </a:r>
            <a:r>
              <a:rPr lang="zh-CN" altLang="en-US" sz="1200" b="1" dirty="0"/>
              <a:t>注入：</a:t>
            </a:r>
            <a:endParaRPr lang="en-US" altLang="zh-CN" sz="1200" b="1" dirty="0"/>
          </a:p>
          <a:p>
            <a:pPr marL="0" lvl="1" indent="0">
              <a:lnSpc>
                <a:spcPct val="150000"/>
              </a:lnSpc>
              <a:spcBef>
                <a:spcPts val="0"/>
              </a:spcBef>
              <a:buNone/>
            </a:pPr>
            <a:endParaRPr lang="en-US" altLang="zh-CN" sz="1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596133"/>
            <a:ext cx="71437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117" y="3964285"/>
            <a:ext cx="71342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384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a:solidFill>
                  <a:srgbClr val="000000"/>
                </a:solidFill>
              </a:rPr>
              <a:t>第一章 </a:t>
            </a:r>
            <a:r>
              <a:rPr lang="en-US" altLang="zh-CN" sz="2000" b="1" dirty="0">
                <a:solidFill>
                  <a:srgbClr val="000000"/>
                </a:solidFill>
              </a:rPr>
              <a:t>SQL</a:t>
            </a:r>
            <a:r>
              <a:rPr lang="zh-CN" altLang="en-US" sz="2000" b="1" dirty="0" smtClean="0">
                <a:solidFill>
                  <a:srgbClr val="000000"/>
                </a:solidFill>
              </a:rPr>
              <a:t>注入漏洞</a:t>
            </a:r>
            <a:endParaRPr lang="zh-CN" altLang="en-US" b="1" dirty="0" smtClean="0"/>
          </a:p>
        </p:txBody>
      </p:sp>
      <p:sp>
        <p:nvSpPr>
          <p:cNvPr id="2" name="内容占位符 1"/>
          <p:cNvSpPr>
            <a:spLocks noGrp="1"/>
          </p:cNvSpPr>
          <p:nvPr>
            <p:ph idx="1"/>
          </p:nvPr>
        </p:nvSpPr>
        <p:spPr>
          <a:xfrm>
            <a:off x="395536" y="836712"/>
            <a:ext cx="8285248" cy="5832648"/>
          </a:xfrm>
        </p:spPr>
        <p:txBody>
          <a:bodyPr/>
          <a:lstStyle/>
          <a:p>
            <a:pPr marL="0" lvl="1" indent="0">
              <a:lnSpc>
                <a:spcPct val="150000"/>
              </a:lnSpc>
              <a:spcBef>
                <a:spcPts val="0"/>
              </a:spcBef>
              <a:buNone/>
            </a:pPr>
            <a:r>
              <a:rPr lang="en-US" altLang="zh-CN" sz="1200" b="1" dirty="0" smtClean="0"/>
              <a:t>1.1.2</a:t>
            </a:r>
            <a:r>
              <a:rPr lang="zh-CN" altLang="en-US" sz="1200" b="1" dirty="0" smtClean="0"/>
              <a:t>、</a:t>
            </a:r>
            <a:r>
              <a:rPr lang="en-US" altLang="zh-CN" sz="1200" b="1" dirty="0" err="1" smtClean="0"/>
              <a:t>Mybatis</a:t>
            </a:r>
            <a:r>
              <a:rPr lang="zh-CN" altLang="en-US" sz="1200" b="1" dirty="0" smtClean="0"/>
              <a:t>框架需要使用</a:t>
            </a:r>
            <a:r>
              <a:rPr lang="zh-CN" altLang="en-US" sz="1200" b="1" dirty="0"/>
              <a:t>预编</a:t>
            </a:r>
            <a:r>
              <a:rPr lang="zh-CN" altLang="en-US" sz="1200" b="1" dirty="0" smtClean="0"/>
              <a:t>译方式进行数据库操作，禁止</a:t>
            </a:r>
            <a:r>
              <a:rPr lang="zh-CN" altLang="en-US" sz="1200" b="1" dirty="0"/>
              <a:t>使用</a:t>
            </a:r>
            <a:r>
              <a:rPr lang="en-US" altLang="zh-CN" sz="1200" b="1" dirty="0"/>
              <a:t>$</a:t>
            </a:r>
            <a:r>
              <a:rPr lang="zh-CN" altLang="en-US" sz="1200" b="1" dirty="0"/>
              <a:t>进行字符串拼接；</a:t>
            </a:r>
            <a:endParaRPr lang="en-US" altLang="zh-CN" sz="1200" b="1" dirty="0"/>
          </a:p>
          <a:p>
            <a:pPr marL="0" lvl="1" indent="0">
              <a:lnSpc>
                <a:spcPct val="150000"/>
              </a:lnSpc>
              <a:spcBef>
                <a:spcPts val="0"/>
              </a:spcBef>
              <a:buNone/>
            </a:pPr>
            <a:r>
              <a:rPr lang="en-US" altLang="zh-CN" sz="1200" b="1" dirty="0" smtClean="0"/>
              <a:t>         </a:t>
            </a:r>
            <a:r>
              <a:rPr lang="zh-CN" altLang="en-US" sz="1200" b="1" dirty="0" smtClean="0"/>
              <a:t>也会分为正常查询和模糊查询两种情况：</a:t>
            </a:r>
            <a:endParaRPr lang="en-US" altLang="zh-CN" sz="1200" b="1" dirty="0" smtClean="0"/>
          </a:p>
          <a:p>
            <a:pPr marL="0" lvl="1" indent="0">
              <a:lnSpc>
                <a:spcPct val="150000"/>
              </a:lnSpc>
              <a:spcBef>
                <a:spcPts val="0"/>
              </a:spcBef>
              <a:buNone/>
            </a:pPr>
            <a:r>
              <a:rPr lang="zh-CN" altLang="en-US" sz="1200" b="1" dirty="0" smtClean="0">
                <a:solidFill>
                  <a:srgbClr val="FF0000"/>
                </a:solidFill>
              </a:rPr>
              <a:t>         </a:t>
            </a:r>
            <a:endParaRPr lang="en-US" altLang="zh-CN" sz="1200" b="1" dirty="0" smtClean="0">
              <a:solidFill>
                <a:srgbClr val="FF0000"/>
              </a:solidFill>
            </a:endParaRPr>
          </a:p>
          <a:p>
            <a:pPr marL="0" lvl="1" indent="0">
              <a:lnSpc>
                <a:spcPct val="150000"/>
              </a:lnSpc>
              <a:spcBef>
                <a:spcPts val="0"/>
              </a:spcBef>
              <a:buNone/>
            </a:pPr>
            <a:endParaRPr lang="en-US" altLang="zh-CN" sz="1200" b="1" dirty="0">
              <a:solidFill>
                <a:srgbClr val="FF0000"/>
              </a:solidFill>
            </a:endParaRPr>
          </a:p>
          <a:p>
            <a:pPr marL="0" lvl="1" indent="0">
              <a:lnSpc>
                <a:spcPct val="150000"/>
              </a:lnSpc>
              <a:spcBef>
                <a:spcPts val="0"/>
              </a:spcBef>
              <a:buNone/>
            </a:pPr>
            <a:endParaRPr lang="en-US" altLang="zh-CN" sz="1200" b="1" dirty="0" smtClean="0">
              <a:solidFill>
                <a:srgbClr val="FF0000"/>
              </a:solidFill>
            </a:endParaRPr>
          </a:p>
          <a:p>
            <a:pPr marL="0" lvl="1" indent="0">
              <a:lnSpc>
                <a:spcPct val="150000"/>
              </a:lnSpc>
              <a:spcBef>
                <a:spcPts val="0"/>
              </a:spcBef>
              <a:buNone/>
            </a:pPr>
            <a:endParaRPr lang="en-US" altLang="zh-CN" sz="1200" b="1" dirty="0">
              <a:solidFill>
                <a:srgbClr val="FF0000"/>
              </a:solidFill>
            </a:endParaRPr>
          </a:p>
          <a:p>
            <a:pPr marL="0" lvl="1" indent="0">
              <a:lnSpc>
                <a:spcPct val="150000"/>
              </a:lnSpc>
              <a:spcBef>
                <a:spcPts val="0"/>
              </a:spcBef>
              <a:buNone/>
            </a:pPr>
            <a:endParaRPr lang="en-US" altLang="zh-CN" sz="1200" b="1" dirty="0" smtClean="0">
              <a:solidFill>
                <a:srgbClr val="FF0000"/>
              </a:solidFill>
            </a:endParaRPr>
          </a:p>
          <a:p>
            <a:pPr marL="0" lvl="1" indent="0">
              <a:lnSpc>
                <a:spcPct val="150000"/>
              </a:lnSpc>
              <a:spcBef>
                <a:spcPts val="0"/>
              </a:spcBef>
              <a:buNone/>
            </a:pPr>
            <a:endParaRPr lang="en-US" altLang="zh-CN" sz="1200" b="1" dirty="0">
              <a:solidFill>
                <a:srgbClr val="FF0000"/>
              </a:solidFill>
            </a:endParaRPr>
          </a:p>
          <a:p>
            <a:pPr marL="0" lvl="1" indent="0">
              <a:lnSpc>
                <a:spcPct val="150000"/>
              </a:lnSpc>
              <a:spcBef>
                <a:spcPts val="0"/>
              </a:spcBef>
              <a:buNone/>
            </a:pPr>
            <a:endParaRPr lang="en-US" altLang="zh-CN" sz="1000" dirty="0" smtClean="0"/>
          </a:p>
          <a:p>
            <a:pPr marL="0" lvl="1" indent="0">
              <a:lnSpc>
                <a:spcPct val="150000"/>
              </a:lnSpc>
              <a:spcBef>
                <a:spcPts val="0"/>
              </a:spcBef>
              <a:buNone/>
            </a:pPr>
            <a:endParaRPr lang="en-US" altLang="zh-CN" sz="1000" dirty="0"/>
          </a:p>
          <a:p>
            <a:pPr marL="0" lvl="1" indent="0">
              <a:lnSpc>
                <a:spcPct val="150000"/>
              </a:lnSpc>
              <a:spcBef>
                <a:spcPts val="0"/>
              </a:spcBef>
              <a:buNone/>
            </a:pPr>
            <a:endParaRPr lang="en-US" altLang="zh-CN" sz="1000" dirty="0" smtClean="0"/>
          </a:p>
          <a:p>
            <a:pPr marL="0" lvl="1" indent="0">
              <a:lnSpc>
                <a:spcPct val="150000"/>
              </a:lnSpc>
              <a:spcBef>
                <a:spcPts val="0"/>
              </a:spcBef>
              <a:buNone/>
            </a:pPr>
            <a:endParaRPr lang="en-US" altLang="zh-CN" sz="1000" dirty="0" smtClean="0"/>
          </a:p>
          <a:p>
            <a:pPr marL="0" lvl="1" indent="0">
              <a:lnSpc>
                <a:spcPct val="150000"/>
              </a:lnSpc>
              <a:spcBef>
                <a:spcPts val="0"/>
              </a:spcBef>
              <a:buNone/>
            </a:pPr>
            <a:r>
              <a:rPr lang="en-US" altLang="zh-CN" sz="1200" b="1" dirty="0" smtClean="0"/>
              <a:t>1.1.3</a:t>
            </a:r>
            <a:r>
              <a:rPr lang="zh-CN" altLang="en-US" sz="1200" b="1" dirty="0" smtClean="0"/>
              <a:t>、</a:t>
            </a:r>
            <a:r>
              <a:rPr lang="en-US" altLang="zh-CN" sz="1200" b="1" dirty="0" smtClean="0"/>
              <a:t>Hibernate</a:t>
            </a:r>
            <a:r>
              <a:rPr lang="zh-CN" altLang="en-US" sz="1200" b="1" dirty="0" smtClean="0"/>
              <a:t>框架需要使用预编</a:t>
            </a:r>
            <a:r>
              <a:rPr lang="zh-CN" altLang="en-US" sz="1200" b="1" dirty="0"/>
              <a:t>译</a:t>
            </a:r>
            <a:r>
              <a:rPr lang="zh-CN" altLang="en-US" sz="1200" b="1" dirty="0" smtClean="0"/>
              <a:t>方式进行数据库操作；</a:t>
            </a:r>
            <a:endParaRPr lang="en-US" altLang="zh-CN" sz="1200" b="1" dirty="0" smtClean="0"/>
          </a:p>
          <a:p>
            <a:pPr marL="0" lvl="1" indent="0">
              <a:lnSpc>
                <a:spcPct val="150000"/>
              </a:lnSpc>
              <a:spcBef>
                <a:spcPts val="0"/>
              </a:spcBef>
              <a:buNone/>
            </a:pPr>
            <a:r>
              <a:rPr lang="en-US" altLang="zh-CN" sz="1200" dirty="0" smtClean="0"/>
              <a:t>         </a:t>
            </a:r>
            <a:r>
              <a:rPr lang="zh-CN" altLang="en-US" sz="1200" dirty="0" smtClean="0"/>
              <a:t>在</a:t>
            </a:r>
            <a:r>
              <a:rPr lang="en-US" altLang="zh-CN" sz="1200" dirty="0" smtClean="0"/>
              <a:t>hibernate</a:t>
            </a:r>
            <a:r>
              <a:rPr lang="zh-CN" altLang="en-US" sz="1200" dirty="0" smtClean="0"/>
              <a:t>中通过以下四种方法实现了预编译操作：</a:t>
            </a:r>
            <a:endParaRPr lang="en-US" altLang="zh-CN" sz="1200" dirty="0" smtClean="0"/>
          </a:p>
          <a:p>
            <a:pPr marL="0" lvl="1" indent="0">
              <a:lnSpc>
                <a:spcPct val="150000"/>
              </a:lnSpc>
              <a:spcBef>
                <a:spcPts val="0"/>
              </a:spcBef>
              <a:buNone/>
            </a:pPr>
            <a:r>
              <a:rPr lang="en-US" altLang="zh-CN" sz="1200" dirty="0" smtClean="0"/>
              <a:t>         A</a:t>
            </a:r>
            <a:r>
              <a:rPr lang="zh-CN" altLang="en-US" sz="1200" dirty="0"/>
              <a:t>、 按参数名称绑定：</a:t>
            </a:r>
            <a:br>
              <a:rPr lang="zh-CN" altLang="en-US" sz="1200" dirty="0"/>
            </a:br>
            <a:r>
              <a:rPr lang="zh-CN" altLang="en-US" sz="1200" dirty="0" smtClean="0"/>
              <a:t>         在</a:t>
            </a:r>
            <a:r>
              <a:rPr lang="en-US" altLang="zh-CN" sz="1200" dirty="0"/>
              <a:t>H</a:t>
            </a:r>
            <a:r>
              <a:rPr lang="en-US" altLang="zh-CN" sz="1200" dirty="0" smtClean="0"/>
              <a:t>QL</a:t>
            </a:r>
            <a:r>
              <a:rPr lang="zh-CN" altLang="en-US" sz="1200" dirty="0"/>
              <a:t>语句中定义命名参数要</a:t>
            </a:r>
            <a:r>
              <a:rPr lang="zh-CN" altLang="en-US" sz="1200" dirty="0" smtClean="0"/>
              <a:t>用</a:t>
            </a:r>
            <a:r>
              <a:rPr lang="en-US" altLang="zh-CN" sz="1200" dirty="0" smtClean="0"/>
              <a:t>”:”</a:t>
            </a:r>
            <a:r>
              <a:rPr lang="zh-CN" altLang="en-US" sz="1200" dirty="0" smtClean="0"/>
              <a:t>开头并使用以下的方式处理：</a:t>
            </a:r>
            <a:endParaRPr lang="zh-CN" altLang="en-US" sz="1200" dirty="0"/>
          </a:p>
          <a:p>
            <a:pPr marL="0" lvl="1" indent="0">
              <a:lnSpc>
                <a:spcPct val="150000"/>
              </a:lnSpc>
              <a:spcBef>
                <a:spcPts val="0"/>
              </a:spcBef>
              <a:buNone/>
            </a:pPr>
            <a:endParaRPr lang="en-US" altLang="zh-CN" sz="1200" dirty="0" smtClean="0"/>
          </a:p>
          <a:p>
            <a:pPr marL="0" lvl="1" indent="0">
              <a:lnSpc>
                <a:spcPct val="150000"/>
              </a:lnSpc>
              <a:spcBef>
                <a:spcPts val="0"/>
              </a:spcBef>
              <a:buNone/>
            </a:pPr>
            <a:endParaRPr lang="zh-CN" altLang="en-US" sz="1200" dirty="0"/>
          </a:p>
          <a:p>
            <a:pPr marL="0" lvl="1" indent="0">
              <a:lnSpc>
                <a:spcPct val="150000"/>
              </a:lnSpc>
              <a:spcBef>
                <a:spcPts val="0"/>
              </a:spcBef>
              <a:buNone/>
            </a:pPr>
            <a:endParaRPr lang="en-US" altLang="zh-CN" sz="1200" dirty="0"/>
          </a:p>
          <a:p>
            <a:pPr marL="0" lvl="1" indent="0">
              <a:lnSpc>
                <a:spcPct val="150000"/>
              </a:lnSpc>
              <a:spcBef>
                <a:spcPts val="0"/>
              </a:spcBef>
              <a:buNone/>
            </a:pPr>
            <a:r>
              <a:rPr lang="en-US" altLang="zh-CN" sz="1200" dirty="0" smtClean="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637222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95" y="5229200"/>
            <a:ext cx="661987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181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Autofit/>
          </a:bodyPr>
          <a:lstStyle/>
          <a:p>
            <a:r>
              <a:rPr lang="zh-CN" altLang="en-US" sz="2000" b="1" dirty="0">
                <a:solidFill>
                  <a:srgbClr val="000000"/>
                </a:solidFill>
              </a:rPr>
              <a:t>第一章 </a:t>
            </a:r>
            <a:r>
              <a:rPr lang="en-US" altLang="zh-CN" sz="2000" b="1" dirty="0">
                <a:solidFill>
                  <a:srgbClr val="000000"/>
                </a:solidFill>
              </a:rPr>
              <a:t>SQL</a:t>
            </a:r>
            <a:r>
              <a:rPr lang="zh-CN" altLang="en-US" sz="2000" b="1" dirty="0" smtClean="0">
                <a:solidFill>
                  <a:srgbClr val="000000"/>
                </a:solidFill>
              </a:rPr>
              <a:t>注入漏洞</a:t>
            </a:r>
            <a:endParaRPr lang="zh-CN" altLang="en-US" b="1" dirty="0" smtClean="0"/>
          </a:p>
        </p:txBody>
      </p:sp>
      <p:sp>
        <p:nvSpPr>
          <p:cNvPr id="2" name="内容占位符 1"/>
          <p:cNvSpPr>
            <a:spLocks noGrp="1"/>
          </p:cNvSpPr>
          <p:nvPr>
            <p:ph idx="1"/>
          </p:nvPr>
        </p:nvSpPr>
        <p:spPr>
          <a:xfrm>
            <a:off x="395536" y="836712"/>
            <a:ext cx="8748464" cy="5472608"/>
          </a:xfrm>
        </p:spPr>
        <p:txBody>
          <a:bodyPr/>
          <a:lstStyle/>
          <a:p>
            <a:pPr marL="0" indent="0">
              <a:lnSpc>
                <a:spcPct val="150000"/>
              </a:lnSpc>
              <a:spcBef>
                <a:spcPts val="0"/>
              </a:spcBef>
              <a:buNone/>
            </a:pPr>
            <a:r>
              <a:rPr lang="en-US" altLang="zh-CN" sz="1200" dirty="0" smtClean="0"/>
              <a:t>       B</a:t>
            </a:r>
            <a:r>
              <a:rPr lang="zh-CN" altLang="en-US" sz="1200" dirty="0"/>
              <a:t>、 按参数</a:t>
            </a:r>
            <a:r>
              <a:rPr lang="zh-CN" altLang="en-US" sz="1200" dirty="0" smtClean="0"/>
              <a:t>位置绑定</a:t>
            </a:r>
            <a:r>
              <a:rPr lang="zh-CN" altLang="en-US" sz="1200" dirty="0"/>
              <a:t>：</a:t>
            </a:r>
          </a:p>
          <a:p>
            <a:pPr marL="0" indent="0">
              <a:lnSpc>
                <a:spcPct val="150000"/>
              </a:lnSpc>
              <a:spcBef>
                <a:spcPts val="0"/>
              </a:spcBef>
              <a:buNone/>
            </a:pPr>
            <a:r>
              <a:rPr lang="zh-CN" altLang="en-US" sz="1200" dirty="0" smtClean="0"/>
              <a:t>      在</a:t>
            </a:r>
            <a:r>
              <a:rPr lang="en-US" altLang="zh-CN" sz="1200" dirty="0"/>
              <a:t>HQL</a:t>
            </a:r>
            <a:r>
              <a:rPr lang="zh-CN" altLang="en-US" sz="1200" dirty="0"/>
              <a:t>查询语句中用”</a:t>
            </a:r>
            <a:r>
              <a:rPr lang="en-US" altLang="zh-CN" sz="1200" dirty="0"/>
              <a:t>?”</a:t>
            </a:r>
            <a:r>
              <a:rPr lang="zh-CN" altLang="en-US" sz="1200" dirty="0"/>
              <a:t>来定义参数位置</a:t>
            </a:r>
            <a:r>
              <a:rPr lang="zh-CN" altLang="en-US" sz="1200" dirty="0" smtClean="0"/>
              <a:t>，并使用</a:t>
            </a:r>
            <a:r>
              <a:rPr lang="zh-CN" altLang="en-US" sz="1200" dirty="0"/>
              <a:t>以下的方式处理</a:t>
            </a:r>
            <a:r>
              <a:rPr lang="zh-CN" altLang="en-US" sz="1200" dirty="0" smtClean="0"/>
              <a:t>：</a:t>
            </a:r>
            <a:endParaRPr lang="zh-CN" altLang="en-US" sz="1200" dirty="0"/>
          </a:p>
          <a:p>
            <a:pPr marL="0" indent="0">
              <a:lnSpc>
                <a:spcPct val="150000"/>
              </a:lnSpc>
              <a:spcBef>
                <a:spcPts val="0"/>
              </a:spcBef>
              <a:buNone/>
            </a:pPr>
            <a:r>
              <a:rPr lang="en-US" altLang="zh-CN" sz="1200" dirty="0"/>
              <a:t>	</a:t>
            </a:r>
          </a:p>
          <a:p>
            <a:pPr marL="0" indent="0">
              <a:lnSpc>
                <a:spcPct val="150000"/>
              </a:lnSpc>
              <a:spcBef>
                <a:spcPts val="0"/>
              </a:spcBef>
              <a:buNone/>
            </a:pPr>
            <a:endParaRPr lang="en-US" altLang="zh-CN" sz="1200" dirty="0"/>
          </a:p>
          <a:p>
            <a:pPr marL="0" indent="0">
              <a:lnSpc>
                <a:spcPct val="150000"/>
              </a:lnSpc>
              <a:spcBef>
                <a:spcPts val="0"/>
              </a:spcBef>
              <a:buNone/>
            </a:pPr>
            <a:r>
              <a:rPr lang="en-US" altLang="zh-CN" sz="1200" dirty="0" smtClean="0"/>
              <a:t>      </a:t>
            </a:r>
          </a:p>
          <a:p>
            <a:pPr marL="0" indent="0">
              <a:lnSpc>
                <a:spcPct val="150000"/>
              </a:lnSpc>
              <a:spcBef>
                <a:spcPts val="0"/>
              </a:spcBef>
              <a:buNone/>
            </a:pPr>
            <a:r>
              <a:rPr lang="en-US" altLang="zh-CN" sz="1200" dirty="0"/>
              <a:t> </a:t>
            </a:r>
            <a:r>
              <a:rPr lang="en-US" altLang="zh-CN" sz="1200" dirty="0" smtClean="0"/>
              <a:t>      C</a:t>
            </a:r>
            <a:r>
              <a:rPr lang="zh-CN" altLang="en-US" sz="1200" dirty="0"/>
              <a:t>、 </a:t>
            </a:r>
            <a:r>
              <a:rPr lang="en-US" altLang="zh-CN" sz="1200" dirty="0" err="1"/>
              <a:t>setParameter</a:t>
            </a:r>
            <a:r>
              <a:rPr lang="en-US" altLang="zh-CN" sz="1200" dirty="0"/>
              <a:t>()</a:t>
            </a:r>
            <a:r>
              <a:rPr lang="zh-CN" altLang="en-US" sz="1200" dirty="0"/>
              <a:t>方法：</a:t>
            </a:r>
          </a:p>
          <a:p>
            <a:pPr marL="0" indent="0">
              <a:lnSpc>
                <a:spcPct val="150000"/>
              </a:lnSpc>
              <a:spcBef>
                <a:spcPts val="0"/>
              </a:spcBef>
              <a:buNone/>
            </a:pPr>
            <a:r>
              <a:rPr lang="zh-CN" altLang="en-US" sz="1200" dirty="0" smtClean="0"/>
              <a:t>       在</a:t>
            </a:r>
            <a:r>
              <a:rPr lang="en-US" altLang="zh-CN" sz="1200" dirty="0"/>
              <a:t>Hibernate</a:t>
            </a:r>
            <a:r>
              <a:rPr lang="zh-CN" altLang="en-US" sz="1200" dirty="0"/>
              <a:t>的</a:t>
            </a:r>
            <a:r>
              <a:rPr lang="en-US" altLang="zh-CN" sz="1200" dirty="0"/>
              <a:t>HQL</a:t>
            </a:r>
            <a:r>
              <a:rPr lang="zh-CN" altLang="en-US" sz="1200" dirty="0"/>
              <a:t>查询中可以通过</a:t>
            </a:r>
            <a:r>
              <a:rPr lang="en-US" altLang="zh-CN" sz="1200" dirty="0" err="1"/>
              <a:t>setParameter</a:t>
            </a:r>
            <a:r>
              <a:rPr lang="en-US" altLang="zh-CN" sz="1200" dirty="0"/>
              <a:t>()</a:t>
            </a:r>
            <a:r>
              <a:rPr lang="zh-CN" altLang="en-US" sz="1200" dirty="0" smtClean="0"/>
              <a:t>方法绑定</a:t>
            </a:r>
            <a:r>
              <a:rPr lang="zh-CN" altLang="en-US" sz="1200" dirty="0"/>
              <a:t>任意类型的参数</a:t>
            </a:r>
            <a:r>
              <a:rPr lang="zh-CN" altLang="en-US" sz="1200" dirty="0" smtClean="0"/>
              <a:t>，可以达到与</a:t>
            </a:r>
            <a:r>
              <a:rPr lang="zh-CN" altLang="en-US" sz="1200" dirty="0"/>
              <a:t>上面</a:t>
            </a:r>
            <a:r>
              <a:rPr lang="zh-CN" altLang="en-US" sz="1200" dirty="0" smtClean="0"/>
              <a:t>的两种方法同样的效果：</a:t>
            </a:r>
          </a:p>
          <a:p>
            <a:pPr marL="0" indent="0">
              <a:lnSpc>
                <a:spcPct val="150000"/>
              </a:lnSpc>
              <a:spcBef>
                <a:spcPts val="0"/>
              </a:spcBef>
              <a:buNone/>
            </a:pPr>
            <a:endParaRPr lang="en-US" altLang="zh-CN" sz="1200" dirty="0" smtClean="0"/>
          </a:p>
          <a:p>
            <a:pPr marL="0" indent="0">
              <a:lnSpc>
                <a:spcPct val="150000"/>
              </a:lnSpc>
              <a:spcBef>
                <a:spcPts val="0"/>
              </a:spcBef>
              <a:buNone/>
            </a:pPr>
            <a:endParaRPr lang="en-US" altLang="zh-CN" sz="1200" dirty="0"/>
          </a:p>
          <a:p>
            <a:pPr marL="0" indent="0">
              <a:lnSpc>
                <a:spcPct val="150000"/>
              </a:lnSpc>
              <a:spcBef>
                <a:spcPts val="0"/>
              </a:spcBef>
              <a:buNone/>
            </a:pPr>
            <a:endParaRPr lang="en-US" altLang="zh-CN" sz="1200" dirty="0"/>
          </a:p>
          <a:p>
            <a:pPr marL="0" indent="0">
              <a:lnSpc>
                <a:spcPct val="150000"/>
              </a:lnSpc>
              <a:spcBef>
                <a:spcPts val="0"/>
              </a:spcBef>
              <a:buNone/>
            </a:pPr>
            <a:r>
              <a:rPr lang="en-US" altLang="zh-CN" sz="1200" dirty="0"/>
              <a:t>       </a:t>
            </a:r>
            <a:r>
              <a:rPr lang="en-US" altLang="zh-CN" sz="1200" dirty="0" smtClean="0"/>
              <a:t>D</a:t>
            </a:r>
            <a:r>
              <a:rPr lang="zh-CN" altLang="en-US" sz="1200" dirty="0"/>
              <a:t>、 </a:t>
            </a:r>
            <a:r>
              <a:rPr lang="en-US" altLang="zh-CN" sz="1200" dirty="0" err="1"/>
              <a:t>setProperties</a:t>
            </a:r>
            <a:r>
              <a:rPr lang="en-US" altLang="zh-CN" sz="1200" dirty="0"/>
              <a:t>()</a:t>
            </a:r>
            <a:r>
              <a:rPr lang="zh-CN" altLang="en-US" sz="1200" dirty="0"/>
              <a:t>方法：</a:t>
            </a:r>
          </a:p>
          <a:p>
            <a:pPr marL="0" indent="0">
              <a:lnSpc>
                <a:spcPct val="150000"/>
              </a:lnSpc>
              <a:spcBef>
                <a:spcPts val="0"/>
              </a:spcBef>
              <a:buNone/>
            </a:pPr>
            <a:r>
              <a:rPr lang="zh-CN" altLang="en-US" sz="1200" dirty="0"/>
              <a:t> </a:t>
            </a:r>
            <a:r>
              <a:rPr lang="zh-CN" altLang="en-US" sz="1200" dirty="0" smtClean="0"/>
              <a:t>      在</a:t>
            </a:r>
            <a:r>
              <a:rPr lang="en-US" altLang="zh-CN" sz="1200" dirty="0" smtClean="0"/>
              <a:t>Hibernate</a:t>
            </a:r>
            <a:r>
              <a:rPr lang="zh-CN" altLang="en-US" sz="1200" dirty="0" smtClean="0"/>
              <a:t>的</a:t>
            </a:r>
            <a:r>
              <a:rPr lang="en-US" altLang="zh-CN" sz="1200" dirty="0" smtClean="0"/>
              <a:t>HQL</a:t>
            </a:r>
            <a:r>
              <a:rPr lang="zh-CN" altLang="en-US" sz="1200" dirty="0" smtClean="0"/>
              <a:t>查询中也可以使用</a:t>
            </a:r>
            <a:r>
              <a:rPr lang="en-US" altLang="zh-CN" sz="1200" dirty="0" err="1"/>
              <a:t>setProperties</a:t>
            </a:r>
            <a:r>
              <a:rPr lang="en-US" altLang="zh-CN" sz="1200" dirty="0"/>
              <a:t>()</a:t>
            </a:r>
            <a:r>
              <a:rPr lang="zh-CN" altLang="en-US" sz="1200" dirty="0" smtClean="0"/>
              <a:t>方法将</a:t>
            </a:r>
            <a:r>
              <a:rPr lang="zh-CN" altLang="en-US" sz="1200" dirty="0"/>
              <a:t>命名参数与一个对象的属性值绑定在一起</a:t>
            </a:r>
            <a:r>
              <a:rPr lang="zh-CN" altLang="en-US" sz="1200" dirty="0" smtClean="0"/>
              <a:t>，来达到同样效果：</a:t>
            </a:r>
            <a:endParaRPr lang="zh-CN" altLang="en-US" sz="1200" dirty="0"/>
          </a:p>
          <a:p>
            <a:pPr marL="0" indent="0">
              <a:lnSpc>
                <a:spcPct val="150000"/>
              </a:lnSpc>
              <a:spcBef>
                <a:spcPts val="0"/>
              </a:spcBef>
              <a:buNone/>
            </a:pPr>
            <a:endParaRPr lang="zh-CN" altLang="en-US" sz="1200" dirty="0"/>
          </a:p>
          <a:p>
            <a:pPr marL="0" indent="0">
              <a:lnSpc>
                <a:spcPct val="150000"/>
              </a:lnSpc>
              <a:spcBef>
                <a:spcPts val="0"/>
              </a:spcBef>
              <a:buNone/>
            </a:pPr>
            <a:endParaRPr lang="en-US" altLang="zh-CN" sz="1200" dirty="0"/>
          </a:p>
          <a:p>
            <a:pPr marL="0" indent="0">
              <a:lnSpc>
                <a:spcPct val="150000"/>
              </a:lnSpc>
              <a:spcBef>
                <a:spcPts val="0"/>
              </a:spcBef>
              <a:buNone/>
            </a:pPr>
            <a:r>
              <a:rPr lang="en-US" altLang="zh-CN" sz="1200" dirty="0"/>
              <a:t>   </a:t>
            </a:r>
            <a:endParaRPr lang="en-US" altLang="zh-CN" sz="1200" dirty="0" smtClean="0"/>
          </a:p>
          <a:p>
            <a:pPr marL="0" indent="0">
              <a:lnSpc>
                <a:spcPct val="150000"/>
              </a:lnSpc>
              <a:spcBef>
                <a:spcPts val="0"/>
              </a:spcBef>
              <a:buNone/>
            </a:pPr>
            <a:endParaRPr lang="en-US" altLang="zh-CN" sz="1200" dirty="0"/>
          </a:p>
          <a:p>
            <a:pPr marL="0" indent="0">
              <a:lnSpc>
                <a:spcPct val="150000"/>
              </a:lnSpc>
              <a:spcBef>
                <a:spcPts val="0"/>
              </a:spcBef>
              <a:buNone/>
            </a:pPr>
            <a:r>
              <a:rPr lang="en-US" altLang="zh-CN" sz="1200" dirty="0" smtClean="0"/>
              <a:t>       </a:t>
            </a:r>
            <a:r>
              <a:rPr lang="zh-CN" altLang="en-US" sz="1200" dirty="0" smtClean="0"/>
              <a:t>上述四种方法可以结合具体的场景进行使用，可以达到同样的预编译效果。</a:t>
            </a:r>
            <a:endParaRPr lang="en-US" altLang="zh-CN" sz="1200" dirty="0" smtClean="0"/>
          </a:p>
          <a:p>
            <a:pPr marL="0" indent="0">
              <a:lnSpc>
                <a:spcPct val="150000"/>
              </a:lnSpc>
              <a:spcBef>
                <a:spcPts val="0"/>
              </a:spcBef>
              <a:buNone/>
            </a:pPr>
            <a:r>
              <a:rPr lang="en-US" altLang="zh-CN" sz="1200" dirty="0" smtClean="0"/>
              <a:t>-------------------------------------------------------------------------------------------------------------------------</a:t>
            </a:r>
            <a:endParaRPr lang="zh-CN" altLang="en-US" sz="1200" dirty="0"/>
          </a:p>
        </p:txBody>
      </p:sp>
      <p:pic>
        <p:nvPicPr>
          <p:cNvPr id="410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03065"/>
            <a:ext cx="7153275" cy="6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151" y="2936875"/>
            <a:ext cx="7124700" cy="6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626" y="4293096"/>
            <a:ext cx="7143750"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911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17793</TotalTime>
  <Words>6391</Words>
  <Application>Microsoft Office PowerPoint</Application>
  <PresentationFormat>全屏显示(4:3)</PresentationFormat>
  <Paragraphs>871</Paragraphs>
  <Slides>47</Slides>
  <Notes>3</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默认设计模板</vt:lpstr>
      <vt:lpstr>PowerPoint 演示文稿</vt:lpstr>
      <vt:lpstr>规范出处</vt:lpstr>
      <vt:lpstr>规范分类</vt:lpstr>
      <vt:lpstr>PowerPoint 演示文稿</vt:lpstr>
      <vt:lpstr>第一章 SQL注入漏洞</vt:lpstr>
      <vt:lpstr>第一章 SQL注入漏洞</vt:lpstr>
      <vt:lpstr>第一章 SQL注入漏洞</vt:lpstr>
      <vt:lpstr>第一章 SQL注入漏洞</vt:lpstr>
      <vt:lpstr>第一章 SQL注入漏洞</vt:lpstr>
      <vt:lpstr>第一章 SQL注入漏洞</vt:lpstr>
      <vt:lpstr>第一章 SQL注入漏洞</vt:lpstr>
      <vt:lpstr>第一章 SQL注入漏洞</vt:lpstr>
      <vt:lpstr>第二章 业务逻辑越权漏洞</vt:lpstr>
      <vt:lpstr>第二章 业务逻辑越权漏洞</vt:lpstr>
      <vt:lpstr>第二章 业务逻辑越权漏洞</vt:lpstr>
      <vt:lpstr>第二章 业务逻辑越权漏洞</vt:lpstr>
      <vt:lpstr>第二章 业务逻辑越权漏洞</vt:lpstr>
      <vt:lpstr>第三章 用户敏感信息保护类漏洞</vt:lpstr>
      <vt:lpstr>第三章 用户敏感信息保护类漏洞</vt:lpstr>
      <vt:lpstr>第三章 用户敏感信息保护类漏洞</vt:lpstr>
      <vt:lpstr>第三章 用户敏感信息保护类漏洞</vt:lpstr>
      <vt:lpstr>第三章 用户敏感信息保护类漏洞</vt:lpstr>
      <vt:lpstr>第三章 用户敏感信息保护类漏洞</vt:lpstr>
      <vt:lpstr>第四章 管理配置类漏洞</vt:lpstr>
      <vt:lpstr>第四章 管理配置类漏洞</vt:lpstr>
      <vt:lpstr>第四章 管理配置类漏洞</vt:lpstr>
      <vt:lpstr>第四章 管理配置类漏洞</vt:lpstr>
      <vt:lpstr>第四章 服务类漏洞防护</vt:lpstr>
      <vt:lpstr>第四章 服务类漏洞防护</vt:lpstr>
      <vt:lpstr>第四章 管理配置类漏洞</vt:lpstr>
      <vt:lpstr>第四章 管理配置类漏洞</vt:lpstr>
      <vt:lpstr>第五章 登录验证及管理后台类漏洞</vt:lpstr>
      <vt:lpstr>PowerPoint 演示文稿</vt:lpstr>
      <vt:lpstr>PowerPoint 演示文稿</vt:lpstr>
      <vt:lpstr>PowerPoint 演示文稿</vt:lpstr>
      <vt:lpstr>第五章 登录验证及管理后台类漏洞</vt:lpstr>
      <vt:lpstr>第五章 登录验证及管理后台类漏洞</vt:lpstr>
      <vt:lpstr>第五章 登录验证及管理后台类漏洞</vt:lpstr>
      <vt:lpstr>第五章 登录验证及管理后台类漏洞</vt:lpstr>
      <vt:lpstr>第六章 上传及系统命令执行</vt:lpstr>
      <vt:lpstr>第六章 上传及系统命令执行</vt:lpstr>
      <vt:lpstr>第六章 上传及系统命令执行</vt:lpstr>
      <vt:lpstr>第六章 上传及系统命令执行</vt:lpstr>
      <vt:lpstr>第七章 市场活动逻辑安全</vt:lpstr>
      <vt:lpstr>第七章 市场活动逻辑安全</vt:lpstr>
      <vt:lpstr>第七章 市场活动逻辑安全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dongdao</dc:creator>
  <cp:lastModifiedBy>代超</cp:lastModifiedBy>
  <cp:revision>2025</cp:revision>
  <dcterms:created xsi:type="dcterms:W3CDTF">2013-04-22T06:54:50Z</dcterms:created>
  <dcterms:modified xsi:type="dcterms:W3CDTF">2016-03-07T03:12:22Z</dcterms:modified>
</cp:coreProperties>
</file>