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74" r:id="rId5"/>
    <p:sldId id="282" r:id="rId6"/>
    <p:sldId id="265" r:id="rId7"/>
    <p:sldId id="266" r:id="rId8"/>
    <p:sldId id="263" r:id="rId9"/>
    <p:sldId id="271" r:id="rId10"/>
    <p:sldId id="267" r:id="rId11"/>
    <p:sldId id="275" r:id="rId12"/>
    <p:sldId id="277" r:id="rId13"/>
    <p:sldId id="270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9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099998" y="2301064"/>
            <a:ext cx="40414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工作经验总结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853384" y="5696614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PRESENTED BY </a:t>
            </a:r>
            <a:r>
              <a:rPr kumimoji="1" lang="zh-CN" altLang="en-US" dirty="0" smtClean="0">
                <a:solidFill>
                  <a:schemeClr val="bg1"/>
                </a:solidFill>
              </a:rPr>
              <a:t>王长青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068303" y="1722307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885" y="1858759"/>
            <a:ext cx="338047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不要隐瞒自己的问题以及错误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认真对待每一个问题，不要盲目下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结论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不要试图撇清责任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要主动去发现解决问题的方法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要学会去创造机会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不要随意打断别人的话题，即使你懂，也要让别人讲完，这是尊重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不要把做人和做事混为一谈，团队协作很重要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肘形连接符 23"/>
          <p:cNvCxnSpPr>
            <a:endCxn id="27" idx="2"/>
          </p:cNvCxnSpPr>
          <p:nvPr/>
        </p:nvCxnSpPr>
        <p:spPr>
          <a:xfrm>
            <a:off x="3909333" y="2628900"/>
            <a:ext cx="1050226" cy="952500"/>
          </a:xfrm>
          <a:prstGeom prst="bentConnector3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7" idx="2"/>
          </p:cNvCxnSpPr>
          <p:nvPr/>
        </p:nvCxnSpPr>
        <p:spPr>
          <a:xfrm flipV="1">
            <a:off x="3955142" y="3581400"/>
            <a:ext cx="1004417" cy="9906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27" idx="6"/>
          </p:cNvCxnSpPr>
          <p:nvPr/>
        </p:nvCxnSpPr>
        <p:spPr>
          <a:xfrm rot="10800000" flipV="1">
            <a:off x="7234875" y="2642194"/>
            <a:ext cx="1016990" cy="939206"/>
          </a:xfrm>
          <a:prstGeom prst="bentConnector3">
            <a:avLst/>
          </a:prstGeom>
          <a:ln w="12700">
            <a:solidFill>
              <a:schemeClr val="accent3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27" idx="6"/>
          </p:cNvCxnSpPr>
          <p:nvPr/>
        </p:nvCxnSpPr>
        <p:spPr>
          <a:xfrm rot="10800000">
            <a:off x="7234876" y="3581400"/>
            <a:ext cx="1016989" cy="9499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1371" r="12606" b="13212"/>
          <a:stretch/>
        </p:blipFill>
        <p:spPr>
          <a:xfrm>
            <a:off x="4959559" y="2443743"/>
            <a:ext cx="2275316" cy="2275314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矩形 31"/>
          <p:cNvSpPr/>
          <p:nvPr/>
        </p:nvSpPr>
        <p:spPr>
          <a:xfrm>
            <a:off x="8158007" y="1938817"/>
            <a:ext cx="3380470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代码注释很重要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UT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很重要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关键处写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log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很重要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Log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的格式很重要（时间戳，关键字，行为，状态）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代码的远程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repository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存储很重要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不要犯低级的错误（提交不该提交的代码）</a:t>
            </a:r>
            <a:endParaRPr lang="en-US" altLang="zh-CN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9917" y="1483243"/>
            <a:ext cx="98089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案例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FIX Gateway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一个客户在交易时突然断掉了，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Support Team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没法解决，把相关日志传给后台开发人员，由于日志太大，而且缺少关键字，消耗开发人员很多人力成本。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案例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 代码没有经过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review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，而直接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进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了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 结果由于没有判断非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而导致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RTA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交易失败。（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GSF1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案例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 由于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TOF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在做交易恢复的时候， 没有考虑内存使用情况，结果导致摩根斯坦利外汇交易中断。（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GSF1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31207" y="1908633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目标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/>
              <a:t>目标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917" y="1483243"/>
            <a:ext cx="98089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半年一个短目标，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年半一个中目标。比如， 这半年我需要熟悉并掌握什么技术？ 这月我需要看完哪本书？ 每天我需要阅读多少单词量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e.g. 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但是要量力而行。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时刻关注市场信息， 目标不要偏离市场方向。</a:t>
            </a:r>
            <a:endParaRPr lang="en-US" altLang="zh-CN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身体很重要，要坚持每周锻炼。</a:t>
            </a: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zh-CN" sz="20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zh-CN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875417" y="714096"/>
            <a:ext cx="4329586" cy="432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048040" y="2612432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945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经历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4408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42493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505789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目标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31207" y="2677096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经历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992525" y="2221733"/>
            <a:ext cx="3498496" cy="1140077"/>
            <a:chOff x="8199418" y="2422525"/>
            <a:chExt cx="3365500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8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745227" y="2768347"/>
              <a:ext cx="775968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2016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465633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7307543" y="2768347"/>
              <a:ext cx="775968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2013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016806" y="2221730"/>
            <a:ext cx="3420432" cy="1140077"/>
            <a:chOff x="3412853" y="2422522"/>
            <a:chExt cx="3290404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412853" y="2422522"/>
              <a:ext cx="3290404" cy="1096737"/>
              <a:chOff x="845014" y="2422525"/>
              <a:chExt cx="3290404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845014" y="2422525"/>
                <a:ext cx="3290404" cy="1096737"/>
                <a:chOff x="-411774" y="2714625"/>
                <a:chExt cx="4415097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411774" y="2714625"/>
                  <a:ext cx="4287615" cy="1471612"/>
                  <a:chOff x="-411774" y="2714625"/>
                  <a:chExt cx="4287615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411774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632208" y="2768347"/>
              <a:ext cx="1023594" cy="358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2011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71496" y="2221727"/>
            <a:ext cx="2952075" cy="1165480"/>
            <a:chOff x="1432577" y="2381749"/>
            <a:chExt cx="2839850" cy="1121174"/>
          </a:xfrm>
        </p:grpSpPr>
        <p:grpSp>
          <p:nvGrpSpPr>
            <p:cNvPr id="82" name="组 81"/>
            <p:cNvGrpSpPr/>
            <p:nvPr/>
          </p:nvGrpSpPr>
          <p:grpSpPr>
            <a:xfrm>
              <a:off x="1432577" y="2381749"/>
              <a:ext cx="2839850" cy="1121174"/>
              <a:chOff x="1295568" y="2398088"/>
              <a:chExt cx="2839850" cy="1121174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295568" y="2398088"/>
                <a:ext cx="2839850" cy="1121174"/>
                <a:chOff x="192785" y="2681835"/>
                <a:chExt cx="3810538" cy="150440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192785" y="2681835"/>
                  <a:ext cx="3683056" cy="1471612"/>
                  <a:chOff x="192785" y="2681835"/>
                  <a:chExt cx="3683056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192785" y="268183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614310" y="2763996"/>
              <a:ext cx="563162" cy="358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09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029734" y="3884387"/>
            <a:ext cx="225812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IBM Beijing CDL DB2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实习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数据库性能自动化测试工具</a:t>
            </a:r>
            <a:endParaRPr lang="zh-CN" altLang="en-US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610645" y="3877080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赛门铁克北京研发中心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AppInsight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后台开发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088524" y="3889959"/>
            <a:ext cx="22581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汤森路透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Post-Trade System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873675" y="3869773"/>
            <a:ext cx="225812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京东商城</a:t>
            </a:r>
            <a:endPara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769918" y="3198468"/>
            <a:ext cx="4189466" cy="492443"/>
            <a:chOff x="1101155" y="3943904"/>
            <a:chExt cx="4189466" cy="492443"/>
          </a:xfrm>
        </p:grpSpPr>
        <p:sp>
          <p:nvSpPr>
            <p:cNvPr id="164" name="文本框 8"/>
            <p:cNvSpPr txBox="1"/>
            <p:nvPr/>
          </p:nvSpPr>
          <p:spPr>
            <a:xfrm>
              <a:off x="1386451" y="3943904"/>
              <a:ext cx="39041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IBM Beijing CDL   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101155" y="4054171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7" name="组 166"/>
          <p:cNvGrpSpPr/>
          <p:nvPr/>
        </p:nvGrpSpPr>
        <p:grpSpPr>
          <a:xfrm>
            <a:off x="769918" y="4181196"/>
            <a:ext cx="4280922" cy="492443"/>
            <a:chOff x="6674705" y="3751300"/>
            <a:chExt cx="4280922" cy="492443"/>
          </a:xfrm>
        </p:grpSpPr>
        <p:sp>
          <p:nvSpPr>
            <p:cNvPr id="168" name="文本框 8"/>
            <p:cNvSpPr txBox="1"/>
            <p:nvPr/>
          </p:nvSpPr>
          <p:spPr>
            <a:xfrm>
              <a:off x="7051457" y="3751300"/>
              <a:ext cx="39041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赛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门铁克北京研发中心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765975" y="5197713"/>
            <a:ext cx="4284865" cy="492443"/>
            <a:chOff x="6674705" y="3751300"/>
            <a:chExt cx="4284865" cy="492443"/>
          </a:xfrm>
        </p:grpSpPr>
        <p:sp>
          <p:nvSpPr>
            <p:cNvPr id="171" name="文本框 8"/>
            <p:cNvSpPr txBox="1"/>
            <p:nvPr/>
          </p:nvSpPr>
          <p:spPr>
            <a:xfrm>
              <a:off x="7055400" y="3751300"/>
              <a:ext cx="39041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汤森路透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821799" y="1417123"/>
            <a:ext cx="4020566" cy="1015663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chemeClr val="bg1"/>
                </a:solidFill>
              </a:rPr>
              <a:t>文化</a:t>
            </a:r>
            <a:r>
              <a:rPr kumimoji="1" lang="zh-CN" altLang="en-US" sz="6000" b="1" dirty="0">
                <a:solidFill>
                  <a:schemeClr val="bg1"/>
                </a:solidFill>
              </a:rPr>
              <a:t>特色</a:t>
            </a:r>
          </a:p>
        </p:txBody>
      </p:sp>
    </p:spTree>
    <p:extLst>
      <p:ext uri="{BB962C8B-B14F-4D97-AF65-F5344CB8AC3E}">
        <p14:creationId xmlns:p14="http://schemas.microsoft.com/office/powerpoint/2010/main" val="20926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53755" y="233546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10746" y="3982764"/>
            <a:ext cx="2267411" cy="2606816"/>
            <a:chOff x="1140889" y="3783472"/>
            <a:chExt cx="2267411" cy="2606816"/>
          </a:xfrm>
        </p:grpSpPr>
        <p:sp>
          <p:nvSpPr>
            <p:cNvPr id="41" name="文本框 40"/>
            <p:cNvSpPr txBox="1"/>
            <p:nvPr/>
          </p:nvSpPr>
          <p:spPr>
            <a:xfrm>
              <a:off x="1140889" y="4377429"/>
              <a:ext cx="2267411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不论个人能力如何（技术，沟通，业务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e.g.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），做事情的态度是最重要的，要勇于承担责任，勇于承认错误。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要主动去发现问题，解决问题。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多站在客户的角度去想问题。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74582" y="3783472"/>
              <a:ext cx="69762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态度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629804" y="4043874"/>
            <a:ext cx="2267411" cy="1345377"/>
            <a:chOff x="1140889" y="3844582"/>
            <a:chExt cx="2267411" cy="1345377"/>
          </a:xfrm>
        </p:grpSpPr>
        <p:sp>
          <p:nvSpPr>
            <p:cNvPr id="45" name="文本框 44"/>
            <p:cNvSpPr txBox="1"/>
            <p:nvPr/>
          </p:nvSpPr>
          <p:spPr>
            <a:xfrm>
              <a:off x="1140889" y="4377429"/>
              <a:ext cx="2267411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遵守流程可以减少很多弯路，可以提高效率，需要大家的协作。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74582" y="3844582"/>
              <a:ext cx="69762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做事</a:t>
              </a:r>
              <a:endParaRPr lang="en-US" altLang="zh-CN" sz="2000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248861" y="4043874"/>
            <a:ext cx="2267411" cy="1105311"/>
            <a:chOff x="1140889" y="3844582"/>
            <a:chExt cx="2267411" cy="1105311"/>
          </a:xfrm>
        </p:grpSpPr>
        <p:sp>
          <p:nvSpPr>
            <p:cNvPr id="48" name="文本框 47"/>
            <p:cNvSpPr txBox="1"/>
            <p:nvPr/>
          </p:nvSpPr>
          <p:spPr>
            <a:xfrm>
              <a:off x="1140889" y="4377429"/>
              <a:ext cx="2267411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良好的沟通可以避免不必要的开发和减少对客户的影响。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874582" y="3844582"/>
              <a:ext cx="69762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沟通</a:t>
              </a:r>
              <a:endParaRPr lang="en-US" altLang="zh-CN" sz="2000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8866303" y="4043874"/>
            <a:ext cx="2267411" cy="1825509"/>
            <a:chOff x="1140889" y="3844582"/>
            <a:chExt cx="2267411" cy="1825509"/>
          </a:xfrm>
        </p:grpSpPr>
        <p:sp>
          <p:nvSpPr>
            <p:cNvPr id="51" name="文本框 5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坚持每天学习， 思考，技术？ 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市场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 其他？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坚持每一天是最重要的， 每天的小进步会积累成大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进步。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平衡生活和工作。</a:t>
              </a:r>
              <a:endPara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74581" y="3844582"/>
              <a:ext cx="69762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学习</a:t>
              </a:r>
              <a:endPara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342010" y="1658592"/>
            <a:ext cx="2007124" cy="2007124"/>
            <a:chOff x="3759948" y="1697368"/>
            <a:chExt cx="2007124" cy="2007124"/>
          </a:xfrm>
        </p:grpSpPr>
        <p:grpSp>
          <p:nvGrpSpPr>
            <p:cNvPr id="6" name="组 5"/>
            <p:cNvGrpSpPr/>
            <p:nvPr/>
          </p:nvGrpSpPr>
          <p:grpSpPr>
            <a:xfrm>
              <a:off x="3759948" y="1697368"/>
              <a:ext cx="2007124" cy="2007124"/>
              <a:chOff x="3759948" y="1580137"/>
              <a:chExt cx="2007124" cy="20071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59948" y="1580137"/>
                <a:ext cx="2007124" cy="20071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38120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 54"/>
            <p:cNvGrpSpPr/>
            <p:nvPr/>
          </p:nvGrpSpPr>
          <p:grpSpPr>
            <a:xfrm>
              <a:off x="4428846" y="2366570"/>
              <a:ext cx="669328" cy="668721"/>
              <a:chOff x="6854825" y="3143250"/>
              <a:chExt cx="1749425" cy="1747838"/>
            </a:xfrm>
            <a:solidFill>
              <a:schemeClr val="bg1"/>
            </a:solidFill>
          </p:grpSpPr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7135813" y="3151188"/>
                <a:ext cx="603250" cy="1731963"/>
              </a:xfrm>
              <a:custGeom>
                <a:avLst/>
                <a:gdLst>
                  <a:gd name="T0" fmla="*/ 739 w 812"/>
                  <a:gd name="T1" fmla="*/ 2334 h 2334"/>
                  <a:gd name="T2" fmla="*/ 739 w 812"/>
                  <a:gd name="T3" fmla="*/ 2334 h 2334"/>
                  <a:gd name="T4" fmla="*/ 371 w 812"/>
                  <a:gd name="T5" fmla="*/ 2007 h 2334"/>
                  <a:gd name="T6" fmla="*/ 0 w 812"/>
                  <a:gd name="T7" fmla="*/ 1167 h 2334"/>
                  <a:gd name="T8" fmla="*/ 371 w 812"/>
                  <a:gd name="T9" fmla="*/ 327 h 2334"/>
                  <a:gd name="T10" fmla="*/ 739 w 812"/>
                  <a:gd name="T11" fmla="*/ 0 h 2334"/>
                  <a:gd name="T12" fmla="*/ 812 w 812"/>
                  <a:gd name="T13" fmla="*/ 111 h 2334"/>
                  <a:gd name="T14" fmla="*/ 776 w 812"/>
                  <a:gd name="T15" fmla="*/ 56 h 2334"/>
                  <a:gd name="T16" fmla="*/ 812 w 812"/>
                  <a:gd name="T17" fmla="*/ 111 h 2334"/>
                  <a:gd name="T18" fmla="*/ 133 w 812"/>
                  <a:gd name="T19" fmla="*/ 1167 h 2334"/>
                  <a:gd name="T20" fmla="*/ 812 w 812"/>
                  <a:gd name="T21" fmla="*/ 2222 h 2334"/>
                  <a:gd name="T22" fmla="*/ 739 w 812"/>
                  <a:gd name="T23" fmla="*/ 2334 h 2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2" h="2334">
                    <a:moveTo>
                      <a:pt x="739" y="2334"/>
                    </a:moveTo>
                    <a:lnTo>
                      <a:pt x="739" y="2334"/>
                    </a:lnTo>
                    <a:cubicBezTo>
                      <a:pt x="731" y="2329"/>
                      <a:pt x="552" y="2209"/>
                      <a:pt x="371" y="2007"/>
                    </a:cubicBezTo>
                    <a:cubicBezTo>
                      <a:pt x="128" y="1736"/>
                      <a:pt x="0" y="1445"/>
                      <a:pt x="0" y="1167"/>
                    </a:cubicBezTo>
                    <a:cubicBezTo>
                      <a:pt x="0" y="888"/>
                      <a:pt x="128" y="598"/>
                      <a:pt x="371" y="327"/>
                    </a:cubicBezTo>
                    <a:cubicBezTo>
                      <a:pt x="552" y="125"/>
                      <a:pt x="731" y="5"/>
                      <a:pt x="739" y="0"/>
                    </a:cubicBezTo>
                    <a:lnTo>
                      <a:pt x="812" y="111"/>
                    </a:lnTo>
                    <a:lnTo>
                      <a:pt x="776" y="56"/>
                    </a:lnTo>
                    <a:lnTo>
                      <a:pt x="812" y="111"/>
                    </a:lnTo>
                    <a:cubicBezTo>
                      <a:pt x="806" y="116"/>
                      <a:pt x="133" y="571"/>
                      <a:pt x="133" y="1167"/>
                    </a:cubicBezTo>
                    <a:cubicBezTo>
                      <a:pt x="133" y="1764"/>
                      <a:pt x="806" y="2218"/>
                      <a:pt x="812" y="2222"/>
                    </a:cubicBezTo>
                    <a:lnTo>
                      <a:pt x="739" y="23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7661275" y="3194050"/>
                <a:ext cx="100013" cy="1647825"/>
              </a:xfrm>
              <a:custGeom>
                <a:avLst/>
                <a:gdLst>
                  <a:gd name="T0" fmla="*/ 133 w 133"/>
                  <a:gd name="T1" fmla="*/ 2222 h 2222"/>
                  <a:gd name="T2" fmla="*/ 133 w 133"/>
                  <a:gd name="T3" fmla="*/ 2222 h 2222"/>
                  <a:gd name="T4" fmla="*/ 0 w 133"/>
                  <a:gd name="T5" fmla="*/ 2222 h 2222"/>
                  <a:gd name="T6" fmla="*/ 0 w 133"/>
                  <a:gd name="T7" fmla="*/ 0 h 2222"/>
                  <a:gd name="T8" fmla="*/ 133 w 133"/>
                  <a:gd name="T9" fmla="*/ 0 h 2222"/>
                  <a:gd name="T10" fmla="*/ 133 w 133"/>
                  <a:gd name="T11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222">
                    <a:moveTo>
                      <a:pt x="133" y="2222"/>
                    </a:moveTo>
                    <a:lnTo>
                      <a:pt x="133" y="2222"/>
                    </a:lnTo>
                    <a:lnTo>
                      <a:pt x="0" y="2222"/>
                    </a:lnTo>
                    <a:lnTo>
                      <a:pt x="0" y="0"/>
                    </a:lnTo>
                    <a:lnTo>
                      <a:pt x="133" y="0"/>
                    </a:lnTo>
                    <a:lnTo>
                      <a:pt x="133" y="22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6854825" y="3143250"/>
                <a:ext cx="1749425" cy="1747838"/>
              </a:xfrm>
              <a:custGeom>
                <a:avLst/>
                <a:gdLst>
                  <a:gd name="T0" fmla="*/ 1400 w 2356"/>
                  <a:gd name="T1" fmla="*/ 2198 h 2356"/>
                  <a:gd name="T2" fmla="*/ 1400 w 2356"/>
                  <a:gd name="T3" fmla="*/ 2198 h 2356"/>
                  <a:gd name="T4" fmla="*/ 1582 w 2356"/>
                  <a:gd name="T5" fmla="*/ 2018 h 2356"/>
                  <a:gd name="T6" fmla="*/ 1951 w 2356"/>
                  <a:gd name="T7" fmla="*/ 1245 h 2356"/>
                  <a:gd name="T8" fmla="*/ 2220 w 2356"/>
                  <a:gd name="T9" fmla="*/ 1245 h 2356"/>
                  <a:gd name="T10" fmla="*/ 1400 w 2356"/>
                  <a:gd name="T11" fmla="*/ 2198 h 2356"/>
                  <a:gd name="T12" fmla="*/ 136 w 2356"/>
                  <a:gd name="T13" fmla="*/ 1245 h 2356"/>
                  <a:gd name="T14" fmla="*/ 136 w 2356"/>
                  <a:gd name="T15" fmla="*/ 1245 h 2356"/>
                  <a:gd name="T16" fmla="*/ 1817 w 2356"/>
                  <a:gd name="T17" fmla="*/ 1245 h 2356"/>
                  <a:gd name="T18" fmla="*/ 1158 w 2356"/>
                  <a:gd name="T19" fmla="*/ 2222 h 2356"/>
                  <a:gd name="T20" fmla="*/ 136 w 2356"/>
                  <a:gd name="T21" fmla="*/ 1245 h 2356"/>
                  <a:gd name="T22" fmla="*/ 1158 w 2356"/>
                  <a:gd name="T23" fmla="*/ 134 h 2356"/>
                  <a:gd name="T24" fmla="*/ 1158 w 2356"/>
                  <a:gd name="T25" fmla="*/ 134 h 2356"/>
                  <a:gd name="T26" fmla="*/ 1570 w 2356"/>
                  <a:gd name="T27" fmla="*/ 533 h 2356"/>
                  <a:gd name="T28" fmla="*/ 357 w 2356"/>
                  <a:gd name="T29" fmla="*/ 533 h 2356"/>
                  <a:gd name="T30" fmla="*/ 1158 w 2356"/>
                  <a:gd name="T31" fmla="*/ 134 h 2356"/>
                  <a:gd name="T32" fmla="*/ 1999 w 2356"/>
                  <a:gd name="T33" fmla="*/ 533 h 2356"/>
                  <a:gd name="T34" fmla="*/ 1999 w 2356"/>
                  <a:gd name="T35" fmla="*/ 533 h 2356"/>
                  <a:gd name="T36" fmla="*/ 1735 w 2356"/>
                  <a:gd name="T37" fmla="*/ 533 h 2356"/>
                  <a:gd name="T38" fmla="*/ 1582 w 2356"/>
                  <a:gd name="T39" fmla="*/ 338 h 2356"/>
                  <a:gd name="T40" fmla="*/ 1400 w 2356"/>
                  <a:gd name="T41" fmla="*/ 157 h 2356"/>
                  <a:gd name="T42" fmla="*/ 1999 w 2356"/>
                  <a:gd name="T43" fmla="*/ 533 h 2356"/>
                  <a:gd name="T44" fmla="*/ 1817 w 2356"/>
                  <a:gd name="T45" fmla="*/ 1111 h 2356"/>
                  <a:gd name="T46" fmla="*/ 1817 w 2356"/>
                  <a:gd name="T47" fmla="*/ 1111 h 2356"/>
                  <a:gd name="T48" fmla="*/ 136 w 2356"/>
                  <a:gd name="T49" fmla="*/ 1111 h 2356"/>
                  <a:gd name="T50" fmla="*/ 268 w 2356"/>
                  <a:gd name="T51" fmla="*/ 667 h 2356"/>
                  <a:gd name="T52" fmla="*/ 1662 w 2356"/>
                  <a:gd name="T53" fmla="*/ 667 h 2356"/>
                  <a:gd name="T54" fmla="*/ 1817 w 2356"/>
                  <a:gd name="T55" fmla="*/ 1111 h 2356"/>
                  <a:gd name="T56" fmla="*/ 1951 w 2356"/>
                  <a:gd name="T57" fmla="*/ 1111 h 2356"/>
                  <a:gd name="T58" fmla="*/ 1951 w 2356"/>
                  <a:gd name="T59" fmla="*/ 1111 h 2356"/>
                  <a:gd name="T60" fmla="*/ 1816 w 2356"/>
                  <a:gd name="T61" fmla="*/ 667 h 2356"/>
                  <a:gd name="T62" fmla="*/ 2088 w 2356"/>
                  <a:gd name="T63" fmla="*/ 667 h 2356"/>
                  <a:gd name="T64" fmla="*/ 2220 w 2356"/>
                  <a:gd name="T65" fmla="*/ 1111 h 2356"/>
                  <a:gd name="T66" fmla="*/ 1951 w 2356"/>
                  <a:gd name="T67" fmla="*/ 1111 h 2356"/>
                  <a:gd name="T68" fmla="*/ 1178 w 2356"/>
                  <a:gd name="T69" fmla="*/ 0 h 2356"/>
                  <a:gd name="T70" fmla="*/ 1178 w 2356"/>
                  <a:gd name="T71" fmla="*/ 0 h 2356"/>
                  <a:gd name="T72" fmla="*/ 0 w 2356"/>
                  <a:gd name="T73" fmla="*/ 1178 h 2356"/>
                  <a:gd name="T74" fmla="*/ 1178 w 2356"/>
                  <a:gd name="T75" fmla="*/ 2356 h 2356"/>
                  <a:gd name="T76" fmla="*/ 2356 w 2356"/>
                  <a:gd name="T77" fmla="*/ 1178 h 2356"/>
                  <a:gd name="T78" fmla="*/ 1178 w 2356"/>
                  <a:gd name="T79" fmla="*/ 0 h 2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6" h="2356">
                    <a:moveTo>
                      <a:pt x="1400" y="2198"/>
                    </a:moveTo>
                    <a:lnTo>
                      <a:pt x="1400" y="2198"/>
                    </a:lnTo>
                    <a:cubicBezTo>
                      <a:pt x="1456" y="2149"/>
                      <a:pt x="1519" y="2089"/>
                      <a:pt x="1582" y="2018"/>
                    </a:cubicBezTo>
                    <a:cubicBezTo>
                      <a:pt x="1806" y="1768"/>
                      <a:pt x="1932" y="1502"/>
                      <a:pt x="1951" y="1245"/>
                    </a:cubicBezTo>
                    <a:lnTo>
                      <a:pt x="2220" y="1245"/>
                    </a:lnTo>
                    <a:cubicBezTo>
                      <a:pt x="2190" y="1714"/>
                      <a:pt x="1849" y="2101"/>
                      <a:pt x="1400" y="2198"/>
                    </a:cubicBezTo>
                    <a:close/>
                    <a:moveTo>
                      <a:pt x="136" y="1245"/>
                    </a:moveTo>
                    <a:lnTo>
                      <a:pt x="136" y="1245"/>
                    </a:lnTo>
                    <a:lnTo>
                      <a:pt x="1817" y="1245"/>
                    </a:lnTo>
                    <a:cubicBezTo>
                      <a:pt x="1775" y="1756"/>
                      <a:pt x="1257" y="2150"/>
                      <a:pt x="1158" y="2222"/>
                    </a:cubicBezTo>
                    <a:cubicBezTo>
                      <a:pt x="613" y="2211"/>
                      <a:pt x="170" y="1783"/>
                      <a:pt x="136" y="1245"/>
                    </a:cubicBezTo>
                    <a:close/>
                    <a:moveTo>
                      <a:pt x="1158" y="134"/>
                    </a:moveTo>
                    <a:lnTo>
                      <a:pt x="1158" y="134"/>
                    </a:lnTo>
                    <a:cubicBezTo>
                      <a:pt x="1215" y="175"/>
                      <a:pt x="1407" y="321"/>
                      <a:pt x="1570" y="533"/>
                    </a:cubicBezTo>
                    <a:lnTo>
                      <a:pt x="357" y="533"/>
                    </a:lnTo>
                    <a:cubicBezTo>
                      <a:pt x="544" y="295"/>
                      <a:pt x="833" y="140"/>
                      <a:pt x="1158" y="134"/>
                    </a:cubicBezTo>
                    <a:close/>
                    <a:moveTo>
                      <a:pt x="1999" y="533"/>
                    </a:moveTo>
                    <a:lnTo>
                      <a:pt x="1999" y="533"/>
                    </a:lnTo>
                    <a:lnTo>
                      <a:pt x="1735" y="533"/>
                    </a:lnTo>
                    <a:cubicBezTo>
                      <a:pt x="1691" y="467"/>
                      <a:pt x="1640" y="402"/>
                      <a:pt x="1582" y="338"/>
                    </a:cubicBezTo>
                    <a:cubicBezTo>
                      <a:pt x="1519" y="267"/>
                      <a:pt x="1456" y="207"/>
                      <a:pt x="1400" y="157"/>
                    </a:cubicBezTo>
                    <a:cubicBezTo>
                      <a:pt x="1641" y="210"/>
                      <a:pt x="1851" y="346"/>
                      <a:pt x="1999" y="533"/>
                    </a:cubicBezTo>
                    <a:close/>
                    <a:moveTo>
                      <a:pt x="1817" y="1111"/>
                    </a:moveTo>
                    <a:lnTo>
                      <a:pt x="1817" y="1111"/>
                    </a:lnTo>
                    <a:lnTo>
                      <a:pt x="136" y="1111"/>
                    </a:lnTo>
                    <a:cubicBezTo>
                      <a:pt x="146" y="951"/>
                      <a:pt x="193" y="800"/>
                      <a:pt x="268" y="667"/>
                    </a:cubicBezTo>
                    <a:lnTo>
                      <a:pt x="1662" y="667"/>
                    </a:lnTo>
                    <a:cubicBezTo>
                      <a:pt x="1743" y="799"/>
                      <a:pt x="1804" y="949"/>
                      <a:pt x="1817" y="1111"/>
                    </a:cubicBezTo>
                    <a:close/>
                    <a:moveTo>
                      <a:pt x="1951" y="1111"/>
                    </a:moveTo>
                    <a:lnTo>
                      <a:pt x="1951" y="1111"/>
                    </a:lnTo>
                    <a:cubicBezTo>
                      <a:pt x="1940" y="964"/>
                      <a:pt x="1894" y="815"/>
                      <a:pt x="1816" y="667"/>
                    </a:cubicBezTo>
                    <a:lnTo>
                      <a:pt x="2088" y="667"/>
                    </a:lnTo>
                    <a:cubicBezTo>
                      <a:pt x="2163" y="800"/>
                      <a:pt x="2210" y="951"/>
                      <a:pt x="2220" y="1111"/>
                    </a:cubicBezTo>
                    <a:lnTo>
                      <a:pt x="1951" y="1111"/>
                    </a:lnTo>
                    <a:close/>
                    <a:moveTo>
                      <a:pt x="1178" y="0"/>
                    </a:moveTo>
                    <a:lnTo>
                      <a:pt x="1178" y="0"/>
                    </a:lnTo>
                    <a:cubicBezTo>
                      <a:pt x="528" y="0"/>
                      <a:pt x="0" y="528"/>
                      <a:pt x="0" y="1178"/>
                    </a:cubicBezTo>
                    <a:cubicBezTo>
                      <a:pt x="0" y="1827"/>
                      <a:pt x="528" y="2356"/>
                      <a:pt x="1178" y="2356"/>
                    </a:cubicBezTo>
                    <a:cubicBezTo>
                      <a:pt x="1827" y="2356"/>
                      <a:pt x="2356" y="1827"/>
                      <a:pt x="2356" y="1178"/>
                    </a:cubicBezTo>
                    <a:cubicBezTo>
                      <a:pt x="2356" y="528"/>
                      <a:pt x="1827" y="0"/>
                      <a:pt x="117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7018338" y="4410075"/>
                <a:ext cx="1395413" cy="98425"/>
              </a:xfrm>
              <a:custGeom>
                <a:avLst/>
                <a:gdLst>
                  <a:gd name="T0" fmla="*/ 1877 w 1877"/>
                  <a:gd name="T1" fmla="*/ 133 h 133"/>
                  <a:gd name="T2" fmla="*/ 1877 w 1877"/>
                  <a:gd name="T3" fmla="*/ 133 h 133"/>
                  <a:gd name="T4" fmla="*/ 0 w 1877"/>
                  <a:gd name="T5" fmla="*/ 133 h 133"/>
                  <a:gd name="T6" fmla="*/ 0 w 1877"/>
                  <a:gd name="T7" fmla="*/ 0 h 133"/>
                  <a:gd name="T8" fmla="*/ 1877 w 1877"/>
                  <a:gd name="T9" fmla="*/ 0 h 133"/>
                  <a:gd name="T10" fmla="*/ 1877 w 1877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7" h="133">
                    <a:moveTo>
                      <a:pt x="1877" y="133"/>
                    </a:moveTo>
                    <a:lnTo>
                      <a:pt x="1877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877" y="0"/>
                    </a:lnTo>
                    <a:lnTo>
                      <a:pt x="1877" y="1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 14"/>
          <p:cNvGrpSpPr/>
          <p:nvPr/>
        </p:nvGrpSpPr>
        <p:grpSpPr>
          <a:xfrm>
            <a:off x="8996446" y="1775815"/>
            <a:ext cx="2007124" cy="2007124"/>
            <a:chOff x="6379006" y="1697368"/>
            <a:chExt cx="2007124" cy="2007124"/>
          </a:xfrm>
        </p:grpSpPr>
        <p:grpSp>
          <p:nvGrpSpPr>
            <p:cNvPr id="8" name="组 7"/>
            <p:cNvGrpSpPr/>
            <p:nvPr/>
          </p:nvGrpSpPr>
          <p:grpSpPr>
            <a:xfrm>
              <a:off x="6379006" y="1697368"/>
              <a:ext cx="2007124" cy="2007124"/>
              <a:chOff x="6379006" y="1580137"/>
              <a:chExt cx="2007124" cy="200712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79006" y="1580137"/>
                <a:ext cx="2007124" cy="20071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457178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7026646" y="2421537"/>
              <a:ext cx="711845" cy="55878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21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2501 w 2506"/>
                  <a:gd name="T37" fmla="*/ 267 h 1970"/>
                  <a:gd name="T38" fmla="*/ 2501 w 2506"/>
                  <a:gd name="T39" fmla="*/ 267 h 1970"/>
                  <a:gd name="T40" fmla="*/ 1849 w 2506"/>
                  <a:gd name="T41" fmla="*/ 0 h 1970"/>
                  <a:gd name="T42" fmla="*/ 1823 w 2506"/>
                  <a:gd name="T43" fmla="*/ 0 h 1970"/>
                  <a:gd name="T44" fmla="*/ 1253 w 2506"/>
                  <a:gd name="T45" fmla="*/ 184 h 1970"/>
                  <a:gd name="T46" fmla="*/ 683 w 2506"/>
                  <a:gd name="T47" fmla="*/ 0 h 1970"/>
                  <a:gd name="T48" fmla="*/ 657 w 2506"/>
                  <a:gd name="T49" fmla="*/ 0 h 1970"/>
                  <a:gd name="T50" fmla="*/ 5 w 2506"/>
                  <a:gd name="T51" fmla="*/ 267 h 1970"/>
                  <a:gd name="T52" fmla="*/ 0 w 2506"/>
                  <a:gd name="T53" fmla="*/ 279 h 1970"/>
                  <a:gd name="T54" fmla="*/ 0 w 2506"/>
                  <a:gd name="T55" fmla="*/ 1970 h 1970"/>
                  <a:gd name="T56" fmla="*/ 107 w 2506"/>
                  <a:gd name="T57" fmla="*/ 1889 h 1970"/>
                  <a:gd name="T58" fmla="*/ 682 w 2506"/>
                  <a:gd name="T59" fmla="*/ 1709 h 1970"/>
                  <a:gd name="T60" fmla="*/ 1190 w 2506"/>
                  <a:gd name="T61" fmla="*/ 1876 h 1970"/>
                  <a:gd name="T62" fmla="*/ 1208 w 2506"/>
                  <a:gd name="T63" fmla="*/ 1888 h 1970"/>
                  <a:gd name="T64" fmla="*/ 1253 w 2506"/>
                  <a:gd name="T65" fmla="*/ 1924 h 1970"/>
                  <a:gd name="T66" fmla="*/ 1298 w 2506"/>
                  <a:gd name="T67" fmla="*/ 1888 h 1970"/>
                  <a:gd name="T68" fmla="*/ 1316 w 2506"/>
                  <a:gd name="T69" fmla="*/ 1876 h 1970"/>
                  <a:gd name="T70" fmla="*/ 1824 w 2506"/>
                  <a:gd name="T71" fmla="*/ 1709 h 1970"/>
                  <a:gd name="T72" fmla="*/ 2399 w 2506"/>
                  <a:gd name="T73" fmla="*/ 1889 h 1970"/>
                  <a:gd name="T74" fmla="*/ 2506 w 2506"/>
                  <a:gd name="T75" fmla="*/ 1970 h 1970"/>
                  <a:gd name="T76" fmla="*/ 2506 w 2506"/>
                  <a:gd name="T77" fmla="*/ 279 h 1970"/>
                  <a:gd name="T78" fmla="*/ 2501 w 2506"/>
                  <a:gd name="T79" fmla="*/ 267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2501" y="267"/>
                    </a:move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 15"/>
          <p:cNvGrpSpPr/>
          <p:nvPr/>
        </p:nvGrpSpPr>
        <p:grpSpPr>
          <a:xfrm>
            <a:off x="3691064" y="1644015"/>
            <a:ext cx="2007124" cy="2007124"/>
            <a:chOff x="8998063" y="1697368"/>
            <a:chExt cx="2007124" cy="2007124"/>
          </a:xfrm>
        </p:grpSpPr>
        <p:grpSp>
          <p:nvGrpSpPr>
            <p:cNvPr id="33" name="组 32"/>
            <p:cNvGrpSpPr/>
            <p:nvPr/>
          </p:nvGrpSpPr>
          <p:grpSpPr>
            <a:xfrm>
              <a:off x="8998063" y="1697368"/>
              <a:ext cx="2007124" cy="2007124"/>
              <a:chOff x="8998063" y="1580137"/>
              <a:chExt cx="2007124" cy="200712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998063" y="1580137"/>
                <a:ext cx="2007124" cy="2007124"/>
              </a:xfrm>
              <a:prstGeom prst="ellipse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076235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9676982" y="2376895"/>
              <a:ext cx="649286" cy="648071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72" name="Freeform 28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142 w 2284"/>
                  <a:gd name="T9" fmla="*/ 2204 h 2284"/>
                  <a:gd name="T10" fmla="*/ 1405 w 2284"/>
                  <a:gd name="T11" fmla="*/ 1921 h 2284"/>
                  <a:gd name="T12" fmla="*/ 528 w 2284"/>
                  <a:gd name="T13" fmla="*/ 1940 h 2284"/>
                  <a:gd name="T14" fmla="*/ 704 w 2284"/>
                  <a:gd name="T15" fmla="*/ 1580 h 2284"/>
                  <a:gd name="T16" fmla="*/ 80 w 2284"/>
                  <a:gd name="T17" fmla="*/ 1143 h 2284"/>
                  <a:gd name="T18" fmla="*/ 523 w 2284"/>
                  <a:gd name="T19" fmla="*/ 1142 h 2284"/>
                  <a:gd name="T20" fmla="*/ 391 w 2284"/>
                  <a:gd name="T21" fmla="*/ 392 h 2284"/>
                  <a:gd name="T22" fmla="*/ 778 w 2284"/>
                  <a:gd name="T23" fmla="*/ 407 h 2284"/>
                  <a:gd name="T24" fmla="*/ 391 w 2284"/>
                  <a:gd name="T25" fmla="*/ 392 h 2284"/>
                  <a:gd name="T26" fmla="*/ 1405 w 2284"/>
                  <a:gd name="T27" fmla="*/ 364 h 2284"/>
                  <a:gd name="T28" fmla="*/ 1142 w 2284"/>
                  <a:gd name="T29" fmla="*/ 80 h 2284"/>
                  <a:gd name="T30" fmla="*/ 1591 w 2284"/>
                  <a:gd name="T31" fmla="*/ 788 h 2284"/>
                  <a:gd name="T32" fmla="*/ 1607 w 2284"/>
                  <a:gd name="T33" fmla="*/ 950 h 2284"/>
                  <a:gd name="T34" fmla="*/ 1614 w 2284"/>
                  <a:gd name="T35" fmla="*/ 1143 h 2284"/>
                  <a:gd name="T36" fmla="*/ 1613 w 2284"/>
                  <a:gd name="T37" fmla="*/ 1204 h 2284"/>
                  <a:gd name="T38" fmla="*/ 1711 w 2284"/>
                  <a:gd name="T39" fmla="*/ 1210 h 2284"/>
                  <a:gd name="T40" fmla="*/ 1607 w 2284"/>
                  <a:gd name="T41" fmla="*/ 1335 h 2284"/>
                  <a:gd name="T42" fmla="*/ 1476 w 2284"/>
                  <a:gd name="T43" fmla="*/ 1476 h 2284"/>
                  <a:gd name="T44" fmla="*/ 1431 w 2284"/>
                  <a:gd name="T45" fmla="*/ 1520 h 2284"/>
                  <a:gd name="T46" fmla="*/ 1496 w 2284"/>
                  <a:gd name="T47" fmla="*/ 1592 h 2284"/>
                  <a:gd name="T48" fmla="*/ 1335 w 2284"/>
                  <a:gd name="T49" fmla="*/ 1608 h 2284"/>
                  <a:gd name="T50" fmla="*/ 1142 w 2284"/>
                  <a:gd name="T51" fmla="*/ 1615 h 2284"/>
                  <a:gd name="T52" fmla="*/ 1081 w 2284"/>
                  <a:gd name="T53" fmla="*/ 1614 h 2284"/>
                  <a:gd name="T54" fmla="*/ 1074 w 2284"/>
                  <a:gd name="T55" fmla="*/ 1711 h 2284"/>
                  <a:gd name="T56" fmla="*/ 949 w 2284"/>
                  <a:gd name="T57" fmla="*/ 1608 h 2284"/>
                  <a:gd name="T58" fmla="*/ 808 w 2284"/>
                  <a:gd name="T59" fmla="*/ 1476 h 2284"/>
                  <a:gd name="T60" fmla="*/ 764 w 2284"/>
                  <a:gd name="T61" fmla="*/ 1432 h 2284"/>
                  <a:gd name="T62" fmla="*/ 692 w 2284"/>
                  <a:gd name="T63" fmla="*/ 1497 h 2284"/>
                  <a:gd name="T64" fmla="*/ 676 w 2284"/>
                  <a:gd name="T65" fmla="*/ 1335 h 2284"/>
                  <a:gd name="T66" fmla="*/ 669 w 2284"/>
                  <a:gd name="T67" fmla="*/ 1143 h 2284"/>
                  <a:gd name="T68" fmla="*/ 670 w 2284"/>
                  <a:gd name="T69" fmla="*/ 1080 h 2284"/>
                  <a:gd name="T70" fmla="*/ 573 w 2284"/>
                  <a:gd name="T71" fmla="*/ 1075 h 2284"/>
                  <a:gd name="T72" fmla="*/ 676 w 2284"/>
                  <a:gd name="T73" fmla="*/ 950 h 2284"/>
                  <a:gd name="T74" fmla="*/ 808 w 2284"/>
                  <a:gd name="T75" fmla="*/ 809 h 2284"/>
                  <a:gd name="T76" fmla="*/ 852 w 2284"/>
                  <a:gd name="T77" fmla="*/ 765 h 2284"/>
                  <a:gd name="T78" fmla="*/ 787 w 2284"/>
                  <a:gd name="T79" fmla="*/ 693 h 2284"/>
                  <a:gd name="T80" fmla="*/ 949 w 2284"/>
                  <a:gd name="T81" fmla="*/ 677 h 2284"/>
                  <a:gd name="T82" fmla="*/ 1142 w 2284"/>
                  <a:gd name="T83" fmla="*/ 670 h 2284"/>
                  <a:gd name="T84" fmla="*/ 1203 w 2284"/>
                  <a:gd name="T85" fmla="*/ 671 h 2284"/>
                  <a:gd name="T86" fmla="*/ 1210 w 2284"/>
                  <a:gd name="T87" fmla="*/ 574 h 2284"/>
                  <a:gd name="T88" fmla="*/ 1335 w 2284"/>
                  <a:gd name="T89" fmla="*/ 677 h 2284"/>
                  <a:gd name="T90" fmla="*/ 1431 w 2284"/>
                  <a:gd name="T91" fmla="*/ 765 h 2284"/>
                  <a:gd name="T92" fmla="*/ 1476 w 2284"/>
                  <a:gd name="T93" fmla="*/ 809 h 2284"/>
                  <a:gd name="T94" fmla="*/ 1529 w 2284"/>
                  <a:gd name="T95" fmla="*/ 1303 h 2284"/>
                  <a:gd name="T96" fmla="*/ 1142 w 2284"/>
                  <a:gd name="T97" fmla="*/ 1535 h 2284"/>
                  <a:gd name="T98" fmla="*/ 754 w 2284"/>
                  <a:gd name="T99" fmla="*/ 1303 h 2284"/>
                  <a:gd name="T100" fmla="*/ 864 w 2284"/>
                  <a:gd name="T101" fmla="*/ 865 h 2284"/>
                  <a:gd name="T102" fmla="*/ 1302 w 2284"/>
                  <a:gd name="T103" fmla="*/ 755 h 2284"/>
                  <a:gd name="T104" fmla="*/ 1534 w 2284"/>
                  <a:gd name="T105" fmla="*/ 1143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2284 w 2284"/>
                  <a:gd name="T111" fmla="*/ 1143 h 2284"/>
                  <a:gd name="T112" fmla="*/ 1756 w 2284"/>
                  <a:gd name="T113" fmla="*/ 265 h 2284"/>
                  <a:gd name="T114" fmla="*/ 806 w 2284"/>
                  <a:gd name="T115" fmla="*/ 332 h 2284"/>
                  <a:gd name="T116" fmla="*/ 331 w 2284"/>
                  <a:gd name="T117" fmla="*/ 807 h 2284"/>
                  <a:gd name="T118" fmla="*/ 334 w 2284"/>
                  <a:gd name="T119" fmla="*/ 1950 h 2284"/>
                  <a:gd name="T120" fmla="*/ 1142 w 2284"/>
                  <a:gd name="T121" fmla="*/ 2284 h 2284"/>
                  <a:gd name="T122" fmla="*/ 1949 w 2284"/>
                  <a:gd name="T123" fmla="*/ 1950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607" y="950"/>
                    </a:moveTo>
                    <a:lnTo>
                      <a:pt x="1607" y="950"/>
                    </a:ln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ubicBezTo>
                      <a:pt x="1678" y="1033"/>
                      <a:pt x="1644" y="991"/>
                      <a:pt x="1607" y="950"/>
                    </a:cubicBezTo>
                    <a:close/>
                    <a:moveTo>
                      <a:pt x="1613" y="1204"/>
                    </a:moveTo>
                    <a:lnTo>
                      <a:pt x="1613" y="1204"/>
                    </a:ln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lose/>
                    <a:moveTo>
                      <a:pt x="1607" y="1335"/>
                    </a:moveTo>
                    <a:lnTo>
                      <a:pt x="1607" y="1335"/>
                    </a:lnTo>
                    <a:cubicBezTo>
                      <a:pt x="1644" y="1294"/>
                      <a:pt x="1678" y="1252"/>
                      <a:pt x="1711" y="1210"/>
                    </a:cubicBez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lose/>
                    <a:moveTo>
                      <a:pt x="1431" y="1520"/>
                    </a:moveTo>
                    <a:lnTo>
                      <a:pt x="1431" y="1520"/>
                    </a:ln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lose/>
                    <a:moveTo>
                      <a:pt x="1335" y="1608"/>
                    </a:moveTo>
                    <a:lnTo>
                      <a:pt x="1335" y="1608"/>
                    </a:ln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lose/>
                    <a:moveTo>
                      <a:pt x="1081" y="1614"/>
                    </a:moveTo>
                    <a:lnTo>
                      <a:pt x="1081" y="1614"/>
                    </a:ln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lose/>
                    <a:moveTo>
                      <a:pt x="949" y="1608"/>
                    </a:moveTo>
                    <a:lnTo>
                      <a:pt x="949" y="1608"/>
                    </a:ln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ubicBezTo>
                      <a:pt x="839" y="1599"/>
                      <a:pt x="893" y="1604"/>
                      <a:pt x="949" y="1608"/>
                    </a:cubicBezTo>
                    <a:close/>
                    <a:moveTo>
                      <a:pt x="764" y="1432"/>
                    </a:moveTo>
                    <a:lnTo>
                      <a:pt x="764" y="1432"/>
                    </a:ln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080"/>
                    </a:moveTo>
                    <a:lnTo>
                      <a:pt x="670" y="1080"/>
                    </a:ln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852" y="765"/>
                    </a:moveTo>
                    <a:lnTo>
                      <a:pt x="852" y="765"/>
                    </a:ln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lose/>
                    <a:moveTo>
                      <a:pt x="949" y="677"/>
                    </a:moveTo>
                    <a:lnTo>
                      <a:pt x="949" y="677"/>
                    </a:ln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lose/>
                    <a:moveTo>
                      <a:pt x="1203" y="671"/>
                    </a:moveTo>
                    <a:lnTo>
                      <a:pt x="1203" y="671"/>
                    </a:ln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lose/>
                    <a:moveTo>
                      <a:pt x="1335" y="677"/>
                    </a:moveTo>
                    <a:lnTo>
                      <a:pt x="1335" y="677"/>
                    </a:ln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ubicBezTo>
                      <a:pt x="1444" y="686"/>
                      <a:pt x="1390" y="681"/>
                      <a:pt x="1335" y="677"/>
                    </a:cubicBezTo>
                    <a:close/>
                    <a:moveTo>
                      <a:pt x="1476" y="809"/>
                    </a:moveTo>
                    <a:lnTo>
                      <a:pt x="1476" y="809"/>
                    </a:lnTo>
                    <a:cubicBezTo>
                      <a:pt x="1461" y="794"/>
                      <a:pt x="1446" y="779"/>
                      <a:pt x="1431" y="765"/>
                    </a:cubicBez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lose/>
                    <a:moveTo>
                      <a:pt x="1534" y="1143"/>
                    </a:moveTo>
                    <a:lnTo>
                      <a:pt x="1534" y="1143"/>
                    </a:ln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2284" y="1143"/>
                    </a:moveTo>
                    <a:lnTo>
                      <a:pt x="2284" y="1143"/>
                    </a:lnTo>
                    <a:cubicBezTo>
                      <a:pt x="2284" y="1010"/>
                      <a:pt x="2158" y="892"/>
                      <a:pt x="1952" y="807"/>
                    </a:cubicBez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1140890" y="1697368"/>
            <a:ext cx="2007124" cy="2007124"/>
            <a:chOff x="1140890" y="1697368"/>
            <a:chExt cx="2007124" cy="2007124"/>
          </a:xfrm>
        </p:grpSpPr>
        <p:grpSp>
          <p:nvGrpSpPr>
            <p:cNvPr id="4" name="组 3"/>
            <p:cNvGrpSpPr/>
            <p:nvPr/>
          </p:nvGrpSpPr>
          <p:grpSpPr>
            <a:xfrm>
              <a:off x="1140890" y="1697368"/>
              <a:ext cx="2007124" cy="2007124"/>
              <a:chOff x="1140890" y="1580137"/>
              <a:chExt cx="2007124" cy="200712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140890" y="1580137"/>
                <a:ext cx="2007124" cy="20071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9062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69724" y="2228043"/>
              <a:ext cx="549456" cy="849523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1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1679 w 1804"/>
                  <a:gd name="T13" fmla="*/ 2747 h 3072"/>
                  <a:gd name="T14" fmla="*/ 1679 w 1804"/>
                  <a:gd name="T15" fmla="*/ 2747 h 3072"/>
                  <a:gd name="T16" fmla="*/ 871 w 1804"/>
                  <a:gd name="T17" fmla="*/ 2747 h 3072"/>
                  <a:gd name="T18" fmla="*/ 762 w 1804"/>
                  <a:gd name="T19" fmla="*/ 2347 h 3072"/>
                  <a:gd name="T20" fmla="*/ 313 w 1804"/>
                  <a:gd name="T21" fmla="*/ 2058 h 3072"/>
                  <a:gd name="T22" fmla="*/ 819 w 1804"/>
                  <a:gd name="T23" fmla="*/ 905 h 3072"/>
                  <a:gd name="T24" fmla="*/ 1178 w 1804"/>
                  <a:gd name="T25" fmla="*/ 1526 h 3072"/>
                  <a:gd name="T26" fmla="*/ 1163 w 1804"/>
                  <a:gd name="T27" fmla="*/ 1535 h 3072"/>
                  <a:gd name="T28" fmla="*/ 1143 w 1804"/>
                  <a:gd name="T29" fmla="*/ 1608 h 3072"/>
                  <a:gd name="T30" fmla="*/ 1216 w 1804"/>
                  <a:gd name="T31" fmla="*/ 1627 h 3072"/>
                  <a:gd name="T32" fmla="*/ 1282 w 1804"/>
                  <a:gd name="T33" fmla="*/ 1589 h 3072"/>
                  <a:gd name="T34" fmla="*/ 1442 w 1804"/>
                  <a:gd name="T35" fmla="*/ 1646 h 3072"/>
                  <a:gd name="T36" fmla="*/ 1673 w 1804"/>
                  <a:gd name="T37" fmla="*/ 1513 h 3072"/>
                  <a:gd name="T38" fmla="*/ 1703 w 1804"/>
                  <a:gd name="T39" fmla="*/ 1346 h 3072"/>
                  <a:gd name="T40" fmla="*/ 1769 w 1804"/>
                  <a:gd name="T41" fmla="*/ 1308 h 3072"/>
                  <a:gd name="T42" fmla="*/ 1789 w 1804"/>
                  <a:gd name="T43" fmla="*/ 1235 h 3072"/>
                  <a:gd name="T44" fmla="*/ 1716 w 1804"/>
                  <a:gd name="T45" fmla="*/ 1215 h 3072"/>
                  <a:gd name="T46" fmla="*/ 1701 w 1804"/>
                  <a:gd name="T47" fmla="*/ 1224 h 3072"/>
                  <a:gd name="T48" fmla="*/ 1145 w 1804"/>
                  <a:gd name="T49" fmla="*/ 261 h 3072"/>
                  <a:gd name="T50" fmla="*/ 1260 w 1804"/>
                  <a:gd name="T51" fmla="*/ 195 h 3072"/>
                  <a:gd name="T52" fmla="*/ 1280 w 1804"/>
                  <a:gd name="T53" fmla="*/ 122 h 3072"/>
                  <a:gd name="T54" fmla="*/ 1229 w 1804"/>
                  <a:gd name="T55" fmla="*/ 34 h 3072"/>
                  <a:gd name="T56" fmla="*/ 1156 w 1804"/>
                  <a:gd name="T57" fmla="*/ 15 h 3072"/>
                  <a:gd name="T58" fmla="*/ 403 w 1804"/>
                  <a:gd name="T59" fmla="*/ 450 h 3072"/>
                  <a:gd name="T60" fmla="*/ 383 w 1804"/>
                  <a:gd name="T61" fmla="*/ 522 h 3072"/>
                  <a:gd name="T62" fmla="*/ 434 w 1804"/>
                  <a:gd name="T63" fmla="*/ 610 h 3072"/>
                  <a:gd name="T64" fmla="*/ 507 w 1804"/>
                  <a:gd name="T65" fmla="*/ 630 h 3072"/>
                  <a:gd name="T66" fmla="*/ 622 w 1804"/>
                  <a:gd name="T67" fmla="*/ 564 h 3072"/>
                  <a:gd name="T68" fmla="*/ 711 w 1804"/>
                  <a:gd name="T69" fmla="*/ 718 h 3072"/>
                  <a:gd name="T70" fmla="*/ 29 w 1804"/>
                  <a:gd name="T71" fmla="*/ 2058 h 3072"/>
                  <a:gd name="T72" fmla="*/ 29 w 1804"/>
                  <a:gd name="T73" fmla="*/ 2801 h 3072"/>
                  <a:gd name="T74" fmla="*/ 29 w 1804"/>
                  <a:gd name="T75" fmla="*/ 2952 h 3072"/>
                  <a:gd name="T76" fmla="*/ 29 w 1804"/>
                  <a:gd name="T77" fmla="*/ 3018 h 3072"/>
                  <a:gd name="T78" fmla="*/ 82 w 1804"/>
                  <a:gd name="T79" fmla="*/ 3072 h 3072"/>
                  <a:gd name="T80" fmla="*/ 1679 w 1804"/>
                  <a:gd name="T81" fmla="*/ 3072 h 3072"/>
                  <a:gd name="T82" fmla="*/ 1732 w 1804"/>
                  <a:gd name="T83" fmla="*/ 3018 h 3072"/>
                  <a:gd name="T84" fmla="*/ 1732 w 1804"/>
                  <a:gd name="T85" fmla="*/ 2801 h 3072"/>
                  <a:gd name="T86" fmla="*/ 1679 w 1804"/>
                  <a:gd name="T87" fmla="*/ 2747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1679" y="2747"/>
                    </a:moveTo>
                    <a:lnTo>
                      <a:pt x="1679" y="2747"/>
                    </a:ln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916 w 931"/>
                  <a:gd name="T1" fmla="*/ 35 h 589"/>
                  <a:gd name="T2" fmla="*/ 916 w 931"/>
                  <a:gd name="T3" fmla="*/ 35 h 589"/>
                  <a:gd name="T4" fmla="*/ 916 w 931"/>
                  <a:gd name="T5" fmla="*/ 35 h 589"/>
                  <a:gd name="T6" fmla="*/ 843 w 931"/>
                  <a:gd name="T7" fmla="*/ 15 h 589"/>
                  <a:gd name="T8" fmla="*/ 35 w 931"/>
                  <a:gd name="T9" fmla="*/ 482 h 589"/>
                  <a:gd name="T10" fmla="*/ 15 w 931"/>
                  <a:gd name="T11" fmla="*/ 555 h 589"/>
                  <a:gd name="T12" fmla="*/ 15 w 931"/>
                  <a:gd name="T13" fmla="*/ 555 h 589"/>
                  <a:gd name="T14" fmla="*/ 88 w 931"/>
                  <a:gd name="T15" fmla="*/ 574 h 589"/>
                  <a:gd name="T16" fmla="*/ 897 w 931"/>
                  <a:gd name="T17" fmla="*/ 107 h 589"/>
                  <a:gd name="T18" fmla="*/ 916 w 931"/>
                  <a:gd name="T19" fmla="*/ 3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916" y="35"/>
                    </a:moveTo>
                    <a:lnTo>
                      <a:pt x="916" y="35"/>
                    </a:ln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4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心得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体会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 b="14052"/>
          <a:stretch/>
        </p:blipFill>
        <p:spPr>
          <a:xfrm>
            <a:off x="-2" y="1434181"/>
            <a:ext cx="8136000" cy="3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文本框 86"/>
          <p:cNvSpPr txBox="1"/>
          <p:nvPr/>
        </p:nvSpPr>
        <p:spPr>
          <a:xfrm>
            <a:off x="769918" y="5251708"/>
            <a:ext cx="1030448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技术路线或者管理路线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技术路线偏离了市场吗？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哪些技术热点？ 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9919" y="4854589"/>
            <a:ext cx="1005403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职业规划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0" y="1434179"/>
            <a:ext cx="8132861" cy="3111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8330322" y="1434179"/>
            <a:ext cx="3861677" cy="147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0032" r="12606" b="11874"/>
          <a:stretch/>
        </p:blipFill>
        <p:spPr>
          <a:xfrm>
            <a:off x="8330323" y="3068367"/>
            <a:ext cx="3861677" cy="147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48327" y="2466307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1990</TotalTime>
  <Words>522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Microsoft YaHei</vt:lpstr>
      <vt:lpstr>Microsoft YaHei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wangchangqing1</dc:creator>
  <cp:lastModifiedBy>wangchangqing1</cp:lastModifiedBy>
  <cp:revision>86</cp:revision>
  <dcterms:created xsi:type="dcterms:W3CDTF">2016-11-17T01:39:03Z</dcterms:created>
  <dcterms:modified xsi:type="dcterms:W3CDTF">2016-11-21T07:42:38Z</dcterms:modified>
</cp:coreProperties>
</file>