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6" r:id="rId3"/>
    <p:sldId id="291" r:id="rId4"/>
    <p:sldId id="327" r:id="rId5"/>
    <p:sldId id="328" r:id="rId6"/>
    <p:sldId id="325" r:id="rId7"/>
    <p:sldId id="310" r:id="rId8"/>
    <p:sldId id="319" r:id="rId9"/>
    <p:sldId id="320" r:id="rId10"/>
    <p:sldId id="330" r:id="rId11"/>
    <p:sldId id="292" r:id="rId12"/>
    <p:sldId id="333" r:id="rId13"/>
    <p:sldId id="334" r:id="rId14"/>
    <p:sldId id="335" r:id="rId15"/>
    <p:sldId id="323" r:id="rId16"/>
    <p:sldId id="332" r:id="rId17"/>
    <p:sldId id="321" r:id="rId18"/>
    <p:sldId id="297" r:id="rId19"/>
    <p:sldId id="337" r:id="rId20"/>
    <p:sldId id="336" r:id="rId21"/>
    <p:sldId id="299" r:id="rId22"/>
    <p:sldId id="338" r:id="rId23"/>
    <p:sldId id="34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/>
    <p:restoredTop sz="94643"/>
  </p:normalViewPr>
  <p:slideViewPr>
    <p:cSldViewPr>
      <p:cViewPr varScale="1">
        <p:scale>
          <a:sx n="120" d="100"/>
          <a:sy n="120" d="100"/>
        </p:scale>
        <p:origin x="1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1CEC8-5DCB-43E0-AB3C-F78CB72831CE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785D3-0BF4-4A41-9C82-7007BAD9A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8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0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21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7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浏览器点击广告，先跳转点击服务器；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0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7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3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1C0CA-27CB-415B-9842-01E27AFB179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62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1C0CA-27CB-415B-9842-01E27AFB179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1C0CA-27CB-415B-9842-01E27AFB179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3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21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91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8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4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广告点击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广告主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1CBD-4624-4075-9DDA-11D75BA73D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1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1C0CA-27CB-415B-9842-01E27AFB179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1C0CA-27CB-415B-9842-01E27AFB179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7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1C0CA-27CB-415B-9842-01E27AFB179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1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订单跟踪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数字营销数据部</a:t>
            </a:r>
            <a:endParaRPr lang="en-US" altLang="zh-CN" dirty="0" smtClean="0"/>
          </a:p>
          <a:p>
            <a:r>
              <a:rPr lang="zh-CN" altLang="en-US" dirty="0" smtClean="0"/>
              <a:t>崔波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5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306896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系统流程架构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0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整体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06" y="1877194"/>
            <a:ext cx="5715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80978"/>
            <a:ext cx="5676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72298" y="5007545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订单跟踪，在业务上简单来说，就是为每一个订单中的每一个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，找到一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天内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最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相关的点击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如果订单有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，召回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个点击，那一次跟踪是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次的判断。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5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跨域跨屏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5803602" cy="55490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690906" y="908720"/>
            <a:ext cx="2276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user mapping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记录了用户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pin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user id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、设备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历史对应关系。</a:t>
            </a:r>
            <a:endParaRPr lang="zh-CN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  </a:t>
            </a:r>
          </a:p>
          <a:p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通过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user mapping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数据，获取</a:t>
            </a: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该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用户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pin 15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天内对应的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user id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、设备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，进而获得该用户</a:t>
            </a: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在不同浏览器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、设备</a:t>
            </a: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上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产生的点击</a:t>
            </a: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日志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906" y="4221088"/>
            <a:ext cx="2276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跨域问题在于我们的点击服务只能把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种在主域下，但如全球购的域下无法获取</a:t>
            </a:r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jd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cookie</a:t>
            </a:r>
            <a:endParaRPr lang="zh-CN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5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-cookie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传递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4" y="1137553"/>
            <a:ext cx="7848872" cy="4824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9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15137" y="1628800"/>
          <a:ext cx="3960440" cy="4083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368152"/>
                <a:gridCol w="1728192"/>
              </a:tblGrid>
              <a:tr h="294893"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字段类型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字段名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含义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请求id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pos_id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广告位id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material_id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素材id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ad_group_id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单元id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ad_plan_id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计划id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sku_id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商品id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ad_billing_type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计费类型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act_price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打折后计费价格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cpc_price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打折前计费价格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ad_spread_type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站内外类型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advertise_pin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广告主pin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vendor_id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广告主的vendor_id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provider_code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广告主的供应商简码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user_pin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游客pin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user_ip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游客ip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user_id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游客id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day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effectLst/>
                        </a:rPr>
                        <a:t>请求时间 秒数 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331468" y="1628800"/>
          <a:ext cx="4610100" cy="4187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1305024"/>
                <a:gridCol w="2555776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int64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click_time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点击时间 毫秒数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f_value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广告主账户中的假钱比例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ref_cate_id3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页面三级分类</a:t>
                      </a:r>
                      <a:r>
                        <a:rPr lang="en-US" altLang="zh-CN" sz="1400" u="none" strike="noStrike">
                          <a:effectLst/>
                        </a:rPr>
                        <a:t>id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click_id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标示唯一点击的</a:t>
                      </a:r>
                      <a:r>
                        <a:rPr lang="en-US" altLang="zh-CN" sz="1400" u="none" strike="noStrike">
                          <a:effectLst/>
                        </a:rPr>
                        <a:t>id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ip_area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游客地区编码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ad_type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广告类型（商品、图片）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ad_sku_type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1:</a:t>
                      </a:r>
                      <a:r>
                        <a:rPr lang="zh-CN" altLang="en-US" sz="1400" u="none" strike="noStrike">
                          <a:effectLst/>
                        </a:rPr>
                        <a:t>广告</a:t>
                      </a:r>
                      <a:r>
                        <a:rPr lang="en-US" altLang="zh-CN" sz="1400" u="none" strike="noStrike">
                          <a:effectLst/>
                        </a:rPr>
                        <a:t>,2:</a:t>
                      </a:r>
                      <a:r>
                        <a:rPr lang="zh-CN" altLang="en-US" sz="1400" u="none" strike="noStrike">
                          <a:effectLst/>
                        </a:rPr>
                        <a:t>自然结果</a:t>
                      </a:r>
                      <a:r>
                        <a:rPr lang="en-US" altLang="zh-CN" sz="1400" u="none" strike="noStrike">
                          <a:effectLst/>
                        </a:rPr>
                        <a:t>,3:</a:t>
                      </a:r>
                      <a:r>
                        <a:rPr lang="zh-CN" altLang="en-US" sz="1400" u="none" strike="noStrike">
                          <a:effectLst/>
                        </a:rPr>
                        <a:t>推荐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9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ad_traffic_type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广告流量提供方区分</a:t>
                      </a:r>
                      <a:r>
                        <a:rPr lang="en-US" altLang="zh-CN" sz="1400" u="none" strike="noStrike" dirty="0">
                          <a:effectLst/>
                        </a:rPr>
                        <a:t>0:</a:t>
                      </a:r>
                      <a:r>
                        <a:rPr lang="zh-CN" altLang="en-US" sz="1400" u="none" strike="noStrike" dirty="0">
                          <a:effectLst/>
                        </a:rPr>
                        <a:t>其他 </a:t>
                      </a:r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：百度贴吧 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：拍拍运营流量 </a:t>
                      </a:r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</a:rPr>
                        <a:t>：京东运营流量 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：百</a:t>
                      </a:r>
                      <a:r>
                        <a:rPr lang="zh-CN" altLang="en-US" sz="1400" u="none" strike="noStrike" dirty="0">
                          <a:effectLst/>
                        </a:rPr>
                        <a:t>度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sem</a:t>
                      </a:r>
                      <a:r>
                        <a:rPr lang="zh-CN" altLang="en-US" sz="1400" u="none" strike="noStrike" dirty="0">
                          <a:effectLst/>
                        </a:rPr>
                        <a:t>流量 </a:t>
                      </a:r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</a:rPr>
                        <a:t>：百度</a:t>
                      </a:r>
                      <a:r>
                        <a:rPr lang="en-US" altLang="zh-CN" sz="1400" u="none" strike="noStrike" dirty="0">
                          <a:effectLst/>
                        </a:rPr>
                        <a:t>ADX</a:t>
                      </a:r>
                      <a:r>
                        <a:rPr lang="zh-CN" altLang="en-US" sz="1400" u="none" strike="noStrike" dirty="0">
                          <a:effectLst/>
                        </a:rPr>
                        <a:t>流量 </a:t>
                      </a:r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r>
                        <a:rPr lang="zh-CN" altLang="en-US" sz="1400" u="none" strike="noStrike" dirty="0">
                          <a:effectLst/>
                        </a:rPr>
                        <a:t>：</a:t>
                      </a:r>
                      <a:r>
                        <a:rPr lang="en-US" altLang="zh-CN" sz="1400" u="none" strike="noStrike" dirty="0">
                          <a:effectLst/>
                        </a:rPr>
                        <a:t>CPS</a:t>
                      </a:r>
                      <a:r>
                        <a:rPr lang="zh-CN" altLang="en-US" sz="1400" u="none" strike="noStrike" dirty="0">
                          <a:effectLst/>
                        </a:rPr>
                        <a:t>流量 </a:t>
                      </a:r>
                      <a:r>
                        <a:rPr lang="en-US" altLang="zh-CN" sz="1400" u="none" strike="noStrike" dirty="0">
                          <a:effectLst/>
                        </a:rPr>
                        <a:t>7</a:t>
                      </a:r>
                      <a:r>
                        <a:rPr lang="zh-CN" altLang="en-US" sz="1400" u="none" strike="noStrike" dirty="0">
                          <a:effectLst/>
                        </a:rPr>
                        <a:t>：百度阿拉丁流量 </a:t>
                      </a:r>
                      <a:r>
                        <a:rPr lang="en-US" altLang="zh-CN" sz="1400" u="none" strike="noStrike" dirty="0">
                          <a:effectLst/>
                        </a:rPr>
                        <a:t>8</a:t>
                      </a:r>
                      <a:r>
                        <a:rPr lang="zh-CN" altLang="en-US" sz="1400" u="none" strike="noStrike" dirty="0">
                          <a:effectLst/>
                        </a:rPr>
                        <a:t>：广点通流量。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log_version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日志版本号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match_type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广告重定向标识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re_uid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[default=0] </a:t>
                      </a:r>
                      <a:r>
                        <a:rPr lang="zh-CN" altLang="en-US" sz="1400" u="none" strike="noStrike">
                          <a:effectLst/>
                        </a:rPr>
                        <a:t>中间页 </a:t>
                      </a:r>
                      <a:r>
                        <a:rPr lang="en-US" sz="1400" u="none" strike="noStrike">
                          <a:effectLst/>
                        </a:rPr>
                        <a:t>unionid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flow_tag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flow tag e.g: ta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uuid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临时标示用户，一小时有效</a:t>
                      </a:r>
                      <a:r>
                        <a:rPr lang="en-US" altLang="zh-CN" sz="1400" u="none" strike="noStrike" dirty="0">
                          <a:effectLst/>
                        </a:rPr>
                        <a:t>, x.jd.com</a:t>
                      </a:r>
                      <a:r>
                        <a:rPr lang="zh-CN" altLang="en-US" sz="1400" u="none" strike="noStrike" dirty="0">
                          <a:effectLst/>
                        </a:rPr>
                        <a:t>的</a:t>
                      </a:r>
                      <a:r>
                        <a:rPr lang="en-US" altLang="zh-CN" sz="1400" u="none" strike="noStrike" dirty="0">
                          <a:effectLst/>
                        </a:rPr>
                        <a:t>cookie, 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aduuid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7504" y="5229200"/>
            <a:ext cx="4104456" cy="320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861" y="313492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点击日志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292" y="1095471"/>
            <a:ext cx="600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latin typeface="+mn-ea"/>
              </a:rPr>
              <a:t>用浏览器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以及设备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作为用户的索引</a:t>
            </a:r>
            <a:r>
              <a:rPr lang="en-US" altLang="zh-CN" sz="1600" dirty="0" smtClean="0">
                <a:latin typeface="+mn-ea"/>
              </a:rPr>
              <a:t>key</a:t>
            </a:r>
            <a:endParaRPr lang="zh-CN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30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861" y="313492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系统架构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7550" y="5301208"/>
            <a:ext cx="358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Kafka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集群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Storm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实时流处理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结构：排序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set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Jsf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服务，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2940" y="533232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内部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cache</a:t>
            </a: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SSDB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高性能落地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K-V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（因为协议兼容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已经切换成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3528" y="530120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涉及技术：</a:t>
            </a:r>
            <a:endParaRPr kumimoji="1"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867789"/>
            <a:ext cx="8697418" cy="44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" y="91067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32679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业务规则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9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归属关系解释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订单分类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直接订单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点击购买为同一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（升级为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spu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间接（</a:t>
            </a:r>
            <a:r>
              <a:rPr lang="zh-CN" altLang="en-US" sz="200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店铺关联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）订单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Pop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商家：同一个店铺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自营：同一个“三级类目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品牌”或者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providercode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采销：同一个一级类目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品牌商：三级类目品牌包或者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包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影响（</a:t>
            </a:r>
            <a:r>
              <a:rPr lang="zh-CN" altLang="en-US" sz="200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平台关联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）订单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其他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平台订单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直接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间接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影响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商家订单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直接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间接</a:t>
            </a:r>
            <a:endParaRPr lang="zh-CN" altLang="en-US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861" y="313492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订单相关性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京准通将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用户下单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点击广告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，按照相关性评价为：直接订单、间接订单、影响订单三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种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直接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订单：用户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某次点击的广告素材上绑定的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，与用户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下单中的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完全匹配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间接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订单：用户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某次点击的广告素材，与用户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下单的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存在强相关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。这种强相关的评价方法，在不同类型的广告主上，有不同的策略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影响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订单：用户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某次点击广告素材，与用户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下单的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不存在强相关。一般命中不了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的策略，都归为此类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494290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直接、间接订单与广告主相关性较高，直接展示给广告主作为转化效果数据。影响订单前端不予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展示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（除采销账号外）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3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861" y="313492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订单相关性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判定规则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155679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及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的属性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2958" y="12287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2958" y="16859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81870"/>
            <a:ext cx="4608512" cy="2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42958" y="454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7544" y="347833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、相关程度判断规则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3989452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直接：点击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与下单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一致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0996" y="4327052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间接：点击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与下单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存在强相关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0997" y="46395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影响：非直接间接点击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73645"/>
            <a:ext cx="4752528" cy="301922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5536" y="5380340"/>
            <a:ext cx="3930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间接订单的判定策略是由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广告主类型</a:t>
            </a:r>
            <a:endParaRPr kumimoji="1" lang="en-US" altLang="zh-CN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以及点击的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的属性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决定的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五角星 18"/>
          <p:cNvSpPr/>
          <p:nvPr/>
        </p:nvSpPr>
        <p:spPr>
          <a:xfrm>
            <a:off x="179512" y="5517232"/>
            <a:ext cx="322989" cy="2936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7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34395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概览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861" y="313492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订单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判定规则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2736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直接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订单：用户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日内点击过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SKU=1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的广告，下单了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SKU=1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的订单，那么称该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为直接订单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(SKU)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SKU-</a:t>
            </a:r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clickid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为一个直接关联结果，关联到多次，那么可以找到多个直接关联结果。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间接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订单</a:t>
            </a:r>
            <a:r>
              <a:rPr lang="zh-CN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间接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订单的判定策略是由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广告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主类型以及点击</a:t>
            </a:r>
            <a:r>
              <a:rPr kumimoji="1" lang="en-US" altLang="zh-CN" sz="1600" b="1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属性跟下单</a:t>
            </a:r>
            <a:r>
              <a:rPr kumimoji="1" lang="en-US" altLang="zh-CN" sz="1600" b="1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属性关系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决定的。</a:t>
            </a:r>
            <a:endParaRPr kumimoji="1"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94928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影响订单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非直接跟间接就归为影响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68767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484784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根据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前面所述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跟单策略，可能找到多个直接、间接、影响关联结果。因此，需要利用判优逻辑选择优先级最高的输出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在相关性确定情况下，优先级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是依据站内外以及广告主类型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决定。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目前优先级的制定，主要参考四个方面的规则：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相关性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直接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间接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影响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账号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类型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（广告主账户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系统账户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现金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虚拟金）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流量来源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中间页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站外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站内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点击时间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先后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（同时存在相同优先级的情况下，以时间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pk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/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优先级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表见下图：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的优先级最高。数值越大优先级越低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优先级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相同时，取时间最近的一条。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61" y="313492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跟单结果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优先级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1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861" y="313492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跟单结果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优先级表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492" y="2010350"/>
            <a:ext cx="35331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zh-CN" altLang="zh-CN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目前</a:t>
            </a:r>
            <a:r>
              <a:rPr lang="zh-CN" altLang="zh-CN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优先级主要</a:t>
            </a:r>
            <a:r>
              <a:rPr lang="zh-CN" altLang="zh-CN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参考四个</a:t>
            </a:r>
            <a:r>
              <a:rPr lang="zh-CN" altLang="zh-CN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方面：</a:t>
            </a:r>
            <a:endParaRPr lang="zh-CN" altLang="en-US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n-US" altLang="zh-CN" b="1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b="1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相关性</a:t>
            </a:r>
            <a:r>
              <a:rPr lang="en-US" altLang="zh-CN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zh-CN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直接、间接、影响</a:t>
            </a:r>
            <a:r>
              <a:rPr lang="en-US" altLang="zh-CN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zh-CN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zh-CN" altLang="en-US" b="1" kern="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广告主</a:t>
            </a:r>
            <a:r>
              <a:rPr lang="zh-CN" altLang="zh-CN" b="1" kern="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账号</a:t>
            </a:r>
            <a:r>
              <a:rPr lang="zh-CN" altLang="zh-CN" b="1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类型</a:t>
            </a:r>
            <a:endParaRPr lang="zh-CN" altLang="zh-CN" b="1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zh-CN" altLang="zh-CN" b="1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流量来源</a:t>
            </a:r>
            <a:r>
              <a:rPr lang="en-US" altLang="zh-CN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zh-CN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站外、站内、中间页</a:t>
            </a:r>
            <a:r>
              <a:rPr lang="en-US" altLang="zh-CN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zh-CN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zh-CN" altLang="zh-CN" b="1" kern="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点击时间</a:t>
            </a:r>
            <a:r>
              <a:rPr lang="zh-CN" altLang="zh-CN" b="1" kern="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先后</a:t>
            </a:r>
            <a:endParaRPr lang="zh-CN" altLang="zh-CN" b="1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08720"/>
            <a:ext cx="4879954" cy="57889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6248521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5B5B5B"/>
                </a:solidFill>
                <a:latin typeface="Heiti SC" charset="-122"/>
                <a:cs typeface="Heiti SC" charset="-122"/>
              </a:rPr>
              <a:t> </a:t>
            </a:r>
            <a:r>
              <a:rPr lang="zh-CN" altLang="zh-CN" kern="0" dirty="0">
                <a:solidFill>
                  <a:srgbClr val="5B5B5B"/>
                </a:solidFill>
                <a:ea typeface="Heiti SC" charset="-122"/>
                <a:cs typeface="Heiti SC" charset="-122"/>
              </a:rPr>
              <a:t>优先</a:t>
            </a:r>
            <a:r>
              <a:rPr lang="zh-CN" altLang="zh-CN" kern="0" dirty="0" smtClean="0">
                <a:solidFill>
                  <a:srgbClr val="5B5B5B"/>
                </a:solidFill>
                <a:ea typeface="Heiti SC" charset="-122"/>
                <a:cs typeface="Heiti SC" charset="-122"/>
              </a:rPr>
              <a:t>级表</a:t>
            </a:r>
            <a:r>
              <a:rPr lang="zh-CN" altLang="en-US" kern="0" dirty="0">
                <a:solidFill>
                  <a:srgbClr val="5B5B5B"/>
                </a:solidFill>
                <a:ea typeface="Heiti SC" charset="-122"/>
                <a:cs typeface="Heiti SC" charset="-122"/>
              </a:rPr>
              <a:t>（</a:t>
            </a:r>
            <a:r>
              <a:rPr lang="en-US" altLang="zh-CN" kern="0" dirty="0" smtClean="0">
                <a:solidFill>
                  <a:srgbClr val="5B5B5B"/>
                </a:solidFill>
                <a:ea typeface="Heiti SC" charset="-122"/>
                <a:cs typeface="Heiti SC" charset="-122"/>
              </a:rPr>
              <a:t>0</a:t>
            </a:r>
            <a:r>
              <a:rPr lang="zh-CN" altLang="zh-CN" kern="0" dirty="0">
                <a:solidFill>
                  <a:srgbClr val="5B5B5B"/>
                </a:solidFill>
                <a:ea typeface="Heiti SC" charset="-122"/>
                <a:cs typeface="Heiti SC" charset="-122"/>
              </a:rPr>
              <a:t>的优先级</a:t>
            </a:r>
            <a:r>
              <a:rPr lang="zh-CN" altLang="zh-CN" kern="0" dirty="0" smtClean="0">
                <a:solidFill>
                  <a:srgbClr val="5B5B5B"/>
                </a:solidFill>
                <a:ea typeface="Heiti SC" charset="-122"/>
                <a:cs typeface="Heiti SC" charset="-122"/>
              </a:rPr>
              <a:t>最高</a:t>
            </a:r>
            <a:r>
              <a:rPr lang="zh-CN" altLang="en-US" kern="0" dirty="0" smtClean="0">
                <a:solidFill>
                  <a:srgbClr val="5B5B5B"/>
                </a:solidFill>
                <a:ea typeface="Heiti SC" charset="-122"/>
                <a:cs typeface="Heiti SC" charset="-122"/>
              </a:rPr>
              <a:t>）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861" y="313492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跟单结果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正在升级特性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204864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zh-CN" altLang="en-US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活动跟单：</a:t>
            </a:r>
            <a:endParaRPr lang="en-US" altLang="zh-CN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n-US" altLang="zh-CN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解决多个广告主投一个活动页的问题</a:t>
            </a:r>
            <a:endParaRPr lang="en-US" altLang="zh-CN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n-US" altLang="zh-CN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zh-CN" altLang="en-US" kern="10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套装跟单：</a:t>
            </a:r>
            <a:endParaRPr lang="en-US" altLang="zh-CN" kern="100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n-US" altLang="zh-CN" kern="10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kern="10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解决广告主绑定的</a:t>
            </a:r>
            <a:r>
              <a:rPr lang="en-US" altLang="zh-CN" kern="100" dirty="0" err="1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en-US" kern="10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属于套装，跟单不全面问题</a:t>
            </a:r>
            <a:endParaRPr lang="en-US" altLang="zh-CN" kern="100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n-US" altLang="zh-CN" kern="100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n-US" altLang="zh-CN" kern="100" dirty="0" err="1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Cpm</a:t>
            </a:r>
            <a:r>
              <a:rPr lang="zh-CN" altLang="en-US" kern="10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展现跟单：</a:t>
            </a:r>
            <a:endParaRPr lang="en-US" altLang="zh-CN" kern="100" dirty="0" smtClean="0">
              <a:solidFill>
                <a:srgbClr val="5B5B5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indent="304800">
              <a:spcAft>
                <a:spcPts val="0"/>
              </a:spcAft>
              <a:tabLst>
                <a:tab pos="715010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n-US" altLang="zh-CN" kern="100" dirty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kern="100" dirty="0" smtClean="0">
                <a:solidFill>
                  <a:srgbClr val="5B5B5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当用户看过广告但没有点过广告时的广告效果评估</a:t>
            </a:r>
            <a:endParaRPr lang="zh-CN" altLang="zh-CN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订单跟踪概览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778040"/>
            <a:ext cx="68585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广告投放平台除了支持广告主的投放，还需要提供给广告主广告带来的转化效果。这里转化效果主要指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的订单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参考指标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订单金额（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次计算指标：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转化率是订单行量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点击量，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是订单金额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20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订单跟踪概览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2" descr="C:\Users\Administrator\Documents\JDdongdong\JIMEnterprise\lichenyu3\Temp\JdOnline201505041847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" y="1124745"/>
            <a:ext cx="411832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ocuments\JDdongdong\JIMEnterprise\lichenyu3\Temp\JdOnline20150504185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73653"/>
            <a:ext cx="5089698" cy="35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 rot="2873602">
            <a:off x="2663787" y="3287331"/>
            <a:ext cx="1944216" cy="427356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5"/>
          <p:cNvCxnSpPr/>
          <p:nvPr/>
        </p:nvCxnSpPr>
        <p:spPr>
          <a:xfrm>
            <a:off x="2091572" y="6165304"/>
            <a:ext cx="1544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6"/>
          <p:cNvSpPr txBox="1"/>
          <p:nvPr/>
        </p:nvSpPr>
        <p:spPr>
          <a:xfrm>
            <a:off x="755576" y="598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直接订单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9"/>
          <p:cNvCxnSpPr/>
          <p:nvPr/>
        </p:nvCxnSpPr>
        <p:spPr>
          <a:xfrm>
            <a:off x="2091572" y="5629890"/>
            <a:ext cx="1544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755576" y="5445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间接</a:t>
            </a:r>
            <a:r>
              <a:rPr lang="zh-CN" altLang="en-US" dirty="0" smtClean="0">
                <a:solidFill>
                  <a:srgbClr val="C00000"/>
                </a:solidFill>
              </a:rPr>
              <a:t>订单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1"/>
          <p:cNvCxnSpPr/>
          <p:nvPr/>
        </p:nvCxnSpPr>
        <p:spPr>
          <a:xfrm>
            <a:off x="2105288" y="4550154"/>
            <a:ext cx="1544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2"/>
          <p:cNvSpPr txBox="1"/>
          <p:nvPr/>
        </p:nvSpPr>
        <p:spPr>
          <a:xfrm>
            <a:off x="769292" y="4365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影响</a:t>
            </a:r>
            <a:r>
              <a:rPr lang="zh-CN" altLang="en-US" dirty="0" smtClean="0">
                <a:solidFill>
                  <a:srgbClr val="C00000"/>
                </a:solidFill>
              </a:rPr>
              <a:t>订单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3"/>
          <p:cNvCxnSpPr/>
          <p:nvPr/>
        </p:nvCxnSpPr>
        <p:spPr>
          <a:xfrm flipV="1">
            <a:off x="2105288" y="3861048"/>
            <a:ext cx="1544323" cy="50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订单跟踪概览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宏观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07504" y="141277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目标广告投放效果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同一个人，同一商家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是 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ROI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的全部？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投放主体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广告主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代理商（品牌商，纯代理商）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采销部门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平台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确定性结果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一个订单里一个商品归属一次广告主的广告点击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35036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订单科普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861" y="313492"/>
            <a:ext cx="399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订单科普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拆单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71600" y="134152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订单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:  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订单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由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组成。在用户加入购物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车，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并提交订单后，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若订单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内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存在冲突，无法合并出库时，则订单会根据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的某些属性进行拆分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。以下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情况需要进行拆单：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下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单中提交的订单同时包含 自营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POP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自营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库存中在不同的仓库，无法以一个订单出库。需要按仓库进行拆分。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28" y="3468839"/>
            <a:ext cx="6847656" cy="28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861" y="313492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金额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47750" y="2015728"/>
            <a:ext cx="8037512" cy="16966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5802" y="400506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其中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price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表示优惠前金额，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discount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优惠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金额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reprice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表示返现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shareprice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是满减，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totalfee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运费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656" y="18864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861" y="313492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订单跟踪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订单侧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0" y="1124744"/>
            <a:ext cx="2915816" cy="44210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下单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广告投放直接效果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付款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货到付款商品提交即为付款状态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完成（送到货后）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有效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上账（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net 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最终销售额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每日出库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退库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153791"/>
            <a:ext cx="6514310" cy="3400152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3152209" y="1124744"/>
            <a:ext cx="7859216" cy="44210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收订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（日有效）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下单未取消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接近真实销售额的稳定效果数据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取消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下单后取消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8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1418</Words>
  <Application>Microsoft Macintosh PowerPoint</Application>
  <PresentationFormat>全屏显示(4:3)</PresentationFormat>
  <Paragraphs>264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Calibri</vt:lpstr>
      <vt:lpstr>Heiti SC</vt:lpstr>
      <vt:lpstr>Microsoft YaHei</vt:lpstr>
      <vt:lpstr>STKaiti</vt:lpstr>
      <vt:lpstr>Wingdings</vt:lpstr>
      <vt:lpstr>华文楷体</vt:lpstr>
      <vt:lpstr>宋体</vt:lpstr>
      <vt:lpstr>微软雅黑</vt:lpstr>
      <vt:lpstr>Arial</vt:lpstr>
      <vt:lpstr>Office 主题</vt:lpstr>
      <vt:lpstr>订单跟踪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李晨煜</dc:creator>
  <cp:lastModifiedBy>崔bo</cp:lastModifiedBy>
  <cp:revision>68</cp:revision>
  <dcterms:created xsi:type="dcterms:W3CDTF">2015-05-03T14:46:54Z</dcterms:created>
  <dcterms:modified xsi:type="dcterms:W3CDTF">2016-08-25T06:36:53Z</dcterms:modified>
</cp:coreProperties>
</file>