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574" r:id="rId2"/>
    <p:sldId id="622" r:id="rId3"/>
    <p:sldId id="646" r:id="rId4"/>
    <p:sldId id="647" r:id="rId5"/>
    <p:sldId id="649" r:id="rId6"/>
    <p:sldId id="648" r:id="rId7"/>
    <p:sldId id="631" r:id="rId8"/>
    <p:sldId id="632" r:id="rId9"/>
    <p:sldId id="629" r:id="rId10"/>
    <p:sldId id="625" r:id="rId11"/>
    <p:sldId id="635" r:id="rId12"/>
    <p:sldId id="677" r:id="rId13"/>
    <p:sldId id="650" r:id="rId14"/>
    <p:sldId id="651" r:id="rId15"/>
    <p:sldId id="652" r:id="rId16"/>
    <p:sldId id="653" r:id="rId17"/>
    <p:sldId id="654" r:id="rId18"/>
    <p:sldId id="671" r:id="rId19"/>
    <p:sldId id="657" r:id="rId20"/>
    <p:sldId id="658" r:id="rId21"/>
    <p:sldId id="675" r:id="rId22"/>
    <p:sldId id="674" r:id="rId23"/>
    <p:sldId id="659" r:id="rId24"/>
    <p:sldId id="672" r:id="rId25"/>
    <p:sldId id="660" r:id="rId26"/>
    <p:sldId id="673" r:id="rId27"/>
    <p:sldId id="668" r:id="rId28"/>
    <p:sldId id="670" r:id="rId29"/>
    <p:sldId id="667" r:id="rId30"/>
    <p:sldId id="664" r:id="rId31"/>
    <p:sldId id="676" r:id="rId32"/>
    <p:sldId id="62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军亮" initials="李军亮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4A9"/>
    <a:srgbClr val="990033"/>
    <a:srgbClr val="008000"/>
    <a:srgbClr val="352E92"/>
    <a:srgbClr val="09F714"/>
    <a:srgbClr val="F66E60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0842" autoAdjust="0"/>
  </p:normalViewPr>
  <p:slideViewPr>
    <p:cSldViewPr>
      <p:cViewPr>
        <p:scale>
          <a:sx n="100" d="100"/>
          <a:sy n="100" d="100"/>
        </p:scale>
        <p:origin x="-2034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9FF27A-D63A-41E7-8CCA-8BD106913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81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CBF7C0D-1B09-48CB-BEC6-39F329E58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8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0EC23-453A-4720-93AB-87EA19127897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512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9348"/>
            <a:ext cx="2571750" cy="571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sz="1800" b="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644" y="1340768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DE5817F-E087-4191-B905-B9C02B13B8C2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381328"/>
            <a:ext cx="1944216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Font typeface="Wingdings" panose="05000000000000000000" pitchFamily="2" charset="2"/>
        <a:buChar char="ü"/>
        <a:defRPr sz="1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.jd.com/" TargetMode="External"/><Relationship Id="rId2" Type="http://schemas.openxmlformats.org/officeDocument/2006/relationships/hyperlink" Target="http://jks.jd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uhang.jd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huhang.jd.com/dashboard2.0/webroot/site/index/29028/2169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uhang.jd.com/dashboard2.0/webroot/site/index/32936/2169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uhang.jd.com/dashboard2.0/webroot/site/index/26352/2169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p.jd.com/instance/monitor.do" TargetMode="External"/><Relationship Id="rId2" Type="http://schemas.openxmlformats.org/officeDocument/2006/relationships/hyperlink" Target="http://cap.jd.com/instance/usage.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298575"/>
          </a:xfrm>
        </p:spPr>
        <p:txBody>
          <a:bodyPr/>
          <a:lstStyle/>
          <a:p>
            <a:r>
              <a:rPr lang="zh-CN" altLang="en-US" dirty="0" smtClean="0"/>
              <a:t>基础服务介绍</a:t>
            </a:r>
            <a:endParaRPr lang="en-US" altLang="zh-CN" sz="4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84168" y="432503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测试运维组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弹性</a:t>
            </a:r>
            <a:r>
              <a:rPr lang="zh-CN" altLang="en-US" dirty="0" smtClean="0"/>
              <a:t>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资源限制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CPU</a:t>
            </a:r>
            <a:endParaRPr lang="en-US" altLang="zh-CN" dirty="0"/>
          </a:p>
          <a:p>
            <a:pPr lvl="2"/>
            <a:r>
              <a:rPr lang="en-US" altLang="zh-CN" sz="1700" dirty="0" smtClean="0"/>
              <a:t> </a:t>
            </a:r>
            <a:r>
              <a:rPr lang="en-US" altLang="zh-CN" sz="1700" dirty="0"/>
              <a:t>cat /</a:t>
            </a:r>
            <a:r>
              <a:rPr lang="en-US" altLang="zh-CN" sz="1700" dirty="0" err="1"/>
              <a:t>etc</a:t>
            </a:r>
            <a:r>
              <a:rPr lang="en-US" altLang="zh-CN" sz="1700" dirty="0"/>
              <a:t>/</a:t>
            </a:r>
            <a:r>
              <a:rPr lang="en-US" altLang="zh-CN" sz="1700" dirty="0" err="1"/>
              <a:t>config_info</a:t>
            </a:r>
            <a:r>
              <a:rPr lang="en-US" altLang="zh-CN" sz="1700" dirty="0"/>
              <a:t> </a:t>
            </a:r>
          </a:p>
          <a:p>
            <a:pPr marL="914400" lvl="2" indent="0">
              <a:buNone/>
            </a:pPr>
            <a:r>
              <a:rPr lang="en-US" altLang="zh-CN" dirty="0" smtClean="0"/>
              <a:t>{"</a:t>
            </a:r>
            <a:r>
              <a:rPr lang="en-US" altLang="zh-CN" dirty="0" err="1"/>
              <a:t>Config</a:t>
            </a:r>
            <a:r>
              <a:rPr lang="en-US" altLang="zh-CN" dirty="0"/>
              <a:t>": {"</a:t>
            </a:r>
            <a:r>
              <a:rPr lang="en-US" altLang="zh-CN" dirty="0" err="1"/>
              <a:t>Cpuset</a:t>
            </a:r>
            <a:r>
              <a:rPr lang="en-US" altLang="zh-CN" dirty="0"/>
              <a:t>": "</a:t>
            </a:r>
            <a:r>
              <a:rPr lang="en-US" altLang="zh-CN" dirty="0">
                <a:solidFill>
                  <a:srgbClr val="FF0000"/>
                </a:solidFill>
              </a:rPr>
              <a:t>6,7,8,9,10,11,40,41</a:t>
            </a:r>
            <a:r>
              <a:rPr lang="en-US" altLang="zh-CN" dirty="0"/>
              <a:t>", "Memory": </a:t>
            </a:r>
            <a:r>
              <a:rPr lang="en-US" altLang="zh-CN" dirty="0">
                <a:solidFill>
                  <a:srgbClr val="FF0000"/>
                </a:solidFill>
              </a:rPr>
              <a:t>137438953472</a:t>
            </a:r>
            <a:r>
              <a:rPr lang="en-US" altLang="zh-CN" dirty="0"/>
              <a:t>}, "</a:t>
            </a:r>
            <a:r>
              <a:rPr lang="en-US" altLang="zh-CN" dirty="0" err="1"/>
              <a:t>host_ip</a:t>
            </a:r>
            <a:r>
              <a:rPr lang="en-US" altLang="zh-CN" dirty="0"/>
              <a:t>": "</a:t>
            </a:r>
            <a:r>
              <a:rPr lang="en-US" altLang="zh-CN" dirty="0">
                <a:solidFill>
                  <a:srgbClr val="FF0000"/>
                </a:solidFill>
              </a:rPr>
              <a:t>172.28.89.85</a:t>
            </a:r>
            <a:r>
              <a:rPr lang="en-US" altLang="zh-CN" dirty="0" smtClean="0"/>
              <a:t>"}</a:t>
            </a:r>
          </a:p>
          <a:p>
            <a:pPr lvl="2"/>
            <a:r>
              <a:rPr lang="zh-CN" altLang="en-US" sz="1700" dirty="0" smtClean="0"/>
              <a:t>统计方法（</a:t>
            </a:r>
            <a:r>
              <a:rPr lang="en-US" altLang="zh-CN" sz="1700" dirty="0" err="1" smtClean="0"/>
              <a:t>vmstat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top</a:t>
            </a:r>
            <a:r>
              <a:rPr lang="zh-CN" altLang="en-US" sz="1700" dirty="0" smtClean="0"/>
              <a:t>看的都是物理机的，无法看本容器的）</a:t>
            </a:r>
            <a:endParaRPr lang="en-US" altLang="zh-CN" sz="1700" dirty="0"/>
          </a:p>
          <a:p>
            <a:pPr marL="514350" lvl="1" indent="0">
              <a:buNone/>
            </a:pPr>
            <a:r>
              <a:rPr lang="en-US" altLang="zh-CN" sz="1700" dirty="0" err="1" smtClean="0"/>
              <a:t>mpstat</a:t>
            </a:r>
            <a:r>
              <a:rPr lang="en-US" altLang="zh-CN" sz="1700" dirty="0"/>
              <a:t> -P ALL </a:t>
            </a:r>
            <a:r>
              <a:rPr lang="en-US" altLang="zh-CN" sz="1700" dirty="0" smtClean="0"/>
              <a:t>2</a:t>
            </a:r>
          </a:p>
          <a:p>
            <a:pPr marL="514350" lvl="1" indent="0">
              <a:buNone/>
            </a:pPr>
            <a:r>
              <a:rPr lang="en-US" altLang="zh-CN" sz="1700" dirty="0" err="1" smtClean="0"/>
              <a:t>cpu_total_and_idle</a:t>
            </a:r>
            <a:r>
              <a:rPr lang="en-US" altLang="zh-CN" sz="1700" dirty="0"/>
              <a:t>=`cat /</a:t>
            </a:r>
            <a:r>
              <a:rPr lang="en-US" altLang="zh-CN" sz="1700" dirty="0" err="1"/>
              <a:t>etc</a:t>
            </a:r>
            <a:r>
              <a:rPr lang="en-US" altLang="zh-CN" sz="1700" dirty="0"/>
              <a:t>/</a:t>
            </a:r>
            <a:r>
              <a:rPr lang="en-US" altLang="zh-CN" sz="1700" dirty="0" err="1"/>
              <a:t>config_info</a:t>
            </a:r>
            <a:r>
              <a:rPr lang="en-US" altLang="zh-CN" sz="1700" dirty="0"/>
              <a:t> | </a:t>
            </a:r>
            <a:r>
              <a:rPr lang="en-US" altLang="zh-CN" sz="1700" dirty="0" err="1"/>
              <a:t>grep</a:t>
            </a:r>
            <a:r>
              <a:rPr lang="en-US" altLang="zh-CN" sz="1700" dirty="0"/>
              <a:t> -Po '</a:t>
            </a:r>
            <a:r>
              <a:rPr lang="en-US" altLang="zh-CN" sz="1700" dirty="0" err="1"/>
              <a:t>Cpuset</a:t>
            </a:r>
            <a:r>
              <a:rPr lang="en-US" altLang="zh-CN" sz="1700" dirty="0"/>
              <a:t>[^\d]+\K[0-9,]+' |</a:t>
            </a:r>
            <a:r>
              <a:rPr lang="en-US" altLang="zh-CN" sz="1700" dirty="0" err="1"/>
              <a:t>tr</a:t>
            </a:r>
            <a:r>
              <a:rPr lang="en-US" altLang="zh-CN" sz="1700" dirty="0"/>
              <a:t> ',' '\n'|</a:t>
            </a:r>
            <a:r>
              <a:rPr lang="en-US" altLang="zh-CN" sz="1700" dirty="0" err="1"/>
              <a:t>xargs</a:t>
            </a:r>
            <a:r>
              <a:rPr lang="en-US" altLang="zh-CN" sz="1700" dirty="0"/>
              <a:t> -</a:t>
            </a:r>
            <a:r>
              <a:rPr lang="en-US" altLang="zh-CN" sz="1700" dirty="0" err="1"/>
              <a:t>i</a:t>
            </a:r>
            <a:r>
              <a:rPr lang="en-US" altLang="zh-CN" sz="1700" dirty="0"/>
              <a:t> </a:t>
            </a:r>
            <a:r>
              <a:rPr lang="en-US" altLang="zh-CN" sz="1700" dirty="0" err="1"/>
              <a:t>grep</a:t>
            </a:r>
            <a:r>
              <a:rPr lang="en-US" altLang="zh-CN" sz="1700" dirty="0"/>
              <a:t> -w "</a:t>
            </a:r>
            <a:r>
              <a:rPr lang="en-US" altLang="zh-CN" sz="1700" dirty="0" err="1"/>
              <a:t>cpu</a:t>
            </a:r>
            <a:r>
              <a:rPr lang="en-US" altLang="zh-CN" sz="1700" dirty="0"/>
              <a:t>"{} /</a:t>
            </a:r>
            <a:r>
              <a:rPr lang="en-US" altLang="zh-CN" sz="1700" dirty="0" err="1"/>
              <a:t>proc</a:t>
            </a:r>
            <a:r>
              <a:rPr lang="en-US" altLang="zh-CN" sz="1700" dirty="0"/>
              <a:t>/stat | </a:t>
            </a:r>
            <a:r>
              <a:rPr lang="en-US" altLang="zh-CN" sz="1700" dirty="0" err="1"/>
              <a:t>awk</a:t>
            </a:r>
            <a:r>
              <a:rPr lang="en-US" altLang="zh-CN" sz="1700" dirty="0"/>
              <a:t> '{for(</a:t>
            </a:r>
            <a:r>
              <a:rPr lang="en-US" altLang="zh-CN" sz="1700" dirty="0" err="1"/>
              <a:t>i</a:t>
            </a:r>
            <a:r>
              <a:rPr lang="en-US" altLang="zh-CN" sz="1700" dirty="0"/>
              <a:t>=2;i&lt;=</a:t>
            </a:r>
            <a:r>
              <a:rPr lang="en-US" altLang="zh-CN" sz="1700" dirty="0" err="1"/>
              <a:t>NF;i</a:t>
            </a:r>
            <a:r>
              <a:rPr lang="en-US" altLang="zh-CN" sz="1700" dirty="0"/>
              <a:t>++){s=s+$</a:t>
            </a:r>
            <a:r>
              <a:rPr lang="en-US" altLang="zh-CN" sz="1700" dirty="0" err="1"/>
              <a:t>i</a:t>
            </a:r>
            <a:r>
              <a:rPr lang="en-US" altLang="zh-CN" sz="1700" dirty="0"/>
              <a:t>};b=b+$5}END{print </a:t>
            </a:r>
            <a:r>
              <a:rPr lang="en-US" altLang="zh-CN" sz="1700" dirty="0" err="1"/>
              <a:t>s,b</a:t>
            </a:r>
            <a:r>
              <a:rPr lang="en-US" altLang="zh-CN" sz="1700" dirty="0"/>
              <a:t>}' &amp;&amp; sleep 1 &amp;&amp; cat /</a:t>
            </a:r>
            <a:r>
              <a:rPr lang="en-US" altLang="zh-CN" sz="1700" dirty="0" err="1"/>
              <a:t>etc</a:t>
            </a:r>
            <a:r>
              <a:rPr lang="en-US" altLang="zh-CN" sz="1700" dirty="0"/>
              <a:t>/</a:t>
            </a:r>
            <a:r>
              <a:rPr lang="en-US" altLang="zh-CN" sz="1700" dirty="0" err="1"/>
              <a:t>config_info</a:t>
            </a:r>
            <a:r>
              <a:rPr lang="en-US" altLang="zh-CN" sz="1700" dirty="0"/>
              <a:t> | </a:t>
            </a:r>
            <a:r>
              <a:rPr lang="en-US" altLang="zh-CN" sz="1700" dirty="0" err="1"/>
              <a:t>grep</a:t>
            </a:r>
            <a:r>
              <a:rPr lang="en-US" altLang="zh-CN" sz="1700" dirty="0"/>
              <a:t> -Po '</a:t>
            </a:r>
            <a:r>
              <a:rPr lang="en-US" altLang="zh-CN" sz="1700" dirty="0" err="1"/>
              <a:t>Cpuset</a:t>
            </a:r>
            <a:r>
              <a:rPr lang="en-US" altLang="zh-CN" sz="1700" dirty="0"/>
              <a:t>[^\d]+\K[0-9,]+' |</a:t>
            </a:r>
            <a:r>
              <a:rPr lang="en-US" altLang="zh-CN" sz="1700" dirty="0" err="1"/>
              <a:t>tr</a:t>
            </a:r>
            <a:r>
              <a:rPr lang="en-US" altLang="zh-CN" sz="1700" dirty="0"/>
              <a:t> ',' '\n'|</a:t>
            </a:r>
            <a:r>
              <a:rPr lang="en-US" altLang="zh-CN" sz="1700" dirty="0" err="1"/>
              <a:t>xargs</a:t>
            </a:r>
            <a:r>
              <a:rPr lang="en-US" altLang="zh-CN" sz="1700" dirty="0"/>
              <a:t> -</a:t>
            </a:r>
            <a:r>
              <a:rPr lang="en-US" altLang="zh-CN" sz="1700" dirty="0" err="1"/>
              <a:t>i</a:t>
            </a:r>
            <a:r>
              <a:rPr lang="en-US" altLang="zh-CN" sz="1700" dirty="0"/>
              <a:t> </a:t>
            </a:r>
            <a:r>
              <a:rPr lang="en-US" altLang="zh-CN" sz="1700" dirty="0" err="1"/>
              <a:t>grep</a:t>
            </a:r>
            <a:r>
              <a:rPr lang="en-US" altLang="zh-CN" sz="1700" dirty="0"/>
              <a:t> -w "</a:t>
            </a:r>
            <a:r>
              <a:rPr lang="en-US" altLang="zh-CN" sz="1700" dirty="0" err="1"/>
              <a:t>cpu</a:t>
            </a:r>
            <a:r>
              <a:rPr lang="en-US" altLang="zh-CN" sz="1700" dirty="0"/>
              <a:t>"{} /</a:t>
            </a:r>
            <a:r>
              <a:rPr lang="en-US" altLang="zh-CN" sz="1700" dirty="0" err="1"/>
              <a:t>proc</a:t>
            </a:r>
            <a:r>
              <a:rPr lang="en-US" altLang="zh-CN" sz="1700" dirty="0"/>
              <a:t>/stat | </a:t>
            </a:r>
            <a:r>
              <a:rPr lang="en-US" altLang="zh-CN" sz="1700" dirty="0" err="1"/>
              <a:t>awk</a:t>
            </a:r>
            <a:r>
              <a:rPr lang="en-US" altLang="zh-CN" sz="1700" dirty="0"/>
              <a:t> '{for(</a:t>
            </a:r>
            <a:r>
              <a:rPr lang="en-US" altLang="zh-CN" sz="1700" dirty="0" err="1"/>
              <a:t>i</a:t>
            </a:r>
            <a:r>
              <a:rPr lang="en-US" altLang="zh-CN" sz="1700" dirty="0"/>
              <a:t>=2;i&lt;=</a:t>
            </a:r>
            <a:r>
              <a:rPr lang="en-US" altLang="zh-CN" sz="1700" dirty="0" err="1"/>
              <a:t>NF;i</a:t>
            </a:r>
            <a:r>
              <a:rPr lang="en-US" altLang="zh-CN" sz="1700" dirty="0"/>
              <a:t>++){s=s+$</a:t>
            </a:r>
            <a:r>
              <a:rPr lang="en-US" altLang="zh-CN" sz="1700" dirty="0" err="1"/>
              <a:t>i</a:t>
            </a:r>
            <a:r>
              <a:rPr lang="en-US" altLang="zh-CN" sz="1700" dirty="0"/>
              <a:t>};b=b+$5}END{print </a:t>
            </a:r>
            <a:r>
              <a:rPr lang="en-US" altLang="zh-CN" sz="1700" dirty="0" err="1"/>
              <a:t>s,b</a:t>
            </a:r>
            <a:r>
              <a:rPr lang="en-US" altLang="zh-CN" sz="1700" dirty="0" smtClean="0"/>
              <a:t>}'`</a:t>
            </a:r>
          </a:p>
          <a:p>
            <a:pPr marL="514350" lvl="1" indent="0">
              <a:buNone/>
            </a:pPr>
            <a:r>
              <a:rPr lang="en-US" altLang="zh-CN" sz="1700" dirty="0" err="1" smtClean="0"/>
              <a:t>cpu_used</a:t>
            </a:r>
            <a:r>
              <a:rPr lang="en-US" altLang="zh-CN" sz="1700" dirty="0" smtClean="0"/>
              <a:t>=`echo $</a:t>
            </a:r>
            <a:r>
              <a:rPr lang="en-US" altLang="zh-CN" sz="1700" dirty="0" err="1" smtClean="0"/>
              <a:t>cpu_total_and_idle|awk</a:t>
            </a:r>
            <a:r>
              <a:rPr lang="en-US" altLang="zh-CN" sz="1700" dirty="0" smtClean="0"/>
              <a:t> '{</a:t>
            </a:r>
            <a:r>
              <a:rPr lang="en-US" altLang="zh-CN" sz="1700" dirty="0" err="1" smtClean="0"/>
              <a:t>printf</a:t>
            </a:r>
            <a:r>
              <a:rPr lang="en-US" altLang="zh-CN" sz="1700" dirty="0" smtClean="0"/>
              <a:t>("%d%%\n",(($3-$1)-($4-$2))/($3-$1)*100)}'`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261963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资源限制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free</a:t>
            </a:r>
            <a:r>
              <a:rPr lang="zh-CN" altLang="en-US" dirty="0" smtClean="0"/>
              <a:t>看到的是宿主机内存情况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查看本容器使用内存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b="0" dirty="0" smtClean="0"/>
              <a:t>               </a:t>
            </a:r>
            <a:r>
              <a:rPr lang="en-US" altLang="zh-CN" sz="1600" b="0" dirty="0" err="1" smtClean="0"/>
              <a:t>ps</a:t>
            </a:r>
            <a:r>
              <a:rPr lang="en-US" altLang="zh-CN" sz="1600" b="0" dirty="0" smtClean="0"/>
              <a:t> </a:t>
            </a:r>
            <a:r>
              <a:rPr lang="en-US" altLang="zh-CN" sz="1600" b="0" dirty="0"/>
              <a:t>-</a:t>
            </a:r>
            <a:r>
              <a:rPr lang="en-US" altLang="zh-CN" sz="1600" b="0" dirty="0" err="1" smtClean="0"/>
              <a:t>aux|grep</a:t>
            </a:r>
            <a:r>
              <a:rPr lang="en-US" altLang="zh-CN" sz="1600" b="0" dirty="0" smtClean="0"/>
              <a:t> </a:t>
            </a:r>
            <a:r>
              <a:rPr lang="en-US" altLang="zh-CN" sz="1600" b="0" dirty="0"/>
              <a:t>-v "RSS"|</a:t>
            </a:r>
            <a:r>
              <a:rPr lang="en-US" altLang="zh-CN" sz="1600" b="0" dirty="0" err="1"/>
              <a:t>awk</a:t>
            </a:r>
            <a:r>
              <a:rPr lang="en-US" altLang="zh-CN" sz="1600" b="0" dirty="0"/>
              <a:t> 'BEGIN{total=0}{total+=$6}END{print total}'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7" y="2852936"/>
            <a:ext cx="8848016" cy="10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0912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资源申请</a:t>
            </a:r>
            <a:endParaRPr lang="en-US" altLang="zh-CN" dirty="0" smtClean="0"/>
          </a:p>
          <a:p>
            <a:pPr lvl="1"/>
            <a:r>
              <a:rPr lang="zh-CN" altLang="en-US" dirty="0"/>
              <a:t>统一格式，邮件</a:t>
            </a:r>
            <a:r>
              <a:rPr lang="zh-CN" altLang="en-US" dirty="0" smtClean="0"/>
              <a:t>审批（</a:t>
            </a:r>
            <a:r>
              <a:rPr lang="en-US" altLang="zh-CN" dirty="0" smtClean="0"/>
              <a:t>qinkun@jd.com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http://cf.jd.com/pages/viewpage.action?pageId=73652472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" y="3068960"/>
            <a:ext cx="856895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04502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持续</a:t>
            </a:r>
            <a:r>
              <a:rPr lang="zh-CN" altLang="en-US" dirty="0" smtClean="0"/>
              <a:t>集成工具</a:t>
            </a:r>
            <a:r>
              <a:rPr lang="zh-CN" altLang="en-US" dirty="0"/>
              <a:t>，用于监控持续重复的工作</a:t>
            </a:r>
            <a:endParaRPr lang="en-US" altLang="zh-CN" dirty="0"/>
          </a:p>
          <a:p>
            <a:pPr lvl="1"/>
            <a:r>
              <a:rPr lang="zh-CN" altLang="en-US" dirty="0"/>
              <a:t>持续的软件版本发布</a:t>
            </a:r>
            <a:r>
              <a:rPr lang="en-US" altLang="zh-CN" dirty="0"/>
              <a:t>/</a:t>
            </a:r>
            <a:r>
              <a:rPr lang="zh-CN" altLang="en-US" dirty="0"/>
              <a:t>测试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dirty="0"/>
              <a:t>监控外部调用执行的</a:t>
            </a:r>
            <a:r>
              <a:rPr lang="zh-CN" altLang="en-US" dirty="0" smtClean="0"/>
              <a:t>工作</a:t>
            </a:r>
            <a:endParaRPr lang="en-US" altLang="zh-CN" dirty="0"/>
          </a:p>
          <a:p>
            <a:pPr lvl="1"/>
            <a:r>
              <a:rPr lang="zh-CN" altLang="en-US" dirty="0" smtClean="0"/>
              <a:t>用户权限申请流程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3081235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jenkins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发布 </a:t>
            </a:r>
            <a:r>
              <a:rPr lang="en-US" altLang="zh-CN" dirty="0" smtClean="0"/>
              <a:t>——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://jks.jd.com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SVN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zh-CN" altLang="en-US" dirty="0"/>
              <a:t>互通，检测</a:t>
            </a:r>
            <a:r>
              <a:rPr lang="en-US" altLang="zh-CN" dirty="0" err="1"/>
              <a:t>svn</a:t>
            </a:r>
            <a:r>
              <a:rPr lang="zh-CN" altLang="en-US" dirty="0"/>
              <a:t>，</a:t>
            </a:r>
            <a:r>
              <a:rPr lang="en-US" altLang="zh-CN" dirty="0" err="1"/>
              <a:t>git</a:t>
            </a:r>
            <a:r>
              <a:rPr lang="zh-CN" altLang="en-US" dirty="0"/>
              <a:t>代码，如果有更新，则将代码</a:t>
            </a:r>
            <a:r>
              <a:rPr lang="en-US" altLang="zh-CN" dirty="0"/>
              <a:t>checkout</a:t>
            </a:r>
            <a:r>
              <a:rPr lang="zh-CN" altLang="en-US" dirty="0"/>
              <a:t>并打包发布。</a:t>
            </a:r>
            <a:endParaRPr lang="en-US" altLang="zh-CN" dirty="0"/>
          </a:p>
          <a:p>
            <a:pPr lvl="1"/>
            <a:r>
              <a:rPr lang="zh-CN" altLang="en-US" dirty="0" smtClean="0"/>
              <a:t>模块测试任务自动化构建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</a:t>
            </a:r>
            <a:r>
              <a:rPr lang="zh-CN" altLang="en-US" dirty="0"/>
              <a:t>上线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线上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平台 </a:t>
            </a:r>
            <a:r>
              <a:rPr lang="en-US" altLang="zh-CN" dirty="0" smtClean="0"/>
              <a:t>——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://jenkins.jd.com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b="0" dirty="0"/>
          </a:p>
          <a:p>
            <a:pPr lvl="1"/>
            <a:r>
              <a:rPr lang="zh-CN" altLang="en-US" dirty="0" smtClean="0"/>
              <a:t>可申请与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互通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线上机器、</a:t>
            </a:r>
            <a:r>
              <a:rPr lang="en-US" altLang="zh-CN" dirty="0"/>
              <a:t>HADOOP</a:t>
            </a:r>
            <a:r>
              <a:rPr lang="zh-CN" altLang="en-US" dirty="0"/>
              <a:t>堡垒机是互通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1"/>
            <a:r>
              <a:rPr lang="zh-CN" altLang="en-US" dirty="0"/>
              <a:t> 在</a:t>
            </a:r>
            <a:r>
              <a:rPr lang="en-US" altLang="zh-CN" dirty="0" err="1"/>
              <a:t>hadoop</a:t>
            </a:r>
            <a:r>
              <a:rPr lang="zh-CN" altLang="en-US" dirty="0"/>
              <a:t>堡垒机上周期性运行</a:t>
            </a:r>
            <a:r>
              <a:rPr lang="en-US" altLang="zh-CN" dirty="0" err="1"/>
              <a:t>hadoop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449866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新用户申请</a:t>
            </a:r>
            <a:endParaRPr lang="en-US" altLang="zh-CN" dirty="0" smtClean="0"/>
          </a:p>
          <a:p>
            <a:pPr lvl="1">
              <a:buFontTx/>
              <a:buChar char="–"/>
            </a:pPr>
            <a:r>
              <a:rPr lang="zh-CN" altLang="en-US" dirty="0"/>
              <a:t>邮件申请开通，用户名为邮箱前缀</a:t>
            </a:r>
          </a:p>
          <a:p>
            <a:r>
              <a:rPr lang="zh-CN" altLang="en-US" dirty="0" smtClean="0"/>
              <a:t>权限管理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Slave</a:t>
            </a:r>
            <a:r>
              <a:rPr lang="zh-CN" altLang="en-US" dirty="0" smtClean="0"/>
              <a:t>节点挂载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48" y="3212976"/>
            <a:ext cx="74168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46882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护航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业务指标监控</a:t>
            </a:r>
            <a:endParaRPr lang="en-US" altLang="zh-CN" dirty="0" smtClean="0"/>
          </a:p>
          <a:p>
            <a:r>
              <a:rPr lang="zh-CN" altLang="en-US" dirty="0" smtClean="0"/>
              <a:t>监控接入与权限管理</a:t>
            </a:r>
            <a:endParaRPr lang="en-US" altLang="zh-CN" dirty="0"/>
          </a:p>
          <a:p>
            <a:r>
              <a:rPr lang="zh-CN" altLang="en-US" dirty="0" smtClean="0"/>
              <a:t>平台 </a:t>
            </a:r>
            <a:r>
              <a:rPr lang="en-US" altLang="zh-CN" dirty="0" smtClean="0"/>
              <a:t>——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://huhang.jd.com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869035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6" y="1341438"/>
            <a:ext cx="8028844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273026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HUHANG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权限管理</a:t>
            </a:r>
            <a:endParaRPr lang="en-US" altLang="zh-CN" dirty="0" smtClean="0"/>
          </a:p>
          <a:p>
            <a:r>
              <a:rPr lang="zh-CN" altLang="en-US" dirty="0" smtClean="0"/>
              <a:t>监控接入</a:t>
            </a:r>
            <a:endParaRPr lang="en-US" altLang="zh-CN" dirty="0" smtClean="0"/>
          </a:p>
          <a:p>
            <a:pPr lvl="1"/>
            <a:r>
              <a:rPr lang="zh-CN" altLang="en-US" dirty="0"/>
              <a:t>对接</a:t>
            </a:r>
            <a:r>
              <a:rPr lang="en-US" altLang="zh-CN" dirty="0"/>
              <a:t>UMP</a:t>
            </a:r>
          </a:p>
          <a:p>
            <a:pPr lvl="1"/>
            <a:r>
              <a:rPr lang="zh-CN" altLang="en-US" dirty="0"/>
              <a:t>对接微信</a:t>
            </a:r>
          </a:p>
        </p:txBody>
      </p:sp>
    </p:spTree>
    <p:extLst>
      <p:ext uri="{BB962C8B-B14F-4D97-AF65-F5344CB8AC3E}">
        <p14:creationId xmlns:p14="http://schemas.microsoft.com/office/powerpoint/2010/main" val="3802712136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1"/>
            <a:r>
              <a:rPr lang="en-US" altLang="zh-CN" dirty="0" smtClean="0"/>
              <a:t>HADOOP</a:t>
            </a:r>
          </a:p>
          <a:p>
            <a:pPr lvl="1"/>
            <a:r>
              <a:rPr lang="en-US" altLang="zh-CN" dirty="0" smtClean="0"/>
              <a:t>FLUME</a:t>
            </a:r>
            <a:endParaRPr lang="en-US" altLang="zh-CN" dirty="0"/>
          </a:p>
          <a:p>
            <a:pPr lvl="1"/>
            <a:r>
              <a:rPr lang="en-US" altLang="zh-CN" dirty="0"/>
              <a:t>KAFKA</a:t>
            </a:r>
          </a:p>
          <a:p>
            <a:pPr lvl="1"/>
            <a:r>
              <a:rPr lang="en-US" altLang="zh-CN" dirty="0"/>
              <a:t>STORM</a:t>
            </a:r>
          </a:p>
          <a:p>
            <a:pPr lvl="1"/>
            <a:r>
              <a:rPr lang="en-US" altLang="zh-CN" dirty="0" err="1" smtClean="0"/>
              <a:t>MooseFS</a:t>
            </a:r>
            <a:endParaRPr lang="en-US" altLang="zh-CN" dirty="0"/>
          </a:p>
          <a:p>
            <a:pPr lvl="1"/>
            <a:r>
              <a:rPr lang="en-US" altLang="zh-CN" dirty="0"/>
              <a:t>REDIS</a:t>
            </a:r>
          </a:p>
          <a:p>
            <a:pPr lvl="1"/>
            <a:r>
              <a:rPr lang="en-US" altLang="zh-CN" dirty="0"/>
              <a:t>MYSQL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84192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网络权限</a:t>
            </a:r>
            <a:endParaRPr lang="en-US" altLang="zh-CN" dirty="0" smtClean="0"/>
          </a:p>
          <a:p>
            <a:r>
              <a:rPr lang="zh-CN" altLang="en-US" dirty="0" smtClean="0"/>
              <a:t>机器资源</a:t>
            </a:r>
            <a:endParaRPr lang="en-US" altLang="zh-CN" dirty="0" smtClean="0"/>
          </a:p>
          <a:p>
            <a:r>
              <a:rPr lang="en-US" altLang="zh-CN" dirty="0" smtClean="0"/>
              <a:t>JENKINS</a:t>
            </a:r>
          </a:p>
          <a:p>
            <a:r>
              <a:rPr lang="zh-CN" altLang="en-US" dirty="0" smtClean="0"/>
              <a:t>护航平台</a:t>
            </a:r>
            <a:endParaRPr lang="en-US" altLang="zh-CN" dirty="0" smtClean="0"/>
          </a:p>
          <a:p>
            <a:r>
              <a:rPr lang="zh-CN" altLang="en-US" dirty="0"/>
              <a:t>基础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HADOOP</a:t>
            </a:r>
          </a:p>
          <a:p>
            <a:pPr lvl="1"/>
            <a:r>
              <a:rPr lang="en-US" altLang="zh-CN" dirty="0" smtClean="0"/>
              <a:t>KAFKA</a:t>
            </a:r>
          </a:p>
          <a:p>
            <a:pPr lvl="1"/>
            <a:r>
              <a:rPr lang="en-US" altLang="zh-CN" dirty="0" smtClean="0"/>
              <a:t>STORM</a:t>
            </a:r>
          </a:p>
          <a:p>
            <a:pPr lvl="1"/>
            <a:r>
              <a:rPr lang="en-US" altLang="zh-CN" dirty="0" smtClean="0"/>
              <a:t>FLUME</a:t>
            </a:r>
          </a:p>
          <a:p>
            <a:pPr lvl="1"/>
            <a:r>
              <a:rPr lang="en-US" altLang="zh-CN" dirty="0" err="1" smtClean="0"/>
              <a:t>MooseFS</a:t>
            </a:r>
            <a:endParaRPr lang="en-US" altLang="zh-CN" dirty="0" smtClean="0"/>
          </a:p>
          <a:p>
            <a:pPr lvl="1"/>
            <a:r>
              <a:rPr lang="en-US" altLang="zh-CN" dirty="0"/>
              <a:t>REDIS</a:t>
            </a:r>
          </a:p>
          <a:p>
            <a:pPr lvl="1"/>
            <a:r>
              <a:rPr lang="en-US" altLang="zh-CN" dirty="0" smtClean="0"/>
              <a:t>MYSQL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78274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76" y="1340768"/>
            <a:ext cx="8229600" cy="4896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权限申请找军亮</a:t>
            </a:r>
            <a:endParaRPr lang="en-US" altLang="zh-CN" dirty="0" smtClean="0"/>
          </a:p>
          <a:p>
            <a:r>
              <a:rPr lang="zh-CN" altLang="en-US" dirty="0" smtClean="0"/>
              <a:t>堡垒</a:t>
            </a:r>
            <a:r>
              <a:rPr lang="zh-CN" altLang="en-US" dirty="0" smtClean="0"/>
              <a:t>机申请和</a:t>
            </a:r>
            <a:r>
              <a:rPr lang="zh-CN" altLang="en-US" dirty="0"/>
              <a:t>队列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任务监控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b="0" dirty="0" smtClean="0"/>
              <a:t>     http</a:t>
            </a:r>
            <a:r>
              <a:rPr lang="en-US" altLang="zh-CN" sz="1800" b="0" dirty="0"/>
              <a:t>://huhang.jd.com/dashboard2.0/webroot/site/index/34845/21693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475756"/>
            <a:ext cx="7776864" cy="135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97152"/>
            <a:ext cx="7776864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19481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629" y="1556792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高可用的，高可靠的，分布式的海量日志采集、聚合和传输的系统</a:t>
            </a:r>
            <a:r>
              <a:rPr lang="zh-CN" altLang="en-US" dirty="0" smtClean="0"/>
              <a:t>，支持</a:t>
            </a:r>
            <a:r>
              <a:rPr lang="zh-CN" altLang="en-US" dirty="0"/>
              <a:t>在日志系统中定制各类</a:t>
            </a:r>
            <a:r>
              <a:rPr lang="zh-CN" altLang="en-US" dirty="0" smtClean="0"/>
              <a:t>数据，</a:t>
            </a:r>
            <a:r>
              <a:rPr lang="zh-CN" altLang="en-US" dirty="0"/>
              <a:t>用于收集数据</a:t>
            </a:r>
            <a:r>
              <a:rPr lang="zh-CN" altLang="en-US" dirty="0" smtClean="0"/>
              <a:t>；提供</a:t>
            </a:r>
            <a:r>
              <a:rPr lang="zh-CN" altLang="en-US" dirty="0"/>
              <a:t>对数据进行简单处理，并写到各种数据接受方（可定制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28098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1236" y="3140968"/>
            <a:ext cx="403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Agent</a:t>
            </a:r>
            <a:r>
              <a:rPr lang="zh-CN" altLang="en-US" sz="1600" dirty="0" smtClean="0"/>
              <a:t>：将</a:t>
            </a:r>
            <a:r>
              <a:rPr lang="zh-CN" altLang="en-US" sz="1600" dirty="0"/>
              <a:t>数据源的数据发送给</a:t>
            </a:r>
            <a:r>
              <a:rPr lang="en-US" altLang="zh-CN" sz="1600" dirty="0" smtClean="0"/>
              <a:t>collector</a:t>
            </a:r>
          </a:p>
          <a:p>
            <a:r>
              <a:rPr lang="en-US" altLang="zh-CN" sz="1600" dirty="0" smtClean="0"/>
              <a:t>Collector</a:t>
            </a:r>
            <a:r>
              <a:rPr lang="zh-CN" altLang="en-US" sz="1600" dirty="0" smtClean="0"/>
              <a:t>：将</a:t>
            </a:r>
            <a:r>
              <a:rPr lang="zh-CN" altLang="en-US" sz="1600" dirty="0"/>
              <a:t>多个</a:t>
            </a:r>
            <a:r>
              <a:rPr lang="en-US" altLang="zh-CN" sz="1600" dirty="0"/>
              <a:t>agent</a:t>
            </a:r>
            <a:r>
              <a:rPr lang="zh-CN" altLang="en-US" sz="1600" dirty="0"/>
              <a:t>的数据汇总后，加载到</a:t>
            </a:r>
            <a:r>
              <a:rPr lang="en-US" altLang="zh-CN" sz="1600" dirty="0"/>
              <a:t>storage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Storage</a:t>
            </a:r>
            <a:r>
              <a:rPr lang="zh-CN" altLang="en-US" sz="1600" dirty="0" smtClean="0"/>
              <a:t>：存储系统</a:t>
            </a:r>
            <a:endParaRPr lang="en-US" altLang="zh-CN" sz="1600" dirty="0" smtClean="0"/>
          </a:p>
          <a:p>
            <a:r>
              <a:rPr lang="en-US" altLang="zh-CN" sz="1600" dirty="0" smtClean="0"/>
              <a:t>Master</a:t>
            </a:r>
            <a:r>
              <a:rPr lang="zh-CN" altLang="en-US" sz="1600" dirty="0" smtClean="0"/>
              <a:t>：管理</a:t>
            </a:r>
            <a:r>
              <a:rPr lang="zh-CN" altLang="en-US" sz="1600" dirty="0"/>
              <a:t>协调</a:t>
            </a:r>
            <a:r>
              <a:rPr lang="en-US" altLang="zh-CN" sz="1600" dirty="0"/>
              <a:t>agent</a:t>
            </a:r>
            <a:r>
              <a:rPr lang="zh-CN" altLang="en-US" sz="1600" dirty="0"/>
              <a:t>和</a:t>
            </a:r>
            <a:r>
              <a:rPr lang="en-US" altLang="zh-CN" sz="1600" dirty="0"/>
              <a:t>collector</a:t>
            </a:r>
            <a:r>
              <a:rPr lang="zh-CN" altLang="en-US" sz="1600" dirty="0"/>
              <a:t>的配置等信息，是</a:t>
            </a:r>
            <a:r>
              <a:rPr lang="en-US" altLang="zh-CN" sz="1600" dirty="0"/>
              <a:t>flume</a:t>
            </a:r>
            <a:r>
              <a:rPr lang="zh-CN" altLang="en-US" sz="1600" dirty="0"/>
              <a:t>集群的控制器</a:t>
            </a:r>
          </a:p>
        </p:txBody>
      </p:sp>
    </p:spTree>
    <p:extLst>
      <p:ext uri="{BB962C8B-B14F-4D97-AF65-F5344CB8AC3E}">
        <p14:creationId xmlns:p14="http://schemas.microsoft.com/office/powerpoint/2010/main" val="2021282750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收集</a:t>
            </a:r>
            <a:r>
              <a:rPr lang="en-US" altLang="zh-CN" dirty="0" smtClean="0"/>
              <a:t>Server</a:t>
            </a:r>
            <a:r>
              <a:rPr lang="zh-CN" altLang="en-US" dirty="0"/>
              <a:t>端展示，点击，花费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smtClean="0"/>
              <a:t>FLUME</a:t>
            </a:r>
            <a:r>
              <a:rPr lang="zh-CN" altLang="en-US" dirty="0" smtClean="0"/>
              <a:t>监控</a:t>
            </a:r>
            <a:r>
              <a:rPr lang="en-US" altLang="zh-CN" sz="1800" b="0" dirty="0">
                <a:hlinkClick r:id="rId2"/>
              </a:rPr>
              <a:t>http</a:t>
            </a:r>
            <a:r>
              <a:rPr lang="en-US" altLang="zh-CN" sz="1800" b="0" dirty="0" smtClean="0">
                <a:hlinkClick r:id="rId2"/>
              </a:rPr>
              <a:t>://huhang.jd.com/dashboard2.0/webroot/site/index/29028/21693</a:t>
            </a:r>
            <a:endParaRPr lang="en-US" altLang="zh-CN" sz="1800" b="0" dirty="0" smtClean="0"/>
          </a:p>
          <a:p>
            <a:endParaRPr lang="en-US" altLang="zh-CN" sz="1800" b="0" dirty="0"/>
          </a:p>
          <a:p>
            <a:endParaRPr lang="en-US" altLang="zh-CN" sz="1800" b="0" dirty="0" smtClean="0"/>
          </a:p>
          <a:p>
            <a:endParaRPr lang="en-US" altLang="zh-CN" sz="1800" b="0" dirty="0"/>
          </a:p>
          <a:p>
            <a:endParaRPr lang="en-US" altLang="zh-CN" sz="1800" b="0" dirty="0" smtClean="0"/>
          </a:p>
          <a:p>
            <a:endParaRPr lang="en-US" altLang="zh-CN" sz="1800" b="0" dirty="0"/>
          </a:p>
          <a:p>
            <a:r>
              <a:rPr lang="zh-CN" altLang="en-US" sz="1800" b="0" dirty="0" smtClean="0"/>
              <a:t>申请</a:t>
            </a:r>
            <a:r>
              <a:rPr lang="en-US" altLang="zh-CN" sz="1800" b="0" dirty="0" smtClean="0"/>
              <a:t>FLUME</a:t>
            </a:r>
            <a:endParaRPr lang="en-US" altLang="zh-CN" sz="1800" b="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8208912" cy="19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540088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3" y="135673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高吞吐量的分布式发布订阅消息</a:t>
            </a:r>
            <a:r>
              <a:rPr lang="zh-CN" altLang="en-US" dirty="0" smtClean="0"/>
              <a:t>系统，</a:t>
            </a:r>
            <a:r>
              <a:rPr lang="zh-CN" altLang="en-US" dirty="0"/>
              <a:t>将消息持久化到磁盘</a:t>
            </a:r>
            <a:r>
              <a:rPr lang="zh-CN" altLang="en-US" dirty="0" smtClean="0"/>
              <a:t>，可用</a:t>
            </a:r>
            <a:r>
              <a:rPr lang="zh-CN" altLang="en-US" dirty="0"/>
              <a:t>于批量</a:t>
            </a:r>
            <a:r>
              <a:rPr lang="zh-CN" altLang="en-US" dirty="0" smtClean="0"/>
              <a:t>消费以及</a:t>
            </a:r>
            <a:r>
              <a:rPr lang="zh-CN" altLang="en-US" dirty="0"/>
              <a:t>实时</a:t>
            </a:r>
            <a:r>
              <a:rPr lang="zh-CN" altLang="en-US" dirty="0" smtClean="0"/>
              <a:t>应用程序。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53149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2708920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拓扑结构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2601198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前端产生的</a:t>
            </a:r>
            <a:r>
              <a:rPr lang="en-US" altLang="zh-CN" dirty="0"/>
              <a:t>Page View</a:t>
            </a:r>
            <a:r>
              <a:rPr lang="zh-CN" altLang="en-US" dirty="0"/>
              <a:t>，或者是服务器日志，系统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Memory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70816936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lvl="1"/>
            <a:r>
              <a:rPr lang="zh-CN" altLang="en-US" dirty="0"/>
              <a:t>点击，展现，曝光日志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申请流程</a:t>
            </a:r>
            <a:endParaRPr lang="en-US" altLang="zh-CN" dirty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监控</a:t>
            </a:r>
            <a:r>
              <a:rPr lang="en-US" altLang="zh-CN" sz="1800" b="0" dirty="0" smtClean="0"/>
              <a:t>     http</a:t>
            </a:r>
            <a:r>
              <a:rPr lang="en-US" altLang="zh-CN" sz="1800" b="0" dirty="0"/>
              <a:t>://huhang.jd.com/dashboard2.0/webroot/site/index/28678/21693</a:t>
            </a:r>
            <a:endParaRPr lang="zh-CN" altLang="en-US" sz="1800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7"/>
            <a:ext cx="777686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609559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不擅长实时</a:t>
            </a:r>
            <a:r>
              <a:rPr lang="zh-CN" altLang="en-US" dirty="0" smtClean="0"/>
              <a:t>计算，弥补</a:t>
            </a:r>
            <a:r>
              <a:rPr lang="en-US" altLang="zh-CN" dirty="0"/>
              <a:t>Hadoop</a:t>
            </a:r>
            <a:r>
              <a:rPr lang="zh-CN" altLang="en-US" dirty="0"/>
              <a:t>的实时</a:t>
            </a:r>
            <a:r>
              <a:rPr lang="zh-CN" altLang="en-US" dirty="0" smtClean="0"/>
              <a:t>性；</a:t>
            </a:r>
            <a:endParaRPr lang="en-US" altLang="zh-CN" dirty="0" smtClean="0"/>
          </a:p>
          <a:p>
            <a:r>
              <a:rPr lang="zh-CN" altLang="en-US" dirty="0" smtClean="0"/>
              <a:t>分布式</a:t>
            </a:r>
            <a:r>
              <a:rPr lang="zh-CN" altLang="en-US" dirty="0"/>
              <a:t>、高容错的实时</a:t>
            </a:r>
            <a:r>
              <a:rPr lang="zh-CN" altLang="en-US" dirty="0" smtClean="0"/>
              <a:t>计算系统</a:t>
            </a:r>
            <a:endParaRPr lang="en-US" altLang="zh-CN" dirty="0" smtClean="0"/>
          </a:p>
          <a:p>
            <a:r>
              <a:rPr lang="zh-CN" altLang="en-US" dirty="0" smtClean="0"/>
              <a:t>实时</a:t>
            </a:r>
            <a:r>
              <a:rPr lang="zh-CN" altLang="en-US" dirty="0"/>
              <a:t>统计、实时风控、实时</a:t>
            </a:r>
            <a:r>
              <a:rPr lang="zh-CN" altLang="en-US" dirty="0" smtClean="0"/>
              <a:t>推荐，在线</a:t>
            </a:r>
            <a:r>
              <a:rPr lang="zh-CN" altLang="en-US" dirty="0"/>
              <a:t>机器学习、持续计算、分布式远程调用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37309"/>
            <a:ext cx="504056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2924944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拓扑结构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2543" y="351219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主节点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4720" y="492281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工作节点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8304" y="3912309"/>
            <a:ext cx="151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实时</a:t>
            </a:r>
            <a:r>
              <a:rPr lang="zh-CN" altLang="en-US" dirty="0" smtClean="0"/>
              <a:t>计算图</a:t>
            </a:r>
            <a:r>
              <a:rPr lang="zh-CN" altLang="en-US" dirty="0"/>
              <a:t>状</a:t>
            </a:r>
            <a:r>
              <a:rPr lang="zh-CN" altLang="en-US" dirty="0" smtClean="0"/>
              <a:t>结构（</a:t>
            </a:r>
            <a:r>
              <a:rPr lang="en-US" altLang="zh-CN" dirty="0"/>
              <a:t>topology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8199107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Abtest</a:t>
            </a:r>
            <a:r>
              <a:rPr lang="zh-CN" altLang="en-US" dirty="0" smtClean="0"/>
              <a:t>实时统计查询，实时频次模型训练</a:t>
            </a:r>
            <a:endParaRPr lang="en-US" altLang="zh-CN" dirty="0"/>
          </a:p>
          <a:p>
            <a:r>
              <a:rPr lang="zh-CN" altLang="en-US" dirty="0" smtClean="0"/>
              <a:t>申请流程</a:t>
            </a:r>
            <a:endParaRPr lang="en-US" altLang="zh-CN" dirty="0" smtClean="0"/>
          </a:p>
          <a:p>
            <a:r>
              <a:rPr lang="en-US" altLang="zh-CN" dirty="0" smtClean="0"/>
              <a:t>STORM</a:t>
            </a:r>
            <a:r>
              <a:rPr lang="zh-CN" altLang="en-US" dirty="0" smtClean="0"/>
              <a:t>监控</a:t>
            </a:r>
            <a:r>
              <a:rPr lang="en-US" altLang="zh-CN" sz="1800" b="0" dirty="0" smtClean="0"/>
              <a:t>     http</a:t>
            </a:r>
            <a:r>
              <a:rPr lang="en-US" altLang="zh-CN" sz="1800" b="0" dirty="0"/>
              <a:t>://huhang.jd.com/dashboard2.0/webroot/site/index/29067/21693</a:t>
            </a:r>
            <a:endParaRPr lang="zh-CN" altLang="en-US" sz="1800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9" y="3861048"/>
            <a:ext cx="7920880" cy="249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403197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MooseFS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MooseFS</a:t>
            </a:r>
            <a:r>
              <a:rPr lang="zh-CN" altLang="en-US" dirty="0"/>
              <a:t>是一个具有容错性的网络分布式文件系统。它把数据分散存放在多个物理服务器上，呈现给用户的则是一个统一的资源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724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023527"/>
      </p:ext>
    </p:extLst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MooseFS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lvl="1">
              <a:buFontTx/>
              <a:buChar char="–"/>
            </a:pPr>
            <a:r>
              <a:rPr lang="zh-CN" altLang="en-US" dirty="0"/>
              <a:t>索引资源一些应用，数据</a:t>
            </a:r>
            <a:r>
              <a:rPr lang="en-US" altLang="zh-CN" dirty="0"/>
              <a:t>dump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模型更新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同步</a:t>
            </a:r>
            <a:endParaRPr lang="en-US" altLang="zh-CN" dirty="0" smtClean="0"/>
          </a:p>
          <a:p>
            <a:pPr marL="342900" lvl="1" indent="-342900">
              <a:buClr>
                <a:schemeClr val="tx1"/>
              </a:buClr>
              <a:buSzTx/>
              <a:buFontTx/>
              <a:buChar char="•"/>
            </a:pPr>
            <a:r>
              <a:rPr lang="en-US" altLang="zh-CN" sz="2400" b="1" dirty="0" smtClean="0">
                <a:cs typeface="+mn-cs"/>
              </a:rPr>
              <a:t>MFS</a:t>
            </a:r>
            <a:r>
              <a:rPr lang="zh-CN" altLang="en-US" sz="2400" b="1" dirty="0" smtClean="0">
                <a:cs typeface="+mn-cs"/>
              </a:rPr>
              <a:t>监控</a:t>
            </a:r>
            <a:endParaRPr lang="en-US" altLang="zh-CN" sz="2400" b="1" dirty="0">
              <a:cs typeface="+mn-cs"/>
            </a:endParaRPr>
          </a:p>
          <a:p>
            <a:pPr marL="0" lvl="1" indent="0">
              <a:buClr>
                <a:schemeClr val="tx1"/>
              </a:buClr>
              <a:buSzTx/>
              <a:buNone/>
            </a:pPr>
            <a:r>
              <a:rPr lang="en-US" altLang="zh-CN" dirty="0" smtClean="0"/>
              <a:t>     http</a:t>
            </a:r>
            <a:r>
              <a:rPr lang="en-US" altLang="zh-CN" dirty="0"/>
              <a:t>://huhang.jd.com/dashboard2.0/webroot/site/index/35228/21693</a:t>
            </a:r>
          </a:p>
          <a:p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772589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34247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632" y="1406327"/>
            <a:ext cx="615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高性能的</a:t>
            </a:r>
            <a:r>
              <a:rPr lang="en-US" altLang="zh-CN" dirty="0" smtClean="0"/>
              <a:t>key-value</a:t>
            </a:r>
            <a:r>
              <a:rPr lang="zh-CN" altLang="en-US" dirty="0"/>
              <a:t>内存</a:t>
            </a:r>
            <a:r>
              <a:rPr lang="zh-CN" altLang="en-US" dirty="0" smtClean="0"/>
              <a:t>存储的数据库，</a:t>
            </a:r>
            <a:r>
              <a:rPr lang="zh-CN" altLang="en-US" dirty="0"/>
              <a:t>支持主从</a:t>
            </a:r>
            <a:r>
              <a:rPr lang="zh-CN" altLang="en-US" dirty="0" smtClean="0"/>
              <a:t>同步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40632" y="1844824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Redis</a:t>
            </a:r>
            <a:r>
              <a:rPr lang="zh-CN" altLang="en-US" b="1" dirty="0"/>
              <a:t>统一</a:t>
            </a:r>
            <a:r>
              <a:rPr lang="zh-CN" altLang="en-US" b="1" dirty="0" smtClean="0"/>
              <a:t>部署</a:t>
            </a:r>
            <a:endParaRPr lang="en-US" altLang="zh-CN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89" y="2357269"/>
            <a:ext cx="3486150" cy="164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82768"/>
            <a:ext cx="42481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9" y="4659213"/>
            <a:ext cx="806457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9348" y="4149080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Redis</a:t>
            </a:r>
            <a:r>
              <a:rPr lang="zh-CN" altLang="en-US" b="1" dirty="0" smtClean="0"/>
              <a:t>状态监控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834" y="6068491"/>
            <a:ext cx="784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http://huhang.jd.com/dashboard2.0/webroot/site/index/33192/21693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663689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0" dirty="0" smtClean="0"/>
              <a:t>测试</a:t>
            </a:r>
            <a:r>
              <a:rPr lang="zh-CN" altLang="en-US" b="0" dirty="0" smtClean="0"/>
              <a:t>网络</a:t>
            </a:r>
            <a:endParaRPr lang="en-US" altLang="zh-CN" b="0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办公网、</a:t>
            </a:r>
            <a:r>
              <a:rPr lang="en-US" altLang="zh-CN" dirty="0" smtClean="0"/>
              <a:t>192.168</a:t>
            </a:r>
            <a:r>
              <a:rPr lang="zh-CN" altLang="en-US" dirty="0" smtClean="0"/>
              <a:t>开头的机器网络、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git.jd.com</a:t>
            </a:r>
            <a:endParaRPr lang="en-US" altLang="zh-CN" b="0" dirty="0"/>
          </a:p>
          <a:p>
            <a:r>
              <a:rPr lang="zh-CN" altLang="en-US" b="0" dirty="0"/>
              <a:t>线</a:t>
            </a:r>
            <a:r>
              <a:rPr lang="zh-CN" altLang="en-US" b="0" dirty="0" smtClean="0"/>
              <a:t>上网络（</a:t>
            </a:r>
            <a:r>
              <a:rPr lang="en-US" altLang="zh-CN" b="0" dirty="0" smtClean="0"/>
              <a:t>IDC</a:t>
            </a:r>
            <a:r>
              <a:rPr lang="zh-CN" altLang="en-US" b="0" dirty="0" smtClean="0"/>
              <a:t>）</a:t>
            </a:r>
            <a:endParaRPr lang="en-US" altLang="zh-CN" b="0" dirty="0"/>
          </a:p>
          <a:p>
            <a:pPr lvl="1"/>
            <a:r>
              <a:rPr lang="zh-CN" altLang="en-US" dirty="0" smtClean="0"/>
              <a:t>线上应用服务器、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机器、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客户端机器</a:t>
            </a:r>
            <a:endParaRPr lang="en-US" altLang="zh-CN" dirty="0" smtClean="0"/>
          </a:p>
          <a:p>
            <a:r>
              <a:rPr lang="zh-CN" altLang="en-US" b="0" dirty="0"/>
              <a:t>公网</a:t>
            </a:r>
            <a:r>
              <a:rPr lang="zh-CN" altLang="en-US" b="0" dirty="0" smtClean="0"/>
              <a:t>域名</a:t>
            </a:r>
            <a:endParaRPr lang="en-US" altLang="zh-CN" b="0" dirty="0" smtClean="0"/>
          </a:p>
          <a:p>
            <a:pPr lvl="1"/>
            <a:r>
              <a:rPr lang="en-US" altLang="zh-CN" dirty="0" smtClean="0"/>
              <a:t>x.jd.com</a:t>
            </a:r>
            <a:endParaRPr lang="en-US" altLang="zh-CN" dirty="0"/>
          </a:p>
          <a:p>
            <a:r>
              <a:rPr lang="zh-CN" altLang="en-US" b="0" dirty="0" smtClean="0"/>
              <a:t>内部域名</a:t>
            </a:r>
            <a:endParaRPr lang="en-US" altLang="zh-CN" b="0" dirty="0" smtClean="0"/>
          </a:p>
          <a:p>
            <a:pPr lvl="1"/>
            <a:r>
              <a:rPr lang="en-US" altLang="zh-CN" dirty="0" smtClean="0"/>
              <a:t>huhang.jd.com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x.jd.local</a:t>
            </a:r>
            <a:endParaRPr lang="en-US" altLang="zh-CN" b="0" dirty="0" smtClean="0"/>
          </a:p>
          <a:p>
            <a:r>
              <a:rPr lang="zh-CN" altLang="en-US" b="0" dirty="0"/>
              <a:t>外</a:t>
            </a:r>
            <a:r>
              <a:rPr lang="zh-CN" altLang="en-US" b="0" dirty="0" smtClean="0"/>
              <a:t>网</a:t>
            </a:r>
            <a:r>
              <a:rPr lang="zh-CN" altLang="en-US" b="0" dirty="0" smtClean="0"/>
              <a:t>权限</a:t>
            </a:r>
            <a:endParaRPr lang="en-US" altLang="zh-CN" b="0" dirty="0"/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/>
              <a:t>://ops.jd.com/Np/idcNetAuthMonitor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806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1" y="2636912"/>
            <a:ext cx="752432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70620" y="1988840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http://huhang.jd.com/dashboard2.0/webroot/site/index/33532/21693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5673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数据存储，</a:t>
            </a:r>
            <a:r>
              <a:rPr lang="zh-CN" altLang="en-US" dirty="0"/>
              <a:t>主从备份</a:t>
            </a:r>
          </a:p>
        </p:txBody>
      </p:sp>
    </p:spTree>
    <p:extLst>
      <p:ext uri="{BB962C8B-B14F-4D97-AF65-F5344CB8AC3E}">
        <p14:creationId xmlns:p14="http://schemas.microsoft.com/office/powerpoint/2010/main" val="370702747"/>
      </p:ext>
    </p:extLst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60432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810856"/>
      </p:ext>
    </p:extLst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777875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网络权限</a:t>
            </a:r>
            <a:r>
              <a:rPr lang="zh-CN" altLang="en-US" dirty="0" smtClean="0"/>
              <a:t>申请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11816"/>
            <a:ext cx="8229600" cy="249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28092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2217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物理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r>
              <a:rPr lang="zh-CN" altLang="en-US" dirty="0"/>
              <a:t>弹性</a:t>
            </a:r>
            <a:r>
              <a:rPr lang="zh-CN" altLang="en-US" dirty="0" smtClean="0"/>
              <a:t>云</a:t>
            </a:r>
            <a:endParaRPr lang="en-US" altLang="zh-CN" dirty="0" smtClean="0"/>
          </a:p>
          <a:p>
            <a:r>
              <a:rPr lang="zh-CN" altLang="en-US" dirty="0" smtClean="0"/>
              <a:t>资源申请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95881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核心机房</a:t>
            </a:r>
            <a:r>
              <a:rPr lang="zh-CN" altLang="en-US" dirty="0" smtClean="0"/>
              <a:t>网络拓扑</a:t>
            </a:r>
            <a:endParaRPr lang="zh-CN" altLang="en-US" dirty="0"/>
          </a:p>
        </p:txBody>
      </p:sp>
      <p:pic>
        <p:nvPicPr>
          <p:cNvPr id="8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74" y="1341438"/>
            <a:ext cx="753692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0943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huhang.jd.com/dashboard2.0/webroot/site/index/26352/21693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776864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8422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宿主机规格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64C</a:t>
            </a:r>
            <a:r>
              <a:rPr lang="zh-CN" altLang="en-US" dirty="0" smtClean="0"/>
              <a:t>，内存：</a:t>
            </a:r>
            <a:r>
              <a:rPr lang="en-US" altLang="zh-CN" dirty="0" smtClean="0"/>
              <a:t>16*16G=</a:t>
            </a:r>
            <a:r>
              <a:rPr lang="en-US" altLang="zh-CN" dirty="0" smtClean="0">
                <a:solidFill>
                  <a:srgbClr val="FF0000"/>
                </a:solidFill>
              </a:rPr>
              <a:t>256G</a:t>
            </a:r>
            <a:r>
              <a:rPr lang="zh-CN" altLang="en-US" dirty="0" smtClean="0"/>
              <a:t>，</a:t>
            </a:r>
            <a:r>
              <a:rPr lang="zh-CN" altLang="en-US" dirty="0"/>
              <a:t>带宽：</a:t>
            </a:r>
            <a:r>
              <a:rPr lang="zh-CN" altLang="en-US" dirty="0">
                <a:solidFill>
                  <a:srgbClr val="FF0000"/>
                </a:solidFill>
              </a:rPr>
              <a:t>万</a:t>
            </a:r>
            <a:r>
              <a:rPr lang="en-US" altLang="zh-CN" dirty="0" smtClean="0">
                <a:solidFill>
                  <a:srgbClr val="FF0000"/>
                </a:solidFill>
              </a:rPr>
              <a:t>Mb</a:t>
            </a:r>
          </a:p>
          <a:p>
            <a:pPr lvl="1"/>
            <a:r>
              <a:rPr lang="en-US" altLang="zh-CN" dirty="0" smtClean="0"/>
              <a:t>SAS</a:t>
            </a:r>
            <a:r>
              <a:rPr lang="zh-CN" altLang="en-US" dirty="0" smtClean="0"/>
              <a:t>磁盘：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600G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300G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4*300G</a:t>
            </a:r>
            <a:r>
              <a:rPr lang="zh-CN" altLang="en-US" dirty="0" smtClean="0"/>
              <a:t>，转速</a:t>
            </a:r>
            <a:r>
              <a:rPr lang="en-US" altLang="zh-CN" dirty="0" smtClean="0">
                <a:solidFill>
                  <a:srgbClr val="FF0000"/>
                </a:solidFill>
              </a:rPr>
              <a:t>10K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容器规格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97162" y="3501008"/>
            <a:ext cx="8394183" cy="3024335"/>
            <a:chOff x="179512" y="3429000"/>
            <a:chExt cx="8394183" cy="302433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429000"/>
              <a:ext cx="2028691" cy="230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046" y="3456852"/>
              <a:ext cx="1882018" cy="234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450347"/>
              <a:ext cx="1947708" cy="242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2631" y="5886646"/>
              <a:ext cx="1853545" cy="566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342" y="3456851"/>
              <a:ext cx="2260353" cy="2272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0893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弹性云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分布（共</a:t>
            </a:r>
            <a:r>
              <a:rPr lang="en-US" altLang="zh-CN" dirty="0" smtClean="0"/>
              <a:t>42934C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廊坊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24495C</a:t>
            </a:r>
            <a:r>
              <a:rPr lang="zh-CN" altLang="en-US" dirty="0" smtClean="0"/>
              <a:t>，已用完</a:t>
            </a:r>
            <a:endParaRPr lang="en-US" altLang="zh-CN" dirty="0"/>
          </a:p>
          <a:p>
            <a:pPr lvl="2"/>
            <a:r>
              <a:rPr lang="zh-CN" altLang="en-US" dirty="0" smtClean="0"/>
              <a:t>容器总数</a:t>
            </a:r>
            <a:r>
              <a:rPr lang="en-US" altLang="zh-CN" dirty="0" smtClean="0"/>
              <a:t>2077</a:t>
            </a:r>
            <a:r>
              <a:rPr lang="zh-CN" altLang="en-US" dirty="0" smtClean="0"/>
              <a:t>，平均单容器</a:t>
            </a:r>
            <a:r>
              <a:rPr lang="en-US" altLang="zh-CN" dirty="0" smtClean="0"/>
              <a:t>11.7</a:t>
            </a:r>
            <a:r>
              <a:rPr lang="en-US" altLang="zh-CN" dirty="0"/>
              <a:t>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马驹桥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18439</a:t>
            </a:r>
            <a:r>
              <a:rPr lang="en-US" altLang="zh-CN" dirty="0"/>
              <a:t>C</a:t>
            </a:r>
            <a:r>
              <a:rPr lang="zh-CN" altLang="en-US" dirty="0" smtClean="0"/>
              <a:t>，已用</a:t>
            </a:r>
            <a:r>
              <a:rPr lang="en-US" altLang="zh-CN" dirty="0" smtClean="0"/>
              <a:t>8566</a:t>
            </a:r>
            <a:r>
              <a:rPr lang="zh-CN" altLang="en-US" dirty="0" smtClean="0"/>
              <a:t>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容器总数</a:t>
            </a:r>
            <a:r>
              <a:rPr lang="en-US" altLang="zh-CN" dirty="0" smtClean="0"/>
              <a:t>1134</a:t>
            </a:r>
            <a:r>
              <a:rPr lang="zh-CN" altLang="en-US" dirty="0" smtClean="0"/>
              <a:t>，</a:t>
            </a:r>
            <a:r>
              <a:rPr lang="zh-CN" altLang="en-US" dirty="0"/>
              <a:t>平均单</a:t>
            </a:r>
            <a:r>
              <a:rPr lang="zh-CN" altLang="en-US" dirty="0" smtClean="0"/>
              <a:t>容器</a:t>
            </a:r>
            <a:r>
              <a:rPr lang="en-US" altLang="zh-CN" dirty="0"/>
              <a:t>8</a:t>
            </a:r>
            <a:r>
              <a:rPr lang="en-US" altLang="zh-CN" dirty="0" smtClean="0"/>
              <a:t>.7C</a:t>
            </a:r>
          </a:p>
          <a:p>
            <a:r>
              <a:rPr lang="zh-CN" altLang="en-US" dirty="0"/>
              <a:t>垂直扩缩</a:t>
            </a:r>
            <a:endParaRPr lang="en-US" altLang="zh-CN" dirty="0"/>
          </a:p>
          <a:p>
            <a:pPr lvl="1"/>
            <a:r>
              <a:rPr lang="zh-CN" altLang="en-US" dirty="0"/>
              <a:t>所有容器：</a:t>
            </a:r>
            <a:r>
              <a:rPr lang="en-US" altLang="zh-CN" dirty="0">
                <a:hlinkClick r:id="rId2"/>
              </a:rPr>
              <a:t>http://cap.jd.com/instance/usage.do</a:t>
            </a:r>
            <a:endParaRPr lang="en-US" altLang="zh-CN" dirty="0"/>
          </a:p>
          <a:p>
            <a:pPr lvl="1"/>
            <a:r>
              <a:rPr lang="zh-CN" altLang="en-US" dirty="0"/>
              <a:t>垂直扩缩：</a:t>
            </a:r>
            <a:r>
              <a:rPr lang="en-US" altLang="zh-CN" dirty="0">
                <a:hlinkClick r:id="rId3"/>
              </a:rPr>
              <a:t>http://cap.jd.com/instance/monitor.do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895528" y="3068960"/>
            <a:ext cx="41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机器占比均匀，可要求所有服务双机房</a:t>
            </a:r>
            <a:endParaRPr lang="zh-CN" altLang="en-US" sz="18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8699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32226</TotalTime>
  <Words>809</Words>
  <Application>Microsoft Office PowerPoint</Application>
  <PresentationFormat>全屏显示(4:3)</PresentationFormat>
  <Paragraphs>181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C&amp;B PPT Templet</vt:lpstr>
      <vt:lpstr>基础服务介绍</vt:lpstr>
      <vt:lpstr>大纲</vt:lpstr>
      <vt:lpstr>网络权限</vt:lpstr>
      <vt:lpstr>网络权限申请</vt:lpstr>
      <vt:lpstr>机器资源</vt:lpstr>
      <vt:lpstr>核心机房网络拓扑</vt:lpstr>
      <vt:lpstr>物理机</vt:lpstr>
      <vt:lpstr>弹性云</vt:lpstr>
      <vt:lpstr>弹性云</vt:lpstr>
      <vt:lpstr>弹性云</vt:lpstr>
      <vt:lpstr>弹性云</vt:lpstr>
      <vt:lpstr>机器资源</vt:lpstr>
      <vt:lpstr>JENKINS</vt:lpstr>
      <vt:lpstr>jenkins平台</vt:lpstr>
      <vt:lpstr>JENKINS</vt:lpstr>
      <vt:lpstr>护航平台</vt:lpstr>
      <vt:lpstr>业务指标监控</vt:lpstr>
      <vt:lpstr>HUHANG</vt:lpstr>
      <vt:lpstr>基础服务</vt:lpstr>
      <vt:lpstr>HADOOP</vt:lpstr>
      <vt:lpstr>FLUME</vt:lpstr>
      <vt:lpstr>FLUME</vt:lpstr>
      <vt:lpstr>KAFKA</vt:lpstr>
      <vt:lpstr>KAFKA</vt:lpstr>
      <vt:lpstr>STORM</vt:lpstr>
      <vt:lpstr>STORM</vt:lpstr>
      <vt:lpstr>MooseFS</vt:lpstr>
      <vt:lpstr>MooseFS</vt:lpstr>
      <vt:lpstr>REDIS</vt:lpstr>
      <vt:lpstr>MYSQL</vt:lpstr>
      <vt:lpstr>PowerPoint 演示文稿</vt:lpstr>
      <vt:lpstr>Q&amp;A</vt:lpstr>
    </vt:vector>
  </TitlesOfParts>
  <Company>京东JD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京东广告业务部CI</dc:title>
  <dc:creator>lijunliang</dc:creator>
  <cp:lastModifiedBy>Helpdesk</cp:lastModifiedBy>
  <cp:revision>1601</cp:revision>
  <dcterms:created xsi:type="dcterms:W3CDTF">2009-11-10T07:37:26Z</dcterms:created>
  <dcterms:modified xsi:type="dcterms:W3CDTF">2016-08-15T03:09:08Z</dcterms:modified>
</cp:coreProperties>
</file>