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4" r:id="rId6"/>
    <p:sldId id="265" r:id="rId7"/>
    <p:sldId id="258" r:id="rId8"/>
    <p:sldId id="259"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7" r:id="rId25"/>
    <p:sldId id="282"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oozie.apache.org/" TargetMode="External"/><Relationship Id="rId2" Type="http://schemas.openxmlformats.org/officeDocument/2006/relationships/hyperlink" Target="http://pig.apache.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幼圆" panose="02010509060101010101" pitchFamily="49" charset="-122"/>
                <a:ea typeface="幼圆" panose="02010509060101010101" pitchFamily="49" charset="-122"/>
              </a:rPr>
              <a:t>引流跟单</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77739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分层跟单</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幼圆" panose="02010509060101010101" pitchFamily="49" charset="-122"/>
                <a:ea typeface="幼圆" panose="02010509060101010101" pitchFamily="49" charset="-122"/>
              </a:rPr>
              <a:t>对渠道划分优先级</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用户自主访问</a:t>
            </a:r>
            <a:endParaRPr lang="en-US" altLang="zh-CN" dirty="0" smtClean="0">
              <a:latin typeface="幼圆" panose="02010509060101010101" pitchFamily="49" charset="-122"/>
              <a:ea typeface="幼圆" panose="02010509060101010101" pitchFamily="49" charset="-122"/>
            </a:endParaRPr>
          </a:p>
          <a:p>
            <a:pPr lvl="1"/>
            <a:r>
              <a:rPr lang="zh-CN" altLang="en-US" dirty="0">
                <a:latin typeface="幼圆" panose="02010509060101010101" pitchFamily="49" charset="-122"/>
                <a:ea typeface="幼圆" panose="02010509060101010101" pitchFamily="49" charset="-122"/>
              </a:rPr>
              <a:t>导航</a:t>
            </a:r>
            <a:r>
              <a:rPr lang="zh-CN" altLang="en-US" dirty="0" smtClean="0">
                <a:latin typeface="幼圆" panose="02010509060101010101" pitchFamily="49" charset="-122"/>
                <a:ea typeface="幼圆" panose="02010509060101010101" pitchFamily="49" charset="-122"/>
              </a:rPr>
              <a:t>类</a:t>
            </a:r>
            <a:endParaRPr lang="en-US" altLang="zh-CN" dirty="0" smtClean="0">
              <a:latin typeface="幼圆" panose="02010509060101010101" pitchFamily="49" charset="-122"/>
              <a:ea typeface="幼圆" panose="02010509060101010101" pitchFamily="49" charset="-122"/>
            </a:endParaRPr>
          </a:p>
          <a:p>
            <a:pPr lvl="1"/>
            <a:r>
              <a:rPr lang="zh-CN" altLang="en-US" dirty="0">
                <a:latin typeface="幼圆" panose="02010509060101010101" pitchFamily="49" charset="-122"/>
                <a:ea typeface="幼圆" panose="02010509060101010101" pitchFamily="49" charset="-122"/>
              </a:rPr>
              <a:t>其他</a:t>
            </a:r>
            <a:r>
              <a:rPr lang="zh-CN" altLang="en-US" dirty="0" smtClean="0">
                <a:latin typeface="幼圆" panose="02010509060101010101" pitchFamily="49" charset="-122"/>
                <a:ea typeface="幼圆" panose="02010509060101010101" pitchFamily="49" charset="-122"/>
              </a:rPr>
              <a:t>类型引流渠道</a:t>
            </a:r>
            <a:endParaRPr lang="en-US" altLang="zh-CN" dirty="0" smtClean="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同</a:t>
            </a:r>
            <a:r>
              <a:rPr lang="zh-CN" altLang="en-US" dirty="0" smtClean="0">
                <a:latin typeface="幼圆" panose="02010509060101010101" pitchFamily="49" charset="-122"/>
                <a:ea typeface="幼圆" panose="02010509060101010101" pitchFamily="49" charset="-122"/>
              </a:rPr>
              <a:t>一优先级内按最近浏览记录的渠道</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引入</a:t>
            </a:r>
            <a:r>
              <a:rPr lang="en-US" altLang="zh-CN" dirty="0" smtClean="0">
                <a:latin typeface="幼圆" panose="02010509060101010101" pitchFamily="49" charset="-122"/>
                <a:ea typeface="幼圆" panose="02010509060101010101" pitchFamily="49" charset="-122"/>
              </a:rPr>
              <a:t>user mapping</a:t>
            </a:r>
            <a:r>
              <a:rPr lang="zh-CN" altLang="en-US" dirty="0" smtClean="0">
                <a:latin typeface="幼圆" panose="02010509060101010101" pitchFamily="49" charset="-122"/>
                <a:ea typeface="幼圆" panose="02010509060101010101" pitchFamily="49" charset="-122"/>
              </a:rPr>
              <a:t>解决跨屏问题</a:t>
            </a:r>
            <a:endParaRPr lang="en-US" altLang="zh-CN" dirty="0" smtClean="0">
              <a:latin typeface="幼圆" panose="02010509060101010101" pitchFamily="49" charset="-122"/>
              <a:ea typeface="幼圆" panose="02010509060101010101" pitchFamily="49" charset="-122"/>
            </a:endParaRPr>
          </a:p>
          <a:p>
            <a:pPr lvl="1"/>
            <a:r>
              <a:rPr lang="en-US" altLang="zh-CN" dirty="0" smtClean="0">
                <a:latin typeface="幼圆" panose="02010509060101010101" pitchFamily="49" charset="-122"/>
                <a:ea typeface="幼圆" panose="02010509060101010101" pitchFamily="49" charset="-122"/>
              </a:rPr>
              <a:t>PC</a:t>
            </a:r>
            <a:r>
              <a:rPr lang="zh-CN" altLang="en-US" dirty="0" smtClean="0">
                <a:latin typeface="幼圆" panose="02010509060101010101" pitchFamily="49" charset="-122"/>
                <a:ea typeface="幼圆" panose="02010509060101010101" pitchFamily="49" charset="-122"/>
              </a:rPr>
              <a:t>和</a:t>
            </a:r>
            <a:r>
              <a:rPr lang="en-US" altLang="zh-CN" dirty="0" smtClean="0">
                <a:latin typeface="幼圆" panose="02010509060101010101" pitchFamily="49" charset="-122"/>
                <a:ea typeface="幼圆" panose="02010509060101010101" pitchFamily="49" charset="-122"/>
              </a:rPr>
              <a:t>M</a:t>
            </a:r>
            <a:r>
              <a:rPr lang="zh-CN" altLang="en-US" dirty="0" smtClean="0">
                <a:latin typeface="幼圆" panose="02010509060101010101" pitchFamily="49" charset="-122"/>
                <a:ea typeface="幼圆" panose="02010509060101010101" pitchFamily="49" charset="-122"/>
              </a:rPr>
              <a:t>完全跨屏</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问题</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未使用</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和微信手</a:t>
            </a:r>
            <a:r>
              <a:rPr lang="en-US" altLang="zh-CN" dirty="0" smtClean="0">
                <a:latin typeface="幼圆" panose="02010509060101010101" pitchFamily="49" charset="-122"/>
                <a:ea typeface="幼圆" panose="02010509060101010101" pitchFamily="49" charset="-122"/>
              </a:rPr>
              <a:t>q</a:t>
            </a:r>
            <a:r>
              <a:rPr lang="zh-CN" altLang="en-US" dirty="0" smtClean="0">
                <a:latin typeface="幼圆" panose="02010509060101010101" pitchFamily="49" charset="-122"/>
                <a:ea typeface="幼圆" panose="02010509060101010101" pitchFamily="49" charset="-122"/>
              </a:rPr>
              <a:t>浏览日志</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是否允许跨屏</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更精细的跟单</a:t>
            </a:r>
            <a:endParaRPr lang="en-US" altLang="zh-CN"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6682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新分层跟单</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添加</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和微信手</a:t>
            </a:r>
            <a:r>
              <a:rPr lang="en-US" altLang="zh-CN" dirty="0" smtClean="0">
                <a:latin typeface="幼圆" panose="02010509060101010101" pitchFamily="49" charset="-122"/>
                <a:ea typeface="幼圆" panose="02010509060101010101" pitchFamily="49" charset="-122"/>
              </a:rPr>
              <a:t>q</a:t>
            </a:r>
            <a:r>
              <a:rPr lang="zh-CN" altLang="en-US" dirty="0" smtClean="0">
                <a:latin typeface="幼圆" panose="02010509060101010101" pitchFamily="49" charset="-122"/>
                <a:ea typeface="幼圆" panose="02010509060101010101" pitchFamily="49" charset="-122"/>
              </a:rPr>
              <a:t>浏览日志</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严格不跨屏</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划分</a:t>
            </a:r>
            <a:r>
              <a:rPr lang="en-US" altLang="zh-CN" dirty="0" smtClean="0">
                <a:latin typeface="幼圆" panose="02010509060101010101" pitchFamily="49" charset="-122"/>
                <a:ea typeface="幼圆" panose="02010509060101010101" pitchFamily="49" charset="-122"/>
              </a:rPr>
              <a:t>session</a:t>
            </a:r>
            <a:r>
              <a:rPr lang="zh-CN" altLang="en-US" dirty="0" smtClean="0">
                <a:latin typeface="幼圆" panose="02010509060101010101" pitchFamily="49" charset="-122"/>
                <a:ea typeface="幼圆" panose="02010509060101010101" pitchFamily="49" charset="-122"/>
              </a:rPr>
              <a:t>，引流非引流</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在分层的基础上划分直接间接影响</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浏览日志关联点击，划分点位</a:t>
            </a:r>
            <a:endParaRPr lang="en-US" altLang="zh-CN"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6442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新分层跟单</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添加</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和微信手</a:t>
            </a:r>
            <a:r>
              <a:rPr lang="en-US" altLang="zh-CN" dirty="0" smtClean="0">
                <a:latin typeface="幼圆" panose="02010509060101010101" pitchFamily="49" charset="-122"/>
                <a:ea typeface="幼圆" panose="02010509060101010101" pitchFamily="49" charset="-122"/>
              </a:rPr>
              <a:t>q</a:t>
            </a:r>
            <a:r>
              <a:rPr lang="zh-CN" altLang="en-US" dirty="0" smtClean="0">
                <a:latin typeface="幼圆" panose="02010509060101010101" pitchFamily="49" charset="-122"/>
                <a:ea typeface="幼圆" panose="02010509060101010101" pitchFamily="49" charset="-122"/>
              </a:rPr>
              <a:t>浏览日志</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严格不跨屏</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划分</a:t>
            </a:r>
            <a:r>
              <a:rPr lang="en-US" altLang="zh-CN" dirty="0" smtClean="0">
                <a:latin typeface="幼圆" panose="02010509060101010101" pitchFamily="49" charset="-122"/>
                <a:ea typeface="幼圆" panose="02010509060101010101" pitchFamily="49" charset="-122"/>
              </a:rPr>
              <a:t>session</a:t>
            </a:r>
            <a:r>
              <a:rPr lang="zh-CN" altLang="en-US" dirty="0" smtClean="0">
                <a:latin typeface="幼圆" panose="02010509060101010101" pitchFamily="49" charset="-122"/>
                <a:ea typeface="幼圆" panose="02010509060101010101" pitchFamily="49" charset="-122"/>
              </a:rPr>
              <a:t>，引流非引流</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在分层的基础上划分直接间接影响</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浏览日志关联点击，划分点位</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多次</a:t>
            </a:r>
            <a:r>
              <a:rPr lang="zh-CN" altLang="en-US" dirty="0" smtClean="0">
                <a:latin typeface="幼圆" panose="02010509060101010101" pitchFamily="49" charset="-122"/>
                <a:ea typeface="幼圆" panose="02010509060101010101" pitchFamily="49" charset="-122"/>
              </a:rPr>
              <a:t>调整</a:t>
            </a:r>
            <a:endParaRPr lang="en-US" altLang="zh-CN" dirty="0" smtClean="0">
              <a:latin typeface="幼圆" panose="02010509060101010101" pitchFamily="49" charset="-122"/>
              <a:ea typeface="幼圆" panose="02010509060101010101" pitchFamily="49" charset="-122"/>
            </a:endParaRPr>
          </a:p>
          <a:p>
            <a:pPr marL="400050" lvl="1" indent="0">
              <a:buNone/>
            </a:pPr>
            <a:r>
              <a:rPr lang="en-US" altLang="zh-CN" sz="2400" dirty="0">
                <a:ea typeface="幼圆" panose="02010509060101010101" pitchFamily="49" charset="-122"/>
              </a:rPr>
              <a:t>http://cf.jd.com/pages/viewpage.action?pageId=71088175</a:t>
            </a:r>
            <a:endParaRPr lang="en-US" altLang="zh-CN" sz="2400" dirty="0" smtClean="0">
              <a:ea typeface="幼圆" panose="02010509060101010101" pitchFamily="49" charset="-122"/>
            </a:endParaRPr>
          </a:p>
        </p:txBody>
      </p:sp>
    </p:spTree>
    <p:extLst>
      <p:ext uri="{BB962C8B-B14F-4D97-AF65-F5344CB8AC3E}">
        <p14:creationId xmlns:p14="http://schemas.microsoft.com/office/powerpoint/2010/main" val="2658707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433" y="315111"/>
            <a:ext cx="8229600" cy="1143000"/>
          </a:xfrm>
        </p:spPr>
        <p:txBody>
          <a:bodyPr/>
          <a:lstStyle/>
          <a:p>
            <a:r>
              <a:rPr lang="zh-CN" altLang="en-US" dirty="0" smtClean="0">
                <a:ea typeface="幼圆" panose="02010509060101010101" pitchFamily="49" charset="-122"/>
              </a:rPr>
              <a:t>整体流程</a:t>
            </a:r>
            <a:endParaRPr lang="zh-CN" altLang="en-US" dirty="0">
              <a:ea typeface="幼圆" panose="02010509060101010101" pitchFamily="49" charset="-122"/>
            </a:endParaRPr>
          </a:p>
        </p:txBody>
      </p:sp>
      <p:sp>
        <p:nvSpPr>
          <p:cNvPr id="4" name="流程图: 磁盘 3" descr="PC&amp;M浏览日志" title="PC&amp;M浏览日志"/>
          <p:cNvSpPr/>
          <p:nvPr/>
        </p:nvSpPr>
        <p:spPr>
          <a:xfrm>
            <a:off x="829454" y="1661991"/>
            <a:ext cx="1449676"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prstClr val="black"/>
                </a:solidFill>
              </a:rPr>
              <a:t>PC&amp;M</a:t>
            </a:r>
            <a:r>
              <a:rPr lang="zh-CN" altLang="en-US" dirty="0" smtClean="0">
                <a:solidFill>
                  <a:prstClr val="black"/>
                </a:solidFill>
              </a:rPr>
              <a:t>浏览日志</a:t>
            </a:r>
            <a:endParaRPr lang="zh-CN" altLang="en-US" dirty="0">
              <a:solidFill>
                <a:prstClr val="black"/>
              </a:solidFill>
            </a:endParaRPr>
          </a:p>
        </p:txBody>
      </p:sp>
      <p:sp>
        <p:nvSpPr>
          <p:cNvPr id="5" name="流程图: 磁盘 4" descr="PC&amp;M浏览日志" title="PC&amp;M浏览日志"/>
          <p:cNvSpPr/>
          <p:nvPr/>
        </p:nvSpPr>
        <p:spPr>
          <a:xfrm>
            <a:off x="829454" y="2789530"/>
            <a:ext cx="1432104"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a:solidFill>
                  <a:prstClr val="black"/>
                </a:solidFill>
              </a:rPr>
              <a:t>APP</a:t>
            </a:r>
            <a:r>
              <a:rPr lang="zh-CN" altLang="en-US" dirty="0" smtClean="0">
                <a:solidFill>
                  <a:prstClr val="black"/>
                </a:solidFill>
              </a:rPr>
              <a:t>浏览</a:t>
            </a:r>
            <a:endParaRPr lang="en-US" altLang="zh-CN" dirty="0" smtClean="0">
              <a:solidFill>
                <a:prstClr val="black"/>
              </a:solidFill>
            </a:endParaRPr>
          </a:p>
          <a:p>
            <a:pPr algn="ctr"/>
            <a:r>
              <a:rPr lang="zh-CN" altLang="en-US" dirty="0" smtClean="0">
                <a:solidFill>
                  <a:prstClr val="black"/>
                </a:solidFill>
              </a:rPr>
              <a:t>日志</a:t>
            </a:r>
            <a:endParaRPr lang="zh-CN" altLang="en-US" dirty="0">
              <a:solidFill>
                <a:prstClr val="black"/>
              </a:solidFill>
            </a:endParaRPr>
          </a:p>
        </p:txBody>
      </p:sp>
      <p:sp>
        <p:nvSpPr>
          <p:cNvPr id="6" name="流程图: 可选过程 5"/>
          <p:cNvSpPr/>
          <p:nvPr/>
        </p:nvSpPr>
        <p:spPr>
          <a:xfrm>
            <a:off x="2800041" y="3008845"/>
            <a:ext cx="1728192" cy="822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浏览日志抽取</a:t>
            </a:r>
            <a:endParaRPr lang="zh-CN" altLang="en-US" dirty="0">
              <a:solidFill>
                <a:prstClr val="black"/>
              </a:solidFill>
            </a:endParaRPr>
          </a:p>
        </p:txBody>
      </p:sp>
      <p:sp>
        <p:nvSpPr>
          <p:cNvPr id="7" name="流程图: 多文档 6"/>
          <p:cNvSpPr/>
          <p:nvPr/>
        </p:nvSpPr>
        <p:spPr>
          <a:xfrm>
            <a:off x="4816265" y="2900832"/>
            <a:ext cx="1296144" cy="1038755"/>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浏览日志</a:t>
            </a:r>
            <a:endParaRPr lang="zh-CN" altLang="en-US" dirty="0">
              <a:solidFill>
                <a:prstClr val="black"/>
              </a:solidFill>
            </a:endParaRPr>
          </a:p>
        </p:txBody>
      </p:sp>
      <p:sp>
        <p:nvSpPr>
          <p:cNvPr id="8" name="流程图: 可选过程 7"/>
          <p:cNvSpPr/>
          <p:nvPr/>
        </p:nvSpPr>
        <p:spPr>
          <a:xfrm>
            <a:off x="6578221" y="2998400"/>
            <a:ext cx="1728192" cy="822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广告</a:t>
            </a:r>
            <a:r>
              <a:rPr lang="en-US" altLang="zh-CN" dirty="0" smtClean="0">
                <a:solidFill>
                  <a:prstClr val="black"/>
                </a:solidFill>
              </a:rPr>
              <a:t>Session</a:t>
            </a:r>
          </a:p>
          <a:p>
            <a:pPr algn="ctr"/>
            <a:r>
              <a:rPr lang="zh-CN" altLang="en-US" dirty="0" smtClean="0">
                <a:solidFill>
                  <a:prstClr val="black"/>
                </a:solidFill>
              </a:rPr>
              <a:t>切分</a:t>
            </a:r>
            <a:endParaRPr lang="zh-CN" altLang="en-US" dirty="0">
              <a:solidFill>
                <a:prstClr val="black"/>
              </a:solidFill>
            </a:endParaRPr>
          </a:p>
        </p:txBody>
      </p:sp>
      <p:sp>
        <p:nvSpPr>
          <p:cNvPr id="9" name="流程图: 多文档 8"/>
          <p:cNvSpPr/>
          <p:nvPr/>
        </p:nvSpPr>
        <p:spPr>
          <a:xfrm>
            <a:off x="6672948" y="4137736"/>
            <a:ext cx="1352627" cy="1204849"/>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广告</a:t>
            </a:r>
            <a:r>
              <a:rPr lang="en-US" altLang="zh-CN" dirty="0" smtClean="0">
                <a:solidFill>
                  <a:prstClr val="black"/>
                </a:solidFill>
              </a:rPr>
              <a:t>session</a:t>
            </a:r>
          </a:p>
          <a:p>
            <a:pPr algn="ctr"/>
            <a:r>
              <a:rPr lang="zh-CN" altLang="en-US" dirty="0" smtClean="0">
                <a:solidFill>
                  <a:prstClr val="black"/>
                </a:solidFill>
              </a:rPr>
              <a:t>数据</a:t>
            </a:r>
            <a:endParaRPr lang="zh-CN" altLang="en-US" dirty="0">
              <a:solidFill>
                <a:prstClr val="black"/>
              </a:solidFill>
            </a:endParaRPr>
          </a:p>
        </p:txBody>
      </p:sp>
      <p:sp>
        <p:nvSpPr>
          <p:cNvPr id="10" name="流程图: 磁盘 9" descr="PC&amp;M浏览日志" title="PC&amp;M浏览日志"/>
          <p:cNvSpPr/>
          <p:nvPr/>
        </p:nvSpPr>
        <p:spPr>
          <a:xfrm>
            <a:off x="6548485" y="5547862"/>
            <a:ext cx="1432104"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prstClr val="black"/>
                </a:solidFill>
              </a:rPr>
              <a:t>订单日志</a:t>
            </a:r>
            <a:endParaRPr lang="zh-CN" altLang="en-US" dirty="0">
              <a:solidFill>
                <a:prstClr val="black"/>
              </a:solidFill>
            </a:endParaRPr>
          </a:p>
        </p:txBody>
      </p:sp>
      <p:sp>
        <p:nvSpPr>
          <p:cNvPr id="11" name="流程图: 可选过程 10"/>
          <p:cNvSpPr/>
          <p:nvPr/>
        </p:nvSpPr>
        <p:spPr>
          <a:xfrm>
            <a:off x="4296684" y="5136497"/>
            <a:ext cx="1728192" cy="822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渠道跟单</a:t>
            </a:r>
            <a:endParaRPr lang="zh-CN" altLang="en-US" dirty="0">
              <a:solidFill>
                <a:prstClr val="black"/>
              </a:solidFill>
            </a:endParaRPr>
          </a:p>
        </p:txBody>
      </p:sp>
      <p:sp>
        <p:nvSpPr>
          <p:cNvPr id="12" name="流程图: 磁盘 11" descr="PC&amp;M浏览日志" title="PC&amp;M浏览日志"/>
          <p:cNvSpPr/>
          <p:nvPr/>
        </p:nvSpPr>
        <p:spPr>
          <a:xfrm>
            <a:off x="2264009" y="4879500"/>
            <a:ext cx="1577450" cy="133672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prstClr val="black"/>
                </a:solidFill>
              </a:rPr>
              <a:t>基于广告</a:t>
            </a:r>
            <a:r>
              <a:rPr lang="en-US" altLang="zh-CN" dirty="0" smtClean="0">
                <a:solidFill>
                  <a:prstClr val="black"/>
                </a:solidFill>
              </a:rPr>
              <a:t>session</a:t>
            </a:r>
            <a:r>
              <a:rPr lang="zh-CN" altLang="en-US" dirty="0" smtClean="0">
                <a:solidFill>
                  <a:prstClr val="black"/>
                </a:solidFill>
              </a:rPr>
              <a:t>的</a:t>
            </a:r>
            <a:endParaRPr lang="en-US" altLang="zh-CN" dirty="0" smtClean="0">
              <a:solidFill>
                <a:prstClr val="black"/>
              </a:solidFill>
            </a:endParaRPr>
          </a:p>
          <a:p>
            <a:pPr algn="ctr"/>
            <a:r>
              <a:rPr lang="zh-CN" altLang="en-US" dirty="0" smtClean="0">
                <a:solidFill>
                  <a:prstClr val="black"/>
                </a:solidFill>
              </a:rPr>
              <a:t>跟单结果</a:t>
            </a:r>
            <a:endParaRPr lang="zh-CN" altLang="en-US" dirty="0">
              <a:solidFill>
                <a:prstClr val="black"/>
              </a:solidFill>
            </a:endParaRPr>
          </a:p>
        </p:txBody>
      </p:sp>
      <p:sp>
        <p:nvSpPr>
          <p:cNvPr id="15" name="流程图: 磁盘 14" descr="PC&amp;M浏览日志" title="PC&amp;M浏览日志"/>
          <p:cNvSpPr/>
          <p:nvPr/>
        </p:nvSpPr>
        <p:spPr>
          <a:xfrm>
            <a:off x="2609748" y="1458111"/>
            <a:ext cx="1449676" cy="98661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solidFill>
                <a:prstClr val="black"/>
              </a:solidFill>
            </a:endParaRPr>
          </a:p>
        </p:txBody>
      </p:sp>
      <p:sp>
        <p:nvSpPr>
          <p:cNvPr id="16" name="流程图: 磁盘 15" descr="PC&amp;M浏览日志" title="PC&amp;M浏览日志"/>
          <p:cNvSpPr/>
          <p:nvPr/>
        </p:nvSpPr>
        <p:spPr>
          <a:xfrm>
            <a:off x="2762148" y="1588116"/>
            <a:ext cx="1449676" cy="98661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solidFill>
                <a:prstClr val="black"/>
              </a:solidFill>
            </a:endParaRPr>
          </a:p>
        </p:txBody>
      </p:sp>
      <p:sp>
        <p:nvSpPr>
          <p:cNvPr id="17" name="流程图: 磁盘 16" descr="PC&amp;M浏览日志" title="PC&amp;M浏览日志"/>
          <p:cNvSpPr/>
          <p:nvPr/>
        </p:nvSpPr>
        <p:spPr>
          <a:xfrm>
            <a:off x="2946394" y="1740517"/>
            <a:ext cx="1449676" cy="98661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prstClr val="black"/>
                </a:solidFill>
              </a:rPr>
              <a:t>其他数据源</a:t>
            </a:r>
            <a:endParaRPr lang="zh-CN" altLang="en-US" dirty="0">
              <a:solidFill>
                <a:prstClr val="black"/>
              </a:solidFill>
            </a:endParaRPr>
          </a:p>
        </p:txBody>
      </p:sp>
      <p:cxnSp>
        <p:nvCxnSpPr>
          <p:cNvPr id="21" name="直接箭头连接符 20"/>
          <p:cNvCxnSpPr>
            <a:stCxn id="4" idx="4"/>
            <a:endCxn id="6" idx="1"/>
          </p:cNvCxnSpPr>
          <p:nvPr/>
        </p:nvCxnSpPr>
        <p:spPr>
          <a:xfrm>
            <a:off x="2279130" y="2155300"/>
            <a:ext cx="520911" cy="12649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4"/>
            <a:endCxn id="6" idx="1"/>
          </p:cNvCxnSpPr>
          <p:nvPr/>
        </p:nvCxnSpPr>
        <p:spPr>
          <a:xfrm>
            <a:off x="2261558" y="3282839"/>
            <a:ext cx="538483" cy="13737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a:endCxn id="6" idx="0"/>
          </p:cNvCxnSpPr>
          <p:nvPr/>
        </p:nvCxnSpPr>
        <p:spPr>
          <a:xfrm flipH="1">
            <a:off x="3664137" y="2727134"/>
            <a:ext cx="7095" cy="2817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3"/>
            <a:endCxn id="7" idx="1"/>
          </p:cNvCxnSpPr>
          <p:nvPr/>
        </p:nvCxnSpPr>
        <p:spPr>
          <a:xfrm>
            <a:off x="4528233" y="3420210"/>
            <a:ext cx="2880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3"/>
            <a:endCxn id="8" idx="1"/>
          </p:cNvCxnSpPr>
          <p:nvPr/>
        </p:nvCxnSpPr>
        <p:spPr>
          <a:xfrm flipV="1">
            <a:off x="6112409" y="3409765"/>
            <a:ext cx="465812" cy="104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11" idx="3"/>
          </p:cNvCxnSpPr>
          <p:nvPr/>
        </p:nvCxnSpPr>
        <p:spPr>
          <a:xfrm flipH="1" flipV="1">
            <a:off x="6024876" y="5547862"/>
            <a:ext cx="523609" cy="4933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1"/>
            <a:endCxn id="11" idx="3"/>
          </p:cNvCxnSpPr>
          <p:nvPr/>
        </p:nvCxnSpPr>
        <p:spPr>
          <a:xfrm flipH="1">
            <a:off x="6024876" y="4740161"/>
            <a:ext cx="648072" cy="8077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2"/>
            <a:endCxn id="9" idx="0"/>
          </p:cNvCxnSpPr>
          <p:nvPr/>
        </p:nvCxnSpPr>
        <p:spPr>
          <a:xfrm>
            <a:off x="7442317" y="3821129"/>
            <a:ext cx="0" cy="3166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1" idx="1"/>
            <a:endCxn id="12" idx="4"/>
          </p:cNvCxnSpPr>
          <p:nvPr/>
        </p:nvCxnSpPr>
        <p:spPr>
          <a:xfrm flipH="1" flipV="1">
            <a:off x="3841459" y="5547861"/>
            <a:ext cx="455225"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磁盘 25" descr="PC&amp;M浏览日志" title="PC&amp;M浏览日志"/>
          <p:cNvSpPr/>
          <p:nvPr/>
        </p:nvSpPr>
        <p:spPr>
          <a:xfrm>
            <a:off x="800484" y="3979432"/>
            <a:ext cx="1432104"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a:solidFill>
                  <a:prstClr val="black"/>
                </a:solidFill>
              </a:rPr>
              <a:t>微</a:t>
            </a:r>
            <a:r>
              <a:rPr lang="zh-CN" altLang="en-US" dirty="0" smtClean="0">
                <a:solidFill>
                  <a:prstClr val="black"/>
                </a:solidFill>
              </a:rPr>
              <a:t>信手</a:t>
            </a:r>
            <a:r>
              <a:rPr lang="en-US" altLang="zh-CN" dirty="0" smtClean="0">
                <a:solidFill>
                  <a:prstClr val="black"/>
                </a:solidFill>
              </a:rPr>
              <a:t>q</a:t>
            </a:r>
          </a:p>
          <a:p>
            <a:pPr algn="ctr"/>
            <a:r>
              <a:rPr lang="zh-CN" altLang="en-US" dirty="0" smtClean="0">
                <a:solidFill>
                  <a:prstClr val="black"/>
                </a:solidFill>
              </a:rPr>
              <a:t>浏览日志</a:t>
            </a:r>
            <a:endParaRPr lang="zh-CN" altLang="en-US" dirty="0">
              <a:solidFill>
                <a:prstClr val="black"/>
              </a:solidFill>
            </a:endParaRPr>
          </a:p>
        </p:txBody>
      </p:sp>
      <p:cxnSp>
        <p:nvCxnSpPr>
          <p:cNvPr id="27" name="直接箭头连接符 26"/>
          <p:cNvCxnSpPr>
            <a:stCxn id="26" idx="4"/>
            <a:endCxn id="6" idx="1"/>
          </p:cNvCxnSpPr>
          <p:nvPr/>
        </p:nvCxnSpPr>
        <p:spPr>
          <a:xfrm flipV="1">
            <a:off x="2232588" y="3420210"/>
            <a:ext cx="567453" cy="10525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磁盘 27" descr="PC&amp;M浏览日志" title="PC&amp;M浏览日志"/>
          <p:cNvSpPr/>
          <p:nvPr/>
        </p:nvSpPr>
        <p:spPr>
          <a:xfrm>
            <a:off x="4528233" y="1321082"/>
            <a:ext cx="1449676"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dirty="0" smtClean="0">
                <a:solidFill>
                  <a:prstClr val="black"/>
                </a:solidFill>
              </a:rPr>
              <a:t>SWC</a:t>
            </a:r>
            <a:r>
              <a:rPr lang="zh-CN" altLang="en-US" dirty="0" smtClean="0">
                <a:solidFill>
                  <a:prstClr val="black"/>
                </a:solidFill>
              </a:rPr>
              <a:t>广告</a:t>
            </a:r>
            <a:endParaRPr lang="en-US" altLang="zh-CN" dirty="0" smtClean="0">
              <a:solidFill>
                <a:prstClr val="black"/>
              </a:solidFill>
            </a:endParaRPr>
          </a:p>
          <a:p>
            <a:pPr algn="ctr"/>
            <a:r>
              <a:rPr lang="zh-CN" altLang="en-US" dirty="0" smtClean="0">
                <a:solidFill>
                  <a:prstClr val="black"/>
                </a:solidFill>
              </a:rPr>
              <a:t>点击日志</a:t>
            </a:r>
            <a:endParaRPr lang="zh-CN" altLang="en-US" dirty="0">
              <a:solidFill>
                <a:prstClr val="black"/>
              </a:solidFill>
            </a:endParaRPr>
          </a:p>
        </p:txBody>
      </p:sp>
      <p:sp>
        <p:nvSpPr>
          <p:cNvPr id="34" name="流程图: 磁盘 33" descr="PC&amp;M浏览日志" title="PC&amp;M浏览日志"/>
          <p:cNvSpPr/>
          <p:nvPr/>
        </p:nvSpPr>
        <p:spPr>
          <a:xfrm>
            <a:off x="6024876" y="1297245"/>
            <a:ext cx="1607902"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prstClr val="black"/>
                </a:solidFill>
              </a:rPr>
              <a:t>新老联盟广告</a:t>
            </a:r>
            <a:endParaRPr lang="en-US" altLang="zh-CN" dirty="0" smtClean="0">
              <a:solidFill>
                <a:prstClr val="black"/>
              </a:solidFill>
            </a:endParaRPr>
          </a:p>
          <a:p>
            <a:pPr algn="ctr"/>
            <a:r>
              <a:rPr lang="zh-CN" altLang="en-US" dirty="0" smtClean="0">
                <a:solidFill>
                  <a:prstClr val="black"/>
                </a:solidFill>
              </a:rPr>
              <a:t>点击日志</a:t>
            </a:r>
            <a:endParaRPr lang="zh-CN" altLang="en-US" dirty="0">
              <a:solidFill>
                <a:prstClr val="black"/>
              </a:solidFill>
            </a:endParaRPr>
          </a:p>
        </p:txBody>
      </p:sp>
      <p:sp>
        <p:nvSpPr>
          <p:cNvPr id="35" name="流程图: 磁盘 34" descr="PC&amp;M浏览日志" title="PC&amp;M浏览日志"/>
          <p:cNvSpPr/>
          <p:nvPr/>
        </p:nvSpPr>
        <p:spPr>
          <a:xfrm>
            <a:off x="7694324" y="1247208"/>
            <a:ext cx="1449676" cy="98661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smtClean="0">
                <a:solidFill>
                  <a:prstClr val="black"/>
                </a:solidFill>
              </a:rPr>
              <a:t>广点通广告</a:t>
            </a:r>
            <a:endParaRPr lang="en-US" altLang="zh-CN" dirty="0" smtClean="0">
              <a:solidFill>
                <a:prstClr val="black"/>
              </a:solidFill>
            </a:endParaRPr>
          </a:p>
          <a:p>
            <a:pPr algn="ctr"/>
            <a:r>
              <a:rPr lang="zh-CN" altLang="en-US" dirty="0" smtClean="0">
                <a:solidFill>
                  <a:prstClr val="black"/>
                </a:solidFill>
              </a:rPr>
              <a:t>点击日志</a:t>
            </a:r>
            <a:endParaRPr lang="zh-CN" altLang="en-US" dirty="0">
              <a:solidFill>
                <a:prstClr val="black"/>
              </a:solidFill>
            </a:endParaRPr>
          </a:p>
        </p:txBody>
      </p:sp>
      <p:cxnSp>
        <p:nvCxnSpPr>
          <p:cNvPr id="36" name="直接箭头连接符 35"/>
          <p:cNvCxnSpPr>
            <a:stCxn id="28" idx="3"/>
            <a:endCxn id="8" idx="0"/>
          </p:cNvCxnSpPr>
          <p:nvPr/>
        </p:nvCxnSpPr>
        <p:spPr>
          <a:xfrm>
            <a:off x="5253071" y="2307699"/>
            <a:ext cx="2189246" cy="6907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3"/>
            <a:endCxn id="8" idx="0"/>
          </p:cNvCxnSpPr>
          <p:nvPr/>
        </p:nvCxnSpPr>
        <p:spPr>
          <a:xfrm>
            <a:off x="6828827" y="2283862"/>
            <a:ext cx="613490" cy="7145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8" idx="0"/>
          </p:cNvCxnSpPr>
          <p:nvPr/>
        </p:nvCxnSpPr>
        <p:spPr>
          <a:xfrm flipH="1">
            <a:off x="7442317" y="2283862"/>
            <a:ext cx="1018115" cy="7145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00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浏览日志抽取</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ea typeface="幼圆" panose="02010509060101010101" pitchFamily="49" charset="-122"/>
              </a:rPr>
              <a:t>整合多个日志数据源</a:t>
            </a:r>
            <a:endParaRPr lang="en-US" altLang="zh-CN" dirty="0" smtClean="0">
              <a:ea typeface="幼圆" panose="02010509060101010101" pitchFamily="49" charset="-122"/>
            </a:endParaRPr>
          </a:p>
          <a:p>
            <a:pPr lvl="1"/>
            <a:r>
              <a:rPr lang="en-US" altLang="zh-CN" dirty="0" smtClean="0">
                <a:ea typeface="幼圆" panose="02010509060101010101" pitchFamily="49" charset="-122"/>
              </a:rPr>
              <a:t>PC&amp;M</a:t>
            </a:r>
            <a:r>
              <a:rPr lang="zh-CN" altLang="en-US" dirty="0" smtClean="0">
                <a:ea typeface="幼圆" panose="02010509060101010101" pitchFamily="49" charset="-122"/>
              </a:rPr>
              <a:t>浏览日志（</a:t>
            </a:r>
            <a:r>
              <a:rPr lang="en-US" altLang="zh-CN" dirty="0" err="1"/>
              <a:t>gdm_online_log</a:t>
            </a:r>
            <a:r>
              <a:rPr lang="zh-CN" altLang="en-US" dirty="0" smtClean="0">
                <a:ea typeface="幼圆" panose="02010509060101010101" pitchFamily="49" charset="-122"/>
              </a:rPr>
              <a:t>）</a:t>
            </a:r>
            <a:endParaRPr lang="en-US" altLang="zh-CN" dirty="0" smtClean="0">
              <a:ea typeface="幼圆" panose="02010509060101010101" pitchFamily="49" charset="-122"/>
            </a:endParaRPr>
          </a:p>
          <a:p>
            <a:pPr lvl="1"/>
            <a:r>
              <a:rPr lang="en-US" altLang="zh-CN" dirty="0" smtClean="0">
                <a:ea typeface="幼圆" panose="02010509060101010101" pitchFamily="49" charset="-122"/>
              </a:rPr>
              <a:t>app</a:t>
            </a:r>
            <a:r>
              <a:rPr lang="zh-CN" altLang="en-US" dirty="0" smtClean="0">
                <a:ea typeface="幼圆" panose="02010509060101010101" pitchFamily="49" charset="-122"/>
              </a:rPr>
              <a:t>浏览日志（</a:t>
            </a:r>
            <a:r>
              <a:rPr lang="en-US" altLang="zh-CN" dirty="0" smtClean="0">
                <a:ea typeface="幼圆" panose="02010509060101010101" pitchFamily="49" charset="-122"/>
              </a:rPr>
              <a:t>gdm_m14_wireless_online_log</a:t>
            </a:r>
            <a:r>
              <a:rPr lang="zh-CN" altLang="en-US" dirty="0" smtClean="0">
                <a:ea typeface="幼圆" panose="02010509060101010101" pitchFamily="49" charset="-122"/>
              </a:rPr>
              <a:t>）</a:t>
            </a:r>
            <a:endParaRPr lang="en-US" altLang="zh-CN" dirty="0" smtClean="0">
              <a:ea typeface="幼圆" panose="02010509060101010101" pitchFamily="49" charset="-122"/>
            </a:endParaRPr>
          </a:p>
          <a:p>
            <a:pPr lvl="1"/>
            <a:r>
              <a:rPr lang="zh-CN" altLang="en-US" dirty="0">
                <a:ea typeface="幼圆" panose="02010509060101010101" pitchFamily="49" charset="-122"/>
              </a:rPr>
              <a:t>微</a:t>
            </a:r>
            <a:r>
              <a:rPr lang="zh-CN" altLang="en-US" dirty="0" smtClean="0">
                <a:ea typeface="幼圆" panose="02010509060101010101" pitchFamily="49" charset="-122"/>
              </a:rPr>
              <a:t>信手</a:t>
            </a:r>
            <a:r>
              <a:rPr lang="en-US" altLang="zh-CN" dirty="0" smtClean="0">
                <a:ea typeface="幼圆" panose="02010509060101010101" pitchFamily="49" charset="-122"/>
              </a:rPr>
              <a:t>Q</a:t>
            </a:r>
            <a:r>
              <a:rPr lang="zh-CN" altLang="en-US" dirty="0" smtClean="0">
                <a:ea typeface="幼圆" panose="02010509060101010101" pitchFamily="49" charset="-122"/>
              </a:rPr>
              <a:t>浏览日志 （</a:t>
            </a:r>
            <a:r>
              <a:rPr lang="en-US" altLang="zh-CN" dirty="0" err="1"/>
              <a:t>gdm_app_wx_qq_log</a:t>
            </a:r>
            <a:r>
              <a:rPr lang="zh-CN" altLang="en-US" dirty="0" smtClean="0">
                <a:ea typeface="幼圆" panose="02010509060101010101" pitchFamily="49" charset="-122"/>
              </a:rPr>
              <a:t>）</a:t>
            </a:r>
            <a:endParaRPr lang="en-US" altLang="zh-CN" dirty="0" smtClean="0">
              <a:ea typeface="幼圆" panose="02010509060101010101" pitchFamily="49" charset="-122"/>
            </a:endParaRPr>
          </a:p>
          <a:p>
            <a:r>
              <a:rPr lang="zh-CN" altLang="en-US" dirty="0" smtClean="0">
                <a:ea typeface="幼圆" panose="02010509060101010101" pitchFamily="49" charset="-122"/>
              </a:rPr>
              <a:t>字段抽取和字段转换</a:t>
            </a:r>
            <a:endParaRPr lang="en-US" altLang="zh-CN" dirty="0" smtClean="0">
              <a:ea typeface="幼圆" panose="02010509060101010101" pitchFamily="49" charset="-122"/>
            </a:endParaRPr>
          </a:p>
          <a:p>
            <a:r>
              <a:rPr lang="zh-CN" altLang="en-US" dirty="0" smtClean="0">
                <a:ea typeface="幼圆" panose="02010509060101010101" pitchFamily="49" charset="-122"/>
              </a:rPr>
              <a:t>字段</a:t>
            </a:r>
            <a:r>
              <a:rPr lang="zh-CN" altLang="en-US" dirty="0">
                <a:ea typeface="幼圆" panose="02010509060101010101" pitchFamily="49" charset="-122"/>
              </a:rPr>
              <a:t>补</a:t>
            </a:r>
            <a:r>
              <a:rPr lang="zh-CN" altLang="en-US" dirty="0" smtClean="0">
                <a:ea typeface="幼圆" panose="02010509060101010101" pitchFamily="49" charset="-122"/>
              </a:rPr>
              <a:t>全</a:t>
            </a:r>
            <a:endParaRPr lang="en-US" altLang="zh-CN" dirty="0" smtClean="0">
              <a:ea typeface="幼圆" panose="02010509060101010101" pitchFamily="49" charset="-122"/>
            </a:endParaRPr>
          </a:p>
          <a:p>
            <a:pPr lvl="1"/>
            <a:r>
              <a:rPr lang="zh-CN" altLang="en-US" dirty="0" smtClean="0">
                <a:ea typeface="幼圆" panose="02010509060101010101" pitchFamily="49" charset="-122"/>
              </a:rPr>
              <a:t>与商品</a:t>
            </a:r>
            <a:r>
              <a:rPr lang="en-US" altLang="zh-CN" dirty="0" smtClean="0">
                <a:ea typeface="幼圆" panose="02010509060101010101" pitchFamily="49" charset="-122"/>
              </a:rPr>
              <a:t>hive</a:t>
            </a:r>
            <a:r>
              <a:rPr lang="zh-CN" altLang="en-US" dirty="0" smtClean="0">
                <a:ea typeface="幼圆" panose="02010509060101010101" pitchFamily="49" charset="-122"/>
              </a:rPr>
              <a:t>表，用户</a:t>
            </a:r>
            <a:r>
              <a:rPr lang="en-US" altLang="zh-CN" dirty="0" smtClean="0">
                <a:ea typeface="幼圆" panose="02010509060101010101" pitchFamily="49" charset="-122"/>
              </a:rPr>
              <a:t>mapping</a:t>
            </a:r>
            <a:r>
              <a:rPr lang="zh-CN" altLang="en-US" dirty="0" smtClean="0">
                <a:ea typeface="幼圆" panose="02010509060101010101" pitchFamily="49" charset="-122"/>
              </a:rPr>
              <a:t>数据表等做</a:t>
            </a:r>
            <a:r>
              <a:rPr lang="en-US" altLang="zh-CN" dirty="0" smtClean="0">
                <a:ea typeface="幼圆" panose="02010509060101010101" pitchFamily="49" charset="-122"/>
              </a:rPr>
              <a:t>join</a:t>
            </a:r>
            <a:endParaRPr lang="zh-CN" altLang="en-US" dirty="0">
              <a:ea typeface="幼圆" panose="02010509060101010101" pitchFamily="49" charset="-122"/>
            </a:endParaRPr>
          </a:p>
        </p:txBody>
      </p:sp>
    </p:spTree>
    <p:extLst>
      <p:ext uri="{BB962C8B-B14F-4D97-AF65-F5344CB8AC3E}">
        <p14:creationId xmlns:p14="http://schemas.microsoft.com/office/powerpoint/2010/main" val="413662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广告</a:t>
            </a:r>
            <a:r>
              <a:rPr lang="en-US" altLang="zh-CN" dirty="0" smtClean="0">
                <a:latin typeface="幼圆" panose="02010509060101010101" pitchFamily="49" charset="-122"/>
                <a:ea typeface="幼圆" panose="02010509060101010101" pitchFamily="49" charset="-122"/>
              </a:rPr>
              <a:t>session</a:t>
            </a:r>
            <a:r>
              <a:rPr lang="zh-CN" altLang="en-US" dirty="0" smtClean="0">
                <a:latin typeface="幼圆" panose="02010509060101010101" pitchFamily="49" charset="-122"/>
                <a:ea typeface="幼圆" panose="02010509060101010101" pitchFamily="49" charset="-122"/>
              </a:rPr>
              <a:t>划分</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r>
              <a:rPr lang="en-US" altLang="zh-CN" dirty="0" err="1" smtClean="0">
                <a:ea typeface="幼圆" panose="02010509060101010101" pitchFamily="49" charset="-122"/>
              </a:rPr>
              <a:t>browser_uniq_id</a:t>
            </a:r>
            <a:r>
              <a:rPr lang="zh-CN" altLang="en-US" dirty="0" smtClean="0">
                <a:ea typeface="幼圆" panose="02010509060101010101" pitchFamily="49" charset="-122"/>
              </a:rPr>
              <a:t>级别的划分</a:t>
            </a:r>
            <a:endParaRPr lang="en-US" altLang="zh-CN" dirty="0" smtClean="0">
              <a:ea typeface="幼圆" panose="02010509060101010101" pitchFamily="49" charset="-122"/>
            </a:endParaRPr>
          </a:p>
          <a:p>
            <a:pPr lvl="1"/>
            <a:r>
              <a:rPr lang="zh-CN" altLang="en-US" dirty="0" smtClean="0">
                <a:ea typeface="幼圆" panose="02010509060101010101" pitchFamily="49" charset="-122"/>
              </a:rPr>
              <a:t>先按照主站</a:t>
            </a:r>
            <a:r>
              <a:rPr lang="en-US" altLang="zh-CN" dirty="0" err="1" smtClean="0">
                <a:ea typeface="幼圆" panose="02010509060101010101" pitchFamily="49" charset="-122"/>
              </a:rPr>
              <a:t>session_id</a:t>
            </a:r>
            <a:r>
              <a:rPr lang="zh-CN" altLang="en-US" dirty="0" smtClean="0">
                <a:ea typeface="幼圆" panose="02010509060101010101" pitchFamily="49" charset="-122"/>
              </a:rPr>
              <a:t>划分</a:t>
            </a:r>
            <a:endParaRPr lang="en-US" altLang="zh-CN" dirty="0" smtClean="0">
              <a:ea typeface="幼圆" panose="02010509060101010101" pitchFamily="49" charset="-122"/>
            </a:endParaRPr>
          </a:p>
          <a:p>
            <a:pPr lvl="1"/>
            <a:r>
              <a:rPr lang="zh-CN" altLang="en-US" dirty="0" smtClean="0">
                <a:ea typeface="幼圆" panose="02010509060101010101" pitchFamily="49" charset="-122"/>
              </a:rPr>
              <a:t>主站</a:t>
            </a:r>
            <a:r>
              <a:rPr lang="en-US" altLang="zh-CN" dirty="0" smtClean="0">
                <a:ea typeface="幼圆" panose="02010509060101010101" pitchFamily="49" charset="-122"/>
              </a:rPr>
              <a:t>session</a:t>
            </a:r>
            <a:r>
              <a:rPr lang="zh-CN" altLang="en-US" dirty="0" smtClean="0">
                <a:ea typeface="幼圆" panose="02010509060101010101" pitchFamily="49" charset="-122"/>
              </a:rPr>
              <a:t>间按照</a:t>
            </a:r>
            <a:r>
              <a:rPr lang="en-US" altLang="zh-CN" dirty="0" smtClean="0">
                <a:ea typeface="幼圆" panose="02010509060101010101" pitchFamily="49" charset="-122"/>
              </a:rPr>
              <a:t>session</a:t>
            </a:r>
            <a:r>
              <a:rPr lang="zh-CN" altLang="en-US" dirty="0" smtClean="0">
                <a:ea typeface="幼圆" panose="02010509060101010101" pitchFamily="49" charset="-122"/>
              </a:rPr>
              <a:t>内首条访问时间排序</a:t>
            </a:r>
            <a:endParaRPr lang="en-US" altLang="zh-CN" dirty="0" smtClean="0">
              <a:ea typeface="幼圆" panose="02010509060101010101" pitchFamily="49" charset="-122"/>
            </a:endParaRPr>
          </a:p>
          <a:p>
            <a:pPr lvl="1"/>
            <a:r>
              <a:rPr lang="zh-CN" altLang="en-US" dirty="0" smtClean="0">
                <a:ea typeface="幼圆" panose="02010509060101010101" pitchFamily="49" charset="-122"/>
              </a:rPr>
              <a:t>主站</a:t>
            </a:r>
            <a:r>
              <a:rPr lang="en-US" altLang="zh-CN" dirty="0" smtClean="0">
                <a:ea typeface="幼圆" panose="02010509060101010101" pitchFamily="49" charset="-122"/>
              </a:rPr>
              <a:t>session</a:t>
            </a:r>
            <a:r>
              <a:rPr lang="zh-CN" altLang="en-US" dirty="0" smtClean="0">
                <a:ea typeface="幼圆" panose="02010509060101010101" pitchFamily="49" charset="-122"/>
              </a:rPr>
              <a:t>内按照</a:t>
            </a:r>
            <a:r>
              <a:rPr lang="en-US" altLang="zh-CN" dirty="0" smtClean="0">
                <a:ea typeface="幼圆" panose="02010509060101010101" pitchFamily="49" charset="-122"/>
              </a:rPr>
              <a:t>sequence number</a:t>
            </a:r>
            <a:r>
              <a:rPr lang="zh-CN" altLang="en-US" dirty="0" smtClean="0">
                <a:ea typeface="幼圆" panose="02010509060101010101" pitchFamily="49" charset="-122"/>
              </a:rPr>
              <a:t>排序</a:t>
            </a:r>
            <a:endParaRPr lang="en-US" altLang="zh-CN" dirty="0" smtClean="0">
              <a:ea typeface="幼圆" panose="02010509060101010101" pitchFamily="49" charset="-122"/>
            </a:endParaRPr>
          </a:p>
          <a:p>
            <a:r>
              <a:rPr lang="zh-CN" altLang="en-US" dirty="0" smtClean="0">
                <a:ea typeface="幼圆" panose="02010509060101010101" pitchFamily="49" charset="-122"/>
              </a:rPr>
              <a:t>天级别的输入输出</a:t>
            </a:r>
            <a:endParaRPr lang="en-US" altLang="zh-CN" dirty="0" smtClean="0">
              <a:ea typeface="幼圆" panose="02010509060101010101" pitchFamily="49" charset="-122"/>
            </a:endParaRPr>
          </a:p>
          <a:p>
            <a:r>
              <a:rPr lang="zh-CN" altLang="en-US" dirty="0">
                <a:ea typeface="幼圆" panose="02010509060101010101" pitchFamily="49" charset="-122"/>
              </a:rPr>
              <a:t>标识</a:t>
            </a:r>
            <a:r>
              <a:rPr lang="zh-CN" altLang="en-US" dirty="0" smtClean="0">
                <a:ea typeface="幼圆" panose="02010509060101010101" pitchFamily="49" charset="-122"/>
              </a:rPr>
              <a:t>广告渠道变更的</a:t>
            </a:r>
            <a:r>
              <a:rPr lang="en-US" altLang="zh-CN" dirty="0" smtClean="0">
                <a:ea typeface="幼圆" panose="02010509060101010101" pitchFamily="49" charset="-122"/>
              </a:rPr>
              <a:t>session</a:t>
            </a:r>
            <a:r>
              <a:rPr lang="zh-CN" altLang="en-US" dirty="0" smtClean="0">
                <a:ea typeface="幼圆" panose="02010509060101010101" pitchFamily="49" charset="-122"/>
              </a:rPr>
              <a:t>划分</a:t>
            </a:r>
            <a:endParaRPr lang="en-US" altLang="zh-CN" dirty="0" smtClean="0">
              <a:ea typeface="幼圆" panose="02010509060101010101" pitchFamily="49" charset="-122"/>
            </a:endParaRPr>
          </a:p>
          <a:p>
            <a:pPr lvl="1"/>
            <a:r>
              <a:rPr lang="zh-CN" altLang="en-US" dirty="0">
                <a:ea typeface="幼圆" panose="02010509060101010101" pitchFamily="49" charset="-122"/>
              </a:rPr>
              <a:t>四</a:t>
            </a:r>
            <a:r>
              <a:rPr lang="zh-CN" altLang="en-US" dirty="0" smtClean="0">
                <a:ea typeface="幼圆" panose="02010509060101010101" pitchFamily="49" charset="-122"/>
              </a:rPr>
              <a:t>级广告渠道发生变化（引流</a:t>
            </a:r>
            <a:r>
              <a:rPr lang="en-US" altLang="zh-CN" dirty="0" smtClean="0">
                <a:ea typeface="幼圆" panose="02010509060101010101" pitchFamily="49" charset="-122"/>
              </a:rPr>
              <a:t>session)</a:t>
            </a:r>
          </a:p>
          <a:p>
            <a:pPr lvl="1"/>
            <a:r>
              <a:rPr lang="zh-CN" altLang="en-US" dirty="0">
                <a:ea typeface="幼圆" panose="02010509060101010101" pitchFamily="49" charset="-122"/>
              </a:rPr>
              <a:t>同</a:t>
            </a:r>
            <a:r>
              <a:rPr lang="zh-CN" altLang="en-US" dirty="0" smtClean="0">
                <a:ea typeface="幼圆" panose="02010509060101010101" pitchFamily="49" charset="-122"/>
              </a:rPr>
              <a:t>一四级渠道再次访问（引流</a:t>
            </a:r>
            <a:r>
              <a:rPr lang="en-US" altLang="zh-CN" dirty="0" smtClean="0">
                <a:ea typeface="幼圆" panose="02010509060101010101" pitchFamily="49" charset="-122"/>
              </a:rPr>
              <a:t>session</a:t>
            </a:r>
            <a:r>
              <a:rPr lang="zh-CN" altLang="en-US" dirty="0" smtClean="0">
                <a:ea typeface="幼圆" panose="02010509060101010101" pitchFamily="49" charset="-122"/>
              </a:rPr>
              <a:t>）</a:t>
            </a:r>
            <a:endParaRPr lang="en-US" altLang="zh-CN" dirty="0" smtClean="0">
              <a:ea typeface="幼圆" panose="02010509060101010101" pitchFamily="49" charset="-122"/>
            </a:endParaRPr>
          </a:p>
          <a:p>
            <a:pPr lvl="1"/>
            <a:r>
              <a:rPr lang="zh-CN" altLang="en-US" dirty="0" smtClean="0">
                <a:ea typeface="幼圆" panose="02010509060101010101" pitchFamily="49" charset="-122"/>
              </a:rPr>
              <a:t>间隔时间超过一小时 （非引流</a:t>
            </a:r>
            <a:r>
              <a:rPr lang="en-US" altLang="zh-CN" dirty="0" smtClean="0">
                <a:ea typeface="幼圆" panose="02010509060101010101" pitchFamily="49" charset="-122"/>
              </a:rPr>
              <a:t>session</a:t>
            </a:r>
            <a:r>
              <a:rPr lang="zh-CN" altLang="en-US" dirty="0" smtClean="0">
                <a:ea typeface="幼圆" panose="02010509060101010101" pitchFamily="49" charset="-122"/>
              </a:rPr>
              <a:t>）</a:t>
            </a:r>
            <a:endParaRPr lang="en-US" altLang="zh-CN" dirty="0">
              <a:ea typeface="幼圆" panose="02010509060101010101" pitchFamily="49" charset="-122"/>
            </a:endParaRPr>
          </a:p>
          <a:p>
            <a:pPr marL="457200" lvl="1" indent="0" algn="r">
              <a:buNone/>
            </a:pPr>
            <a:r>
              <a:rPr lang="zh-CN" altLang="en-US" sz="1800" dirty="0" smtClean="0">
                <a:ea typeface="幼圆" panose="02010509060101010101" pitchFamily="49" charset="-122"/>
              </a:rPr>
              <a:t>引流</a:t>
            </a:r>
            <a:r>
              <a:rPr lang="en-US" altLang="zh-CN" sz="1800" dirty="0" smtClean="0">
                <a:ea typeface="幼圆" panose="02010509060101010101" pitchFamily="49" charset="-122"/>
              </a:rPr>
              <a:t>session</a:t>
            </a:r>
            <a:r>
              <a:rPr lang="zh-CN" altLang="en-US" sz="1800" dirty="0">
                <a:ea typeface="幼圆" panose="02010509060101010101" pitchFamily="49" charset="-122"/>
              </a:rPr>
              <a:t>：</a:t>
            </a:r>
            <a:r>
              <a:rPr lang="zh-CN" altLang="en-US" sz="1800" dirty="0" smtClean="0">
                <a:ea typeface="幼圆" panose="02010509060101010101" pitchFamily="49" charset="-122"/>
              </a:rPr>
              <a:t>从站外来的流量</a:t>
            </a:r>
            <a:endParaRPr lang="en-US" altLang="zh-CN" sz="1800" dirty="0" smtClean="0">
              <a:ea typeface="幼圆" panose="02010509060101010101" pitchFamily="49" charset="-122"/>
            </a:endParaRPr>
          </a:p>
          <a:p>
            <a:pPr marL="457200" lvl="1" indent="0" algn="r">
              <a:buNone/>
            </a:pPr>
            <a:r>
              <a:rPr lang="zh-CN" altLang="en-US" sz="1800" dirty="0" smtClean="0">
                <a:ea typeface="幼圆" panose="02010509060101010101" pitchFamily="49" charset="-122"/>
              </a:rPr>
              <a:t>非引流</a:t>
            </a:r>
            <a:r>
              <a:rPr lang="en-US" altLang="zh-CN" sz="1800" dirty="0" smtClean="0">
                <a:ea typeface="幼圆" panose="02010509060101010101" pitchFamily="49" charset="-122"/>
              </a:rPr>
              <a:t>session</a:t>
            </a:r>
            <a:r>
              <a:rPr lang="zh-CN" altLang="en-US" sz="1800" dirty="0" smtClean="0">
                <a:ea typeface="幼圆" panose="02010509060101010101" pitchFamily="49" charset="-122"/>
              </a:rPr>
              <a:t>：自主访问</a:t>
            </a:r>
            <a:endParaRPr lang="en-US" altLang="zh-CN" sz="1800" dirty="0" smtClean="0">
              <a:ea typeface="幼圆" panose="02010509060101010101" pitchFamily="49" charset="-122"/>
            </a:endParaRPr>
          </a:p>
          <a:p>
            <a:pPr marL="457200" lvl="1" indent="0">
              <a:buNone/>
            </a:pPr>
            <a:endParaRPr lang="en-US" altLang="zh-CN" dirty="0" smtClean="0">
              <a:ea typeface="幼圆" panose="02010509060101010101" pitchFamily="49" charset="-122"/>
            </a:endParaRPr>
          </a:p>
        </p:txBody>
      </p:sp>
    </p:spTree>
    <p:extLst>
      <p:ext uri="{BB962C8B-B14F-4D97-AF65-F5344CB8AC3E}">
        <p14:creationId xmlns:p14="http://schemas.microsoft.com/office/powerpoint/2010/main" val="1130222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广告</a:t>
            </a:r>
            <a:r>
              <a:rPr lang="en-US" altLang="zh-CN" dirty="0" smtClean="0">
                <a:latin typeface="幼圆" panose="02010509060101010101" pitchFamily="49" charset="-122"/>
                <a:ea typeface="幼圆" panose="02010509060101010101" pitchFamily="49" charset="-122"/>
              </a:rPr>
              <a:t>session</a:t>
            </a:r>
            <a:r>
              <a:rPr lang="zh-CN" altLang="en-US" dirty="0" smtClean="0">
                <a:latin typeface="幼圆" panose="02010509060101010101" pitchFamily="49" charset="-122"/>
                <a:ea typeface="幼圆" panose="02010509060101010101" pitchFamily="49" charset="-122"/>
              </a:rPr>
              <a:t>划分示例</a:t>
            </a:r>
            <a:endParaRPr lang="zh-CN" altLang="en-US" dirty="0">
              <a:latin typeface="幼圆" panose="02010509060101010101" pitchFamily="49" charset="-122"/>
              <a:ea typeface="幼圆" panose="020105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56265591"/>
              </p:ext>
            </p:extLst>
          </p:nvPr>
        </p:nvGraphicFramePr>
        <p:xfrm>
          <a:off x="611560" y="1484784"/>
          <a:ext cx="8136900" cy="3547370"/>
        </p:xfrm>
        <a:graphic>
          <a:graphicData uri="http://schemas.openxmlformats.org/drawingml/2006/table">
            <a:tbl>
              <a:tblPr firstRow="1" bandRow="1">
                <a:tableStyleId>{5C22544A-7EE6-4342-B048-85BDC9FD1C3A}</a:tableStyleId>
              </a:tblPr>
              <a:tblGrid>
                <a:gridCol w="813690"/>
                <a:gridCol w="813690"/>
                <a:gridCol w="813690"/>
                <a:gridCol w="813690"/>
                <a:gridCol w="813690"/>
                <a:gridCol w="813690"/>
                <a:gridCol w="813690"/>
                <a:gridCol w="813690"/>
                <a:gridCol w="813690"/>
                <a:gridCol w="813690"/>
              </a:tblGrid>
              <a:tr h="1080120">
                <a:tc>
                  <a:txBody>
                    <a:bodyPr/>
                    <a:lstStyle/>
                    <a:p>
                      <a:r>
                        <a:rPr lang="en-US" altLang="zh-CN" baseline="0" dirty="0" smtClean="0">
                          <a:solidFill>
                            <a:schemeClr val="tx1"/>
                          </a:solidFill>
                        </a:rPr>
                        <a:t>60</a:t>
                      </a:r>
                    </a:p>
                    <a:p>
                      <a:r>
                        <a:rPr lang="zh-CN" altLang="en-US" baseline="0" dirty="0" smtClean="0">
                          <a:solidFill>
                            <a:schemeClr val="tx1"/>
                          </a:solidFill>
                        </a:rPr>
                        <a:t>百度搜索</a:t>
                      </a:r>
                      <a:endParaRPr lang="en-US" altLang="zh-CN" baseline="0" dirty="0" smtClean="0">
                        <a:solidFill>
                          <a:schemeClr val="tx1"/>
                        </a:solidFill>
                      </a:endParaRPr>
                    </a:p>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60</a:t>
                      </a:r>
                    </a:p>
                    <a:p>
                      <a:r>
                        <a:rPr lang="zh-CN" altLang="en-US" baseline="0" dirty="0" smtClean="0">
                          <a:solidFill>
                            <a:schemeClr val="tx1"/>
                          </a:solidFill>
                        </a:rPr>
                        <a:t>百度搜索</a:t>
                      </a:r>
                      <a:endParaRPr lang="en-US" altLang="zh-CN" baseline="0" dirty="0" smtClean="0">
                        <a:solidFill>
                          <a:schemeClr val="tx1"/>
                        </a:solidFill>
                      </a:endParaRPr>
                    </a:p>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60</a:t>
                      </a:r>
                    </a:p>
                    <a:p>
                      <a:r>
                        <a:rPr lang="zh-CN" altLang="en-US" baseline="0" dirty="0" smtClean="0">
                          <a:solidFill>
                            <a:schemeClr val="tx1"/>
                          </a:solidFill>
                        </a:rPr>
                        <a:t>百度搜索</a:t>
                      </a:r>
                      <a:endParaRPr lang="en-US" altLang="zh-CN" baseline="0" dirty="0" smtClean="0">
                        <a:solidFill>
                          <a:schemeClr val="tx1"/>
                        </a:solidFill>
                      </a:endParaRPr>
                    </a:p>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altLang="zh-CN" baseline="0" dirty="0" smtClean="0">
                          <a:solidFill>
                            <a:schemeClr val="tx1"/>
                          </a:solidFill>
                        </a:rPr>
                        <a:t>150</a:t>
                      </a:r>
                    </a:p>
                    <a:p>
                      <a:r>
                        <a:rPr lang="zh-CN" altLang="en-US" baseline="0" dirty="0" smtClean="0">
                          <a:solidFill>
                            <a:schemeClr val="tx1"/>
                          </a:solidFill>
                        </a:rPr>
                        <a:t>展示（</a:t>
                      </a:r>
                      <a:endParaRPr lang="en-US" altLang="zh-CN" baseline="0" dirty="0" smtClean="0">
                        <a:solidFill>
                          <a:schemeClr val="tx1"/>
                        </a:solidFill>
                      </a:endParaRPr>
                    </a:p>
                    <a:p>
                      <a:r>
                        <a:rPr lang="zh-CN" altLang="en-US" baseline="0" dirty="0" smtClean="0">
                          <a:solidFill>
                            <a:schemeClr val="tx1"/>
                          </a:solidFill>
                        </a:rPr>
                        <a:t>广告</a:t>
                      </a:r>
                      <a:endParaRPr lang="en-US" altLang="zh-CN" baseline="0" dirty="0" smtClean="0">
                        <a:solidFill>
                          <a:schemeClr val="tx1"/>
                        </a:solidFill>
                      </a:endParaRPr>
                    </a:p>
                    <a:p>
                      <a:r>
                        <a:rPr lang="zh-CN" altLang="en-US" baseline="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1042165">
                <a:tc>
                  <a:txBody>
                    <a:bodyPr/>
                    <a:lstStyle/>
                    <a:p>
                      <a:r>
                        <a:rPr lang="en-US" altLang="zh-CN" baseline="0" dirty="0" smtClean="0">
                          <a:solidFill>
                            <a:schemeClr val="tx1"/>
                          </a:solidFill>
                        </a:rPr>
                        <a:t>10:11</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10:12</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10:30</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smtClean="0">
                          <a:solidFill>
                            <a:schemeClr val="tx1"/>
                          </a:solidFill>
                        </a:rPr>
                        <a:t>10:40</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altLang="zh-CN" baseline="0" dirty="0" smtClean="0">
                          <a:solidFill>
                            <a:schemeClr val="tx1"/>
                          </a:solidFill>
                        </a:rPr>
                        <a:t>10:42</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altLang="zh-CN" baseline="0" dirty="0" smtClean="0">
                          <a:solidFill>
                            <a:schemeClr val="tx1"/>
                          </a:solidFill>
                        </a:rPr>
                        <a:t>10:50</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10:52</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11:30</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altLang="zh-CN" baseline="0" dirty="0" smtClean="0">
                          <a:solidFill>
                            <a:schemeClr val="tx1"/>
                          </a:solidFill>
                        </a:rPr>
                        <a:t>13:00</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altLang="zh-CN" baseline="0" dirty="0" smtClean="0">
                          <a:solidFill>
                            <a:schemeClr val="tx1"/>
                          </a:solidFill>
                        </a:rPr>
                        <a:t>13:01</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1042165">
                <a:tc>
                  <a:txBody>
                    <a:bodyPr/>
                    <a:lstStyle/>
                    <a:p>
                      <a:r>
                        <a:rPr lang="en-US" altLang="zh-CN" baseline="0" dirty="0" err="1" smtClean="0">
                          <a:solidFill>
                            <a:schemeClr val="tx1"/>
                          </a:solidFill>
                        </a:rPr>
                        <a:t>utm</a:t>
                      </a:r>
                      <a:endParaRPr lang="en-US" altLang="zh-CN" baseline="0" dirty="0" smtClean="0">
                        <a:solidFill>
                          <a:schemeClr val="tx1"/>
                        </a:solidFill>
                      </a:endParaRPr>
                    </a:p>
                    <a:p>
                      <a:r>
                        <a:rPr lang="zh-CN" altLang="en-US" baseline="0" dirty="0" smtClean="0">
                          <a:solidFill>
                            <a:schemeClr val="tx1"/>
                          </a:solidFill>
                        </a:rPr>
                        <a:t>参数</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US" altLang="zh-CN" baseline="0" dirty="0" err="1" smtClean="0">
                          <a:solidFill>
                            <a:schemeClr val="tx1"/>
                          </a:solidFill>
                        </a:rPr>
                        <a:t>utm</a:t>
                      </a:r>
                      <a:endParaRPr lang="en-US" altLang="zh-CN" baseline="0" dirty="0" smtClean="0">
                        <a:solidFill>
                          <a:schemeClr val="tx1"/>
                        </a:solidFill>
                      </a:endParaRPr>
                    </a:p>
                    <a:p>
                      <a:r>
                        <a:rPr lang="zh-CN" altLang="en-US" baseline="0" dirty="0" smtClean="0">
                          <a:solidFill>
                            <a:schemeClr val="tx1"/>
                          </a:solidFill>
                        </a:rPr>
                        <a:t>参数</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altLang="zh-CN" baseline="0" dirty="0" err="1" smtClean="0">
                          <a:solidFill>
                            <a:schemeClr val="tx1"/>
                          </a:solidFill>
                        </a:rPr>
                        <a:t>utm</a:t>
                      </a:r>
                      <a:endParaRPr lang="en-US" altLang="zh-CN" baseline="0" dirty="0" smtClean="0">
                        <a:solidFill>
                          <a:schemeClr val="tx1"/>
                        </a:solidFill>
                      </a:endParaRPr>
                    </a:p>
                    <a:p>
                      <a:r>
                        <a:rPr lang="zh-CN" altLang="en-US" baseline="0" dirty="0" smtClean="0">
                          <a:solidFill>
                            <a:schemeClr val="tx1"/>
                          </a:solidFill>
                        </a:rPr>
                        <a:t>参数</a:t>
                      </a:r>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6" name="圆角矩形标注 5"/>
          <p:cNvSpPr/>
          <p:nvPr/>
        </p:nvSpPr>
        <p:spPr>
          <a:xfrm>
            <a:off x="1979712" y="5301208"/>
            <a:ext cx="1872208" cy="1044696"/>
          </a:xfrm>
          <a:prstGeom prst="wedgeRoundRectCallout">
            <a:avLst>
              <a:gd name="adj1" fmla="val 6895"/>
              <a:gd name="adj2" fmla="val -7478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广告四级渠道</a:t>
            </a:r>
            <a:endParaRPr lang="en-US" altLang="zh-CN" dirty="0" smtClean="0">
              <a:solidFill>
                <a:prstClr val="black"/>
              </a:solidFill>
            </a:endParaRPr>
          </a:p>
          <a:p>
            <a:pPr algn="ctr"/>
            <a:r>
              <a:rPr lang="zh-CN" altLang="en-US" dirty="0" smtClean="0">
                <a:solidFill>
                  <a:prstClr val="black"/>
                </a:solidFill>
              </a:rPr>
              <a:t>变化</a:t>
            </a:r>
            <a:endParaRPr lang="en-US" altLang="zh-CN" dirty="0" smtClean="0">
              <a:solidFill>
                <a:prstClr val="black"/>
              </a:solidFill>
            </a:endParaRPr>
          </a:p>
          <a:p>
            <a:pPr algn="ctr"/>
            <a:r>
              <a:rPr lang="zh-CN" altLang="en-US" dirty="0" smtClean="0">
                <a:solidFill>
                  <a:prstClr val="black"/>
                </a:solidFill>
              </a:rPr>
              <a:t>新的引流</a:t>
            </a:r>
            <a:r>
              <a:rPr lang="en-US" altLang="zh-CN" dirty="0" smtClean="0">
                <a:solidFill>
                  <a:prstClr val="black"/>
                </a:solidFill>
              </a:rPr>
              <a:t>session</a:t>
            </a:r>
            <a:endParaRPr lang="zh-CN" altLang="en-US" dirty="0">
              <a:solidFill>
                <a:prstClr val="black"/>
              </a:solidFill>
            </a:endParaRPr>
          </a:p>
        </p:txBody>
      </p:sp>
      <p:sp>
        <p:nvSpPr>
          <p:cNvPr id="7" name="圆角矩形标注 6"/>
          <p:cNvSpPr/>
          <p:nvPr/>
        </p:nvSpPr>
        <p:spPr>
          <a:xfrm>
            <a:off x="3995936" y="5301208"/>
            <a:ext cx="1872208" cy="1044696"/>
          </a:xfrm>
          <a:prstGeom prst="wedgeRoundRectCallout">
            <a:avLst>
              <a:gd name="adj1" fmla="val -14037"/>
              <a:gd name="adj2" fmla="val -7365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四级渠道不变</a:t>
            </a:r>
            <a:endParaRPr lang="en-US" altLang="zh-CN" dirty="0" smtClean="0">
              <a:solidFill>
                <a:prstClr val="black"/>
              </a:solidFill>
            </a:endParaRPr>
          </a:p>
          <a:p>
            <a:pPr algn="ctr"/>
            <a:r>
              <a:rPr lang="zh-CN" altLang="en-US" dirty="0">
                <a:solidFill>
                  <a:prstClr val="black"/>
                </a:solidFill>
              </a:rPr>
              <a:t>新</a:t>
            </a:r>
            <a:r>
              <a:rPr lang="zh-CN" altLang="en-US" dirty="0" smtClean="0">
                <a:solidFill>
                  <a:prstClr val="black"/>
                </a:solidFill>
              </a:rPr>
              <a:t>的访问（</a:t>
            </a:r>
            <a:r>
              <a:rPr lang="en-US" altLang="zh-CN" dirty="0" err="1" smtClean="0">
                <a:solidFill>
                  <a:prstClr val="black"/>
                </a:solidFill>
              </a:rPr>
              <a:t>utm</a:t>
            </a:r>
            <a:r>
              <a:rPr lang="zh-CN" altLang="en-US" dirty="0" smtClean="0">
                <a:solidFill>
                  <a:prstClr val="black"/>
                </a:solidFill>
              </a:rPr>
              <a:t>）</a:t>
            </a:r>
            <a:endParaRPr lang="en-US" altLang="zh-CN" dirty="0" smtClean="0">
              <a:solidFill>
                <a:prstClr val="black"/>
              </a:solidFill>
            </a:endParaRPr>
          </a:p>
          <a:p>
            <a:pPr algn="ctr"/>
            <a:r>
              <a:rPr lang="zh-CN" altLang="en-US" dirty="0" smtClean="0">
                <a:solidFill>
                  <a:prstClr val="black"/>
                </a:solidFill>
              </a:rPr>
              <a:t>新的引流</a:t>
            </a:r>
            <a:r>
              <a:rPr lang="en-US" altLang="zh-CN" dirty="0" smtClean="0">
                <a:solidFill>
                  <a:prstClr val="black"/>
                </a:solidFill>
              </a:rPr>
              <a:t>session</a:t>
            </a:r>
            <a:endParaRPr lang="zh-CN" altLang="en-US" dirty="0">
              <a:solidFill>
                <a:prstClr val="black"/>
              </a:solidFill>
            </a:endParaRPr>
          </a:p>
        </p:txBody>
      </p:sp>
      <p:sp>
        <p:nvSpPr>
          <p:cNvPr id="8" name="圆角矩形标注 7"/>
          <p:cNvSpPr/>
          <p:nvPr/>
        </p:nvSpPr>
        <p:spPr>
          <a:xfrm>
            <a:off x="6444208" y="5301208"/>
            <a:ext cx="1872208" cy="1044696"/>
          </a:xfrm>
          <a:prstGeom prst="wedgeRoundRectCallout">
            <a:avLst>
              <a:gd name="adj1" fmla="val -14037"/>
              <a:gd name="adj2" fmla="val -7365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四级渠道不变</a:t>
            </a:r>
            <a:endParaRPr lang="en-US" altLang="zh-CN" dirty="0" smtClean="0">
              <a:solidFill>
                <a:prstClr val="black"/>
              </a:solidFill>
            </a:endParaRPr>
          </a:p>
          <a:p>
            <a:pPr algn="ctr"/>
            <a:r>
              <a:rPr lang="zh-CN" altLang="en-US" dirty="0" smtClean="0">
                <a:solidFill>
                  <a:prstClr val="black"/>
                </a:solidFill>
              </a:rPr>
              <a:t>没有</a:t>
            </a:r>
            <a:r>
              <a:rPr lang="en-US" altLang="zh-CN" dirty="0" err="1" smtClean="0">
                <a:solidFill>
                  <a:prstClr val="black"/>
                </a:solidFill>
              </a:rPr>
              <a:t>utm</a:t>
            </a:r>
            <a:r>
              <a:rPr lang="zh-CN" altLang="en-US" dirty="0" smtClean="0">
                <a:solidFill>
                  <a:prstClr val="black"/>
                </a:solidFill>
              </a:rPr>
              <a:t>参数</a:t>
            </a:r>
            <a:endParaRPr lang="en-US" altLang="zh-CN" dirty="0" smtClean="0">
              <a:solidFill>
                <a:prstClr val="black"/>
              </a:solidFill>
            </a:endParaRPr>
          </a:p>
          <a:p>
            <a:pPr algn="ctr"/>
            <a:r>
              <a:rPr lang="zh-CN" altLang="en-US" dirty="0" smtClean="0">
                <a:solidFill>
                  <a:prstClr val="black"/>
                </a:solidFill>
              </a:rPr>
              <a:t>新的非引流</a:t>
            </a:r>
            <a:r>
              <a:rPr lang="en-US" altLang="zh-CN" dirty="0" smtClean="0">
                <a:solidFill>
                  <a:prstClr val="black"/>
                </a:solidFill>
              </a:rPr>
              <a:t>session</a:t>
            </a:r>
            <a:endParaRPr lang="zh-CN" altLang="en-US" dirty="0">
              <a:solidFill>
                <a:prstClr val="black"/>
              </a:solidFill>
            </a:endParaRPr>
          </a:p>
        </p:txBody>
      </p:sp>
    </p:spTree>
    <p:extLst>
      <p:ext uri="{BB962C8B-B14F-4D97-AF65-F5344CB8AC3E}">
        <p14:creationId xmlns:p14="http://schemas.microsoft.com/office/powerpoint/2010/main" val="3415041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关联点击日志</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normAutofit/>
          </a:bodyPr>
          <a:lstStyle/>
          <a:p>
            <a:r>
              <a:rPr lang="en-US" altLang="zh-CN" dirty="0" smtClean="0">
                <a:ea typeface="幼圆" panose="02010509060101010101" pitchFamily="49" charset="-122"/>
              </a:rPr>
              <a:t>15</a:t>
            </a:r>
            <a:r>
              <a:rPr lang="zh-CN" altLang="en-US" dirty="0" smtClean="0">
                <a:ea typeface="幼圆" panose="02010509060101010101" pitchFamily="49" charset="-122"/>
              </a:rPr>
              <a:t>天的点击日志</a:t>
            </a:r>
            <a:endParaRPr lang="en-US" altLang="zh-CN" dirty="0" smtClean="0">
              <a:ea typeface="幼圆" panose="02010509060101010101" pitchFamily="49" charset="-122"/>
            </a:endParaRPr>
          </a:p>
          <a:p>
            <a:r>
              <a:rPr lang="zh-CN" altLang="en-US" dirty="0" smtClean="0">
                <a:ea typeface="幼圆" panose="02010509060101010101" pitchFamily="49" charset="-122"/>
              </a:rPr>
              <a:t>取四份点击日志的站外和中间页点击做</a:t>
            </a:r>
            <a:r>
              <a:rPr lang="en-US" altLang="zh-CN" dirty="0" smtClean="0">
                <a:ea typeface="幼圆" panose="02010509060101010101" pitchFamily="49" charset="-122"/>
              </a:rPr>
              <a:t>ETL</a:t>
            </a:r>
          </a:p>
          <a:p>
            <a:r>
              <a:rPr lang="zh-CN" altLang="en-US" dirty="0" smtClean="0">
                <a:ea typeface="幼圆" panose="02010509060101010101" pitchFamily="49" charset="-122"/>
              </a:rPr>
              <a:t>使用</a:t>
            </a:r>
            <a:r>
              <a:rPr lang="en-US" altLang="zh-CN" dirty="0" err="1" smtClean="0">
                <a:ea typeface="幼圆" panose="02010509060101010101" pitchFamily="49" charset="-122"/>
              </a:rPr>
              <a:t>utm_term</a:t>
            </a:r>
            <a:r>
              <a:rPr lang="zh-CN" altLang="en-US" dirty="0" smtClean="0">
                <a:ea typeface="幼圆" panose="02010509060101010101" pitchFamily="49" charset="-122"/>
              </a:rPr>
              <a:t>做关联</a:t>
            </a:r>
            <a:endParaRPr lang="en-US" altLang="zh-CN" dirty="0" smtClean="0">
              <a:ea typeface="幼圆" panose="02010509060101010101" pitchFamily="49" charset="-122"/>
            </a:endParaRPr>
          </a:p>
          <a:p>
            <a:pPr lvl="1"/>
            <a:r>
              <a:rPr lang="zh-CN" altLang="en-US" dirty="0" smtClean="0">
                <a:ea typeface="幼圆" panose="02010509060101010101" pitchFamily="49" charset="-122"/>
              </a:rPr>
              <a:t>只关联付费渠道</a:t>
            </a:r>
            <a:endParaRPr lang="en-US" altLang="zh-CN" dirty="0" smtClean="0">
              <a:ea typeface="幼圆" panose="02010509060101010101" pitchFamily="49" charset="-122"/>
            </a:endParaRPr>
          </a:p>
          <a:p>
            <a:r>
              <a:rPr lang="zh-CN" altLang="en-US" dirty="0" smtClean="0">
                <a:ea typeface="幼圆" panose="02010509060101010101" pitchFamily="49" charset="-122"/>
              </a:rPr>
              <a:t>两种关联方式</a:t>
            </a:r>
            <a:endParaRPr lang="en-US" altLang="zh-CN" dirty="0" smtClean="0">
              <a:ea typeface="幼圆" panose="02010509060101010101" pitchFamily="49" charset="-122"/>
            </a:endParaRPr>
          </a:p>
          <a:p>
            <a:pPr lvl="1"/>
            <a:r>
              <a:rPr lang="zh-CN" altLang="en-US" dirty="0" smtClean="0">
                <a:ea typeface="幼圆" panose="02010509060101010101" pitchFamily="49" charset="-122"/>
              </a:rPr>
              <a:t>关联最近的点击</a:t>
            </a:r>
            <a:endParaRPr lang="en-US" altLang="zh-CN" dirty="0" smtClean="0">
              <a:ea typeface="幼圆" panose="02010509060101010101" pitchFamily="49" charset="-122"/>
            </a:endParaRPr>
          </a:p>
          <a:p>
            <a:pPr lvl="1"/>
            <a:r>
              <a:rPr lang="zh-CN" altLang="en-US" dirty="0" smtClean="0">
                <a:ea typeface="幼圆" panose="02010509060101010101" pitchFamily="49" charset="-122"/>
              </a:rPr>
              <a:t>优先关联站外点击</a:t>
            </a:r>
            <a:endParaRPr lang="en-US" altLang="zh-CN" dirty="0" smtClean="0">
              <a:ea typeface="幼圆" panose="02010509060101010101" pitchFamily="49" charset="-122"/>
            </a:endParaRPr>
          </a:p>
        </p:txBody>
      </p:sp>
    </p:spTree>
    <p:extLst>
      <p:ext uri="{BB962C8B-B14F-4D97-AF65-F5344CB8AC3E}">
        <p14:creationId xmlns:p14="http://schemas.microsoft.com/office/powerpoint/2010/main" val="4048422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基于广告</a:t>
            </a:r>
            <a:r>
              <a:rPr lang="en-US" altLang="zh-CN" dirty="0" smtClean="0">
                <a:latin typeface="幼圆" panose="02010509060101010101" pitchFamily="49" charset="-122"/>
                <a:ea typeface="幼圆" panose="02010509060101010101" pitchFamily="49" charset="-122"/>
              </a:rPr>
              <a:t>session</a:t>
            </a:r>
            <a:r>
              <a:rPr lang="zh-CN" altLang="en-US" dirty="0" smtClean="0">
                <a:latin typeface="幼圆" panose="02010509060101010101" pitchFamily="49" charset="-122"/>
                <a:ea typeface="幼圆" panose="02010509060101010101" pitchFamily="49" charset="-122"/>
              </a:rPr>
              <a:t>的渠道跟单</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normAutofit fontScale="92500"/>
          </a:bodyPr>
          <a:lstStyle/>
          <a:p>
            <a:r>
              <a:rPr lang="zh-CN" altLang="en-US" dirty="0" smtClean="0">
                <a:ea typeface="幼圆" panose="02010509060101010101" pitchFamily="49" charset="-122"/>
              </a:rPr>
              <a:t>订单数据源：</a:t>
            </a:r>
            <a:r>
              <a:rPr lang="en-US" altLang="zh-CN" dirty="0" smtClean="0">
                <a:ea typeface="幼圆" panose="02010509060101010101" pitchFamily="49" charset="-122"/>
              </a:rPr>
              <a:t>gdm_m07_ord_det_chan</a:t>
            </a:r>
          </a:p>
          <a:p>
            <a:r>
              <a:rPr lang="zh-CN" altLang="en-US" dirty="0" smtClean="0">
                <a:ea typeface="幼圆" panose="02010509060101010101" pitchFamily="49" charset="-122"/>
              </a:rPr>
              <a:t>关联</a:t>
            </a:r>
            <a:r>
              <a:rPr lang="en-US" altLang="zh-CN" dirty="0" smtClean="0">
                <a:ea typeface="幼圆" panose="02010509060101010101" pitchFamily="49" charset="-122"/>
              </a:rPr>
              <a:t>15</a:t>
            </a:r>
            <a:r>
              <a:rPr lang="zh-CN" altLang="en-US" dirty="0" smtClean="0">
                <a:ea typeface="幼圆" panose="02010509060101010101" pitchFamily="49" charset="-122"/>
              </a:rPr>
              <a:t>天的广告</a:t>
            </a:r>
            <a:r>
              <a:rPr lang="en-US" altLang="zh-CN" dirty="0" smtClean="0">
                <a:ea typeface="幼圆" panose="02010509060101010101" pitchFamily="49" charset="-122"/>
              </a:rPr>
              <a:t>session</a:t>
            </a:r>
            <a:r>
              <a:rPr lang="zh-CN" altLang="en-US" dirty="0" smtClean="0">
                <a:ea typeface="幼圆" panose="02010509060101010101" pitchFamily="49" charset="-122"/>
              </a:rPr>
              <a:t>数据</a:t>
            </a:r>
            <a:endParaRPr lang="en-US" altLang="zh-CN" dirty="0" smtClean="0">
              <a:ea typeface="幼圆" panose="02010509060101010101" pitchFamily="49" charset="-122"/>
            </a:endParaRPr>
          </a:p>
          <a:p>
            <a:r>
              <a:rPr lang="zh-CN" altLang="en-US" dirty="0" smtClean="0">
                <a:ea typeface="幼圆" panose="02010509060101010101" pitchFamily="49" charset="-122"/>
              </a:rPr>
              <a:t>跨</a:t>
            </a:r>
            <a:r>
              <a:rPr lang="en-US" altLang="zh-CN" dirty="0" smtClean="0">
                <a:ea typeface="幼圆" panose="02010509060101010101" pitchFamily="49" charset="-122"/>
              </a:rPr>
              <a:t>id</a:t>
            </a:r>
            <a:r>
              <a:rPr lang="zh-CN" altLang="en-US" dirty="0" smtClean="0">
                <a:ea typeface="幼圆" panose="02010509060101010101" pitchFamily="49" charset="-122"/>
              </a:rPr>
              <a:t>不跨屏的渠道跟单</a:t>
            </a:r>
            <a:endParaRPr lang="en-US" altLang="zh-CN" dirty="0" smtClean="0">
              <a:ea typeface="幼圆" panose="02010509060101010101" pitchFamily="49" charset="-122"/>
            </a:endParaRPr>
          </a:p>
          <a:p>
            <a:pPr lvl="1"/>
            <a:r>
              <a:rPr lang="en-US" altLang="zh-CN" dirty="0" smtClean="0">
                <a:ea typeface="幼圆" panose="02010509060101010101" pitchFamily="49" charset="-122"/>
              </a:rPr>
              <a:t>PC</a:t>
            </a:r>
            <a:r>
              <a:rPr lang="zh-CN" altLang="en-US" dirty="0" smtClean="0">
                <a:ea typeface="幼圆" panose="02010509060101010101" pitchFamily="49" charset="-122"/>
              </a:rPr>
              <a:t>下的同一</a:t>
            </a:r>
            <a:r>
              <a:rPr lang="en-US" altLang="zh-CN" dirty="0" err="1" smtClean="0">
                <a:ea typeface="幼圆" panose="02010509060101010101" pitchFamily="49" charset="-122"/>
              </a:rPr>
              <a:t>user_pin</a:t>
            </a:r>
            <a:r>
              <a:rPr lang="zh-CN" altLang="en-US" dirty="0" smtClean="0">
                <a:ea typeface="幼圆" panose="02010509060101010101" pitchFamily="49" charset="-122"/>
              </a:rPr>
              <a:t>不同</a:t>
            </a:r>
            <a:r>
              <a:rPr lang="en-US" altLang="zh-CN" dirty="0" err="1" smtClean="0">
                <a:ea typeface="幼圆" panose="02010509060101010101" pitchFamily="49" charset="-122"/>
              </a:rPr>
              <a:t>browser_uniq_id</a:t>
            </a:r>
            <a:endParaRPr lang="en-US" altLang="zh-CN" dirty="0" smtClean="0">
              <a:ea typeface="幼圆" panose="02010509060101010101" pitchFamily="49" charset="-122"/>
            </a:endParaRPr>
          </a:p>
          <a:p>
            <a:pPr lvl="1"/>
            <a:r>
              <a:rPr lang="en-US" altLang="zh-CN" dirty="0" smtClean="0">
                <a:ea typeface="幼圆" panose="02010509060101010101" pitchFamily="49" charset="-122"/>
              </a:rPr>
              <a:t>android</a:t>
            </a:r>
            <a:r>
              <a:rPr lang="zh-CN" altLang="en-US" dirty="0" smtClean="0">
                <a:ea typeface="幼圆" panose="02010509060101010101" pitchFamily="49" charset="-122"/>
              </a:rPr>
              <a:t>，</a:t>
            </a:r>
            <a:r>
              <a:rPr lang="en-US" altLang="zh-CN" dirty="0" err="1" smtClean="0">
                <a:ea typeface="幼圆" panose="02010509060101010101" pitchFamily="49" charset="-122"/>
              </a:rPr>
              <a:t>iphone</a:t>
            </a:r>
            <a:r>
              <a:rPr lang="zh-CN" altLang="en-US" dirty="0" smtClean="0">
                <a:ea typeface="幼圆" panose="02010509060101010101" pitchFamily="49" charset="-122"/>
              </a:rPr>
              <a:t>，</a:t>
            </a:r>
            <a:r>
              <a:rPr lang="en-US" altLang="zh-CN" dirty="0" err="1" smtClean="0">
                <a:ea typeface="幼圆" panose="02010509060101010101" pitchFamily="49" charset="-122"/>
              </a:rPr>
              <a:t>ipad</a:t>
            </a:r>
            <a:r>
              <a:rPr lang="zh-CN" altLang="en-US" dirty="0">
                <a:ea typeface="幼圆" panose="02010509060101010101" pitchFamily="49" charset="-122"/>
              </a:rPr>
              <a:t> </a:t>
            </a:r>
            <a:r>
              <a:rPr lang="en-US" altLang="zh-CN" dirty="0" smtClean="0">
                <a:ea typeface="幼圆" panose="02010509060101010101" pitchFamily="49" charset="-122"/>
              </a:rPr>
              <a:t>app</a:t>
            </a:r>
            <a:r>
              <a:rPr lang="zh-CN" altLang="en-US" dirty="0" smtClean="0">
                <a:ea typeface="幼圆" panose="02010509060101010101" pitchFamily="49" charset="-122"/>
              </a:rPr>
              <a:t>间可以互相跟单</a:t>
            </a:r>
            <a:endParaRPr lang="en-US" altLang="zh-CN" dirty="0" smtClean="0">
              <a:ea typeface="幼圆" panose="02010509060101010101" pitchFamily="49" charset="-122"/>
            </a:endParaRPr>
          </a:p>
          <a:p>
            <a:pPr lvl="1"/>
            <a:r>
              <a:rPr lang="zh-CN" altLang="en-US" dirty="0" smtClean="0">
                <a:ea typeface="幼圆" panose="02010509060101010101" pitchFamily="49" charset="-122"/>
              </a:rPr>
              <a:t>手机浏览器</a:t>
            </a:r>
            <a:r>
              <a:rPr lang="en-US" altLang="zh-CN" dirty="0" smtClean="0">
                <a:ea typeface="幼圆" panose="02010509060101010101" pitchFamily="49" charset="-122"/>
              </a:rPr>
              <a:t>m</a:t>
            </a:r>
            <a:r>
              <a:rPr lang="zh-CN" altLang="en-US" dirty="0">
                <a:ea typeface="幼圆" panose="02010509060101010101" pitchFamily="49" charset="-122"/>
              </a:rPr>
              <a:t>页同一</a:t>
            </a:r>
            <a:r>
              <a:rPr lang="en-US" altLang="zh-CN" dirty="0" err="1">
                <a:ea typeface="幼圆" panose="02010509060101010101" pitchFamily="49" charset="-122"/>
              </a:rPr>
              <a:t>user_pin</a:t>
            </a:r>
            <a:r>
              <a:rPr lang="zh-CN" altLang="en-US" dirty="0">
                <a:ea typeface="幼圆" panose="02010509060101010101" pitchFamily="49" charset="-122"/>
              </a:rPr>
              <a:t>不同</a:t>
            </a:r>
            <a:r>
              <a:rPr lang="en-US" altLang="zh-CN" dirty="0" err="1">
                <a:ea typeface="幼圆" panose="02010509060101010101" pitchFamily="49" charset="-122"/>
              </a:rPr>
              <a:t>browser_uniq_id</a:t>
            </a:r>
            <a:endParaRPr lang="en-US" altLang="zh-CN" dirty="0" smtClean="0">
              <a:ea typeface="幼圆" panose="02010509060101010101" pitchFamily="49" charset="-122"/>
            </a:endParaRPr>
          </a:p>
          <a:p>
            <a:pPr lvl="1"/>
            <a:r>
              <a:rPr lang="zh-CN" altLang="en-US" dirty="0">
                <a:ea typeface="幼圆" panose="02010509060101010101" pitchFamily="49" charset="-122"/>
              </a:rPr>
              <a:t>微</a:t>
            </a:r>
            <a:r>
              <a:rPr lang="zh-CN" altLang="en-US" dirty="0" smtClean="0">
                <a:ea typeface="幼圆" panose="02010509060101010101" pitchFamily="49" charset="-122"/>
              </a:rPr>
              <a:t>信手</a:t>
            </a:r>
            <a:r>
              <a:rPr lang="en-US" altLang="zh-CN" dirty="0" smtClean="0">
                <a:ea typeface="幼圆" panose="02010509060101010101" pitchFamily="49" charset="-122"/>
              </a:rPr>
              <a:t>Q</a:t>
            </a:r>
            <a:r>
              <a:rPr lang="zh-CN" altLang="en-US" dirty="0" smtClean="0">
                <a:ea typeface="幼圆" panose="02010509060101010101" pitchFamily="49" charset="-122"/>
              </a:rPr>
              <a:t>浏览日志与订单</a:t>
            </a:r>
            <a:endParaRPr lang="en-US" altLang="zh-CN" dirty="0" smtClean="0">
              <a:ea typeface="幼圆" panose="02010509060101010101" pitchFamily="49" charset="-122"/>
            </a:endParaRPr>
          </a:p>
          <a:p>
            <a:pPr lvl="1"/>
            <a:r>
              <a:rPr lang="zh-CN" altLang="en-US" dirty="0" smtClean="0">
                <a:ea typeface="幼圆" panose="02010509060101010101" pitchFamily="49" charset="-122"/>
              </a:rPr>
              <a:t>使用</a:t>
            </a:r>
            <a:r>
              <a:rPr lang="en-US" altLang="zh-CN" dirty="0" err="1" smtClean="0">
                <a:ea typeface="幼圆" panose="02010509060101010101" pitchFamily="49" charset="-122"/>
              </a:rPr>
              <a:t>user_mapping</a:t>
            </a:r>
            <a:r>
              <a:rPr lang="zh-CN" altLang="en-US" dirty="0">
                <a:ea typeface="幼圆" panose="02010509060101010101" pitchFamily="49" charset="-122"/>
              </a:rPr>
              <a:t>获取</a:t>
            </a:r>
            <a:r>
              <a:rPr lang="zh-CN" altLang="en-US" dirty="0" smtClean="0">
                <a:ea typeface="幼圆" panose="02010509060101010101" pitchFamily="49" charset="-122"/>
              </a:rPr>
              <a:t>不同设备标识对应的</a:t>
            </a:r>
            <a:r>
              <a:rPr lang="en-US" altLang="zh-CN" dirty="0" err="1" smtClean="0">
                <a:ea typeface="幼圆" panose="02010509060101010101" pitchFamily="49" charset="-122"/>
              </a:rPr>
              <a:t>user_pin</a:t>
            </a:r>
            <a:endParaRPr lang="en-US" altLang="zh-CN" dirty="0" smtClean="0">
              <a:ea typeface="幼圆" panose="02010509060101010101" pitchFamily="49" charset="-122"/>
            </a:endParaRPr>
          </a:p>
        </p:txBody>
      </p:sp>
    </p:spTree>
    <p:extLst>
      <p:ext uri="{BB962C8B-B14F-4D97-AF65-F5344CB8AC3E}">
        <p14:creationId xmlns:p14="http://schemas.microsoft.com/office/powerpoint/2010/main" val="978499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anose="02010509060101010101" pitchFamily="49" charset="-122"/>
                <a:ea typeface="幼圆" panose="02010509060101010101" pitchFamily="49" charset="-122"/>
              </a:rPr>
              <a:t>基于广告</a:t>
            </a:r>
            <a:r>
              <a:rPr lang="en-US" altLang="zh-CN" dirty="0">
                <a:latin typeface="幼圆" panose="02010509060101010101" pitchFamily="49" charset="-122"/>
                <a:ea typeface="幼圆" panose="02010509060101010101" pitchFamily="49" charset="-122"/>
              </a:rPr>
              <a:t>session</a:t>
            </a:r>
            <a:r>
              <a:rPr lang="zh-CN" altLang="en-US" dirty="0">
                <a:latin typeface="幼圆" panose="02010509060101010101" pitchFamily="49" charset="-122"/>
                <a:ea typeface="幼圆" panose="02010509060101010101" pitchFamily="49" charset="-122"/>
              </a:rPr>
              <a:t>的渠道跟单</a:t>
            </a:r>
          </a:p>
        </p:txBody>
      </p:sp>
      <p:sp>
        <p:nvSpPr>
          <p:cNvPr id="3" name="内容占位符 2"/>
          <p:cNvSpPr>
            <a:spLocks noGrp="1"/>
          </p:cNvSpPr>
          <p:nvPr>
            <p:ph idx="1"/>
          </p:nvPr>
        </p:nvSpPr>
        <p:spPr>
          <a:xfrm>
            <a:off x="457200" y="1600200"/>
            <a:ext cx="8291264" cy="4925144"/>
          </a:xfrm>
        </p:spPr>
        <p:txBody>
          <a:bodyPr>
            <a:normAutofit/>
          </a:bodyPr>
          <a:lstStyle/>
          <a:p>
            <a:pPr lvl="0"/>
            <a:r>
              <a:rPr lang="zh-CN" altLang="en-US" dirty="0">
                <a:solidFill>
                  <a:prstClr val="black"/>
                </a:solidFill>
                <a:ea typeface="幼圆" panose="02010509060101010101" pitchFamily="49" charset="-122"/>
              </a:rPr>
              <a:t>渠道固有</a:t>
            </a:r>
            <a:r>
              <a:rPr lang="zh-CN" altLang="en-US" dirty="0" smtClean="0">
                <a:solidFill>
                  <a:prstClr val="black"/>
                </a:solidFill>
                <a:ea typeface="幼圆" panose="02010509060101010101" pitchFamily="49" charset="-122"/>
              </a:rPr>
              <a:t>优先级</a:t>
            </a:r>
            <a:endParaRPr lang="en-US" altLang="zh-CN" dirty="0">
              <a:solidFill>
                <a:prstClr val="black"/>
              </a:solidFill>
              <a:ea typeface="幼圆" panose="02010509060101010101" pitchFamily="49" charset="-122"/>
            </a:endParaRPr>
          </a:p>
          <a:p>
            <a:pPr lvl="1"/>
            <a:r>
              <a:rPr lang="zh-CN" altLang="en-US" dirty="0">
                <a:solidFill>
                  <a:prstClr val="black"/>
                </a:solidFill>
                <a:ea typeface="幼圆" panose="02010509060101010101" pitchFamily="49" charset="-122"/>
              </a:rPr>
              <a:t>广告渠道，导航渠道，直接</a:t>
            </a:r>
            <a:r>
              <a:rPr lang="zh-CN" altLang="en-US" dirty="0" smtClean="0">
                <a:solidFill>
                  <a:prstClr val="black"/>
                </a:solidFill>
                <a:ea typeface="幼圆" panose="02010509060101010101" pitchFamily="49" charset="-122"/>
              </a:rPr>
              <a:t>访问</a:t>
            </a:r>
            <a:endParaRPr lang="en-US" altLang="zh-CN" dirty="0" smtClean="0">
              <a:solidFill>
                <a:prstClr val="black"/>
              </a:solidFill>
              <a:ea typeface="幼圆" panose="02010509060101010101" pitchFamily="49" charset="-122"/>
            </a:endParaRPr>
          </a:p>
          <a:p>
            <a:pPr lvl="0"/>
            <a:r>
              <a:rPr lang="zh-CN" altLang="en-US" dirty="0" smtClean="0">
                <a:solidFill>
                  <a:prstClr val="black"/>
                </a:solidFill>
                <a:ea typeface="幼圆" panose="02010509060101010101" pitchFamily="49" charset="-122"/>
              </a:rPr>
              <a:t>直接</a:t>
            </a:r>
            <a:r>
              <a:rPr lang="zh-CN" altLang="en-US" dirty="0">
                <a:solidFill>
                  <a:prstClr val="black"/>
                </a:solidFill>
                <a:ea typeface="幼圆" panose="02010509060101010101" pitchFamily="49" charset="-122"/>
              </a:rPr>
              <a:t>，间接，影响订单</a:t>
            </a:r>
            <a:endParaRPr lang="en-US" altLang="zh-CN" dirty="0">
              <a:solidFill>
                <a:prstClr val="black"/>
              </a:solidFill>
              <a:ea typeface="幼圆" panose="02010509060101010101" pitchFamily="49" charset="-122"/>
            </a:endParaRPr>
          </a:p>
          <a:p>
            <a:pPr lvl="1"/>
            <a:r>
              <a:rPr lang="zh-CN" altLang="en-US" dirty="0">
                <a:solidFill>
                  <a:prstClr val="black"/>
                </a:solidFill>
                <a:ea typeface="幼圆" panose="02010509060101010101" pitchFamily="49" charset="-122"/>
              </a:rPr>
              <a:t>非引流</a:t>
            </a:r>
            <a:r>
              <a:rPr lang="en-US" altLang="zh-CN" dirty="0">
                <a:solidFill>
                  <a:prstClr val="black"/>
                </a:solidFill>
                <a:ea typeface="幼圆" panose="02010509060101010101" pitchFamily="49" charset="-122"/>
              </a:rPr>
              <a:t>session</a:t>
            </a:r>
            <a:r>
              <a:rPr lang="zh-CN" altLang="en-US" dirty="0">
                <a:solidFill>
                  <a:prstClr val="black"/>
                </a:solidFill>
                <a:ea typeface="幼圆" panose="02010509060101010101" pitchFamily="49" charset="-122"/>
              </a:rPr>
              <a:t>为影响订单</a:t>
            </a:r>
            <a:endParaRPr lang="en-US" altLang="zh-CN" dirty="0">
              <a:solidFill>
                <a:prstClr val="black"/>
              </a:solidFill>
              <a:ea typeface="幼圆" panose="02010509060101010101" pitchFamily="49" charset="-122"/>
            </a:endParaRPr>
          </a:p>
          <a:p>
            <a:pPr lvl="1"/>
            <a:r>
              <a:rPr lang="zh-CN" altLang="en-US" dirty="0">
                <a:solidFill>
                  <a:prstClr val="black"/>
                </a:solidFill>
                <a:ea typeface="幼圆" panose="02010509060101010101" pitchFamily="49" charset="-122"/>
              </a:rPr>
              <a:t>引流</a:t>
            </a:r>
            <a:r>
              <a:rPr lang="en-US" altLang="zh-CN" dirty="0">
                <a:solidFill>
                  <a:prstClr val="black"/>
                </a:solidFill>
                <a:ea typeface="幼圆" panose="02010509060101010101" pitchFamily="49" charset="-122"/>
              </a:rPr>
              <a:t>session</a:t>
            </a:r>
          </a:p>
          <a:p>
            <a:pPr lvl="2"/>
            <a:r>
              <a:rPr lang="zh-CN" altLang="en-US" dirty="0">
                <a:solidFill>
                  <a:prstClr val="black"/>
                </a:solidFill>
                <a:ea typeface="幼圆" panose="02010509060101010101" pitchFamily="49" charset="-122"/>
              </a:rPr>
              <a:t>直接订单</a:t>
            </a:r>
            <a:r>
              <a:rPr lang="zh-CN" altLang="en-US" dirty="0" smtClean="0">
                <a:solidFill>
                  <a:prstClr val="black"/>
                </a:solidFill>
                <a:ea typeface="幼圆" panose="02010509060101010101" pitchFamily="49" charset="-122"/>
              </a:rPr>
              <a:t>：同</a:t>
            </a:r>
            <a:r>
              <a:rPr lang="zh-CN" altLang="en-US" dirty="0">
                <a:solidFill>
                  <a:prstClr val="black"/>
                </a:solidFill>
                <a:ea typeface="幼圆" panose="02010509060101010101" pitchFamily="49" charset="-122"/>
              </a:rPr>
              <a:t>一</a:t>
            </a:r>
            <a:r>
              <a:rPr lang="en-US" altLang="zh-CN" dirty="0" err="1">
                <a:solidFill>
                  <a:prstClr val="black"/>
                </a:solidFill>
                <a:ea typeface="幼圆" panose="02010509060101010101" pitchFamily="49" charset="-122"/>
              </a:rPr>
              <a:t>sku</a:t>
            </a:r>
            <a:r>
              <a:rPr lang="zh-CN" altLang="en-US" dirty="0">
                <a:solidFill>
                  <a:prstClr val="black"/>
                </a:solidFill>
                <a:ea typeface="幼圆" panose="02010509060101010101" pitchFamily="49" charset="-122"/>
              </a:rPr>
              <a:t>或</a:t>
            </a:r>
            <a:r>
              <a:rPr lang="en-US" altLang="zh-CN" dirty="0" err="1">
                <a:solidFill>
                  <a:prstClr val="black"/>
                </a:solidFill>
                <a:ea typeface="幼圆" panose="02010509060101010101" pitchFamily="49" charset="-122"/>
              </a:rPr>
              <a:t>spu</a:t>
            </a:r>
            <a:endParaRPr lang="en-US" altLang="zh-CN" dirty="0">
              <a:solidFill>
                <a:prstClr val="black"/>
              </a:solidFill>
              <a:ea typeface="幼圆" panose="02010509060101010101" pitchFamily="49" charset="-122"/>
            </a:endParaRPr>
          </a:p>
          <a:p>
            <a:pPr lvl="2"/>
            <a:r>
              <a:rPr lang="zh-CN" altLang="en-US" dirty="0">
                <a:solidFill>
                  <a:prstClr val="black"/>
                </a:solidFill>
                <a:ea typeface="幼圆" panose="02010509060101010101" pitchFamily="49" charset="-122"/>
              </a:rPr>
              <a:t>间接订单</a:t>
            </a:r>
            <a:r>
              <a:rPr lang="zh-CN" altLang="en-US" dirty="0" smtClean="0">
                <a:solidFill>
                  <a:prstClr val="black"/>
                </a:solidFill>
                <a:ea typeface="幼圆" panose="02010509060101010101" pitchFamily="49" charset="-122"/>
              </a:rPr>
              <a:t>：</a:t>
            </a:r>
            <a:endParaRPr lang="en-US" altLang="zh-CN" dirty="0" smtClean="0">
              <a:solidFill>
                <a:prstClr val="black"/>
              </a:solidFill>
              <a:ea typeface="幼圆" panose="02010509060101010101" pitchFamily="49" charset="-122"/>
            </a:endParaRPr>
          </a:p>
          <a:p>
            <a:pPr lvl="3"/>
            <a:r>
              <a:rPr lang="en-US" altLang="zh-CN" dirty="0" smtClean="0">
                <a:solidFill>
                  <a:prstClr val="black"/>
                </a:solidFill>
                <a:ea typeface="幼圆" panose="02010509060101010101" pitchFamily="49" charset="-122"/>
              </a:rPr>
              <a:t>POP</a:t>
            </a:r>
            <a:r>
              <a:rPr lang="zh-CN" altLang="en-US" dirty="0" smtClean="0">
                <a:solidFill>
                  <a:prstClr val="black"/>
                </a:solidFill>
                <a:ea typeface="幼圆" panose="02010509060101010101" pitchFamily="49" charset="-122"/>
              </a:rPr>
              <a:t>商家同一</a:t>
            </a:r>
            <a:r>
              <a:rPr lang="en-US" altLang="zh-CN" dirty="0" err="1" smtClean="0">
                <a:solidFill>
                  <a:prstClr val="black"/>
                </a:solidFill>
                <a:ea typeface="幼圆" panose="02010509060101010101" pitchFamily="49" charset="-122"/>
              </a:rPr>
              <a:t>pop_vendor_id</a:t>
            </a:r>
            <a:endParaRPr lang="en-US" altLang="zh-CN" dirty="0" smtClean="0">
              <a:solidFill>
                <a:prstClr val="black"/>
              </a:solidFill>
              <a:ea typeface="幼圆" panose="02010509060101010101" pitchFamily="49" charset="-122"/>
            </a:endParaRPr>
          </a:p>
          <a:p>
            <a:pPr lvl="3"/>
            <a:r>
              <a:rPr lang="zh-CN" altLang="en-US" dirty="0" smtClean="0">
                <a:solidFill>
                  <a:prstClr val="black"/>
                </a:solidFill>
                <a:ea typeface="幼圆" panose="02010509060101010101" pitchFamily="49" charset="-122"/>
              </a:rPr>
              <a:t>自营同品牌</a:t>
            </a:r>
            <a:r>
              <a:rPr lang="en-US" altLang="zh-CN" dirty="0" smtClean="0">
                <a:solidFill>
                  <a:prstClr val="black"/>
                </a:solidFill>
                <a:ea typeface="幼圆" panose="02010509060101010101" pitchFamily="49" charset="-122"/>
              </a:rPr>
              <a:t>+</a:t>
            </a:r>
            <a:r>
              <a:rPr lang="zh-CN" altLang="en-US" dirty="0" smtClean="0">
                <a:solidFill>
                  <a:prstClr val="black"/>
                </a:solidFill>
                <a:ea typeface="幼圆" panose="02010509060101010101" pitchFamily="49" charset="-122"/>
              </a:rPr>
              <a:t>同三级类目</a:t>
            </a:r>
            <a:endParaRPr lang="en-US" altLang="zh-CN" dirty="0" smtClean="0">
              <a:solidFill>
                <a:prstClr val="black"/>
              </a:solidFill>
              <a:ea typeface="幼圆" panose="02010509060101010101" pitchFamily="49" charset="-122"/>
            </a:endParaRPr>
          </a:p>
          <a:p>
            <a:r>
              <a:rPr lang="zh-CN" altLang="en-US" dirty="0" smtClean="0">
                <a:solidFill>
                  <a:prstClr val="black"/>
                </a:solidFill>
                <a:ea typeface="幼圆" panose="02010509060101010101" pitchFamily="49" charset="-122"/>
              </a:rPr>
              <a:t>优先级都相同，按照</a:t>
            </a:r>
            <a:r>
              <a:rPr lang="en-US" altLang="zh-CN" dirty="0" smtClean="0">
                <a:solidFill>
                  <a:prstClr val="black"/>
                </a:solidFill>
                <a:ea typeface="幼圆" panose="02010509060101010101" pitchFamily="49" charset="-122"/>
              </a:rPr>
              <a:t>last cookie</a:t>
            </a:r>
          </a:p>
          <a:p>
            <a:pPr lvl="2"/>
            <a:endParaRPr lang="en-US" altLang="zh-CN" dirty="0" smtClean="0">
              <a:solidFill>
                <a:prstClr val="black"/>
              </a:solidFill>
              <a:ea typeface="幼圆" panose="02010509060101010101" pitchFamily="49" charset="-122"/>
            </a:endParaRPr>
          </a:p>
          <a:p>
            <a:pPr lvl="2"/>
            <a:endParaRPr lang="en-US" altLang="zh-CN" dirty="0" smtClean="0">
              <a:solidFill>
                <a:prstClr val="black"/>
              </a:solidFill>
              <a:ea typeface="幼圆" panose="02010509060101010101" pitchFamily="49" charset="-122"/>
            </a:endParaRPr>
          </a:p>
          <a:p>
            <a:pPr marL="914400" lvl="2" indent="0">
              <a:buNone/>
            </a:pPr>
            <a:endParaRPr lang="zh-CN" altLang="en-US" dirty="0">
              <a:solidFill>
                <a:prstClr val="black"/>
              </a:solidFill>
              <a:ea typeface="幼圆" panose="02010509060101010101" pitchFamily="49" charset="-122"/>
            </a:endParaRPr>
          </a:p>
        </p:txBody>
      </p:sp>
    </p:spTree>
    <p:extLst>
      <p:ext uri="{BB962C8B-B14F-4D97-AF65-F5344CB8AC3E}">
        <p14:creationId xmlns:p14="http://schemas.microsoft.com/office/powerpoint/2010/main" val="385194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anose="02010509060101010101" pitchFamily="49" charset="-122"/>
                <a:ea typeface="幼圆" panose="02010509060101010101" pitchFamily="49" charset="-122"/>
              </a:rPr>
              <a:t>做什么</a:t>
            </a:r>
          </a:p>
        </p:txBody>
      </p:sp>
      <p:sp>
        <p:nvSpPr>
          <p:cNvPr id="3" name="内容占位符 2"/>
          <p:cNvSpPr>
            <a:spLocks noGrp="1"/>
          </p:cNvSpPr>
          <p:nvPr>
            <p:ph idx="1"/>
          </p:nvPr>
        </p:nvSpPr>
        <p:spPr/>
        <p:txBody>
          <a:bodyPr>
            <a:normAutofit/>
          </a:bodyPr>
          <a:lstStyle/>
          <a:p>
            <a:r>
              <a:rPr lang="zh-CN" altLang="en-US" dirty="0" smtClean="0">
                <a:latin typeface="幼圆" panose="02010509060101010101" pitchFamily="49" charset="-122"/>
                <a:ea typeface="幼圆" panose="02010509060101010101" pitchFamily="49" charset="-122"/>
              </a:rPr>
              <a:t>评估站外各渠道的引流效果</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渠道有哪些</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收费渠道</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展示广告，</a:t>
            </a:r>
            <a:r>
              <a:rPr lang="en-US" altLang="zh-CN" dirty="0" smtClean="0">
                <a:latin typeface="幼圆" panose="02010509060101010101" pitchFamily="49" charset="-122"/>
                <a:ea typeface="幼圆" panose="02010509060101010101" pitchFamily="49" charset="-122"/>
              </a:rPr>
              <a:t>SEM</a:t>
            </a:r>
            <a:r>
              <a:rPr lang="zh-CN" altLang="en-US" dirty="0" smtClean="0">
                <a:latin typeface="幼圆" panose="02010509060101010101" pitchFamily="49" charset="-122"/>
                <a:ea typeface="幼圆" panose="02010509060101010101" pitchFamily="49" charset="-122"/>
              </a:rPr>
              <a:t>（搜索广告），导航，品专</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免费渠道</a:t>
            </a:r>
            <a:endParaRPr lang="en-US" altLang="zh-CN" dirty="0" smtClean="0">
              <a:latin typeface="幼圆" panose="02010509060101010101" pitchFamily="49" charset="-122"/>
              <a:ea typeface="幼圆" panose="02010509060101010101" pitchFamily="49" charset="-122"/>
            </a:endParaRPr>
          </a:p>
          <a:p>
            <a:pPr lvl="2"/>
            <a:r>
              <a:rPr lang="en-US" altLang="zh-CN" dirty="0" smtClean="0">
                <a:latin typeface="幼圆" panose="02010509060101010101" pitchFamily="49" charset="-122"/>
                <a:ea typeface="幼圆" panose="02010509060101010101" pitchFamily="49" charset="-122"/>
              </a:rPr>
              <a:t>SEO</a:t>
            </a:r>
            <a:r>
              <a:rPr lang="zh-CN" altLang="en-US" dirty="0" smtClean="0">
                <a:latin typeface="幼圆" panose="02010509060101010101" pitchFamily="49" charset="-122"/>
                <a:ea typeface="幼圆" panose="02010509060101010101" pitchFamily="49" charset="-122"/>
              </a:rPr>
              <a:t>（搜索引擎优化），</a:t>
            </a:r>
            <a:r>
              <a:rPr lang="en-US" altLang="zh-CN" dirty="0" smtClean="0">
                <a:latin typeface="幼圆" panose="02010509060101010101" pitchFamily="49" charset="-122"/>
                <a:ea typeface="幼圆" panose="02010509060101010101" pitchFamily="49" charset="-122"/>
              </a:rPr>
              <a:t>EDM</a:t>
            </a:r>
            <a:r>
              <a:rPr lang="zh-CN" altLang="en-US" dirty="0" smtClean="0">
                <a:latin typeface="幼圆" panose="02010509060101010101" pitchFamily="49" charset="-122"/>
                <a:ea typeface="幼圆" panose="02010509060101010101" pitchFamily="49" charset="-122"/>
              </a:rPr>
              <a:t>（电子邮件营销）</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引流效果如何定义</a:t>
            </a:r>
            <a:endParaRPr lang="en-US" altLang="zh-CN" dirty="0" smtClean="0">
              <a:latin typeface="幼圆" panose="02010509060101010101" pitchFamily="49" charset="-122"/>
              <a:ea typeface="幼圆" panose="02010509060101010101" pitchFamily="49" charset="-122"/>
            </a:endParaRPr>
          </a:p>
          <a:p>
            <a:pPr lvl="1"/>
            <a:r>
              <a:rPr lang="en-US" altLang="zh-CN" dirty="0" err="1" smtClean="0">
                <a:solidFill>
                  <a:schemeClr val="bg1">
                    <a:lumMod val="50000"/>
                  </a:schemeClr>
                </a:solidFill>
                <a:latin typeface="幼圆" panose="02010509060101010101" pitchFamily="49" charset="-122"/>
                <a:ea typeface="幼圆" panose="02010509060101010101" pitchFamily="49" charset="-122"/>
              </a:rPr>
              <a:t>pv</a:t>
            </a:r>
            <a:r>
              <a:rPr lang="zh-CN" altLang="en-US" dirty="0" smtClean="0">
                <a:solidFill>
                  <a:schemeClr val="bg1">
                    <a:lumMod val="50000"/>
                  </a:schemeClr>
                </a:solidFill>
                <a:latin typeface="幼圆" panose="02010509060101010101" pitchFamily="49" charset="-122"/>
                <a:ea typeface="幼圆" panose="02010509060101010101" pitchFamily="49" charset="-122"/>
              </a:rPr>
              <a:t>，</a:t>
            </a:r>
            <a:r>
              <a:rPr lang="en-US" altLang="zh-CN" dirty="0" err="1" smtClean="0">
                <a:solidFill>
                  <a:schemeClr val="bg1">
                    <a:lumMod val="50000"/>
                  </a:schemeClr>
                </a:solidFill>
                <a:latin typeface="幼圆" panose="02010509060101010101" pitchFamily="49" charset="-122"/>
                <a:ea typeface="幼圆" panose="02010509060101010101" pitchFamily="49" charset="-122"/>
              </a:rPr>
              <a:t>uv</a:t>
            </a:r>
            <a:r>
              <a:rPr lang="zh-CN" altLang="en-US" dirty="0" smtClean="0">
                <a:solidFill>
                  <a:schemeClr val="bg1">
                    <a:lumMod val="50000"/>
                  </a:schemeClr>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订单量，</a:t>
            </a:r>
            <a:r>
              <a:rPr lang="en-US" altLang="zh-CN" dirty="0" err="1" smtClean="0">
                <a:latin typeface="幼圆" panose="02010509060101010101" pitchFamily="49" charset="-122"/>
                <a:ea typeface="幼圆" panose="02010509060101010101" pitchFamily="49" charset="-122"/>
              </a:rPr>
              <a:t>gmv</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77682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技术和工具</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457200" y="1600200"/>
            <a:ext cx="8291264" cy="4925144"/>
          </a:xfrm>
        </p:spPr>
        <p:txBody>
          <a:bodyPr>
            <a:normAutofit/>
          </a:bodyPr>
          <a:lstStyle/>
          <a:p>
            <a:pPr lvl="0"/>
            <a:r>
              <a:rPr lang="en-US" altLang="zh-CN" dirty="0" smtClean="0">
                <a:solidFill>
                  <a:prstClr val="black"/>
                </a:solidFill>
                <a:ea typeface="幼圆" panose="02010509060101010101" pitchFamily="49" charset="-122"/>
              </a:rPr>
              <a:t>pig</a:t>
            </a:r>
          </a:p>
          <a:p>
            <a:pPr lvl="1"/>
            <a:r>
              <a:rPr lang="en-US" altLang="zh-CN" dirty="0" smtClean="0">
                <a:solidFill>
                  <a:prstClr val="black"/>
                </a:solidFill>
                <a:ea typeface="幼圆" panose="02010509060101010101" pitchFamily="49" charset="-122"/>
                <a:hlinkClick r:id="rId2"/>
              </a:rPr>
              <a:t>http://pig.apache.org/</a:t>
            </a:r>
            <a:endParaRPr lang="en-US" altLang="zh-CN" dirty="0" smtClean="0">
              <a:solidFill>
                <a:prstClr val="black"/>
              </a:solidFill>
              <a:ea typeface="幼圆" panose="02010509060101010101" pitchFamily="49" charset="-122"/>
            </a:endParaRPr>
          </a:p>
          <a:p>
            <a:pPr lvl="1"/>
            <a:r>
              <a:rPr lang="en-US" altLang="zh-CN" b="1" dirty="0"/>
              <a:t>Apache Pig</a:t>
            </a:r>
            <a:r>
              <a:rPr lang="en-US" altLang="zh-CN" dirty="0"/>
              <a:t> is a platform for analyzing large data sets that consists of a high-level language for expressing data analysis programs, coupled with infrastructure for evaluating these </a:t>
            </a:r>
            <a:r>
              <a:rPr lang="en-US" altLang="zh-CN" dirty="0" smtClean="0"/>
              <a:t>programs</a:t>
            </a:r>
            <a:endParaRPr lang="en-US" altLang="zh-CN" dirty="0" smtClean="0">
              <a:solidFill>
                <a:prstClr val="black"/>
              </a:solidFill>
              <a:ea typeface="幼圆" panose="02010509060101010101" pitchFamily="49" charset="-122"/>
            </a:endParaRPr>
          </a:p>
          <a:p>
            <a:pPr lvl="0"/>
            <a:r>
              <a:rPr lang="en-US" altLang="zh-CN" dirty="0" err="1" smtClean="0">
                <a:solidFill>
                  <a:prstClr val="black"/>
                </a:solidFill>
                <a:ea typeface="幼圆" panose="02010509060101010101" pitchFamily="49" charset="-122"/>
              </a:rPr>
              <a:t>oozie</a:t>
            </a:r>
            <a:endParaRPr lang="en-US" altLang="zh-CN" dirty="0" smtClean="0">
              <a:solidFill>
                <a:prstClr val="black"/>
              </a:solidFill>
              <a:ea typeface="幼圆" panose="02010509060101010101" pitchFamily="49" charset="-122"/>
            </a:endParaRPr>
          </a:p>
          <a:p>
            <a:pPr lvl="1"/>
            <a:r>
              <a:rPr lang="en-US" altLang="zh-CN" dirty="0">
                <a:solidFill>
                  <a:prstClr val="black"/>
                </a:solidFill>
                <a:ea typeface="幼圆" panose="02010509060101010101" pitchFamily="49" charset="-122"/>
                <a:hlinkClick r:id="rId3"/>
              </a:rPr>
              <a:t>http://oozie.apache.org/</a:t>
            </a:r>
            <a:endParaRPr lang="en-US" altLang="zh-CN" dirty="0" smtClean="0">
              <a:solidFill>
                <a:prstClr val="black"/>
              </a:solidFill>
              <a:ea typeface="幼圆" panose="02010509060101010101" pitchFamily="49" charset="-122"/>
            </a:endParaRPr>
          </a:p>
          <a:p>
            <a:pPr lvl="1"/>
            <a:r>
              <a:rPr lang="en-US" altLang="zh-CN" dirty="0" err="1"/>
              <a:t>Oozie</a:t>
            </a:r>
            <a:r>
              <a:rPr lang="en-US" altLang="zh-CN" dirty="0"/>
              <a:t> is a workflow scheduler system to manage Apache Hadoop </a:t>
            </a:r>
            <a:r>
              <a:rPr lang="en-US" altLang="zh-CN" dirty="0" smtClean="0"/>
              <a:t>jobs</a:t>
            </a:r>
            <a:endParaRPr lang="en-US" altLang="zh-CN" dirty="0" smtClean="0">
              <a:solidFill>
                <a:prstClr val="black"/>
              </a:solidFill>
              <a:ea typeface="幼圆" panose="02010509060101010101" pitchFamily="49" charset="-122"/>
            </a:endParaRPr>
          </a:p>
          <a:p>
            <a:pPr lvl="2"/>
            <a:endParaRPr lang="en-US" altLang="zh-CN" dirty="0" smtClean="0">
              <a:solidFill>
                <a:prstClr val="black"/>
              </a:solidFill>
              <a:ea typeface="幼圆" panose="02010509060101010101" pitchFamily="49" charset="-122"/>
            </a:endParaRPr>
          </a:p>
          <a:p>
            <a:pPr marL="914400" lvl="2" indent="0">
              <a:buNone/>
            </a:pPr>
            <a:endParaRPr lang="zh-CN" altLang="en-US" dirty="0">
              <a:solidFill>
                <a:prstClr val="black"/>
              </a:solidFill>
              <a:ea typeface="幼圆" panose="02010509060101010101" pitchFamily="49" charset="-122"/>
            </a:endParaRPr>
          </a:p>
        </p:txBody>
      </p:sp>
    </p:spTree>
    <p:extLst>
      <p:ext uri="{BB962C8B-B14F-4D97-AF65-F5344CB8AC3E}">
        <p14:creationId xmlns:p14="http://schemas.microsoft.com/office/powerpoint/2010/main" val="3769572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技术和工具</a:t>
            </a:r>
            <a:r>
              <a:rPr lang="en-US" altLang="zh-CN" dirty="0" smtClean="0">
                <a:latin typeface="幼圆" panose="02010509060101010101" pitchFamily="49" charset="-122"/>
                <a:ea typeface="幼圆" panose="02010509060101010101" pitchFamily="49" charset="-122"/>
              </a:rPr>
              <a:t>-PIG</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457200" y="1600200"/>
            <a:ext cx="8291264" cy="4925144"/>
          </a:xfrm>
        </p:spPr>
        <p:txBody>
          <a:bodyPr>
            <a:normAutofit/>
          </a:bodyPr>
          <a:lstStyle/>
          <a:p>
            <a:r>
              <a:rPr lang="zh-CN" altLang="en-US" dirty="0" smtClean="0">
                <a:solidFill>
                  <a:prstClr val="black"/>
                </a:solidFill>
                <a:ea typeface="幼圆" panose="02010509060101010101" pitchFamily="49" charset="-122"/>
              </a:rPr>
              <a:t>文档</a:t>
            </a:r>
            <a:endParaRPr lang="en-US" altLang="zh-CN" dirty="0" smtClean="0">
              <a:solidFill>
                <a:prstClr val="black"/>
              </a:solidFill>
              <a:ea typeface="幼圆" panose="02010509060101010101" pitchFamily="49" charset="-122"/>
            </a:endParaRPr>
          </a:p>
          <a:p>
            <a:pPr lvl="1"/>
            <a:r>
              <a:rPr lang="en-US" altLang="zh-CN" dirty="0">
                <a:solidFill>
                  <a:prstClr val="black"/>
                </a:solidFill>
                <a:ea typeface="幼圆" panose="02010509060101010101" pitchFamily="49" charset="-122"/>
              </a:rPr>
              <a:t>http://</a:t>
            </a:r>
            <a:r>
              <a:rPr lang="en-US" altLang="zh-CN" dirty="0" smtClean="0">
                <a:solidFill>
                  <a:prstClr val="black"/>
                </a:solidFill>
                <a:ea typeface="幼圆" panose="02010509060101010101" pitchFamily="49" charset="-122"/>
              </a:rPr>
              <a:t>pig.apache.org/docs/r0.13.0/start.html</a:t>
            </a:r>
          </a:p>
          <a:p>
            <a:r>
              <a:rPr lang="zh-CN" altLang="en-US" dirty="0" smtClean="0">
                <a:solidFill>
                  <a:prstClr val="black"/>
                </a:solidFill>
                <a:ea typeface="幼圆" panose="02010509060101010101" pitchFamily="49" charset="-122"/>
              </a:rPr>
              <a:t>代码示例</a:t>
            </a:r>
            <a:endParaRPr lang="en-US" altLang="zh-CN" dirty="0" smtClean="0">
              <a:solidFill>
                <a:prstClr val="black"/>
              </a:solidFill>
              <a:ea typeface="幼圆" panose="02010509060101010101" pitchFamily="49" charset="-122"/>
            </a:endParaRPr>
          </a:p>
          <a:p>
            <a:pPr lvl="1"/>
            <a:r>
              <a:rPr lang="en-US" altLang="zh-CN" dirty="0" smtClean="0">
                <a:solidFill>
                  <a:prstClr val="black"/>
                </a:solidFill>
                <a:ea typeface="幼圆" panose="02010509060101010101" pitchFamily="49" charset="-122"/>
              </a:rPr>
              <a:t>pig</a:t>
            </a:r>
            <a:r>
              <a:rPr lang="zh-CN" altLang="en-US" dirty="0" smtClean="0">
                <a:solidFill>
                  <a:prstClr val="black"/>
                </a:solidFill>
                <a:ea typeface="幼圆" panose="02010509060101010101" pitchFamily="49" charset="-122"/>
              </a:rPr>
              <a:t>安装目录下</a:t>
            </a:r>
            <a:r>
              <a:rPr lang="en-US" altLang="zh-CN" dirty="0" smtClean="0">
                <a:solidFill>
                  <a:prstClr val="black"/>
                </a:solidFill>
                <a:ea typeface="幼圆" panose="02010509060101010101" pitchFamily="49" charset="-122"/>
              </a:rPr>
              <a:t>tutorial</a:t>
            </a:r>
          </a:p>
          <a:p>
            <a:r>
              <a:rPr lang="zh-CN" altLang="en-US" dirty="0" smtClean="0">
                <a:solidFill>
                  <a:prstClr val="black"/>
                </a:solidFill>
                <a:ea typeface="幼圆" panose="02010509060101010101" pitchFamily="49" charset="-122"/>
              </a:rPr>
              <a:t>数据脚本处理语言</a:t>
            </a:r>
            <a:endParaRPr lang="en-US" altLang="zh-CN" dirty="0" smtClean="0">
              <a:solidFill>
                <a:prstClr val="black"/>
              </a:solidFill>
              <a:ea typeface="幼圆" panose="02010509060101010101" pitchFamily="49" charset="-122"/>
            </a:endParaRPr>
          </a:p>
          <a:p>
            <a:pPr lvl="1"/>
            <a:r>
              <a:rPr lang="zh-CN" altLang="en-US" dirty="0">
                <a:solidFill>
                  <a:prstClr val="black"/>
                </a:solidFill>
                <a:ea typeface="幼圆" panose="02010509060101010101" pitchFamily="49" charset="-122"/>
              </a:rPr>
              <a:t>过</a:t>
            </a:r>
            <a:r>
              <a:rPr lang="zh-CN" altLang="en-US" dirty="0" smtClean="0">
                <a:solidFill>
                  <a:prstClr val="black"/>
                </a:solidFill>
                <a:ea typeface="幼圆" panose="02010509060101010101" pitchFamily="49" charset="-122"/>
              </a:rPr>
              <a:t>程式脚本语言</a:t>
            </a:r>
            <a:endParaRPr lang="en-US" altLang="zh-CN" dirty="0" smtClean="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关注</a:t>
            </a:r>
            <a:r>
              <a:rPr lang="en-US" altLang="zh-CN" dirty="0" smtClean="0">
                <a:solidFill>
                  <a:prstClr val="black"/>
                </a:solidFill>
                <a:ea typeface="幼圆" panose="02010509060101010101" pitchFamily="49" charset="-122"/>
              </a:rPr>
              <a:t>schema</a:t>
            </a:r>
            <a:r>
              <a:rPr lang="zh-CN" altLang="en-US" dirty="0" smtClean="0">
                <a:solidFill>
                  <a:prstClr val="black"/>
                </a:solidFill>
                <a:ea typeface="幼圆" panose="02010509060101010101" pitchFamily="49" charset="-122"/>
              </a:rPr>
              <a:t>的变化，尤其是</a:t>
            </a:r>
            <a:r>
              <a:rPr lang="en-US" altLang="zh-CN" dirty="0" smtClean="0">
                <a:solidFill>
                  <a:prstClr val="black"/>
                </a:solidFill>
                <a:ea typeface="幼圆" panose="02010509060101010101" pitchFamily="49" charset="-122"/>
              </a:rPr>
              <a:t>join</a:t>
            </a:r>
            <a:r>
              <a:rPr lang="zh-CN" altLang="en-US" dirty="0" smtClean="0">
                <a:solidFill>
                  <a:prstClr val="black"/>
                </a:solidFill>
                <a:ea typeface="幼圆" panose="02010509060101010101" pitchFamily="49" charset="-122"/>
              </a:rPr>
              <a:t>和</a:t>
            </a:r>
            <a:r>
              <a:rPr lang="en-US" altLang="zh-CN" dirty="0" smtClean="0">
                <a:solidFill>
                  <a:prstClr val="black"/>
                </a:solidFill>
                <a:ea typeface="幼圆" panose="02010509060101010101" pitchFamily="49" charset="-122"/>
              </a:rPr>
              <a:t>group</a:t>
            </a:r>
            <a:r>
              <a:rPr lang="zh-CN" altLang="en-US" dirty="0" smtClean="0">
                <a:solidFill>
                  <a:prstClr val="black"/>
                </a:solidFill>
                <a:ea typeface="幼圆" panose="02010509060101010101" pitchFamily="49" charset="-122"/>
              </a:rPr>
              <a:t>的结果 </a:t>
            </a:r>
            <a:endParaRPr lang="en-US" altLang="zh-CN" dirty="0" smtClean="0">
              <a:solidFill>
                <a:prstClr val="black"/>
              </a:solidFill>
              <a:ea typeface="幼圆" panose="02010509060101010101" pitchFamily="49" charset="-122"/>
            </a:endParaRPr>
          </a:p>
          <a:p>
            <a:pPr lvl="2"/>
            <a:r>
              <a:rPr lang="en-US" altLang="zh-CN" dirty="0" smtClean="0">
                <a:solidFill>
                  <a:prstClr val="black"/>
                </a:solidFill>
                <a:ea typeface="幼圆" panose="02010509060101010101" pitchFamily="49" charset="-122"/>
              </a:rPr>
              <a:t>describe </a:t>
            </a:r>
            <a:r>
              <a:rPr lang="zh-CN" altLang="en-US" dirty="0" smtClean="0">
                <a:solidFill>
                  <a:prstClr val="black"/>
                </a:solidFill>
                <a:ea typeface="幼圆" panose="02010509060101010101" pitchFamily="49" charset="-122"/>
              </a:rPr>
              <a:t>输出</a:t>
            </a:r>
            <a:r>
              <a:rPr lang="en-US" altLang="zh-CN" dirty="0" smtClean="0">
                <a:solidFill>
                  <a:prstClr val="black"/>
                </a:solidFill>
                <a:ea typeface="幼圆" panose="02010509060101010101" pitchFamily="49" charset="-122"/>
              </a:rPr>
              <a:t>schema</a:t>
            </a:r>
          </a:p>
          <a:p>
            <a:pPr lvl="1"/>
            <a:r>
              <a:rPr lang="zh-CN" altLang="en-US" dirty="0" smtClean="0">
                <a:solidFill>
                  <a:prstClr val="black"/>
                </a:solidFill>
                <a:ea typeface="幼圆" panose="02010509060101010101" pitchFamily="49" charset="-122"/>
              </a:rPr>
              <a:t>使用</a:t>
            </a:r>
            <a:r>
              <a:rPr lang="en-US" altLang="zh-CN" dirty="0" smtClean="0">
                <a:solidFill>
                  <a:prstClr val="black"/>
                </a:solidFill>
                <a:ea typeface="幼圆" panose="02010509060101010101" pitchFamily="49" charset="-122"/>
              </a:rPr>
              <a:t>UDF</a:t>
            </a:r>
            <a:r>
              <a:rPr lang="zh-CN" altLang="en-US" dirty="0" smtClean="0">
                <a:solidFill>
                  <a:prstClr val="black"/>
                </a:solidFill>
                <a:ea typeface="幼圆" panose="02010509060101010101" pitchFamily="49" charset="-122"/>
              </a:rPr>
              <a:t>扩展</a:t>
            </a:r>
            <a:r>
              <a:rPr lang="en-US" altLang="zh-CN" dirty="0" smtClean="0">
                <a:solidFill>
                  <a:prstClr val="black"/>
                </a:solidFill>
                <a:ea typeface="幼圆" panose="02010509060101010101" pitchFamily="49" charset="-122"/>
              </a:rPr>
              <a:t>pig</a:t>
            </a:r>
            <a:r>
              <a:rPr lang="zh-CN" altLang="en-US" dirty="0">
                <a:solidFill>
                  <a:prstClr val="black"/>
                </a:solidFill>
                <a:ea typeface="幼圆" panose="02010509060101010101" pitchFamily="49" charset="-122"/>
              </a:rPr>
              <a:t>功能</a:t>
            </a:r>
            <a:endParaRPr lang="en-US" altLang="zh-CN" dirty="0" smtClean="0">
              <a:solidFill>
                <a:prstClr val="black"/>
              </a:solidFill>
              <a:ea typeface="幼圆" panose="02010509060101010101" pitchFamily="49" charset="-122"/>
            </a:endParaRPr>
          </a:p>
        </p:txBody>
      </p:sp>
    </p:spTree>
    <p:extLst>
      <p:ext uri="{BB962C8B-B14F-4D97-AF65-F5344CB8AC3E}">
        <p14:creationId xmlns:p14="http://schemas.microsoft.com/office/powerpoint/2010/main" val="208315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技术和工具</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输入输出</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457200" y="1600200"/>
            <a:ext cx="8291264" cy="4925144"/>
          </a:xfrm>
        </p:spPr>
        <p:txBody>
          <a:bodyPr>
            <a:normAutofit lnSpcReduction="10000"/>
          </a:bodyPr>
          <a:lstStyle/>
          <a:p>
            <a:r>
              <a:rPr lang="en-US" altLang="zh-CN" dirty="0" err="1" smtClean="0">
                <a:solidFill>
                  <a:prstClr val="black"/>
                </a:solidFill>
                <a:ea typeface="幼圆" panose="02010509060101010101" pitchFamily="49" charset="-122"/>
              </a:rPr>
              <a:t>HCatLoader&amp;HCatStorer</a:t>
            </a:r>
            <a:r>
              <a:rPr lang="en-US" altLang="zh-CN" dirty="0" smtClean="0">
                <a:solidFill>
                  <a:prstClr val="black"/>
                </a:solidFill>
                <a:ea typeface="幼圆" panose="02010509060101010101" pitchFamily="49" charset="-122"/>
              </a:rPr>
              <a:t> </a:t>
            </a:r>
          </a:p>
          <a:p>
            <a:pPr lvl="1"/>
            <a:r>
              <a:rPr lang="zh-CN" altLang="en-US" dirty="0" smtClean="0">
                <a:solidFill>
                  <a:prstClr val="black"/>
                </a:solidFill>
                <a:ea typeface="幼圆" panose="02010509060101010101" pitchFamily="49" charset="-122"/>
              </a:rPr>
              <a:t>读写</a:t>
            </a:r>
            <a:r>
              <a:rPr lang="en-US" altLang="zh-CN" dirty="0" smtClean="0">
                <a:solidFill>
                  <a:prstClr val="black"/>
                </a:solidFill>
                <a:ea typeface="幼圆" panose="02010509060101010101" pitchFamily="49" charset="-122"/>
              </a:rPr>
              <a:t>hive</a:t>
            </a:r>
            <a:r>
              <a:rPr lang="zh-CN" altLang="en-US" dirty="0" smtClean="0">
                <a:solidFill>
                  <a:prstClr val="black"/>
                </a:solidFill>
                <a:ea typeface="幼圆" panose="02010509060101010101" pitchFamily="49" charset="-122"/>
              </a:rPr>
              <a:t>表</a:t>
            </a:r>
            <a:endParaRPr lang="en-US" altLang="zh-CN" dirty="0" smtClean="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自动解析</a:t>
            </a:r>
            <a:r>
              <a:rPr lang="en-US" altLang="zh-CN" dirty="0" smtClean="0">
                <a:solidFill>
                  <a:prstClr val="black"/>
                </a:solidFill>
                <a:ea typeface="幼圆" panose="02010509060101010101" pitchFamily="49" charset="-122"/>
              </a:rPr>
              <a:t>hive</a:t>
            </a:r>
            <a:r>
              <a:rPr lang="zh-CN" altLang="en-US" dirty="0" smtClean="0">
                <a:solidFill>
                  <a:prstClr val="black"/>
                </a:solidFill>
                <a:ea typeface="幼圆" panose="02010509060101010101" pitchFamily="49" charset="-122"/>
              </a:rPr>
              <a:t>表</a:t>
            </a:r>
            <a:r>
              <a:rPr lang="en-US" altLang="zh-CN" dirty="0" smtClean="0">
                <a:solidFill>
                  <a:prstClr val="black"/>
                </a:solidFill>
                <a:ea typeface="幼圆" panose="02010509060101010101" pitchFamily="49" charset="-122"/>
              </a:rPr>
              <a:t>schema</a:t>
            </a:r>
          </a:p>
          <a:p>
            <a:r>
              <a:rPr lang="en-US" altLang="zh-CN" dirty="0" err="1" smtClean="0">
                <a:solidFill>
                  <a:prstClr val="black"/>
                </a:solidFill>
                <a:ea typeface="幼圆" panose="02010509060101010101" pitchFamily="49" charset="-122"/>
              </a:rPr>
              <a:t>AvroStorage</a:t>
            </a:r>
            <a:endParaRPr lang="en-US" altLang="zh-CN" dirty="0" smtClean="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读写</a:t>
            </a:r>
            <a:r>
              <a:rPr lang="en-US" altLang="zh-CN" dirty="0" smtClean="0">
                <a:solidFill>
                  <a:prstClr val="black"/>
                </a:solidFill>
                <a:ea typeface="幼圆" panose="02010509060101010101" pitchFamily="49" charset="-122"/>
              </a:rPr>
              <a:t>Avro</a:t>
            </a:r>
            <a:r>
              <a:rPr lang="zh-CN" altLang="en-US" dirty="0" smtClean="0">
                <a:solidFill>
                  <a:prstClr val="black"/>
                </a:solidFill>
                <a:ea typeface="幼圆" panose="02010509060101010101" pitchFamily="49" charset="-122"/>
              </a:rPr>
              <a:t>文件</a:t>
            </a:r>
            <a:endParaRPr lang="en-US" altLang="zh-CN" dirty="0" smtClean="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自动解析</a:t>
            </a:r>
            <a:r>
              <a:rPr lang="en-US" altLang="zh-CN" dirty="0" err="1" smtClean="0">
                <a:solidFill>
                  <a:prstClr val="black"/>
                </a:solidFill>
                <a:ea typeface="幼圆" panose="02010509060101010101" pitchFamily="49" charset="-122"/>
              </a:rPr>
              <a:t>avro</a:t>
            </a:r>
            <a:r>
              <a:rPr lang="zh-CN" altLang="en-US" dirty="0" smtClean="0">
                <a:solidFill>
                  <a:prstClr val="black"/>
                </a:solidFill>
                <a:ea typeface="幼圆" panose="02010509060101010101" pitchFamily="49" charset="-122"/>
              </a:rPr>
              <a:t>格式</a:t>
            </a:r>
            <a:r>
              <a:rPr lang="en-US" altLang="zh-CN" dirty="0" smtClean="0">
                <a:solidFill>
                  <a:prstClr val="black"/>
                </a:solidFill>
                <a:ea typeface="幼圆" panose="02010509060101010101" pitchFamily="49" charset="-122"/>
              </a:rPr>
              <a:t>schema</a:t>
            </a:r>
            <a:r>
              <a:rPr lang="zh-CN" altLang="en-US" dirty="0" smtClean="0">
                <a:solidFill>
                  <a:prstClr val="black"/>
                </a:solidFill>
                <a:ea typeface="幼圆" panose="02010509060101010101" pitchFamily="49" charset="-122"/>
              </a:rPr>
              <a:t>或显示指定</a:t>
            </a:r>
            <a:r>
              <a:rPr lang="en-US" altLang="zh-CN" dirty="0" smtClean="0">
                <a:solidFill>
                  <a:prstClr val="black"/>
                </a:solidFill>
                <a:ea typeface="幼圆" panose="02010509060101010101" pitchFamily="49" charset="-122"/>
              </a:rPr>
              <a:t>schema</a:t>
            </a:r>
            <a:r>
              <a:rPr lang="zh-CN" altLang="en-US" dirty="0" smtClean="0">
                <a:solidFill>
                  <a:prstClr val="black"/>
                </a:solidFill>
                <a:ea typeface="幼圆" panose="02010509060101010101" pitchFamily="49" charset="-122"/>
              </a:rPr>
              <a:t>文件</a:t>
            </a:r>
            <a:endParaRPr lang="en-US" altLang="zh-CN" dirty="0" smtClean="0">
              <a:solidFill>
                <a:prstClr val="black"/>
              </a:solidFill>
              <a:ea typeface="幼圆" panose="02010509060101010101" pitchFamily="49" charset="-122"/>
            </a:endParaRPr>
          </a:p>
          <a:p>
            <a:r>
              <a:rPr lang="en-US" altLang="zh-CN" dirty="0" err="1" smtClean="0">
                <a:solidFill>
                  <a:prstClr val="black"/>
                </a:solidFill>
                <a:ea typeface="幼圆" panose="02010509060101010101" pitchFamily="49" charset="-122"/>
              </a:rPr>
              <a:t>PigStorage</a:t>
            </a:r>
            <a:endParaRPr lang="en-US" altLang="zh-CN" dirty="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特定分隔符指定（默认为</a:t>
            </a:r>
            <a:r>
              <a:rPr lang="en-US" altLang="zh-CN" dirty="0" smtClean="0">
                <a:solidFill>
                  <a:prstClr val="black"/>
                </a:solidFill>
                <a:ea typeface="幼圆" panose="02010509060101010101" pitchFamily="49" charset="-122"/>
              </a:rPr>
              <a:t>tab</a:t>
            </a:r>
            <a:r>
              <a:rPr lang="zh-CN" altLang="en-US" dirty="0" smtClean="0">
                <a:solidFill>
                  <a:prstClr val="black"/>
                </a:solidFill>
                <a:ea typeface="幼圆" panose="02010509060101010101" pitchFamily="49" charset="-122"/>
              </a:rPr>
              <a:t>键）的文本文件</a:t>
            </a:r>
            <a:endParaRPr lang="en-US" altLang="zh-CN" dirty="0" smtClean="0">
              <a:solidFill>
                <a:prstClr val="black"/>
              </a:solidFill>
              <a:ea typeface="幼圆" panose="02010509060101010101" pitchFamily="49" charset="-122"/>
            </a:endParaRPr>
          </a:p>
          <a:p>
            <a:pPr lvl="1"/>
            <a:r>
              <a:rPr lang="zh-CN" altLang="en-US" dirty="0" smtClean="0">
                <a:solidFill>
                  <a:prstClr val="black"/>
                </a:solidFill>
                <a:ea typeface="幼圆" panose="02010509060101010101" pitchFamily="49" charset="-122"/>
              </a:rPr>
              <a:t>需手动指定</a:t>
            </a:r>
            <a:r>
              <a:rPr lang="en-US" altLang="zh-CN" dirty="0" smtClean="0">
                <a:solidFill>
                  <a:prstClr val="black"/>
                </a:solidFill>
                <a:ea typeface="幼圆" panose="02010509060101010101" pitchFamily="49" charset="-122"/>
              </a:rPr>
              <a:t>schema</a:t>
            </a:r>
            <a:endParaRPr lang="en-US" altLang="zh-CN" dirty="0">
              <a:solidFill>
                <a:prstClr val="black"/>
              </a:solidFill>
              <a:ea typeface="幼圆" panose="02010509060101010101" pitchFamily="49" charset="-122"/>
            </a:endParaRPr>
          </a:p>
          <a:p>
            <a:pPr lvl="2"/>
            <a:endParaRPr lang="en-US" altLang="zh-CN" dirty="0" smtClean="0">
              <a:solidFill>
                <a:prstClr val="black"/>
              </a:solidFill>
              <a:ea typeface="幼圆" panose="02010509060101010101" pitchFamily="49" charset="-122"/>
            </a:endParaRPr>
          </a:p>
        </p:txBody>
      </p:sp>
    </p:spTree>
    <p:extLst>
      <p:ext uri="{BB962C8B-B14F-4D97-AF65-F5344CB8AC3E}">
        <p14:creationId xmlns:p14="http://schemas.microsoft.com/office/powerpoint/2010/main" val="2738004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技术和工具</a:t>
            </a:r>
            <a:r>
              <a:rPr lang="en-US" altLang="zh-CN" dirty="0" smtClean="0">
                <a:latin typeface="幼圆" panose="02010509060101010101" pitchFamily="49" charset="-122"/>
                <a:ea typeface="幼圆" panose="02010509060101010101" pitchFamily="49" charset="-122"/>
              </a:rPr>
              <a:t>-OOZIE</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457200" y="1600200"/>
            <a:ext cx="8291264" cy="4925144"/>
          </a:xfrm>
        </p:spPr>
        <p:txBody>
          <a:bodyPr>
            <a:normAutofit fontScale="92500" lnSpcReduction="10000"/>
          </a:bodyPr>
          <a:lstStyle/>
          <a:p>
            <a:r>
              <a:rPr lang="en-US" altLang="zh-CN" dirty="0" err="1" smtClean="0"/>
              <a:t>Oozie</a:t>
            </a:r>
            <a:r>
              <a:rPr lang="en-US" altLang="zh-CN" dirty="0" smtClean="0"/>
              <a:t> </a:t>
            </a:r>
            <a:r>
              <a:rPr lang="en-US" altLang="zh-CN" dirty="0"/>
              <a:t>Workflow jobs are Directed </a:t>
            </a:r>
            <a:r>
              <a:rPr lang="en-US" altLang="zh-CN" dirty="0" err="1"/>
              <a:t>Acyclical</a:t>
            </a:r>
            <a:r>
              <a:rPr lang="en-US" altLang="zh-CN" dirty="0"/>
              <a:t> Graphs (DAGs) of actions</a:t>
            </a:r>
            <a:r>
              <a:rPr lang="en-US" altLang="zh-CN" dirty="0" smtClean="0"/>
              <a:t>.</a:t>
            </a:r>
          </a:p>
          <a:p>
            <a:r>
              <a:rPr lang="en-US" altLang="zh-CN" dirty="0" err="1"/>
              <a:t>Oozie</a:t>
            </a:r>
            <a:r>
              <a:rPr lang="en-US" altLang="zh-CN" dirty="0"/>
              <a:t> Coordinator jobs are recurrent </a:t>
            </a:r>
            <a:r>
              <a:rPr lang="en-US" altLang="zh-CN" dirty="0" err="1"/>
              <a:t>Oozie</a:t>
            </a:r>
            <a:r>
              <a:rPr lang="en-US" altLang="zh-CN" dirty="0"/>
              <a:t> Workflow jobs triggered by time (frequency) and data </a:t>
            </a:r>
            <a:r>
              <a:rPr lang="en-US" altLang="zh-CN" dirty="0" err="1" smtClean="0"/>
              <a:t>availabilty</a:t>
            </a:r>
            <a:endParaRPr lang="en-US" altLang="zh-CN" dirty="0" smtClean="0"/>
          </a:p>
          <a:p>
            <a:r>
              <a:rPr lang="en-US" altLang="zh-CN" dirty="0" err="1"/>
              <a:t>Oozie</a:t>
            </a:r>
            <a:r>
              <a:rPr lang="en-US" altLang="zh-CN" dirty="0"/>
              <a:t> is integrated with the rest of the Hadoop stack supporting several types of Hadoop jobs out of the box (such as Java map-reduce, Streaming map-reduce, Pig, Hive, </a:t>
            </a:r>
            <a:r>
              <a:rPr lang="en-US" altLang="zh-CN" dirty="0" err="1"/>
              <a:t>Sqoop</a:t>
            </a:r>
            <a:r>
              <a:rPr lang="en-US" altLang="zh-CN" dirty="0"/>
              <a:t> and </a:t>
            </a:r>
            <a:r>
              <a:rPr lang="en-US" altLang="zh-CN" dirty="0" err="1"/>
              <a:t>Distcp</a:t>
            </a:r>
            <a:r>
              <a:rPr lang="en-US" altLang="zh-CN" dirty="0"/>
              <a:t>) as well as system specific jobs (such as Java programs and shell scripts</a:t>
            </a:r>
            <a:r>
              <a:rPr lang="en-US" altLang="zh-CN" dirty="0" smtClean="0"/>
              <a:t>)</a:t>
            </a:r>
            <a:endParaRPr lang="en-US" altLang="zh-CN" dirty="0" smtClean="0">
              <a:solidFill>
                <a:prstClr val="black"/>
              </a:solidFill>
              <a:ea typeface="幼圆" panose="02010509060101010101" pitchFamily="49" charset="-122"/>
            </a:endParaRPr>
          </a:p>
        </p:txBody>
      </p:sp>
    </p:spTree>
    <p:extLst>
      <p:ext uri="{BB962C8B-B14F-4D97-AF65-F5344CB8AC3E}">
        <p14:creationId xmlns:p14="http://schemas.microsoft.com/office/powerpoint/2010/main" val="973988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经验总结</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熟悉业务，熟悉数据</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先请教再验证</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灵活的设计</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适应业务的快速变化</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系统上线后的监控</a:t>
            </a:r>
            <a:endParaRPr lang="en-US" altLang="zh-CN"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66598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经验总结</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技术见</a:t>
            </a:r>
            <a:r>
              <a:rPr lang="en-US" altLang="zh-CN" dirty="0" err="1" smtClean="0">
                <a:latin typeface="幼圆" panose="02010509060101010101" pitchFamily="49" charset="-122"/>
                <a:ea typeface="幼圆" panose="02010509060101010101" pitchFamily="49" charset="-122"/>
              </a:rPr>
              <a:t>cf</a:t>
            </a:r>
            <a:endParaRPr lang="en-US" altLang="zh-CN" dirty="0" smtClean="0">
              <a:latin typeface="幼圆" panose="02010509060101010101" pitchFamily="49" charset="-122"/>
              <a:ea typeface="幼圆" panose="02010509060101010101" pitchFamily="49" charset="-122"/>
            </a:endParaRPr>
          </a:p>
          <a:p>
            <a:r>
              <a:rPr lang="en-US" altLang="zh-CN" dirty="0">
                <a:latin typeface="幼圆" panose="02010509060101010101" pitchFamily="49" charset="-122"/>
                <a:ea typeface="幼圆" panose="02010509060101010101" pitchFamily="49" charset="-122"/>
              </a:rPr>
              <a:t>http://cf.jd.com/pages/viewpage.action?pageId=71980270</a:t>
            </a:r>
            <a:endParaRPr lang="en-US" altLang="zh-CN"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8746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40968"/>
            <a:ext cx="8229600" cy="1143000"/>
          </a:xfrm>
        </p:spPr>
        <p:txBody>
          <a:bodyPr/>
          <a:lstStyle/>
          <a:p>
            <a:r>
              <a:rPr lang="zh-CN" altLang="en-US" dirty="0" smtClean="0">
                <a:latin typeface="幼圆" panose="02010509060101010101" pitchFamily="49" charset="-122"/>
                <a:ea typeface="幼圆" panose="02010509060101010101" pitchFamily="49" charset="-122"/>
              </a:rPr>
              <a:t>问题？</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89760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anose="02010509060101010101" pitchFamily="49" charset="-122"/>
                <a:ea typeface="幼圆" panose="02010509060101010101" pitchFamily="49" charset="-122"/>
              </a:rPr>
              <a:t>做什么</a:t>
            </a: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面临的</a:t>
            </a:r>
            <a:r>
              <a:rPr lang="zh-CN" altLang="en-US" dirty="0">
                <a:latin typeface="幼圆" panose="02010509060101010101" pitchFamily="49" charset="-122"/>
                <a:ea typeface="幼圆" panose="02010509060101010101" pitchFamily="49" charset="-122"/>
              </a:rPr>
              <a:t>问题</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不同的渠道来源</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免费 收费 </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展示类 效果类 导航类 </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不同的设备类型</a:t>
            </a:r>
            <a:endParaRPr lang="en-US" altLang="zh-CN" dirty="0" smtClean="0">
              <a:latin typeface="幼圆" panose="02010509060101010101" pitchFamily="49" charset="-122"/>
              <a:ea typeface="幼圆" panose="02010509060101010101" pitchFamily="49" charset="-122"/>
            </a:endParaRPr>
          </a:p>
          <a:p>
            <a:pPr lvl="2"/>
            <a:r>
              <a:rPr lang="en-US" altLang="zh-CN" dirty="0" smtClean="0">
                <a:latin typeface="幼圆" panose="02010509060101010101" pitchFamily="49" charset="-122"/>
                <a:ea typeface="幼圆" panose="02010509060101010101" pitchFamily="49" charset="-122"/>
              </a:rPr>
              <a:t>PC,M,APP,</a:t>
            </a:r>
            <a:r>
              <a:rPr lang="zh-CN" altLang="en-US" dirty="0" smtClean="0">
                <a:latin typeface="幼圆" panose="02010509060101010101" pitchFamily="49" charset="-122"/>
                <a:ea typeface="幼圆" panose="02010509060101010101" pitchFamily="49" charset="-122"/>
              </a:rPr>
              <a:t>微信手</a:t>
            </a:r>
            <a:r>
              <a:rPr lang="en-US" altLang="zh-CN" dirty="0" smtClean="0">
                <a:latin typeface="幼圆" panose="02010509060101010101" pitchFamily="49" charset="-122"/>
                <a:ea typeface="幼圆" panose="02010509060101010101" pitchFamily="49" charset="-122"/>
              </a:rPr>
              <a:t>Q</a:t>
            </a:r>
          </a:p>
          <a:p>
            <a:pPr lvl="1"/>
            <a:r>
              <a:rPr lang="zh-CN" altLang="en-US" dirty="0">
                <a:latin typeface="幼圆" panose="02010509060101010101" pitchFamily="49" charset="-122"/>
                <a:ea typeface="幼圆" panose="02010509060101010101" pitchFamily="49" charset="-122"/>
              </a:rPr>
              <a:t>精细</a:t>
            </a:r>
            <a:r>
              <a:rPr lang="zh-CN" altLang="en-US" dirty="0" smtClean="0">
                <a:latin typeface="幼圆" panose="02010509060101010101" pitchFamily="49" charset="-122"/>
                <a:ea typeface="幼圆" panose="02010509060101010101" pitchFamily="49" charset="-122"/>
              </a:rPr>
              <a:t>化的订单跟踪</a:t>
            </a:r>
            <a:endParaRPr lang="en-US" altLang="zh-CN" dirty="0" smtClean="0">
              <a:latin typeface="幼圆" panose="02010509060101010101" pitchFamily="49" charset="-122"/>
              <a:ea typeface="幼圆" panose="02010509060101010101" pitchFamily="49" charset="-122"/>
            </a:endParaRPr>
          </a:p>
          <a:p>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173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渠道是什么</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normAutofit fontScale="92500"/>
          </a:bodyPr>
          <a:lstStyle/>
          <a:p>
            <a:r>
              <a:rPr lang="zh-CN" altLang="en-US" dirty="0" smtClean="0">
                <a:latin typeface="幼圆" panose="02010509060101010101" pitchFamily="49" charset="-122"/>
                <a:ea typeface="幼圆" panose="02010509060101010101" pitchFamily="49" charset="-122"/>
              </a:rPr>
              <a:t>物理渠道</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层次化的渠道，共四级渠道</a:t>
            </a:r>
            <a:endParaRPr lang="en-US" altLang="zh-CN" dirty="0" smtClean="0">
              <a:latin typeface="幼圆" panose="02010509060101010101" pitchFamily="49" charset="-122"/>
              <a:ea typeface="幼圆" panose="02010509060101010101" pitchFamily="49" charset="-122"/>
            </a:endParaRPr>
          </a:p>
          <a:p>
            <a:pPr lvl="2"/>
            <a:r>
              <a:rPr lang="zh-CN" altLang="en-US" dirty="0">
                <a:latin typeface="幼圆" panose="02010509060101010101" pitchFamily="49" charset="-122"/>
                <a:ea typeface="幼圆" panose="02010509060101010101" pitchFamily="49" charset="-122"/>
              </a:rPr>
              <a:t>第</a:t>
            </a:r>
            <a:r>
              <a:rPr lang="zh-CN" altLang="en-US" dirty="0" smtClean="0">
                <a:latin typeface="幼圆" panose="02010509060101010101" pitchFamily="49" charset="-122"/>
                <a:ea typeface="幼圆" panose="02010509060101010101" pitchFamily="49" charset="-122"/>
              </a:rPr>
              <a:t>一级 免费 付费</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第二级 </a:t>
            </a:r>
            <a:r>
              <a:rPr lang="en-US" altLang="zh-CN" dirty="0" smtClean="0">
                <a:latin typeface="幼圆" panose="02010509060101010101" pitchFamily="49" charset="-122"/>
                <a:ea typeface="幼圆" panose="02010509060101010101" pitchFamily="49" charset="-122"/>
              </a:rPr>
              <a:t>SEM </a:t>
            </a:r>
            <a:r>
              <a:rPr lang="zh-CN" altLang="en-US" dirty="0" smtClean="0">
                <a:latin typeface="幼圆" panose="02010509060101010101" pitchFamily="49" charset="-122"/>
                <a:ea typeface="幼圆" panose="02010509060101010101" pitchFamily="49" charset="-122"/>
              </a:rPr>
              <a:t>导航 品专 展示广告 </a:t>
            </a:r>
            <a:r>
              <a:rPr lang="en-US" altLang="zh-CN" dirty="0" smtClean="0">
                <a:latin typeface="幼圆" panose="02010509060101010101" pitchFamily="49" charset="-122"/>
                <a:ea typeface="幼圆" panose="02010509060101010101" pitchFamily="49" charset="-122"/>
              </a:rPr>
              <a:t>SEO EDM</a:t>
            </a:r>
            <a:r>
              <a:rPr lang="zh-CN" altLang="en-US" dirty="0" smtClean="0">
                <a:latin typeface="幼圆" panose="02010509060101010101" pitchFamily="49" charset="-122"/>
                <a:ea typeface="幼圆" panose="02010509060101010101" pitchFamily="49" charset="-122"/>
              </a:rPr>
              <a:t>的等大的渠道</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第三级 第四级 更细致的划分</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业务渠道</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不同业务线</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一部分和二级渠道做映射</a:t>
            </a:r>
            <a:endParaRPr lang="en-US" altLang="zh-CN" dirty="0" smtClean="0">
              <a:latin typeface="幼圆" panose="02010509060101010101" pitchFamily="49" charset="-122"/>
              <a:ea typeface="幼圆" panose="02010509060101010101" pitchFamily="49" charset="-122"/>
            </a:endParaRPr>
          </a:p>
          <a:p>
            <a:pPr lvl="2"/>
            <a:r>
              <a:rPr lang="zh-CN" altLang="en-US" dirty="0" smtClean="0">
                <a:latin typeface="幼圆" panose="02010509060101010101" pitchFamily="49" charset="-122"/>
                <a:ea typeface="幼圆" panose="02010509060101010101" pitchFamily="49" charset="-122"/>
              </a:rPr>
              <a:t>另一部分和三级渠道做映射</a:t>
            </a:r>
            <a:endParaRPr lang="en-US" altLang="zh-CN" dirty="0" smtClean="0">
              <a:latin typeface="幼圆" panose="02010509060101010101" pitchFamily="49" charset="-122"/>
              <a:ea typeface="幼圆" panose="02010509060101010101" pitchFamily="49" charset="-122"/>
            </a:endParaRPr>
          </a:p>
          <a:p>
            <a:pPr lvl="3"/>
            <a:r>
              <a:rPr lang="zh-CN" altLang="en-US" dirty="0" smtClean="0">
                <a:latin typeface="幼圆" panose="02010509060101010101" pitchFamily="49" charset="-122"/>
                <a:ea typeface="幼圆" panose="02010509060101010101" pitchFamily="49" charset="-122"/>
              </a:rPr>
              <a:t>展示广告可以分为展示</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广告</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a:t>
            </a:r>
            <a:r>
              <a:rPr lang="en-US" altLang="zh-CN" dirty="0" smtClean="0">
                <a:latin typeface="幼圆" panose="02010509060101010101" pitchFamily="49" charset="-122"/>
                <a:ea typeface="幼圆" panose="02010509060101010101" pitchFamily="49" charset="-122"/>
              </a:rPr>
              <a:t>ADX</a:t>
            </a:r>
            <a:r>
              <a:rPr lang="zh-CN" altLang="en-US" dirty="0" smtClean="0">
                <a:latin typeface="幼圆" panose="02010509060101010101" pitchFamily="49" charset="-122"/>
                <a:ea typeface="幼圆" panose="02010509060101010101" pitchFamily="49" charset="-122"/>
              </a:rPr>
              <a:t>和广点通</a:t>
            </a:r>
            <a:endParaRPr lang="en-US" altLang="zh-CN"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2187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渠道从哪里来</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点击广告后跳转到落地页时添加</a:t>
            </a:r>
            <a:r>
              <a:rPr lang="en-US" altLang="zh-CN" dirty="0" err="1" smtClean="0">
                <a:latin typeface="幼圆" panose="02010509060101010101" pitchFamily="49" charset="-122"/>
                <a:ea typeface="幼圆" panose="02010509060101010101" pitchFamily="49" charset="-122"/>
              </a:rPr>
              <a:t>url</a:t>
            </a:r>
            <a:r>
              <a:rPr lang="zh-CN" altLang="en-US" dirty="0" smtClean="0">
                <a:latin typeface="幼圆" panose="02010509060101010101" pitchFamily="49" charset="-122"/>
                <a:ea typeface="幼圆" panose="02010509060101010101" pitchFamily="49" charset="-122"/>
              </a:rPr>
              <a:t>参数</a:t>
            </a:r>
            <a:endParaRPr lang="en-US" altLang="zh-CN" dirty="0" smtClean="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埋</a:t>
            </a:r>
            <a:r>
              <a:rPr lang="zh-CN" altLang="en-US" dirty="0" smtClean="0">
                <a:latin typeface="幼圆" panose="02010509060101010101" pitchFamily="49" charset="-122"/>
                <a:ea typeface="幼圆" panose="02010509060101010101" pitchFamily="49" charset="-122"/>
              </a:rPr>
              <a:t>点</a:t>
            </a:r>
            <a:r>
              <a:rPr lang="en-US" altLang="zh-CN" dirty="0" err="1" smtClean="0">
                <a:latin typeface="幼圆" panose="02010509060101010101" pitchFamily="49" charset="-122"/>
                <a:ea typeface="幼圆" panose="02010509060101010101" pitchFamily="49" charset="-122"/>
              </a:rPr>
              <a:t>js</a:t>
            </a:r>
            <a:r>
              <a:rPr lang="zh-CN" altLang="en-US" dirty="0" smtClean="0">
                <a:latin typeface="幼圆" panose="02010509060101010101" pitchFamily="49" charset="-122"/>
                <a:ea typeface="幼圆" panose="02010509060101010101" pitchFamily="49" charset="-122"/>
              </a:rPr>
              <a:t>代码解析</a:t>
            </a:r>
            <a:r>
              <a:rPr lang="en-US" altLang="zh-CN" dirty="0" err="1" smtClean="0">
                <a:latin typeface="幼圆" panose="02010509060101010101" pitchFamily="49" charset="-122"/>
                <a:ea typeface="幼圆" panose="02010509060101010101" pitchFamily="49" charset="-122"/>
              </a:rPr>
              <a:t>url</a:t>
            </a:r>
            <a:r>
              <a:rPr lang="zh-CN" altLang="en-US" dirty="0" smtClean="0">
                <a:latin typeface="幼圆" panose="02010509060101010101" pitchFamily="49" charset="-122"/>
                <a:ea typeface="幼圆" panose="02010509060101010101" pitchFamily="49" charset="-122"/>
              </a:rPr>
              <a:t>参数并写入</a:t>
            </a:r>
            <a:r>
              <a:rPr lang="en-US" altLang="zh-CN" dirty="0" smtClean="0">
                <a:latin typeface="幼圆" panose="02010509060101010101" pitchFamily="49" charset="-122"/>
                <a:ea typeface="幼圆" panose="02010509060101010101" pitchFamily="49" charset="-122"/>
              </a:rPr>
              <a:t>cookie</a:t>
            </a:r>
            <a:r>
              <a:rPr lang="zh-CN" altLang="en-US" dirty="0" smtClean="0">
                <a:latin typeface="幼圆" panose="02010509060101010101" pitchFamily="49" charset="-122"/>
                <a:ea typeface="幼圆" panose="02010509060101010101" pitchFamily="49" charset="-122"/>
              </a:rPr>
              <a:t>中的</a:t>
            </a:r>
            <a:r>
              <a:rPr lang="en-US" altLang="zh-CN" dirty="0" err="1" smtClean="0">
                <a:latin typeface="幼圆" panose="02010509060101010101" pitchFamily="49" charset="-122"/>
                <a:ea typeface="幼圆" panose="02010509060101010101" pitchFamily="49" charset="-122"/>
              </a:rPr>
              <a:t>jdv</a:t>
            </a:r>
            <a:endParaRPr lang="en-US" altLang="zh-CN" dirty="0" smtClean="0">
              <a:latin typeface="幼圆" panose="02010509060101010101" pitchFamily="49" charset="-122"/>
              <a:ea typeface="幼圆" panose="02010509060101010101" pitchFamily="49" charset="-122"/>
            </a:endParaRPr>
          </a:p>
          <a:p>
            <a:r>
              <a:rPr lang="en-US" altLang="zh-CN" dirty="0" err="1">
                <a:latin typeface="幼圆" panose="02010509060101010101" pitchFamily="49" charset="-122"/>
                <a:ea typeface="幼圆" panose="02010509060101010101" pitchFamily="49" charset="-122"/>
              </a:rPr>
              <a:t>j</a:t>
            </a:r>
            <a:r>
              <a:rPr lang="en-US" altLang="zh-CN" dirty="0" err="1" smtClean="0">
                <a:latin typeface="幼圆" panose="02010509060101010101" pitchFamily="49" charset="-122"/>
                <a:ea typeface="幼圆" panose="02010509060101010101" pitchFamily="49" charset="-122"/>
              </a:rPr>
              <a:t>dv</a:t>
            </a:r>
            <a:r>
              <a:rPr lang="zh-CN" altLang="en-US" dirty="0" smtClean="0">
                <a:latin typeface="幼圆" panose="02010509060101010101" pitchFamily="49" charset="-122"/>
                <a:ea typeface="幼圆" panose="02010509060101010101" pitchFamily="49" charset="-122"/>
              </a:rPr>
              <a:t>有效期</a:t>
            </a:r>
            <a:r>
              <a:rPr lang="en-US" altLang="zh-CN" dirty="0" smtClean="0">
                <a:latin typeface="幼圆" panose="02010509060101010101" pitchFamily="49" charset="-122"/>
                <a:ea typeface="幼圆" panose="02010509060101010101" pitchFamily="49" charset="-122"/>
              </a:rPr>
              <a:t>15</a:t>
            </a:r>
            <a:r>
              <a:rPr lang="zh-CN" altLang="en-US" dirty="0" smtClean="0">
                <a:latin typeface="幼圆" panose="02010509060101010101" pitchFamily="49" charset="-122"/>
                <a:ea typeface="幼圆" panose="02010509060101010101" pitchFamily="49" charset="-122"/>
              </a:rPr>
              <a:t>天，每次访问上传</a:t>
            </a:r>
            <a:r>
              <a:rPr lang="en-US" altLang="zh-CN" dirty="0" err="1" smtClean="0">
                <a:latin typeface="幼圆" panose="02010509060101010101" pitchFamily="49" charset="-122"/>
                <a:ea typeface="幼圆" panose="02010509060101010101" pitchFamily="49" charset="-122"/>
              </a:rPr>
              <a:t>jdv</a:t>
            </a:r>
            <a:endParaRPr lang="en-US" altLang="zh-CN" dirty="0" smtClean="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大</a:t>
            </a:r>
            <a:r>
              <a:rPr lang="zh-CN" altLang="en-US" dirty="0" smtClean="0">
                <a:latin typeface="幼圆" panose="02010509060101010101" pitchFamily="49" charset="-122"/>
                <a:ea typeface="幼圆" panose="02010509060101010101" pitchFamily="49" charset="-122"/>
              </a:rPr>
              <a:t>数据部根据</a:t>
            </a:r>
            <a:r>
              <a:rPr lang="en-US" altLang="zh-CN" dirty="0" err="1" smtClean="0">
                <a:latin typeface="幼圆" panose="02010509060101010101" pitchFamily="49" charset="-122"/>
                <a:ea typeface="幼圆" panose="02010509060101010101" pitchFamily="49" charset="-122"/>
              </a:rPr>
              <a:t>jdv</a:t>
            </a:r>
            <a:r>
              <a:rPr lang="zh-CN" altLang="en-US" dirty="0" smtClean="0">
                <a:latin typeface="幼圆" panose="02010509060101010101" pitchFamily="49" charset="-122"/>
                <a:ea typeface="幼圆" panose="02010509060101010101" pitchFamily="49" charset="-122"/>
              </a:rPr>
              <a:t>解析出</a:t>
            </a:r>
            <a:r>
              <a:rPr lang="en-US" altLang="zh-CN" dirty="0" err="1" smtClean="0">
                <a:latin typeface="幼圆" panose="02010509060101010101" pitchFamily="49" charset="-122"/>
                <a:ea typeface="幼圆" panose="02010509060101010101" pitchFamily="49" charset="-122"/>
              </a:rPr>
              <a:t>utm</a:t>
            </a:r>
            <a:r>
              <a:rPr lang="zh-CN" altLang="en-US" dirty="0" smtClean="0">
                <a:latin typeface="幼圆" panose="02010509060101010101" pitchFamily="49" charset="-122"/>
                <a:ea typeface="幼圆" panose="02010509060101010101" pitchFamily="49" charset="-122"/>
              </a:rPr>
              <a:t>参数，并映射到物理渠道</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21193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渠道从哪里来（</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a:latin typeface="幼圆" panose="02010509060101010101" pitchFamily="49" charset="-122"/>
                <a:ea typeface="幼圆" panose="02010509060101010101" pitchFamily="49" charset="-122"/>
              </a:rPr>
              <a:t>呼</a:t>
            </a:r>
            <a:r>
              <a:rPr lang="zh-CN" altLang="en-US" dirty="0" smtClean="0">
                <a:latin typeface="幼圆" panose="02010509060101010101" pitchFamily="49" charset="-122"/>
                <a:ea typeface="幼圆" panose="02010509060101010101" pitchFamily="49" charset="-122"/>
              </a:rPr>
              <a:t>起</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的链接中封装</a:t>
            </a:r>
            <a:r>
              <a:rPr lang="en-US" altLang="zh-CN" dirty="0" err="1" smtClean="0">
                <a:latin typeface="幼圆" panose="02010509060101010101" pitchFamily="49" charset="-122"/>
                <a:ea typeface="幼圆" panose="02010509060101010101" pitchFamily="49" charset="-122"/>
              </a:rPr>
              <a:t>utm</a:t>
            </a:r>
            <a:r>
              <a:rPr lang="zh-CN" altLang="en-US" dirty="0" smtClean="0">
                <a:latin typeface="幼圆" panose="02010509060101010101" pitchFamily="49" charset="-122"/>
                <a:ea typeface="幼圆" panose="02010509060101010101" pitchFamily="49" charset="-122"/>
              </a:rPr>
              <a:t>参数</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解析呼起链接中的</a:t>
            </a:r>
            <a:r>
              <a:rPr lang="en-US" altLang="zh-CN" dirty="0" err="1" smtClean="0">
                <a:latin typeface="幼圆" panose="02010509060101010101" pitchFamily="49" charset="-122"/>
                <a:ea typeface="幼圆" panose="02010509060101010101" pitchFamily="49" charset="-122"/>
              </a:rPr>
              <a:t>utm</a:t>
            </a:r>
            <a:r>
              <a:rPr lang="zh-CN" altLang="en-US" dirty="0" smtClean="0">
                <a:latin typeface="幼圆" panose="02010509060101010101" pitchFamily="49" charset="-122"/>
                <a:ea typeface="幼圆" panose="02010509060101010101" pitchFamily="49" charset="-122"/>
              </a:rPr>
              <a:t>参数并写入</a:t>
            </a:r>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内部缓存</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App</a:t>
            </a:r>
            <a:r>
              <a:rPr lang="zh-CN" altLang="en-US" dirty="0" smtClean="0">
                <a:latin typeface="幼圆" panose="02010509060101010101" pitchFamily="49" charset="-122"/>
                <a:ea typeface="幼圆" panose="02010509060101010101" pitchFamily="49" charset="-122"/>
              </a:rPr>
              <a:t>浏览日志存入内部存储，达到阈值后批量上传</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大数据部根据</a:t>
            </a:r>
            <a:r>
              <a:rPr lang="en-US" altLang="zh-CN" dirty="0" err="1" smtClean="0">
                <a:latin typeface="幼圆" panose="02010509060101010101" pitchFamily="49" charset="-122"/>
                <a:ea typeface="幼圆" panose="02010509060101010101" pitchFamily="49" charset="-122"/>
              </a:rPr>
              <a:t>jdv</a:t>
            </a:r>
            <a:r>
              <a:rPr lang="zh-CN" altLang="en-US" dirty="0" smtClean="0">
                <a:latin typeface="幼圆" panose="02010509060101010101" pitchFamily="49" charset="-122"/>
                <a:ea typeface="幼圆" panose="02010509060101010101" pitchFamily="49" charset="-122"/>
              </a:rPr>
              <a:t>解析出</a:t>
            </a:r>
            <a:r>
              <a:rPr lang="en-US" altLang="zh-CN" dirty="0" err="1" smtClean="0">
                <a:latin typeface="幼圆" panose="02010509060101010101" pitchFamily="49" charset="-122"/>
                <a:ea typeface="幼圆" panose="02010509060101010101" pitchFamily="49" charset="-122"/>
              </a:rPr>
              <a:t>jdv</a:t>
            </a:r>
            <a:r>
              <a:rPr lang="zh-CN" altLang="en-US" dirty="0" smtClean="0">
                <a:latin typeface="幼圆" panose="02010509060101010101" pitchFamily="49" charset="-122"/>
                <a:ea typeface="幼圆" panose="02010509060101010101" pitchFamily="49" charset="-122"/>
              </a:rPr>
              <a:t>生成时间，若</a:t>
            </a:r>
            <a:r>
              <a:rPr lang="en-US" altLang="zh-CN" dirty="0" err="1" smtClean="0">
                <a:latin typeface="幼圆" panose="02010509060101010101" pitchFamily="49" charset="-122"/>
                <a:ea typeface="幼圆" panose="02010509060101010101" pitchFamily="49" charset="-122"/>
              </a:rPr>
              <a:t>jdv</a:t>
            </a:r>
            <a:r>
              <a:rPr lang="zh-CN" altLang="en-US" dirty="0" smtClean="0">
                <a:latin typeface="幼圆" panose="02010509060101010101" pitchFamily="49" charset="-122"/>
                <a:ea typeface="幼圆" panose="02010509060101010101" pitchFamily="49" charset="-122"/>
              </a:rPr>
              <a:t>没过期，则取</a:t>
            </a:r>
            <a:r>
              <a:rPr lang="en-US" altLang="zh-CN" dirty="0" err="1" smtClean="0">
                <a:latin typeface="幼圆" panose="02010509060101010101" pitchFamily="49" charset="-122"/>
                <a:ea typeface="幼圆" panose="02010509060101010101" pitchFamily="49" charset="-122"/>
              </a:rPr>
              <a:t>utm</a:t>
            </a:r>
            <a:r>
              <a:rPr lang="zh-CN" altLang="en-US" dirty="0" smtClean="0">
                <a:latin typeface="幼圆" panose="02010509060101010101" pitchFamily="49" charset="-122"/>
                <a:ea typeface="幼圆" panose="02010509060101010101" pitchFamily="49" charset="-122"/>
              </a:rPr>
              <a:t>参数并映射到物理渠道</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464248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anose="02010509060101010101" pitchFamily="49" charset="-122"/>
                <a:ea typeface="幼圆" panose="02010509060101010101" pitchFamily="49" charset="-122"/>
              </a:rPr>
              <a:t>有什么</a:t>
            </a:r>
          </a:p>
        </p:txBody>
      </p:sp>
      <p:sp>
        <p:nvSpPr>
          <p:cNvPr id="3" name="内容占位符 2"/>
          <p:cNvSpPr>
            <a:spLocks noGrp="1"/>
          </p:cNvSpPr>
          <p:nvPr>
            <p:ph idx="1"/>
          </p:nvPr>
        </p:nvSpPr>
        <p:spPr/>
        <p:txBody>
          <a:bodyPr>
            <a:normAutofit fontScale="77500" lnSpcReduction="20000"/>
          </a:bodyPr>
          <a:lstStyle/>
          <a:p>
            <a:r>
              <a:rPr lang="zh-CN" altLang="en-US" dirty="0" smtClean="0">
                <a:latin typeface="幼圆" panose="02010509060101010101" pitchFamily="49" charset="-122"/>
                <a:ea typeface="幼圆" panose="02010509060101010101" pitchFamily="49" charset="-122"/>
              </a:rPr>
              <a:t>订单 </a:t>
            </a:r>
            <a:r>
              <a:rPr lang="en-US" altLang="zh-CN" dirty="0">
                <a:latin typeface="幼圆" panose="02010509060101010101" pitchFamily="49" charset="-122"/>
                <a:ea typeface="幼圆" panose="02010509060101010101" pitchFamily="49" charset="-122"/>
              </a:rPr>
              <a:t>gdm_m07_ord_det_chan</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浏览日志</a:t>
            </a:r>
            <a:endParaRPr lang="en-US" altLang="zh-CN" dirty="0" smtClean="0">
              <a:latin typeface="幼圆" panose="02010509060101010101" pitchFamily="49" charset="-122"/>
              <a:ea typeface="幼圆" panose="02010509060101010101" pitchFamily="49" charset="-122"/>
            </a:endParaRPr>
          </a:p>
          <a:p>
            <a:pPr lvl="1"/>
            <a:r>
              <a:rPr lang="en-US" altLang="zh-CN" dirty="0" err="1" smtClean="0">
                <a:latin typeface="幼圆" panose="02010509060101010101" pitchFamily="49" charset="-122"/>
                <a:ea typeface="幼圆" panose="02010509060101010101" pitchFamily="49" charset="-122"/>
              </a:rPr>
              <a:t>gdm_online_log</a:t>
            </a:r>
            <a:endParaRPr lang="en-US" altLang="zh-CN" dirty="0" smtClean="0">
              <a:latin typeface="幼圆" panose="02010509060101010101" pitchFamily="49" charset="-122"/>
              <a:ea typeface="幼圆" panose="02010509060101010101" pitchFamily="49" charset="-122"/>
            </a:endParaRPr>
          </a:p>
          <a:p>
            <a:pPr lvl="1"/>
            <a:r>
              <a:rPr lang="en-US" altLang="zh-CN" dirty="0" smtClean="0">
                <a:latin typeface="幼圆" panose="02010509060101010101" pitchFamily="49" charset="-122"/>
                <a:ea typeface="幼圆" panose="02010509060101010101" pitchFamily="49" charset="-122"/>
              </a:rPr>
              <a:t>gdm_m14_wireless_online_log</a:t>
            </a:r>
          </a:p>
          <a:p>
            <a:pPr lvl="1"/>
            <a:r>
              <a:rPr lang="en-US" altLang="zh-CN" dirty="0" err="1" smtClean="0">
                <a:latin typeface="幼圆" panose="02010509060101010101" pitchFamily="49" charset="-122"/>
                <a:ea typeface="幼圆" panose="02010509060101010101" pitchFamily="49" charset="-122"/>
              </a:rPr>
              <a:t>gdm_app_wx_qq_log</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点击日志</a:t>
            </a:r>
            <a:endParaRPr lang="en-US" altLang="zh-CN" dirty="0" smtClean="0">
              <a:latin typeface="幼圆" panose="02010509060101010101" pitchFamily="49" charset="-122"/>
              <a:ea typeface="幼圆" panose="02010509060101010101" pitchFamily="49" charset="-122"/>
            </a:endParaRPr>
          </a:p>
          <a:p>
            <a:pPr lvl="1"/>
            <a:r>
              <a:rPr lang="en-US" altLang="zh-CN" dirty="0" err="1" smtClean="0">
                <a:latin typeface="幼圆" panose="02010509060101010101" pitchFamily="49" charset="-122"/>
                <a:ea typeface="幼圆" panose="02010509060101010101" pitchFamily="49" charset="-122"/>
              </a:rPr>
              <a:t>fdm_ads_newunion_click_log</a:t>
            </a:r>
            <a:endParaRPr lang="en-US" altLang="zh-CN" dirty="0" smtClean="0">
              <a:latin typeface="幼圆" panose="02010509060101010101" pitchFamily="49" charset="-122"/>
              <a:ea typeface="幼圆" panose="02010509060101010101" pitchFamily="49" charset="-122"/>
            </a:endParaRPr>
          </a:p>
          <a:p>
            <a:pPr lvl="1"/>
            <a:r>
              <a:rPr lang="en-US" altLang="zh-CN" dirty="0" smtClean="0">
                <a:latin typeface="幼圆" panose="02010509060101010101" pitchFamily="49" charset="-122"/>
                <a:ea typeface="幼圆" panose="02010509060101010101" pitchFamily="49" charset="-122"/>
              </a:rPr>
              <a:t>app_ads_gdt_click_redirect_det_v2</a:t>
            </a:r>
          </a:p>
          <a:p>
            <a:pPr lvl="1"/>
            <a:r>
              <a:rPr lang="en-US" altLang="zh-CN" dirty="0" err="1" smtClean="0">
                <a:latin typeface="幼圆" panose="02010509060101010101" pitchFamily="49" charset="-122"/>
                <a:ea typeface="幼圆" panose="02010509060101010101" pitchFamily="49" charset="-122"/>
              </a:rPr>
              <a:t>ad_ads_swc_all_click_pb_log</a:t>
            </a:r>
            <a:endParaRPr lang="en-US" altLang="zh-CN" dirty="0" smtClean="0">
              <a:latin typeface="幼圆" panose="02010509060101010101" pitchFamily="49" charset="-122"/>
              <a:ea typeface="幼圆" panose="02010509060101010101" pitchFamily="49" charset="-122"/>
            </a:endParaRPr>
          </a:p>
          <a:p>
            <a:pPr lvl="1"/>
            <a:r>
              <a:rPr lang="en-US" altLang="zh-CN" dirty="0" err="1" smtClean="0">
                <a:latin typeface="幼圆" panose="02010509060101010101" pitchFamily="49" charset="-122"/>
                <a:ea typeface="幼圆" panose="02010509060101010101" pitchFamily="49" charset="-122"/>
              </a:rPr>
              <a:t>fdm_cps_log</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其他</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商品信息和</a:t>
            </a:r>
            <a:r>
              <a:rPr lang="en-US" altLang="zh-CN" dirty="0" smtClean="0">
                <a:latin typeface="幼圆" panose="02010509060101010101" pitchFamily="49" charset="-122"/>
                <a:ea typeface="幼圆" panose="02010509060101010101" pitchFamily="49" charset="-122"/>
              </a:rPr>
              <a:t>user mapping</a:t>
            </a:r>
            <a:r>
              <a:rPr lang="zh-CN" altLang="en-US" dirty="0" smtClean="0">
                <a:latin typeface="幼圆" panose="02010509060101010101" pitchFamily="49" charset="-122"/>
                <a:ea typeface="幼圆" panose="02010509060101010101" pitchFamily="49" charset="-122"/>
              </a:rPr>
              <a:t>信息</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83701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幼圆" panose="02010509060101010101" pitchFamily="49" charset="-122"/>
                <a:ea typeface="幼圆" panose="02010509060101010101" pitchFamily="49" charset="-122"/>
              </a:rPr>
              <a:t>怎么做</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en-US" altLang="zh-CN" dirty="0" smtClean="0">
                <a:latin typeface="幼圆" panose="02010509060101010101" pitchFamily="49" charset="-122"/>
                <a:ea typeface="幼圆" panose="02010509060101010101" pitchFamily="49" charset="-122"/>
              </a:rPr>
              <a:t>Last cookie</a:t>
            </a:r>
          </a:p>
          <a:p>
            <a:r>
              <a:rPr lang="zh-CN" altLang="en-US" dirty="0" smtClean="0">
                <a:latin typeface="幼圆" panose="02010509060101010101" pitchFamily="49" charset="-122"/>
                <a:ea typeface="幼圆" panose="02010509060101010101" pitchFamily="49" charset="-122"/>
              </a:rPr>
              <a:t>分层跟单</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新分层跟单</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43615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幼圆" panose="02010509060101010101" pitchFamily="49" charset="-122"/>
                <a:ea typeface="幼圆" panose="02010509060101010101" pitchFamily="49" charset="-122"/>
              </a:rPr>
              <a:t>last cookie</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幼圆" panose="02010509060101010101" pitchFamily="49" charset="-122"/>
                <a:ea typeface="幼圆" panose="02010509060101010101" pitchFamily="49" charset="-122"/>
              </a:rPr>
              <a:t>根据下单时的订单消息中或下单用户离下单最近的浏览日志中的渠道信息</a:t>
            </a:r>
            <a:endParaRPr lang="en-US" altLang="zh-CN" dirty="0" smtClean="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问题</a:t>
            </a:r>
            <a:endParaRPr lang="en-US" altLang="zh-CN" dirty="0" smtClean="0">
              <a:latin typeface="幼圆" panose="02010509060101010101" pitchFamily="49" charset="-122"/>
              <a:ea typeface="幼圆" panose="02010509060101010101" pitchFamily="49" charset="-122"/>
            </a:endParaRPr>
          </a:p>
          <a:p>
            <a:pPr lvl="1"/>
            <a:r>
              <a:rPr lang="zh-CN" altLang="en-US" dirty="0">
                <a:latin typeface="幼圆" panose="02010509060101010101" pitchFamily="49" charset="-122"/>
                <a:ea typeface="幼圆" panose="02010509060101010101" pitchFamily="49" charset="-122"/>
              </a:rPr>
              <a:t>跟</a:t>
            </a:r>
            <a:r>
              <a:rPr lang="zh-CN" altLang="en-US" dirty="0" smtClean="0">
                <a:latin typeface="幼圆" panose="02010509060101010101" pitchFamily="49" charset="-122"/>
                <a:ea typeface="幼圆" panose="02010509060101010101" pitchFamily="49" charset="-122"/>
              </a:rPr>
              <a:t>单结果偏向导航类网站</a:t>
            </a:r>
            <a:endParaRPr lang="en-US" altLang="zh-CN" dirty="0" smtClean="0">
              <a:latin typeface="幼圆" panose="02010509060101010101" pitchFamily="49" charset="-122"/>
              <a:ea typeface="幼圆" panose="02010509060101010101" pitchFamily="49" charset="-122"/>
            </a:endParaRPr>
          </a:p>
          <a:p>
            <a:pPr lvl="1"/>
            <a:r>
              <a:rPr lang="zh-CN" altLang="en-US" dirty="0" smtClean="0">
                <a:latin typeface="幼圆" panose="02010509060101010101" pitchFamily="49" charset="-122"/>
                <a:ea typeface="幼圆" panose="02010509060101010101" pitchFamily="49" charset="-122"/>
              </a:rPr>
              <a:t>如何打通同一用户在不同设备上的行为</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1375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1102</Words>
  <Application>Microsoft Office PowerPoint</Application>
  <PresentationFormat>全屏显示(4:3)</PresentationFormat>
  <Paragraphs>260</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引流跟单</vt:lpstr>
      <vt:lpstr>做什么</vt:lpstr>
      <vt:lpstr>做什么</vt:lpstr>
      <vt:lpstr>渠道是什么</vt:lpstr>
      <vt:lpstr>渠道从哪里来</vt:lpstr>
      <vt:lpstr>渠道从哪里来（app）</vt:lpstr>
      <vt:lpstr>有什么</vt:lpstr>
      <vt:lpstr>怎么做</vt:lpstr>
      <vt:lpstr>last cookie</vt:lpstr>
      <vt:lpstr>分层跟单</vt:lpstr>
      <vt:lpstr>新分层跟单</vt:lpstr>
      <vt:lpstr>新分层跟单</vt:lpstr>
      <vt:lpstr>整体流程</vt:lpstr>
      <vt:lpstr>浏览日志抽取</vt:lpstr>
      <vt:lpstr>广告session划分</vt:lpstr>
      <vt:lpstr>广告session划分示例</vt:lpstr>
      <vt:lpstr>关联点击日志</vt:lpstr>
      <vt:lpstr>基于广告session的渠道跟单</vt:lpstr>
      <vt:lpstr>基于广告session的渠道跟单</vt:lpstr>
      <vt:lpstr>技术和工具</vt:lpstr>
      <vt:lpstr>技术和工具-PIG</vt:lpstr>
      <vt:lpstr>技术和工具-输入输出</vt:lpstr>
      <vt:lpstr>技术和工具-OOZIE</vt:lpstr>
      <vt:lpstr>经验总结</vt:lpstr>
      <vt:lpstr>经验总结</vt:lpstr>
      <vt:lpstr>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引流跟单</dc:title>
  <dc:creator>李升</dc:creator>
  <cp:lastModifiedBy>Helpdesk</cp:lastModifiedBy>
  <cp:revision>14</cp:revision>
  <dcterms:created xsi:type="dcterms:W3CDTF">2016-06-03T07:51:15Z</dcterms:created>
  <dcterms:modified xsi:type="dcterms:W3CDTF">2016-06-15T12:53:30Z</dcterms:modified>
</cp:coreProperties>
</file>