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574" r:id="rId2"/>
    <p:sldId id="622" r:id="rId3"/>
    <p:sldId id="624" r:id="rId4"/>
    <p:sldId id="631" r:id="rId5"/>
    <p:sldId id="629" r:id="rId6"/>
    <p:sldId id="632" r:id="rId7"/>
    <p:sldId id="633" r:id="rId8"/>
    <p:sldId id="634" r:id="rId9"/>
    <p:sldId id="625" r:id="rId10"/>
    <p:sldId id="635" r:id="rId11"/>
    <p:sldId id="636" r:id="rId12"/>
    <p:sldId id="637" r:id="rId13"/>
    <p:sldId id="638" r:id="rId14"/>
    <p:sldId id="639" r:id="rId15"/>
    <p:sldId id="623" r:id="rId16"/>
    <p:sldId id="640" r:id="rId17"/>
    <p:sldId id="642" r:id="rId18"/>
    <p:sldId id="641" r:id="rId19"/>
    <p:sldId id="630" r:id="rId20"/>
    <p:sldId id="643" r:id="rId21"/>
    <p:sldId id="621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军亮" initials="李军亮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4A9"/>
    <a:srgbClr val="990033"/>
    <a:srgbClr val="008000"/>
    <a:srgbClr val="352E92"/>
    <a:srgbClr val="09F714"/>
    <a:srgbClr val="F66E60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0842" autoAdjust="0"/>
  </p:normalViewPr>
  <p:slideViewPr>
    <p:cSldViewPr>
      <p:cViewPr>
        <p:scale>
          <a:sx n="70" d="100"/>
          <a:sy n="70" d="100"/>
        </p:scale>
        <p:origin x="-147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9FF27A-D63A-41E7-8CCA-8BD106913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81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CBF7C0D-1B09-48CB-BEC6-39F329E58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0EC23-453A-4720-93AB-87EA19127897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512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9348"/>
            <a:ext cx="2571750" cy="571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sz="1800" b="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644" y="1340768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DE5817F-E087-4191-B905-B9C02B13B8C2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381328"/>
            <a:ext cx="1944216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Font typeface="Wingdings" panose="05000000000000000000" pitchFamily="2" charset="2"/>
        <a:buChar char="ü"/>
        <a:defRPr sz="1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f.jd.com/pages/viewpage.action?pageId=719693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f.jd.com/pages/viewpage.action?pageId=7110443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ap.jd.com/dept/cpu/usage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ops.jd.com/Np/netHealthMoni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ops.jd.com/Np/netHealthMonito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huhang.jd.com/dashboard2.0/webroot/site/index/32936/2169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ap.jd.com/instance/monitor.do" TargetMode="External"/><Relationship Id="rId2" Type="http://schemas.openxmlformats.org/officeDocument/2006/relationships/hyperlink" Target="http://cap.jd.com/instance/usage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298575"/>
          </a:xfrm>
        </p:spPr>
        <p:txBody>
          <a:bodyPr/>
          <a:lstStyle/>
          <a:p>
            <a:r>
              <a:rPr lang="zh-CN" altLang="en-US" dirty="0" smtClean="0"/>
              <a:t>弹性云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日常运维</a:t>
            </a:r>
            <a:endParaRPr lang="en-US" altLang="zh-CN" sz="4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84168" y="432503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李军亮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资源限制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free</a:t>
            </a:r>
            <a:r>
              <a:rPr lang="zh-CN" altLang="en-US" dirty="0" smtClean="0"/>
              <a:t>看到的是宿主机内存情况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查看本容器使用内存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b="0" dirty="0" smtClean="0"/>
              <a:t>               </a:t>
            </a:r>
            <a:r>
              <a:rPr lang="en-US" altLang="zh-CN" sz="1600" b="0" dirty="0" err="1" smtClean="0"/>
              <a:t>ps</a:t>
            </a:r>
            <a:r>
              <a:rPr lang="en-US" altLang="zh-CN" sz="1600" b="0" dirty="0" smtClean="0"/>
              <a:t> </a:t>
            </a:r>
            <a:r>
              <a:rPr lang="en-US" altLang="zh-CN" sz="1600" b="0" dirty="0"/>
              <a:t>-</a:t>
            </a:r>
            <a:r>
              <a:rPr lang="en-US" altLang="zh-CN" sz="1600" b="0" dirty="0" err="1" smtClean="0"/>
              <a:t>aux|grep</a:t>
            </a:r>
            <a:r>
              <a:rPr lang="en-US" altLang="zh-CN" sz="1600" b="0" dirty="0" smtClean="0"/>
              <a:t> </a:t>
            </a:r>
            <a:r>
              <a:rPr lang="en-US" altLang="zh-CN" sz="1600" b="0" dirty="0"/>
              <a:t>-v "RSS"|</a:t>
            </a:r>
            <a:r>
              <a:rPr lang="en-US" altLang="zh-CN" sz="1600" b="0" dirty="0" err="1"/>
              <a:t>awk</a:t>
            </a:r>
            <a:r>
              <a:rPr lang="en-US" altLang="zh-CN" sz="1600" b="0" dirty="0"/>
              <a:t> 'BEGIN{total=0}{total+=$6}END{print total}'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7" y="2852936"/>
            <a:ext cx="8848016" cy="10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912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资源限制</a:t>
            </a:r>
            <a:r>
              <a:rPr lang="en-US" altLang="zh-CN" dirty="0"/>
              <a:t>(</a:t>
            </a:r>
            <a:r>
              <a:rPr lang="en-US" altLang="zh-CN" dirty="0" err="1"/>
              <a:t>Cgroup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 smtClean="0"/>
              <a:t>网络带宽</a:t>
            </a:r>
            <a:r>
              <a:rPr lang="en-US" altLang="zh-CN" dirty="0" smtClean="0"/>
              <a:t>IO</a:t>
            </a:r>
          </a:p>
          <a:p>
            <a:pPr lvl="2"/>
            <a:r>
              <a:rPr lang="zh-CN" altLang="en-US" dirty="0" smtClean="0"/>
              <a:t>最大</a:t>
            </a:r>
            <a:r>
              <a:rPr lang="en-US" altLang="zh-CN" dirty="0" smtClean="0"/>
              <a:t>IO=</a:t>
            </a:r>
            <a:r>
              <a:rPr lang="zh-CN" altLang="en-US" dirty="0" smtClean="0"/>
              <a:t>万兆</a:t>
            </a:r>
            <a:r>
              <a:rPr lang="en-US" altLang="zh-CN" dirty="0" smtClean="0"/>
              <a:t>b/</a:t>
            </a:r>
            <a:r>
              <a:rPr lang="zh-CN" altLang="en-US" dirty="0" smtClean="0"/>
              <a:t>宿主机总容器数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当前占用网络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sar</a:t>
            </a:r>
            <a:r>
              <a:rPr lang="en-US" altLang="zh-CN" dirty="0"/>
              <a:t> </a:t>
            </a:r>
            <a:r>
              <a:rPr lang="en-US" altLang="zh-CN" dirty="0" smtClean="0"/>
              <a:t>-n DEV 3 20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95362"/>
            <a:ext cx="831480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9005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资源限制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硬盘大小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df</a:t>
            </a:r>
            <a:r>
              <a:rPr lang="en-US" altLang="zh-CN" dirty="0" smtClean="0"/>
              <a:t> –h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r>
              <a:rPr lang="en-US" altLang="zh-CN" dirty="0" smtClean="0"/>
              <a:t>IO</a:t>
            </a:r>
            <a:r>
              <a:rPr lang="zh-CN" altLang="en-US" dirty="0" smtClean="0"/>
              <a:t>测速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hdparm</a:t>
            </a:r>
            <a:r>
              <a:rPr lang="en-US" altLang="zh-CN" dirty="0" smtClean="0"/>
              <a:t> </a:t>
            </a:r>
            <a:r>
              <a:rPr lang="en-US" altLang="zh-CN" dirty="0"/>
              <a:t>-t /</a:t>
            </a:r>
            <a:r>
              <a:rPr lang="en-US" altLang="zh-CN" dirty="0" err="1"/>
              <a:t>dev</a:t>
            </a:r>
            <a:r>
              <a:rPr lang="en-US" altLang="zh-CN" dirty="0"/>
              <a:t>/sda3 </a:t>
            </a:r>
            <a:r>
              <a:rPr lang="zh-CN" altLang="en-US" dirty="0" smtClean="0"/>
              <a:t>（仅限物理机使用）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time </a:t>
            </a:r>
            <a:r>
              <a:rPr lang="en-US" altLang="zh-CN" dirty="0"/>
              <a:t>$(</a:t>
            </a:r>
            <a:r>
              <a:rPr lang="en-US" altLang="zh-CN" dirty="0" err="1"/>
              <a:t>dd</a:t>
            </a:r>
            <a:r>
              <a:rPr lang="en-US" altLang="zh-CN" dirty="0"/>
              <a:t> if=/</a:t>
            </a:r>
            <a:r>
              <a:rPr lang="en-US" altLang="zh-CN" dirty="0" err="1"/>
              <a:t>dev</a:t>
            </a:r>
            <a:r>
              <a:rPr lang="en-US" altLang="zh-CN" dirty="0"/>
              <a:t>/zero of=f1.txt 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=10240 </a:t>
            </a:r>
            <a:r>
              <a:rPr lang="en-US" altLang="zh-CN" dirty="0"/>
              <a:t>count=500000 &amp;&amp; sync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 smtClean="0"/>
              <a:t>共享内存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默认最大为</a:t>
            </a:r>
            <a:r>
              <a:rPr lang="en-US" altLang="zh-CN" dirty="0" smtClean="0"/>
              <a:t>64M</a:t>
            </a:r>
          </a:p>
          <a:p>
            <a:pPr lvl="2"/>
            <a:r>
              <a:rPr lang="zh-CN" altLang="en-US" dirty="0" smtClean="0"/>
              <a:t>如若使用，建议调大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96676"/>
            <a:ext cx="6438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27" y="4941168"/>
            <a:ext cx="463355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498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个性化镜像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植入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日常使用常见的坑修复</a:t>
            </a:r>
            <a:r>
              <a:rPr lang="zh-CN" altLang="en-US" dirty="0"/>
              <a:t>、</a:t>
            </a:r>
            <a:r>
              <a:rPr lang="zh-CN" altLang="en-US" dirty="0" smtClean="0"/>
              <a:t>常用系统工具</a:t>
            </a:r>
            <a:endParaRPr lang="en-US" altLang="zh-CN" dirty="0" smtClean="0"/>
          </a:p>
          <a:p>
            <a:pPr marL="800100" lvl="2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rgbClr val="FF0000"/>
                </a:solidFill>
              </a:rPr>
              <a:t>echo "</a:t>
            </a:r>
            <a:r>
              <a:rPr lang="en-US" altLang="zh-CN" b="0" dirty="0" err="1">
                <a:solidFill>
                  <a:srgbClr val="FF0000"/>
                </a:solidFill>
              </a:rPr>
              <a:t>vm.overcommit_memory</a:t>
            </a:r>
            <a:r>
              <a:rPr lang="en-US" altLang="zh-CN" b="0" dirty="0">
                <a:solidFill>
                  <a:srgbClr val="FF0000"/>
                </a:solidFill>
              </a:rPr>
              <a:t> = 1" &gt;&gt; /</a:t>
            </a:r>
            <a:r>
              <a:rPr lang="en-US" altLang="zh-CN" b="0" dirty="0" err="1" smtClean="0">
                <a:solidFill>
                  <a:srgbClr val="FF0000"/>
                </a:solidFill>
              </a:rPr>
              <a:t>etc</a:t>
            </a:r>
            <a:r>
              <a:rPr lang="en-US" altLang="zh-CN" b="0" dirty="0" smtClean="0">
                <a:solidFill>
                  <a:srgbClr val="FF0000"/>
                </a:solidFill>
              </a:rPr>
              <a:t>/</a:t>
            </a:r>
            <a:r>
              <a:rPr lang="en-US" altLang="zh-CN" b="0" dirty="0" err="1" smtClean="0">
                <a:solidFill>
                  <a:srgbClr val="FF0000"/>
                </a:solidFill>
              </a:rPr>
              <a:t>sysctl.conf</a:t>
            </a: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 err="1"/>
              <a:t>sed</a:t>
            </a:r>
            <a:r>
              <a:rPr lang="en-US" altLang="zh-CN" b="0" dirty="0"/>
              <a:t> -</a:t>
            </a:r>
            <a:r>
              <a:rPr lang="en-US" altLang="zh-CN" b="0" dirty="0" err="1"/>
              <a:t>i</a:t>
            </a:r>
            <a:r>
              <a:rPr lang="en-US" altLang="zh-CN" b="0" dirty="0"/>
              <a:t> '/logrotate.sh$/d' /</a:t>
            </a:r>
            <a:r>
              <a:rPr lang="en-US" altLang="zh-CN" b="0" dirty="0" err="1" smtClean="0"/>
              <a:t>etc</a:t>
            </a:r>
            <a:r>
              <a:rPr lang="en-US" altLang="zh-CN" b="0" dirty="0" smtClean="0"/>
              <a:t>/</a:t>
            </a:r>
            <a:r>
              <a:rPr lang="en-US" altLang="zh-CN" b="0" dirty="0" err="1" smtClean="0"/>
              <a:t>crontab</a:t>
            </a: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>
                <a:solidFill>
                  <a:srgbClr val="FF0000"/>
                </a:solidFill>
              </a:rPr>
              <a:t>echo -e '32768\t65535' &gt; /</a:t>
            </a:r>
            <a:r>
              <a:rPr lang="en-US" altLang="zh-CN" b="0" dirty="0" err="1">
                <a:solidFill>
                  <a:srgbClr val="FF0000"/>
                </a:solidFill>
              </a:rPr>
              <a:t>proc</a:t>
            </a:r>
            <a:r>
              <a:rPr lang="en-US" altLang="zh-CN" b="0" dirty="0">
                <a:solidFill>
                  <a:srgbClr val="FF0000"/>
                </a:solidFill>
              </a:rPr>
              <a:t>/sys/net/ipv4/</a:t>
            </a:r>
            <a:r>
              <a:rPr lang="en-US" altLang="zh-CN" b="0" dirty="0" err="1">
                <a:solidFill>
                  <a:srgbClr val="FF0000"/>
                </a:solidFill>
              </a:rPr>
              <a:t>ip_local_port_range</a:t>
            </a:r>
            <a:r>
              <a:rPr lang="en-US" altLang="zh-CN" b="0" dirty="0">
                <a:solidFill>
                  <a:srgbClr val="FF0000"/>
                </a:solidFill>
              </a:rPr>
              <a:t/>
            </a:r>
            <a:br>
              <a:rPr lang="en-US" altLang="zh-CN" b="0" dirty="0">
                <a:solidFill>
                  <a:srgbClr val="FF0000"/>
                </a:solidFill>
              </a:rPr>
            </a:br>
            <a:r>
              <a:rPr lang="en-US" altLang="zh-CN" b="0" dirty="0" err="1">
                <a:solidFill>
                  <a:srgbClr val="FF0000"/>
                </a:solidFill>
              </a:rPr>
              <a:t>sed</a:t>
            </a:r>
            <a:r>
              <a:rPr lang="en-US" altLang="zh-CN" b="0" dirty="0">
                <a:solidFill>
                  <a:srgbClr val="FF0000"/>
                </a:solidFill>
              </a:rPr>
              <a:t> -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 's/net.ipv4.ip_local_port_range = 1024/net.ipv4.ip_local_port_range = 32768/g'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sysctl.conf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2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echo 'core' &gt;/</a:t>
            </a:r>
            <a:r>
              <a:rPr lang="en-US" altLang="zh-CN" dirty="0" err="1">
                <a:solidFill>
                  <a:srgbClr val="FF0000"/>
                </a:solidFill>
              </a:rPr>
              <a:t>proc</a:t>
            </a:r>
            <a:r>
              <a:rPr lang="en-US" altLang="zh-CN" dirty="0">
                <a:solidFill>
                  <a:srgbClr val="FF0000"/>
                </a:solidFill>
              </a:rPr>
              <a:t>/sys/kernel/</a:t>
            </a:r>
            <a:r>
              <a:rPr lang="en-US" altLang="zh-CN" dirty="0" err="1">
                <a:solidFill>
                  <a:srgbClr val="FF0000"/>
                </a:solidFill>
              </a:rPr>
              <a:t>core_pattern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2" indent="0">
              <a:lnSpc>
                <a:spcPct val="100000"/>
              </a:lnSpc>
              <a:buNone/>
            </a:pPr>
            <a:r>
              <a:rPr lang="en-US" altLang="zh-CN" dirty="0"/>
              <a:t>service </a:t>
            </a:r>
            <a:r>
              <a:rPr lang="en-US" altLang="zh-CN" dirty="0" err="1"/>
              <a:t>rsyslog</a:t>
            </a:r>
            <a:r>
              <a:rPr lang="en-US" altLang="zh-CN" dirty="0"/>
              <a:t> stop</a:t>
            </a:r>
          </a:p>
          <a:p>
            <a:pPr marL="800100" lvl="2" indent="0">
              <a:buNone/>
            </a:pPr>
            <a:r>
              <a:rPr lang="zh-CN" altLang="en-US" b="0" dirty="0" smtClean="0"/>
              <a:t>已经</a:t>
            </a:r>
            <a:r>
              <a:rPr lang="zh-CN" altLang="en-US" b="0" dirty="0"/>
              <a:t>安装的工具有：</a:t>
            </a:r>
            <a:r>
              <a:rPr lang="en-US" altLang="zh-CN" b="0" dirty="0" err="1"/>
              <a:t>gdb</a:t>
            </a:r>
            <a:r>
              <a:rPr lang="zh-CN" altLang="en-US" b="0" dirty="0"/>
              <a:t>、</a:t>
            </a:r>
            <a:r>
              <a:rPr lang="en-US" altLang="zh-CN" b="0" dirty="0" err="1"/>
              <a:t>iptraf</a:t>
            </a:r>
            <a:r>
              <a:rPr lang="zh-CN" altLang="en-US" b="0" dirty="0"/>
              <a:t>、 </a:t>
            </a:r>
            <a:r>
              <a:rPr lang="en-US" altLang="zh-CN" b="0" dirty="0" smtClean="0"/>
              <a:t>expect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sysstat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lsof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rsync</a:t>
            </a:r>
            <a:r>
              <a:rPr lang="zh-CN" altLang="en-US" b="0" dirty="0" smtClean="0"/>
              <a:t>、</a:t>
            </a:r>
            <a:r>
              <a:rPr lang="en-US" altLang="zh-CN" b="0" dirty="0" err="1" smtClean="0"/>
              <a:t>lftp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cf.jd.com/pages/viewpage.action?pageId=71969300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时间自动同步</a:t>
            </a:r>
            <a:r>
              <a:rPr lang="en-US" altLang="zh-CN" dirty="0"/>
              <a:t>(</a:t>
            </a:r>
            <a:r>
              <a:rPr lang="zh-CN" altLang="en-US" dirty="0"/>
              <a:t>后续考虑加上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ntpdate</a:t>
            </a:r>
            <a:r>
              <a:rPr lang="en-US" altLang="zh-CN" dirty="0"/>
              <a:t> ntp.jd.com;/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hwclock</a:t>
            </a:r>
            <a:r>
              <a:rPr lang="en-US" altLang="zh-CN" dirty="0"/>
              <a:t> -</a:t>
            </a:r>
            <a:r>
              <a:rPr lang="en-US" altLang="zh-CN" dirty="0" smtClean="0"/>
              <a:t>w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48986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按需申请，节省</a:t>
            </a:r>
            <a:r>
              <a:rPr lang="zh-CN" altLang="en-US" dirty="0" smtClean="0"/>
              <a:t>资源（</a:t>
            </a:r>
            <a:r>
              <a:rPr lang="en-US" altLang="zh-CN" i="1" dirty="0" smtClean="0">
                <a:solidFill>
                  <a:srgbClr val="FF0000"/>
                </a:solidFill>
              </a:rPr>
              <a:t>10</a:t>
            </a:r>
            <a:r>
              <a:rPr lang="zh-CN" altLang="en-US" i="1" dirty="0" smtClean="0">
                <a:solidFill>
                  <a:srgbClr val="FF0000"/>
                </a:solidFill>
              </a:rPr>
              <a:t>台</a:t>
            </a:r>
            <a:r>
              <a:rPr lang="en-US" altLang="zh-CN" i="1" dirty="0" smtClean="0">
                <a:solidFill>
                  <a:srgbClr val="FF0000"/>
                </a:solidFill>
              </a:rPr>
              <a:t>32C</a:t>
            </a:r>
            <a:r>
              <a:rPr lang="zh-CN" altLang="en-US" i="1" dirty="0" smtClean="0">
                <a:solidFill>
                  <a:srgbClr val="FF0000"/>
                </a:solidFill>
              </a:rPr>
              <a:t>物理机 </a:t>
            </a:r>
            <a:r>
              <a:rPr lang="zh-CN" altLang="en-US" i="1" dirty="0" smtClean="0"/>
              <a:t>可能不如 </a:t>
            </a:r>
            <a:r>
              <a:rPr lang="en-US" altLang="zh-CN" i="1" dirty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</a:rPr>
              <a:t>0</a:t>
            </a:r>
            <a:r>
              <a:rPr lang="zh-CN" altLang="en-US" i="1" dirty="0" smtClean="0">
                <a:solidFill>
                  <a:srgbClr val="FF0000"/>
                </a:solidFill>
              </a:rPr>
              <a:t>台</a:t>
            </a:r>
            <a:r>
              <a:rPr lang="en-US" altLang="zh-CN" i="1" dirty="0" smtClean="0">
                <a:solidFill>
                  <a:srgbClr val="FF0000"/>
                </a:solidFill>
              </a:rPr>
              <a:t>4C</a:t>
            </a:r>
            <a:r>
              <a:rPr lang="zh-CN" altLang="en-US" i="1" dirty="0" smtClean="0">
                <a:solidFill>
                  <a:srgbClr val="FF0000"/>
                </a:solidFill>
              </a:rPr>
              <a:t>的容器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一个容器只部署一个应用，功能单一，好运维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资源配额管理，部门自助分配，可快速挤出资源应对紧急项目</a:t>
            </a:r>
            <a:endParaRPr lang="en-US" altLang="zh-CN" dirty="0" smtClean="0"/>
          </a:p>
          <a:p>
            <a:r>
              <a:rPr lang="zh-CN" altLang="en-US" dirty="0" smtClean="0"/>
              <a:t>劣势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容器稳定性较物理机差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容器出现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，修复成本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不能使用</a:t>
            </a:r>
            <a:r>
              <a:rPr lang="en-US" altLang="zh-CN" dirty="0" err="1" smtClean="0"/>
              <a:t>iptables</a:t>
            </a:r>
            <a:r>
              <a:rPr lang="zh-CN" altLang="en-US" dirty="0"/>
              <a:t>、</a:t>
            </a:r>
            <a:r>
              <a:rPr lang="en-US" altLang="zh-CN" dirty="0" err="1" smtClean="0"/>
              <a:t>tcpcopy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iptraf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/>
              <a:t>链接</a:t>
            </a:r>
            <a:r>
              <a:rPr lang="zh-CN" altLang="en-US" dirty="0" smtClean="0"/>
              <a:t>数与磁盘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容易受同宿主机上其他容器的影响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常见问题</a:t>
            </a:r>
            <a:endParaRPr lang="en-US" altLang="zh-CN" dirty="0" smtClean="0"/>
          </a:p>
          <a:p>
            <a:pPr marL="800100"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cf.jd.com/pages/viewpage.action?pageId=71104432</a:t>
            </a:r>
            <a:endParaRPr lang="en-US" altLang="zh-CN" dirty="0" smtClean="0"/>
          </a:p>
          <a:p>
            <a:pPr marL="5143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76285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弹性云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分部门资源使用情况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cap.jd.com/dept/cpu/usage.do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509120"/>
            <a:ext cx="59721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35" y="2559546"/>
            <a:ext cx="57245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7084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</a:t>
            </a:r>
            <a:r>
              <a:rPr lang="en-US" altLang="zh-CN" dirty="0" smtClean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域名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IP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ops.jd.com/Np/netHealthMonitor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" y="2420888"/>
            <a:ext cx="9136334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18796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自助</a:t>
            </a:r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域名查询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ops.jd.com/Np/netHealthMonitor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3226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4857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</a:t>
            </a:r>
            <a:r>
              <a:rPr lang="en-US" altLang="zh-CN" dirty="0" smtClean="0"/>
              <a:t>DNS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域名申请、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申请与变更、解析变更</a:t>
            </a:r>
            <a:endParaRPr lang="en-US" altLang="zh-CN" dirty="0" smtClean="0"/>
          </a:p>
          <a:p>
            <a:pPr lvl="1"/>
            <a:r>
              <a:rPr lang="en-US" altLang="zh-CN" dirty="0"/>
              <a:t>http://ops.jd.com/Np/dnsMonitor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20888"/>
            <a:ext cx="895826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7733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4301"/>
            <a:ext cx="8715222" cy="566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7843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r>
              <a:rPr lang="zh-CN" altLang="en-US" dirty="0"/>
              <a:t>弹性</a:t>
            </a:r>
            <a:r>
              <a:rPr lang="zh-CN" altLang="en-US" dirty="0" smtClean="0"/>
              <a:t>云</a:t>
            </a:r>
            <a:endParaRPr lang="en-US" altLang="zh-CN" dirty="0" smtClean="0"/>
          </a:p>
          <a:p>
            <a:r>
              <a:rPr lang="zh-CN" altLang="en-US" dirty="0" smtClean="0"/>
              <a:t>个性化镜像</a:t>
            </a:r>
            <a:endParaRPr lang="en-US" altLang="zh-CN" dirty="0" smtClean="0"/>
          </a:p>
          <a:p>
            <a:pPr marL="400050"/>
            <a:r>
              <a:rPr lang="zh-CN" altLang="en-US" dirty="0"/>
              <a:t>自助</a:t>
            </a:r>
            <a:r>
              <a:rPr lang="en-US" altLang="zh-CN" dirty="0" smtClean="0"/>
              <a:t>DNS</a:t>
            </a:r>
          </a:p>
          <a:p>
            <a:pPr marL="400050"/>
            <a:r>
              <a:rPr lang="zh-CN" altLang="en-US" dirty="0" smtClean="0"/>
              <a:t>网络拓扑</a:t>
            </a:r>
            <a:endParaRPr lang="en-US" altLang="zh-CN" dirty="0" smtClean="0"/>
          </a:p>
          <a:p>
            <a:pPr marL="400050"/>
            <a:r>
              <a:rPr lang="zh-CN" altLang="en-US" dirty="0" smtClean="0"/>
              <a:t>自助监控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78274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物理机和容器监控平台</a:t>
            </a:r>
            <a:endParaRPr lang="en-US" altLang="zh-CN" dirty="0" smtClean="0"/>
          </a:p>
          <a:p>
            <a:pPr lvl="1"/>
            <a:r>
              <a:rPr lang="en-US" altLang="zh-CN" dirty="0"/>
              <a:t>http://mjdos.jd.com/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2420888"/>
            <a:ext cx="835897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2411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777875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机器分布（共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台，约</a:t>
            </a:r>
            <a:r>
              <a:rPr lang="en-US" altLang="zh-CN" dirty="0" smtClean="0"/>
              <a:t>6</a:t>
            </a:r>
            <a:r>
              <a:rPr lang="zh-CN" altLang="en-US" dirty="0" smtClean="0"/>
              <a:t>万核）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B28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台，亦庄：</a:t>
            </a:r>
            <a:r>
              <a:rPr lang="en-US" altLang="zh-CN" dirty="0" smtClean="0"/>
              <a:t>130</a:t>
            </a:r>
            <a:r>
              <a:rPr lang="zh-CN" altLang="en-US" dirty="0" smtClean="0"/>
              <a:t>台（必须下架）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黄村：</a:t>
            </a:r>
            <a:r>
              <a:rPr lang="en-US" altLang="zh-CN" dirty="0" smtClean="0"/>
              <a:t>458</a:t>
            </a:r>
            <a:r>
              <a:rPr lang="zh-CN" altLang="en-US" dirty="0" smtClean="0"/>
              <a:t>台，永丰：</a:t>
            </a:r>
            <a:r>
              <a:rPr lang="en-US" altLang="zh-CN" dirty="0" smtClean="0"/>
              <a:t>1416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段识别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192.168.</a:t>
            </a:r>
            <a:r>
              <a:rPr lang="zh-CN" altLang="en-US" dirty="0" smtClean="0"/>
              <a:t>*：</a:t>
            </a:r>
            <a:r>
              <a:rPr lang="en-US" altLang="zh-CN" dirty="0" smtClean="0"/>
              <a:t>B28</a:t>
            </a:r>
            <a:r>
              <a:rPr lang="zh-CN" altLang="en-US" dirty="0" smtClean="0"/>
              <a:t>（世纪互联）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172.17.</a:t>
            </a:r>
            <a:r>
              <a:rPr lang="zh-CN" altLang="en-US" dirty="0" smtClean="0"/>
              <a:t>*：亦庄（移动、世纪互联）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172.22.</a:t>
            </a:r>
            <a:r>
              <a:rPr lang="zh-CN" altLang="en-US" dirty="0" smtClean="0"/>
              <a:t>*：黄村（联通）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172.16.</a:t>
            </a:r>
            <a:r>
              <a:rPr lang="zh-CN" altLang="en-US" dirty="0" smtClean="0"/>
              <a:t>*：永丰（电信）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172.19.</a:t>
            </a:r>
            <a:r>
              <a:rPr lang="zh-CN" altLang="en-US" dirty="0" smtClean="0"/>
              <a:t>*：永丰（电信）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64229" y="2498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机器占比不均，很多服务无法做双机房</a:t>
            </a:r>
            <a:endParaRPr lang="zh-CN" altLang="en-US" sz="1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393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迁移弹性云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B28/</a:t>
            </a:r>
            <a:r>
              <a:rPr lang="zh-CN" altLang="en-US" dirty="0" smtClean="0"/>
              <a:t>亦庄：必须全部下架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黄村和永丰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/storm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MooseFS</a:t>
            </a:r>
            <a:r>
              <a:rPr lang="zh-CN" altLang="en-US" dirty="0" smtClean="0"/>
              <a:t>、离线模型训练等可保留，其他在线业务应用都必须迁移到马驹桥和廊坊云容器上。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4718690" cy="83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149080"/>
            <a:ext cx="6029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8422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弹性云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分布（共</a:t>
            </a:r>
            <a:r>
              <a:rPr lang="en-US" altLang="zh-CN" dirty="0" smtClean="0"/>
              <a:t>42934C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廊坊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24495C</a:t>
            </a:r>
            <a:r>
              <a:rPr lang="zh-CN" altLang="en-US" dirty="0" smtClean="0"/>
              <a:t>，已用完</a:t>
            </a:r>
            <a:endParaRPr lang="en-US" altLang="zh-CN" dirty="0"/>
          </a:p>
          <a:p>
            <a:pPr lvl="2"/>
            <a:r>
              <a:rPr lang="zh-CN" altLang="en-US" dirty="0" smtClean="0"/>
              <a:t>容器总数</a:t>
            </a:r>
            <a:r>
              <a:rPr lang="en-US" altLang="zh-CN" dirty="0" smtClean="0"/>
              <a:t>2077</a:t>
            </a:r>
            <a:r>
              <a:rPr lang="zh-CN" altLang="en-US" dirty="0" smtClean="0"/>
              <a:t>，平均单容器</a:t>
            </a:r>
            <a:r>
              <a:rPr lang="en-US" altLang="zh-CN" dirty="0" smtClean="0"/>
              <a:t>11.7</a:t>
            </a:r>
            <a:r>
              <a:rPr lang="en-US" altLang="zh-CN" dirty="0"/>
              <a:t>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马驹桥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18439</a:t>
            </a:r>
            <a:r>
              <a:rPr lang="en-US" altLang="zh-CN" dirty="0"/>
              <a:t>C</a:t>
            </a:r>
            <a:r>
              <a:rPr lang="zh-CN" altLang="en-US" dirty="0" smtClean="0"/>
              <a:t>，已用</a:t>
            </a:r>
            <a:r>
              <a:rPr lang="en-US" altLang="zh-CN" dirty="0" smtClean="0"/>
              <a:t>8566</a:t>
            </a:r>
            <a:r>
              <a:rPr lang="zh-CN" altLang="en-US" dirty="0" smtClean="0"/>
              <a:t>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容器总数</a:t>
            </a:r>
            <a:r>
              <a:rPr lang="en-US" altLang="zh-CN" dirty="0" smtClean="0"/>
              <a:t>1134</a:t>
            </a:r>
            <a:r>
              <a:rPr lang="zh-CN" altLang="en-US" dirty="0" smtClean="0"/>
              <a:t>，</a:t>
            </a:r>
            <a:r>
              <a:rPr lang="zh-CN" altLang="en-US" dirty="0"/>
              <a:t>平均单</a:t>
            </a:r>
            <a:r>
              <a:rPr lang="zh-CN" altLang="en-US" dirty="0" smtClean="0"/>
              <a:t>容器</a:t>
            </a:r>
            <a:r>
              <a:rPr lang="en-US" altLang="zh-CN" dirty="0"/>
              <a:t>8</a:t>
            </a:r>
            <a:r>
              <a:rPr lang="en-US" altLang="zh-CN" dirty="0" smtClean="0"/>
              <a:t>.7C</a:t>
            </a: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段识别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10.190.*</a:t>
            </a:r>
            <a:r>
              <a:rPr lang="zh-CN" altLang="en-US" dirty="0" smtClean="0"/>
              <a:t>：廊坊（联通）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10.191.</a:t>
            </a:r>
            <a:r>
              <a:rPr lang="zh-CN" altLang="en-US" dirty="0" smtClean="0"/>
              <a:t>*：廊坊（联通）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10.187.</a:t>
            </a:r>
            <a:r>
              <a:rPr lang="zh-CN" altLang="en-US" dirty="0" smtClean="0"/>
              <a:t>*：马驹桥（电信）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95528" y="3068960"/>
            <a:ext cx="41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机器占比均匀，可要求所有服务双机房</a:t>
            </a:r>
            <a:endParaRPr lang="zh-CN" altLang="en-US" sz="1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8699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宿主机规格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64C</a:t>
            </a:r>
            <a:r>
              <a:rPr lang="zh-CN" altLang="en-US" dirty="0" smtClean="0"/>
              <a:t>，内存：</a:t>
            </a:r>
            <a:r>
              <a:rPr lang="en-US" altLang="zh-CN" dirty="0" smtClean="0"/>
              <a:t>16*16G=</a:t>
            </a:r>
            <a:r>
              <a:rPr lang="en-US" altLang="zh-CN" dirty="0" smtClean="0">
                <a:solidFill>
                  <a:srgbClr val="FF0000"/>
                </a:solidFill>
              </a:rPr>
              <a:t>256G</a:t>
            </a:r>
            <a:r>
              <a:rPr lang="zh-CN" altLang="en-US" dirty="0" smtClean="0"/>
              <a:t>，</a:t>
            </a:r>
            <a:r>
              <a:rPr lang="zh-CN" altLang="en-US" dirty="0"/>
              <a:t>带宽：</a:t>
            </a:r>
            <a:r>
              <a:rPr lang="zh-CN" altLang="en-US" dirty="0">
                <a:solidFill>
                  <a:srgbClr val="FF0000"/>
                </a:solidFill>
              </a:rPr>
              <a:t>万</a:t>
            </a:r>
            <a:r>
              <a:rPr lang="en-US" altLang="zh-CN" dirty="0" smtClean="0">
                <a:solidFill>
                  <a:srgbClr val="FF0000"/>
                </a:solidFill>
              </a:rPr>
              <a:t>Mb</a:t>
            </a:r>
          </a:p>
          <a:p>
            <a:pPr lvl="1"/>
            <a:r>
              <a:rPr lang="en-US" altLang="zh-CN" dirty="0" smtClean="0"/>
              <a:t>SAS</a:t>
            </a:r>
            <a:r>
              <a:rPr lang="zh-CN" altLang="en-US" dirty="0" smtClean="0"/>
              <a:t>磁盘：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600G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300G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4*300G</a:t>
            </a:r>
            <a:r>
              <a:rPr lang="zh-CN" altLang="en-US" dirty="0" smtClean="0"/>
              <a:t>，转速</a:t>
            </a:r>
            <a:r>
              <a:rPr lang="en-US" altLang="zh-CN" dirty="0" smtClean="0">
                <a:solidFill>
                  <a:srgbClr val="FF0000"/>
                </a:solidFill>
              </a:rPr>
              <a:t>10K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容器规格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97162" y="3501008"/>
            <a:ext cx="8394183" cy="3024335"/>
            <a:chOff x="179512" y="3429000"/>
            <a:chExt cx="8394183" cy="302433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429000"/>
              <a:ext cx="2028691" cy="230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046" y="3456852"/>
              <a:ext cx="1882018" cy="234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450347"/>
              <a:ext cx="1947708" cy="242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2631" y="5886646"/>
              <a:ext cx="1853545" cy="566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342" y="3456851"/>
              <a:ext cx="2260353" cy="2272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0893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系统规格：</a:t>
            </a:r>
            <a:r>
              <a:rPr lang="en-US" altLang="zh-CN" dirty="0" smtClean="0"/>
              <a:t>4C16G-50G</a:t>
            </a:r>
          </a:p>
          <a:p>
            <a:r>
              <a:rPr lang="zh-CN" altLang="en-US" dirty="0" smtClean="0"/>
              <a:t>垂直</a:t>
            </a:r>
            <a:r>
              <a:rPr lang="zh-CN" altLang="en-US" dirty="0"/>
              <a:t>扩缩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所有容器：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cap.jd.com/instance/usage.do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垂直扩缩：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cap.jd.com/instance/monitor.do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6495288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6512" y="4100759"/>
            <a:ext cx="264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172.28.127.34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上有</a:t>
            </a:r>
            <a:r>
              <a:rPr lang="en-US" altLang="zh-CN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个容器，已占</a:t>
            </a:r>
            <a:r>
              <a:rPr lang="en-US" altLang="zh-CN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59C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，内存</a:t>
            </a:r>
            <a:r>
              <a:rPr lang="en-US" altLang="zh-CN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172G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590G</a:t>
            </a:r>
            <a:r>
              <a:rPr lang="zh-CN" altLang="en-US" sz="16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endParaRPr lang="zh-CN" altLang="en-US" sz="16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255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弹性云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垂直扩缩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可扩可缩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内存可扩不可缩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硬盘可扩不可缩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" y="4162425"/>
            <a:ext cx="55245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4847"/>
            <a:ext cx="5749677" cy="257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7092280" y="4509120"/>
            <a:ext cx="1944216" cy="39551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7182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弹性</a:t>
            </a:r>
            <a:r>
              <a:rPr lang="zh-CN" altLang="en-US" dirty="0" smtClean="0"/>
              <a:t>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资源限制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Cgroup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CPU</a:t>
            </a:r>
            <a:endParaRPr lang="en-US" altLang="zh-CN" dirty="0"/>
          </a:p>
          <a:p>
            <a:pPr lvl="2"/>
            <a:r>
              <a:rPr lang="en-US" altLang="zh-CN" sz="1700" dirty="0" smtClean="0"/>
              <a:t> </a:t>
            </a:r>
            <a:r>
              <a:rPr lang="en-US" altLang="zh-CN" sz="1700" dirty="0"/>
              <a:t>cat /</a:t>
            </a:r>
            <a:r>
              <a:rPr lang="en-US" altLang="zh-CN" sz="1700" dirty="0" err="1"/>
              <a:t>etc</a:t>
            </a:r>
            <a:r>
              <a:rPr lang="en-US" altLang="zh-CN" sz="1700" dirty="0"/>
              <a:t>/</a:t>
            </a:r>
            <a:r>
              <a:rPr lang="en-US" altLang="zh-CN" sz="1700" dirty="0" err="1"/>
              <a:t>config_info</a:t>
            </a:r>
            <a:r>
              <a:rPr lang="en-US" altLang="zh-CN" sz="1700" dirty="0"/>
              <a:t> </a:t>
            </a:r>
          </a:p>
          <a:p>
            <a:pPr marL="914400" lvl="2" indent="0">
              <a:buNone/>
            </a:pPr>
            <a:r>
              <a:rPr lang="en-US" altLang="zh-CN" dirty="0" smtClean="0"/>
              <a:t>{"</a:t>
            </a:r>
            <a:r>
              <a:rPr lang="en-US" altLang="zh-CN" dirty="0" err="1"/>
              <a:t>Config</a:t>
            </a:r>
            <a:r>
              <a:rPr lang="en-US" altLang="zh-CN" dirty="0"/>
              <a:t>": {"</a:t>
            </a:r>
            <a:r>
              <a:rPr lang="en-US" altLang="zh-CN" dirty="0" err="1"/>
              <a:t>Cpuset</a:t>
            </a:r>
            <a:r>
              <a:rPr lang="en-US" altLang="zh-CN" dirty="0"/>
              <a:t>": "</a:t>
            </a:r>
            <a:r>
              <a:rPr lang="en-US" altLang="zh-CN" dirty="0">
                <a:solidFill>
                  <a:srgbClr val="FF0000"/>
                </a:solidFill>
              </a:rPr>
              <a:t>6,7,8,9,10,11,40,41</a:t>
            </a:r>
            <a:r>
              <a:rPr lang="en-US" altLang="zh-CN" dirty="0"/>
              <a:t>", "Memory": </a:t>
            </a:r>
            <a:r>
              <a:rPr lang="en-US" altLang="zh-CN" dirty="0">
                <a:solidFill>
                  <a:srgbClr val="FF0000"/>
                </a:solidFill>
              </a:rPr>
              <a:t>137438953472</a:t>
            </a:r>
            <a:r>
              <a:rPr lang="en-US" altLang="zh-CN" dirty="0"/>
              <a:t>}, "</a:t>
            </a:r>
            <a:r>
              <a:rPr lang="en-US" altLang="zh-CN" dirty="0" err="1"/>
              <a:t>host_ip</a:t>
            </a:r>
            <a:r>
              <a:rPr lang="en-US" altLang="zh-CN" dirty="0"/>
              <a:t>": "</a:t>
            </a:r>
            <a:r>
              <a:rPr lang="en-US" altLang="zh-CN" dirty="0">
                <a:solidFill>
                  <a:srgbClr val="FF0000"/>
                </a:solidFill>
              </a:rPr>
              <a:t>172.28.89.85</a:t>
            </a:r>
            <a:r>
              <a:rPr lang="en-US" altLang="zh-CN" dirty="0" smtClean="0"/>
              <a:t>"}</a:t>
            </a:r>
          </a:p>
          <a:p>
            <a:pPr lvl="2"/>
            <a:r>
              <a:rPr lang="zh-CN" altLang="en-US" sz="1700" dirty="0" smtClean="0"/>
              <a:t>统计方法（</a:t>
            </a:r>
            <a:r>
              <a:rPr lang="en-US" altLang="zh-CN" sz="1700" dirty="0" err="1" smtClean="0"/>
              <a:t>vmstat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top</a:t>
            </a:r>
            <a:r>
              <a:rPr lang="zh-CN" altLang="en-US" sz="1700" dirty="0" smtClean="0"/>
              <a:t>看的都是物理机的，无法看本容器的）</a:t>
            </a:r>
            <a:endParaRPr lang="en-US" altLang="zh-CN" sz="1700" dirty="0"/>
          </a:p>
          <a:p>
            <a:pPr marL="514350" lvl="1" indent="0">
              <a:buNone/>
            </a:pPr>
            <a:r>
              <a:rPr lang="en-US" altLang="zh-CN" sz="1700" dirty="0" err="1" smtClean="0"/>
              <a:t>mpstat</a:t>
            </a:r>
            <a:r>
              <a:rPr lang="en-US" altLang="zh-CN" sz="1700" dirty="0"/>
              <a:t> -P ALL </a:t>
            </a:r>
            <a:r>
              <a:rPr lang="en-US" altLang="zh-CN" sz="1700" dirty="0" smtClean="0"/>
              <a:t>2</a:t>
            </a:r>
          </a:p>
          <a:p>
            <a:pPr marL="514350" lvl="1" indent="0">
              <a:buNone/>
            </a:pPr>
            <a:r>
              <a:rPr lang="en-US" altLang="zh-CN" sz="1700" dirty="0" err="1" smtClean="0"/>
              <a:t>cpu_total_and_idle</a:t>
            </a:r>
            <a:r>
              <a:rPr lang="en-US" altLang="zh-CN" sz="1700" dirty="0"/>
              <a:t>=`cat /</a:t>
            </a:r>
            <a:r>
              <a:rPr lang="en-US" altLang="zh-CN" sz="1700" dirty="0" err="1"/>
              <a:t>etc</a:t>
            </a:r>
            <a:r>
              <a:rPr lang="en-US" altLang="zh-CN" sz="1700" dirty="0"/>
              <a:t>/</a:t>
            </a:r>
            <a:r>
              <a:rPr lang="en-US" altLang="zh-CN" sz="1700" dirty="0" err="1"/>
              <a:t>config_info</a:t>
            </a:r>
            <a:r>
              <a:rPr lang="en-US" altLang="zh-CN" sz="1700" dirty="0"/>
              <a:t> | </a:t>
            </a:r>
            <a:r>
              <a:rPr lang="en-US" altLang="zh-CN" sz="1700" dirty="0" err="1"/>
              <a:t>grep</a:t>
            </a:r>
            <a:r>
              <a:rPr lang="en-US" altLang="zh-CN" sz="1700" dirty="0"/>
              <a:t> -Po '</a:t>
            </a:r>
            <a:r>
              <a:rPr lang="en-US" altLang="zh-CN" sz="1700" dirty="0" err="1"/>
              <a:t>Cpuset</a:t>
            </a:r>
            <a:r>
              <a:rPr lang="en-US" altLang="zh-CN" sz="1700" dirty="0"/>
              <a:t>[^\d]+\K[0-9,]+' |</a:t>
            </a:r>
            <a:r>
              <a:rPr lang="en-US" altLang="zh-CN" sz="1700" dirty="0" err="1"/>
              <a:t>tr</a:t>
            </a:r>
            <a:r>
              <a:rPr lang="en-US" altLang="zh-CN" sz="1700" dirty="0"/>
              <a:t> ',' '\n'|</a:t>
            </a:r>
            <a:r>
              <a:rPr lang="en-US" altLang="zh-CN" sz="1700" dirty="0" err="1"/>
              <a:t>xargs</a:t>
            </a:r>
            <a:r>
              <a:rPr lang="en-US" altLang="zh-CN" sz="1700" dirty="0"/>
              <a:t> -</a:t>
            </a:r>
            <a:r>
              <a:rPr lang="en-US" altLang="zh-CN" sz="1700" dirty="0" err="1"/>
              <a:t>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grep</a:t>
            </a:r>
            <a:r>
              <a:rPr lang="en-US" altLang="zh-CN" sz="1700" dirty="0"/>
              <a:t> -w "</a:t>
            </a:r>
            <a:r>
              <a:rPr lang="en-US" altLang="zh-CN" sz="1700" dirty="0" err="1"/>
              <a:t>cpu</a:t>
            </a:r>
            <a:r>
              <a:rPr lang="en-US" altLang="zh-CN" sz="1700" dirty="0"/>
              <a:t>"{} /</a:t>
            </a:r>
            <a:r>
              <a:rPr lang="en-US" altLang="zh-CN" sz="1700" dirty="0" err="1"/>
              <a:t>proc</a:t>
            </a:r>
            <a:r>
              <a:rPr lang="en-US" altLang="zh-CN" sz="1700" dirty="0"/>
              <a:t>/stat | </a:t>
            </a:r>
            <a:r>
              <a:rPr lang="en-US" altLang="zh-CN" sz="1700" dirty="0" err="1"/>
              <a:t>awk</a:t>
            </a:r>
            <a:r>
              <a:rPr lang="en-US" altLang="zh-CN" sz="1700" dirty="0"/>
              <a:t> '{for(</a:t>
            </a:r>
            <a:r>
              <a:rPr lang="en-US" altLang="zh-CN" sz="1700" dirty="0" err="1"/>
              <a:t>i</a:t>
            </a:r>
            <a:r>
              <a:rPr lang="en-US" altLang="zh-CN" sz="1700" dirty="0"/>
              <a:t>=2;i&lt;=</a:t>
            </a:r>
            <a:r>
              <a:rPr lang="en-US" altLang="zh-CN" sz="1700" dirty="0" err="1"/>
              <a:t>NF;i</a:t>
            </a:r>
            <a:r>
              <a:rPr lang="en-US" altLang="zh-CN" sz="1700" dirty="0"/>
              <a:t>++){s=s+$</a:t>
            </a:r>
            <a:r>
              <a:rPr lang="en-US" altLang="zh-CN" sz="1700" dirty="0" err="1"/>
              <a:t>i</a:t>
            </a:r>
            <a:r>
              <a:rPr lang="en-US" altLang="zh-CN" sz="1700" dirty="0"/>
              <a:t>};b=b+$5}END{print </a:t>
            </a:r>
            <a:r>
              <a:rPr lang="en-US" altLang="zh-CN" sz="1700" dirty="0" err="1"/>
              <a:t>s,b</a:t>
            </a:r>
            <a:r>
              <a:rPr lang="en-US" altLang="zh-CN" sz="1700" dirty="0"/>
              <a:t>}' &amp;&amp; sleep 1 &amp;&amp; cat /</a:t>
            </a:r>
            <a:r>
              <a:rPr lang="en-US" altLang="zh-CN" sz="1700" dirty="0" err="1"/>
              <a:t>etc</a:t>
            </a:r>
            <a:r>
              <a:rPr lang="en-US" altLang="zh-CN" sz="1700" dirty="0"/>
              <a:t>/</a:t>
            </a:r>
            <a:r>
              <a:rPr lang="en-US" altLang="zh-CN" sz="1700" dirty="0" err="1"/>
              <a:t>config_info</a:t>
            </a:r>
            <a:r>
              <a:rPr lang="en-US" altLang="zh-CN" sz="1700" dirty="0"/>
              <a:t> | </a:t>
            </a:r>
            <a:r>
              <a:rPr lang="en-US" altLang="zh-CN" sz="1700" dirty="0" err="1"/>
              <a:t>grep</a:t>
            </a:r>
            <a:r>
              <a:rPr lang="en-US" altLang="zh-CN" sz="1700" dirty="0"/>
              <a:t> -Po '</a:t>
            </a:r>
            <a:r>
              <a:rPr lang="en-US" altLang="zh-CN" sz="1700" dirty="0" err="1"/>
              <a:t>Cpuset</a:t>
            </a:r>
            <a:r>
              <a:rPr lang="en-US" altLang="zh-CN" sz="1700" dirty="0"/>
              <a:t>[^\d]+\K[0-9,]+' |</a:t>
            </a:r>
            <a:r>
              <a:rPr lang="en-US" altLang="zh-CN" sz="1700" dirty="0" err="1"/>
              <a:t>tr</a:t>
            </a:r>
            <a:r>
              <a:rPr lang="en-US" altLang="zh-CN" sz="1700" dirty="0"/>
              <a:t> ',' '\n'|</a:t>
            </a:r>
            <a:r>
              <a:rPr lang="en-US" altLang="zh-CN" sz="1700" dirty="0" err="1"/>
              <a:t>xargs</a:t>
            </a:r>
            <a:r>
              <a:rPr lang="en-US" altLang="zh-CN" sz="1700" dirty="0"/>
              <a:t> -</a:t>
            </a:r>
            <a:r>
              <a:rPr lang="en-US" altLang="zh-CN" sz="1700" dirty="0" err="1"/>
              <a:t>i</a:t>
            </a:r>
            <a:r>
              <a:rPr lang="en-US" altLang="zh-CN" sz="1700" dirty="0"/>
              <a:t> </a:t>
            </a:r>
            <a:r>
              <a:rPr lang="en-US" altLang="zh-CN" sz="1700" dirty="0" err="1"/>
              <a:t>grep</a:t>
            </a:r>
            <a:r>
              <a:rPr lang="en-US" altLang="zh-CN" sz="1700" dirty="0"/>
              <a:t> -w "</a:t>
            </a:r>
            <a:r>
              <a:rPr lang="en-US" altLang="zh-CN" sz="1700" dirty="0" err="1"/>
              <a:t>cpu</a:t>
            </a:r>
            <a:r>
              <a:rPr lang="en-US" altLang="zh-CN" sz="1700" dirty="0"/>
              <a:t>"{} /</a:t>
            </a:r>
            <a:r>
              <a:rPr lang="en-US" altLang="zh-CN" sz="1700" dirty="0" err="1"/>
              <a:t>proc</a:t>
            </a:r>
            <a:r>
              <a:rPr lang="en-US" altLang="zh-CN" sz="1700" dirty="0"/>
              <a:t>/stat | </a:t>
            </a:r>
            <a:r>
              <a:rPr lang="en-US" altLang="zh-CN" sz="1700" dirty="0" err="1"/>
              <a:t>awk</a:t>
            </a:r>
            <a:r>
              <a:rPr lang="en-US" altLang="zh-CN" sz="1700" dirty="0"/>
              <a:t> '{for(</a:t>
            </a:r>
            <a:r>
              <a:rPr lang="en-US" altLang="zh-CN" sz="1700" dirty="0" err="1"/>
              <a:t>i</a:t>
            </a:r>
            <a:r>
              <a:rPr lang="en-US" altLang="zh-CN" sz="1700" dirty="0"/>
              <a:t>=2;i&lt;=</a:t>
            </a:r>
            <a:r>
              <a:rPr lang="en-US" altLang="zh-CN" sz="1700" dirty="0" err="1"/>
              <a:t>NF;i</a:t>
            </a:r>
            <a:r>
              <a:rPr lang="en-US" altLang="zh-CN" sz="1700" dirty="0"/>
              <a:t>++){s=s+$</a:t>
            </a:r>
            <a:r>
              <a:rPr lang="en-US" altLang="zh-CN" sz="1700" dirty="0" err="1"/>
              <a:t>i</a:t>
            </a:r>
            <a:r>
              <a:rPr lang="en-US" altLang="zh-CN" sz="1700" dirty="0"/>
              <a:t>};b=b+$5}END{print </a:t>
            </a:r>
            <a:r>
              <a:rPr lang="en-US" altLang="zh-CN" sz="1700" dirty="0" err="1"/>
              <a:t>s,b</a:t>
            </a:r>
            <a:r>
              <a:rPr lang="en-US" altLang="zh-CN" sz="1700" dirty="0" smtClean="0"/>
              <a:t>}'`</a:t>
            </a:r>
          </a:p>
          <a:p>
            <a:pPr marL="514350" lvl="1" indent="0">
              <a:buNone/>
            </a:pPr>
            <a:r>
              <a:rPr lang="en-US" altLang="zh-CN" sz="1700" dirty="0" err="1" smtClean="0"/>
              <a:t>cpu_used</a:t>
            </a:r>
            <a:r>
              <a:rPr lang="en-US" altLang="zh-CN" sz="1700" dirty="0" smtClean="0"/>
              <a:t>=`echo $</a:t>
            </a:r>
            <a:r>
              <a:rPr lang="en-US" altLang="zh-CN" sz="1700" dirty="0" err="1" smtClean="0"/>
              <a:t>cpu_total_and_idle|awk</a:t>
            </a:r>
            <a:r>
              <a:rPr lang="en-US" altLang="zh-CN" sz="1700" dirty="0" smtClean="0"/>
              <a:t> '{</a:t>
            </a:r>
            <a:r>
              <a:rPr lang="en-US" altLang="zh-CN" sz="1700" dirty="0" err="1" smtClean="0"/>
              <a:t>printf</a:t>
            </a:r>
            <a:r>
              <a:rPr lang="en-US" altLang="zh-CN" sz="1700" dirty="0" smtClean="0"/>
              <a:t>("%d%%\n",(($3-$1)-($4-$2))/($3-$1)*100)}'`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261963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31803</TotalTime>
  <Words>687</Words>
  <Application>Microsoft Office PowerPoint</Application>
  <PresentationFormat>全屏显示(4:3)</PresentationFormat>
  <Paragraphs>130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C&amp;B PPT Templet</vt:lpstr>
      <vt:lpstr>弹性云&amp;日常运维</vt:lpstr>
      <vt:lpstr>大纲</vt:lpstr>
      <vt:lpstr>物理机</vt:lpstr>
      <vt:lpstr>物理机</vt:lpstr>
      <vt:lpstr>弹性云</vt:lpstr>
      <vt:lpstr>弹性云</vt:lpstr>
      <vt:lpstr>弹性云</vt:lpstr>
      <vt:lpstr>弹性云</vt:lpstr>
      <vt:lpstr>弹性云</vt:lpstr>
      <vt:lpstr>弹性云</vt:lpstr>
      <vt:lpstr>弹性云</vt:lpstr>
      <vt:lpstr>弹性云</vt:lpstr>
      <vt:lpstr>个性化镜像</vt:lpstr>
      <vt:lpstr>弹性云</vt:lpstr>
      <vt:lpstr>弹性云</vt:lpstr>
      <vt:lpstr>自助DNS</vt:lpstr>
      <vt:lpstr>自助DNS</vt:lpstr>
      <vt:lpstr>自助DNS</vt:lpstr>
      <vt:lpstr>网络拓扑</vt:lpstr>
      <vt:lpstr>自助监控</vt:lpstr>
      <vt:lpstr>Q&amp;A</vt:lpstr>
    </vt:vector>
  </TitlesOfParts>
  <Company>京东JD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京东广告业务部CI</dc:title>
  <dc:creator>lijunliang</dc:creator>
  <cp:lastModifiedBy>a</cp:lastModifiedBy>
  <cp:revision>1546</cp:revision>
  <dcterms:created xsi:type="dcterms:W3CDTF">2009-11-10T07:37:26Z</dcterms:created>
  <dcterms:modified xsi:type="dcterms:W3CDTF">2016-04-06T07:43:31Z</dcterms:modified>
</cp:coreProperties>
</file>