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574" r:id="rId2"/>
    <p:sldId id="662" r:id="rId3"/>
    <p:sldId id="642" r:id="rId4"/>
    <p:sldId id="645" r:id="rId5"/>
    <p:sldId id="663" r:id="rId6"/>
    <p:sldId id="664" r:id="rId7"/>
    <p:sldId id="657" r:id="rId8"/>
    <p:sldId id="665" r:id="rId9"/>
    <p:sldId id="668" r:id="rId10"/>
    <p:sldId id="643" r:id="rId11"/>
    <p:sldId id="644" r:id="rId12"/>
    <p:sldId id="658" r:id="rId13"/>
    <p:sldId id="646" r:id="rId14"/>
    <p:sldId id="647" r:id="rId15"/>
    <p:sldId id="667" r:id="rId16"/>
    <p:sldId id="648" r:id="rId17"/>
    <p:sldId id="651" r:id="rId18"/>
    <p:sldId id="653" r:id="rId19"/>
    <p:sldId id="650" r:id="rId20"/>
    <p:sldId id="652" r:id="rId21"/>
    <p:sldId id="649" r:id="rId22"/>
    <p:sldId id="669" r:id="rId23"/>
    <p:sldId id="666" r:id="rId24"/>
    <p:sldId id="655" r:id="rId25"/>
    <p:sldId id="654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E31A1F-784B-4CA3-8550-52EA079D4823}">
          <p14:sldIdLst>
            <p14:sldId id="574"/>
            <p14:sldId id="662"/>
            <p14:sldId id="642"/>
            <p14:sldId id="645"/>
            <p14:sldId id="663"/>
            <p14:sldId id="664"/>
            <p14:sldId id="657"/>
            <p14:sldId id="665"/>
            <p14:sldId id="668"/>
            <p14:sldId id="643"/>
            <p14:sldId id="644"/>
            <p14:sldId id="658"/>
            <p14:sldId id="646"/>
            <p14:sldId id="647"/>
            <p14:sldId id="667"/>
            <p14:sldId id="648"/>
            <p14:sldId id="651"/>
            <p14:sldId id="653"/>
            <p14:sldId id="650"/>
            <p14:sldId id="652"/>
            <p14:sldId id="649"/>
            <p14:sldId id="669"/>
            <p14:sldId id="666"/>
            <p14:sldId id="655"/>
            <p14:sldId id="6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李军亮" initials="李军亮" lastIdx="0" clrIdx="0"/>
  <p:cmAuthor id="1" name="p" initials="p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4A9"/>
    <a:srgbClr val="990033"/>
    <a:srgbClr val="008000"/>
    <a:srgbClr val="352E92"/>
    <a:srgbClr val="09F714"/>
    <a:srgbClr val="F66E60"/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3333" autoAdjust="0"/>
  </p:normalViewPr>
  <p:slideViewPr>
    <p:cSldViewPr>
      <p:cViewPr>
        <p:scale>
          <a:sx n="100" d="100"/>
          <a:sy n="100" d="100"/>
        </p:scale>
        <p:origin x="-204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9FF27A-D63A-41E7-8CCA-8BD106913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81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CBF7C0D-1B09-48CB-BEC6-39F329E58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881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0EC23-453A-4720-93AB-87EA19127897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BF7C0D-1B09-48CB-BEC6-39F329E5847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49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功能选项；时间选项选取指定时间的数据；搜索框，可输入搜索条件；</a:t>
            </a:r>
            <a:r>
              <a:rPr lang="en-US" altLang="zh-CN" dirty="0" smtClean="0"/>
              <a:t>ads-*</a:t>
            </a:r>
            <a:r>
              <a:rPr lang="zh-CN" altLang="en-US" dirty="0" smtClean="0"/>
              <a:t>表示索引名，可选；</a:t>
            </a:r>
            <a:r>
              <a:rPr lang="en-US" altLang="zh-CN" dirty="0" err="1" smtClean="0"/>
              <a:t>fileds</a:t>
            </a:r>
            <a:r>
              <a:rPr lang="zh-CN" altLang="en-US" dirty="0" smtClean="0"/>
              <a:t>区域，枚举索引中包含的字段；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区域，当前所选时间内增加的数据；数据区，符合搜索规则的数据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BF7C0D-1B09-48CB-BEC6-39F329E5847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70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选择时间，设置流量标签及其他。查看对比的</a:t>
            </a:r>
            <a:r>
              <a:rPr lang="en-US" altLang="zh-CN" dirty="0" smtClean="0"/>
              <a:t>tp99</a:t>
            </a:r>
            <a:r>
              <a:rPr lang="zh-CN" altLang="en-US" dirty="0" smtClean="0"/>
              <a:t>与当前的</a:t>
            </a:r>
            <a:r>
              <a:rPr lang="en-US" altLang="zh-CN" dirty="0" smtClean="0"/>
              <a:t>tp99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BF7C0D-1B09-48CB-BEC6-39F329E5847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21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优化数据源需要确保系统接入指南针的数据都是有用数据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BF7C0D-1B09-48CB-BEC6-39F329E5847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1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79512" y="188913"/>
            <a:ext cx="8785225" cy="6480175"/>
          </a:xfrm>
          <a:prstGeom prst="roundRect">
            <a:avLst>
              <a:gd name="adj" fmla="val 497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900113" y="3451225"/>
            <a:ext cx="741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 anchor="b" anchorCtr="1"/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9348"/>
            <a:ext cx="2571750" cy="5715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 sz="1800" b="0"/>
            </a:lvl2pPr>
            <a:lvl3pPr>
              <a:defRPr sz="16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644" y="1340768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951788" y="877888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DE5817F-E087-4191-B905-B9C02B13B8C2}" type="slidenum">
              <a:rPr kumimoji="1" lang="en-US" altLang="zh-CN" sz="1600">
                <a:latin typeface="Verdana" pitchFamily="34" charset="0"/>
                <a:ea typeface="华文细黑" pitchFamily="2" charset="-122"/>
              </a:rPr>
              <a:pPr algn="ctr">
                <a:defRPr/>
              </a:pPr>
              <a:t>‹#›</a:t>
            </a:fld>
            <a:endParaRPr kumimoji="1" lang="en-US" altLang="zh-CN" sz="1600">
              <a:latin typeface="Verdana" pitchFamily="34" charset="0"/>
              <a:ea typeface="华文细黑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488363" y="1082675"/>
            <a:ext cx="115887" cy="69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6388" y="1154113"/>
            <a:ext cx="852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6381328"/>
            <a:ext cx="1944216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Font typeface="Wingdings" panose="05000000000000000000" pitchFamily="2" charset="2"/>
        <a:buChar char="ü"/>
        <a:defRPr sz="1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vn1.360buy-develop.com/buy/AdDivision/ads/branches/Projects/Ads_Src/Ad_Backstage/tools_py/log_ag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298575"/>
          </a:xfrm>
        </p:spPr>
        <p:txBody>
          <a:bodyPr/>
          <a:lstStyle/>
          <a:p>
            <a:r>
              <a:rPr lang="zh-CN" altLang="en-US" sz="4400" dirty="0" smtClean="0"/>
              <a:t>指南针系统介绍</a:t>
            </a:r>
            <a:endParaRPr lang="en-US" altLang="zh-CN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12160" y="458112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播放架构组</a:t>
            </a:r>
            <a:endParaRPr lang="en-US" altLang="zh-CN" dirty="0" smtClean="0"/>
          </a:p>
          <a:p>
            <a:r>
              <a:rPr lang="zh-CN" altLang="en-US" dirty="0"/>
              <a:t>王子鹏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Dashboard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268760"/>
            <a:ext cx="828092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4792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系统接入指南针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步骤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b="0" dirty="0" smtClean="0"/>
              <a:t>数据源积累数据</a:t>
            </a:r>
            <a:r>
              <a:rPr lang="en-US" altLang="zh-CN" b="0" dirty="0" smtClean="0"/>
              <a:t>----</a:t>
            </a:r>
            <a:r>
              <a:rPr lang="zh-CN" altLang="en-US" b="0" dirty="0" smtClean="0"/>
              <a:t>落指南针监控数据</a:t>
            </a:r>
            <a:endParaRPr lang="en-US" altLang="zh-CN" b="0" dirty="0" smtClean="0"/>
          </a:p>
          <a:p>
            <a:pPr marL="457200" indent="-457200">
              <a:buAutoNum type="arabicPeriod"/>
            </a:pPr>
            <a:r>
              <a:rPr lang="zh-CN" altLang="en-US" b="0" dirty="0" smtClean="0"/>
              <a:t>配置和部署数据接入脚本</a:t>
            </a:r>
            <a:r>
              <a:rPr lang="en-US" altLang="zh-CN" b="0" dirty="0" smtClean="0"/>
              <a:t>----</a:t>
            </a:r>
            <a:r>
              <a:rPr lang="zh-CN" altLang="en-US" b="0" dirty="0" smtClean="0"/>
              <a:t>接入</a:t>
            </a:r>
            <a:endParaRPr lang="en-US" altLang="zh-CN" b="0" dirty="0"/>
          </a:p>
          <a:p>
            <a:pPr marL="457200" indent="-457200">
              <a:buAutoNum type="arabicPeriod"/>
            </a:pPr>
            <a:r>
              <a:rPr lang="en-US" altLang="zh-CN" b="0" dirty="0" err="1" smtClean="0"/>
              <a:t>Kibana</a:t>
            </a:r>
            <a:r>
              <a:rPr lang="zh-CN" altLang="en-US" b="0" dirty="0" smtClean="0"/>
              <a:t>配置</a:t>
            </a:r>
            <a:r>
              <a:rPr lang="en-US" altLang="zh-CN" b="0" dirty="0" smtClean="0"/>
              <a:t>visualize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Dashboard----</a:t>
            </a:r>
            <a:r>
              <a:rPr lang="zh-CN" altLang="en-US" b="0" dirty="0" smtClean="0"/>
              <a:t>使用</a:t>
            </a:r>
            <a:endParaRPr lang="en-US" altLang="zh-CN" b="0" dirty="0"/>
          </a:p>
          <a:p>
            <a:pPr marL="457200" indent="-457200">
              <a:buAutoNum type="arabicPeriod"/>
            </a:pPr>
            <a:endParaRPr lang="en-US" altLang="zh-CN" b="0" dirty="0"/>
          </a:p>
          <a:p>
            <a:pPr marL="0" indent="0">
              <a:buNone/>
            </a:pPr>
            <a:r>
              <a:rPr lang="zh-CN" altLang="en-US" b="0" dirty="0" smtClean="0"/>
              <a:t>为了不影响线上服务，并实现统一管理，目前只支持</a:t>
            </a:r>
            <a:r>
              <a:rPr lang="en-US" altLang="zh-CN" b="0" dirty="0" err="1" smtClean="0"/>
              <a:t>logagent</a:t>
            </a:r>
            <a:r>
              <a:rPr lang="zh-CN" altLang="en-US" b="0" dirty="0" smtClean="0"/>
              <a:t>一种方式接入（统一日志格式，统一接入方式）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1416607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如何从视图中分析数据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94" y="1844824"/>
            <a:ext cx="9205181" cy="469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接入示例</a:t>
            </a:r>
            <a:r>
              <a:rPr lang="en-US" altLang="zh-CN" dirty="0" smtClean="0"/>
              <a:t> – step1 </a:t>
            </a:r>
            <a:r>
              <a:rPr lang="zh-CN" altLang="en-US" dirty="0" smtClean="0"/>
              <a:t>数据生成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文件格式 </a:t>
            </a:r>
            <a:r>
              <a:rPr lang="en-US" altLang="zh-CN" dirty="0" smtClean="0"/>
              <a:t>Record </a:t>
            </a:r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参考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http://cf.jd.com/pages/viewpage.action?pageId=62161107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77852"/>
              </p:ext>
            </p:extLst>
          </p:nvPr>
        </p:nvGraphicFramePr>
        <p:xfrm>
          <a:off x="539552" y="2060848"/>
          <a:ext cx="8229599" cy="407670"/>
        </p:xfrm>
        <a:graphic>
          <a:graphicData uri="http://schemas.openxmlformats.org/drawingml/2006/table">
            <a:tbl>
              <a:tblPr/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length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content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length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content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b="1">
                          <a:solidFill>
                            <a:srgbClr val="000000"/>
                          </a:solidFill>
                          <a:effectLst/>
                        </a:rPr>
                        <a:t>......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length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</a:rPr>
                        <a:t>conten</a:t>
                      </a:r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83991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接入示例</a:t>
            </a:r>
            <a:r>
              <a:rPr lang="en-US" altLang="zh-CN" dirty="0"/>
              <a:t> – </a:t>
            </a:r>
            <a:r>
              <a:rPr lang="en-US" altLang="zh-CN" dirty="0" smtClean="0"/>
              <a:t>step2 </a:t>
            </a:r>
            <a:r>
              <a:rPr lang="zh-CN" altLang="en-US" dirty="0" smtClean="0"/>
              <a:t>数据接入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使用统一数据接入脚本，</a:t>
            </a:r>
            <a:r>
              <a:rPr lang="en-US" altLang="zh-CN" b="0" dirty="0"/>
              <a:t> agent_conf.py</a:t>
            </a:r>
            <a:r>
              <a:rPr lang="zh-CN" altLang="en-US" dirty="0" smtClean="0"/>
              <a:t>放入</a:t>
            </a:r>
            <a:r>
              <a:rPr lang="en-US" altLang="zh-CN" dirty="0" err="1" smtClean="0"/>
              <a:t>conf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0" dirty="0">
                <a:hlinkClick r:id="rId2"/>
              </a:rPr>
              <a:t>http://</a:t>
            </a:r>
            <a:r>
              <a:rPr lang="en-US" altLang="zh-CN" b="0" dirty="0" smtClean="0">
                <a:hlinkClick r:id="rId2"/>
              </a:rPr>
              <a:t>svn1.360buy-develop.com/buy/AdDivision/ads/branches/Projects/Ads_Src/Ad_Backstage/tools_py/log_agent</a:t>
            </a:r>
            <a:endParaRPr lang="en-US" altLang="zh-CN" b="0" dirty="0" smtClean="0"/>
          </a:p>
          <a:p>
            <a:r>
              <a:rPr lang="en-US" altLang="zh-CN" b="0" dirty="0" err="1" smtClean="0"/>
              <a:t>Jenkens</a:t>
            </a:r>
            <a:r>
              <a:rPr lang="zh-CN" altLang="en-US" b="0" dirty="0" smtClean="0"/>
              <a:t>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58261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接入示例</a:t>
            </a:r>
            <a:r>
              <a:rPr lang="en-US" altLang="zh-CN" dirty="0"/>
              <a:t> – </a:t>
            </a:r>
            <a:r>
              <a:rPr lang="en-US" altLang="zh-CN" dirty="0" smtClean="0"/>
              <a:t>step3 </a:t>
            </a:r>
            <a:r>
              <a:rPr lang="zh-CN" altLang="en-US" dirty="0" smtClean="0"/>
              <a:t>使用数据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view</a:t>
            </a:r>
            <a:r>
              <a:rPr lang="zh-CN" altLang="en-US" dirty="0"/>
              <a:t>和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950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/>
              <a:t>Line Chart   visualization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7" y="1340768"/>
            <a:ext cx="853345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1273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/>
              <a:t>Line Chart   visualization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0767"/>
            <a:ext cx="32385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54112"/>
            <a:ext cx="32575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97127"/>
            <a:ext cx="3257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0545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DashBoard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29600" cy="388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0274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添加监控项</a:t>
            </a:r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5943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6286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223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指南针系统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>
                <a:hlinkClick r:id="rId2" action="ppaction://hlinksldjump"/>
              </a:rPr>
              <a:t>使用</a:t>
            </a:r>
            <a:r>
              <a:rPr lang="zh-CN" altLang="en-US" dirty="0" smtClean="0">
                <a:hlinkClick r:id="rId2" action="ppaction://hlinksldjump"/>
              </a:rPr>
              <a:t>指南针的目的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hlinkClick r:id="rId3" action="ppaction://hlinksldjump"/>
              </a:rPr>
              <a:t>指南针系统的构成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hlinkClick r:id="rId4" action="ppaction://hlinksldjump"/>
              </a:rPr>
              <a:t>指南针系统的使用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hlinkClick r:id="rId5" action="ppaction://hlinksldjump"/>
              </a:rPr>
              <a:t>使用时遇到的问题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83717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性能检测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229600" cy="402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88049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问题排查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搜索特征提取</a:t>
            </a:r>
            <a:r>
              <a:rPr lang="en-US" altLang="zh-CN" dirty="0" smtClean="0"/>
              <a:t>predictor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0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06861"/>
            <a:ext cx="64389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1844824"/>
            <a:ext cx="31813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14164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用户权限管理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LDAP</a:t>
            </a:r>
            <a:r>
              <a:rPr lang="zh-CN" altLang="en-US" dirty="0" smtClean="0"/>
              <a:t>验证方式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使用邮箱及密码登录</a:t>
            </a:r>
            <a:endParaRPr lang="en-US" altLang="zh-CN" dirty="0" smtClean="0"/>
          </a:p>
          <a:p>
            <a:r>
              <a:rPr lang="zh-CN" altLang="en-US" dirty="0" smtClean="0"/>
              <a:t>权限</a:t>
            </a:r>
            <a:endParaRPr lang="en-US" altLang="zh-CN" dirty="0" smtClean="0"/>
          </a:p>
          <a:p>
            <a:pPr lvl="1"/>
            <a:r>
              <a:rPr lang="zh-CN" altLang="en-US" dirty="0"/>
              <a:t>查看</a:t>
            </a:r>
            <a:endParaRPr lang="en-US" altLang="zh-CN" dirty="0"/>
          </a:p>
          <a:p>
            <a:pPr lvl="2"/>
            <a:r>
              <a:rPr lang="zh-CN" altLang="en-US" dirty="0"/>
              <a:t>部门内部 </a:t>
            </a:r>
            <a:r>
              <a:rPr lang="en-US" altLang="zh-CN" dirty="0"/>
              <a:t>– </a:t>
            </a:r>
            <a:r>
              <a:rPr lang="zh-CN" altLang="en-US" dirty="0"/>
              <a:t>向所有数字营销部同事开放</a:t>
            </a:r>
            <a:endParaRPr lang="en-US" altLang="zh-CN" dirty="0"/>
          </a:p>
          <a:p>
            <a:pPr lvl="2"/>
            <a:r>
              <a:rPr lang="zh-CN" altLang="en-US" dirty="0"/>
              <a:t>部门外部 </a:t>
            </a:r>
            <a:r>
              <a:rPr lang="en-US" altLang="zh-CN" dirty="0"/>
              <a:t>– </a:t>
            </a:r>
            <a:r>
              <a:rPr lang="zh-CN" altLang="en-US" dirty="0"/>
              <a:t>目前向推荐平台部</a:t>
            </a:r>
            <a:r>
              <a:rPr lang="zh-CN" altLang="en-US" dirty="0" smtClean="0"/>
              <a:t>开放</a:t>
            </a:r>
            <a:endParaRPr lang="en-US" altLang="zh-CN" dirty="0"/>
          </a:p>
          <a:p>
            <a:pPr lvl="1"/>
            <a:r>
              <a:rPr lang="zh-CN" altLang="en-US" dirty="0" smtClean="0"/>
              <a:t>写入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需要向管理员</a:t>
            </a:r>
            <a:r>
              <a:rPr lang="zh-CN" altLang="en-US" smtClean="0"/>
              <a:t>申请权限（如无必要不予开通）</a:t>
            </a:r>
            <a:endParaRPr lang="en-US" altLang="zh-CN" dirty="0" smtClean="0"/>
          </a:p>
          <a:p>
            <a:r>
              <a:rPr lang="zh-CN" altLang="en-US" dirty="0" smtClean="0"/>
              <a:t>管理员</a:t>
            </a:r>
            <a:endParaRPr lang="en-US" altLang="zh-CN" dirty="0" smtClean="0"/>
          </a:p>
          <a:p>
            <a:pPr lvl="1"/>
            <a:r>
              <a:rPr lang="zh-CN" altLang="en-US" dirty="0"/>
              <a:t>王壁成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6025417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使用期间遇到的问题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1 </a:t>
            </a:r>
            <a:r>
              <a:rPr lang="zh-CN" altLang="en-US" sz="1800" dirty="0" smtClean="0"/>
              <a:t>磁盘容量不够（合理规划）</a:t>
            </a:r>
            <a:endParaRPr lang="en-US" altLang="zh-CN" sz="1800" dirty="0" smtClean="0"/>
          </a:p>
          <a:p>
            <a:r>
              <a:rPr lang="en-US" altLang="zh-CN" sz="1800" dirty="0" smtClean="0"/>
              <a:t>2 </a:t>
            </a:r>
            <a:r>
              <a:rPr lang="zh-CN" altLang="en-US" sz="1800" dirty="0" smtClean="0"/>
              <a:t>内存容量不够 （内存</a:t>
            </a:r>
            <a:r>
              <a:rPr lang="en-US" altLang="zh-CN" sz="1800" dirty="0" smtClean="0"/>
              <a:t>HEAPSIZE </a:t>
            </a:r>
            <a:r>
              <a:rPr lang="zh-CN" altLang="en-US" sz="1800" dirty="0" smtClean="0"/>
              <a:t>配置）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解决办法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扩容</a:t>
            </a:r>
            <a:r>
              <a:rPr lang="en-US" altLang="zh-CN" dirty="0" smtClean="0"/>
              <a:t>  2 </a:t>
            </a:r>
            <a:r>
              <a:rPr lang="zh-CN" altLang="en-US" dirty="0" smtClean="0"/>
              <a:t>优化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  </a:t>
            </a:r>
            <a:r>
              <a:rPr lang="en-US" altLang="zh-CN" dirty="0" smtClean="0"/>
              <a:t>3 </a:t>
            </a:r>
            <a:r>
              <a:rPr lang="zh-CN" altLang="en-US" dirty="0" smtClean="0">
                <a:solidFill>
                  <a:srgbClr val="FF0000"/>
                </a:solidFill>
              </a:rPr>
              <a:t>优化数据源（</a:t>
            </a:r>
            <a:r>
              <a:rPr lang="zh-CN" altLang="en-US" dirty="0" smtClean="0"/>
              <a:t>去除</a:t>
            </a:r>
            <a:r>
              <a:rPr lang="en-US" altLang="zh-CN" dirty="0" smtClean="0"/>
              <a:t>filed  _all </a:t>
            </a:r>
            <a:r>
              <a:rPr lang="zh-CN" altLang="en-US" dirty="0" smtClean="0"/>
              <a:t>字段等</a:t>
            </a:r>
            <a:r>
              <a:rPr lang="zh-CN" altLang="en-US" dirty="0" smtClean="0">
                <a:solidFill>
                  <a:srgbClr val="FF0000"/>
                </a:solidFill>
              </a:rPr>
              <a:t>，删除不必要的监控项）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8820472" cy="248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46224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评估每天接入数据量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数据存入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的膨胀比约为</a:t>
            </a:r>
            <a:r>
              <a:rPr lang="en-US" altLang="zh-CN" dirty="0" smtClean="0"/>
              <a:t>0.6</a:t>
            </a:r>
          </a:p>
          <a:p>
            <a:r>
              <a:rPr lang="zh-CN" altLang="en-US" dirty="0" smtClean="0"/>
              <a:t>评估</a:t>
            </a:r>
            <a:r>
              <a:rPr lang="zh-CN" altLang="en-US" dirty="0" smtClean="0"/>
              <a:t>接入机器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计算每秒上传的日志条数和数据量大小，防止数据量过大导致系统无响应</a:t>
            </a:r>
            <a:endParaRPr lang="en-US" altLang="zh-CN" dirty="0" smtClean="0"/>
          </a:p>
          <a:p>
            <a:r>
              <a:rPr lang="zh-CN" altLang="en-US" dirty="0" smtClean="0"/>
              <a:t>落</a:t>
            </a:r>
            <a:r>
              <a:rPr lang="zh-CN" altLang="en-US" dirty="0" smtClean="0"/>
              <a:t>日志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字段不能重复或字段类型不能冲突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0270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sz="3600" dirty="0" smtClean="0"/>
              <a:t>Q&amp;A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1542075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使用指南针系统的目的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目的：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从性能角度查看和监控整个广告系统</a:t>
            </a:r>
            <a:endParaRPr lang="en-US" altLang="zh-CN" dirty="0" smtClean="0"/>
          </a:p>
          <a:p>
            <a:r>
              <a:rPr lang="zh-CN" altLang="en-US" dirty="0" smtClean="0"/>
              <a:t>功能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tp99</a:t>
            </a:r>
            <a:r>
              <a:rPr lang="zh-CN" altLang="en-US" dirty="0" smtClean="0"/>
              <a:t>等系统性能数据可视化</a:t>
            </a:r>
            <a:endParaRPr lang="en-US" altLang="zh-CN" dirty="0"/>
          </a:p>
          <a:p>
            <a:pPr lvl="1"/>
            <a:r>
              <a:rPr lang="zh-CN" altLang="en-US" dirty="0" smtClean="0"/>
              <a:t>多项数据规则准确定位数据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日志检索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实时线上问题排查（延迟在</a:t>
            </a:r>
            <a:r>
              <a:rPr lang="en-US" altLang="zh-CN" dirty="0" smtClean="0"/>
              <a:t>10-30s</a:t>
            </a:r>
            <a:r>
              <a:rPr lang="zh-CN" altLang="en-US" dirty="0" smtClean="0"/>
              <a:t>，可调节）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7020272" y="5613051"/>
            <a:ext cx="1080120" cy="40823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hlinkClick r:id="rId2" action="ppaction://hlinksldjump"/>
              </a:rPr>
              <a:t>返回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6148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681163"/>
            <a:ext cx="82010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031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ELK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lucence</a:t>
            </a:r>
            <a:r>
              <a:rPr lang="zh-CN" altLang="en-US" dirty="0" smtClean="0"/>
              <a:t>的开源搜索引擎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分布式的实时文件存储，每个字段都被索引并可被搜索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分布式的实时分析搜索引擎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可扩展到上百台服务器，处理</a:t>
            </a:r>
            <a:r>
              <a:rPr lang="en-US" altLang="zh-CN" dirty="0" smtClean="0"/>
              <a:t>PB</a:t>
            </a:r>
            <a:r>
              <a:rPr lang="zh-CN" altLang="en-US" dirty="0" smtClean="0"/>
              <a:t>级数据</a:t>
            </a:r>
            <a:endParaRPr lang="en-US" altLang="zh-CN" dirty="0"/>
          </a:p>
          <a:p>
            <a:r>
              <a:rPr lang="en-US" altLang="zh-CN" sz="3000" b="1" dirty="0" err="1" smtClean="0">
                <a:cs typeface="+mn-cs"/>
              </a:rPr>
              <a:t>Kibana</a:t>
            </a:r>
            <a:endParaRPr lang="en-US" altLang="zh-CN" sz="3000" b="1" dirty="0" smtClean="0">
              <a:cs typeface="+mn-cs"/>
            </a:endParaRPr>
          </a:p>
          <a:p>
            <a:pPr lvl="1"/>
            <a:r>
              <a:rPr lang="zh-CN" altLang="en-US" dirty="0" smtClean="0">
                <a:cs typeface="+mn-cs"/>
              </a:rPr>
              <a:t>基于浏览器的</a:t>
            </a:r>
            <a:r>
              <a:rPr lang="en-US" altLang="zh-CN" dirty="0" smtClean="0">
                <a:cs typeface="+mn-cs"/>
              </a:rPr>
              <a:t>ES</a:t>
            </a:r>
            <a:r>
              <a:rPr lang="zh-CN" altLang="en-US" dirty="0" smtClean="0">
                <a:cs typeface="+mn-cs"/>
              </a:rPr>
              <a:t>分析和搜索仪表板</a:t>
            </a:r>
            <a:endParaRPr lang="en-US" altLang="zh-CN" dirty="0"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7020272" y="5613050"/>
            <a:ext cx="1080120" cy="40823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hlinkClick r:id="rId2" action="ppaction://hlinksldjump"/>
              </a:rPr>
              <a:t>返回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6624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指南针基本搜索语法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普通检索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flow_tag:ta</a:t>
            </a:r>
            <a:endParaRPr lang="en-US" altLang="zh-CN" dirty="0" smtClean="0"/>
          </a:p>
          <a:p>
            <a:r>
              <a:rPr lang="zh-CN" altLang="en-US" dirty="0" smtClean="0"/>
              <a:t>与或非</a:t>
            </a:r>
            <a:endParaRPr lang="en-US" altLang="zh-CN" dirty="0" smtClean="0"/>
          </a:p>
          <a:p>
            <a:pPr lvl="1"/>
            <a:r>
              <a:rPr lang="en-US" altLang="zh-CN" dirty="0"/>
              <a:t>spread_type:2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en-US" altLang="zh-CN" dirty="0"/>
              <a:t> match_type:1 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en-US" altLang="zh-CN" dirty="0"/>
              <a:t> platform:(</a:t>
            </a:r>
            <a:r>
              <a:rPr lang="en-US" altLang="zh-CN" dirty="0">
                <a:solidFill>
                  <a:srgbClr val="FF0000"/>
                </a:solidFill>
              </a:rPr>
              <a:t>-7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-2 -6</a:t>
            </a:r>
            <a:r>
              <a:rPr lang="en-US" altLang="zh-CN" dirty="0"/>
              <a:t>) AND </a:t>
            </a:r>
            <a:r>
              <a:rPr lang="en-US" altLang="zh-CN" dirty="0" err="1" smtClean="0"/>
              <a:t>flow_tag:ta</a:t>
            </a:r>
            <a:endParaRPr lang="en-US" altLang="zh-CN" dirty="0" smtClean="0"/>
          </a:p>
          <a:p>
            <a:r>
              <a:rPr lang="en-US" altLang="zh-CN" dirty="0" smtClean="0"/>
              <a:t>Range</a:t>
            </a:r>
          </a:p>
          <a:p>
            <a:pPr lvl="1"/>
            <a:r>
              <a:rPr lang="en-US" altLang="zh-CN" dirty="0"/>
              <a:t>date:[2012-01-01 TO 2012-12-31]</a:t>
            </a:r>
          </a:p>
          <a:p>
            <a:pPr lvl="1"/>
            <a:r>
              <a:rPr lang="en-US" altLang="zh-CN" dirty="0"/>
              <a:t>date:[</a:t>
            </a:r>
            <a:r>
              <a:rPr lang="zh-CN" altLang="en-US" dirty="0"/>
              <a:t>*</a:t>
            </a:r>
            <a:r>
              <a:rPr lang="en-US" altLang="zh-CN" dirty="0"/>
              <a:t> TO 2012-12-31]   </a:t>
            </a:r>
            <a:r>
              <a:rPr lang="zh-CN" altLang="en-US" dirty="0"/>
              <a:t>（正则）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详细语法请参考：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https</a:t>
            </a:r>
            <a:r>
              <a:rPr lang="en-US" altLang="zh-CN" dirty="0"/>
              <a:t>://lucene.apache.org/core/2_9_4/queryparsersyntax.html</a:t>
            </a:r>
          </a:p>
        </p:txBody>
      </p:sp>
    </p:spTree>
    <p:extLst>
      <p:ext uri="{BB962C8B-B14F-4D97-AF65-F5344CB8AC3E}">
        <p14:creationId xmlns:p14="http://schemas.microsoft.com/office/powerpoint/2010/main" val="10125999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首页界面</a:t>
            </a:r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9694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Visualize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652342"/>
            <a:ext cx="8229600" cy="427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1455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已创建的</a:t>
            </a:r>
            <a:r>
              <a:rPr lang="en-US" altLang="zh-CN" dirty="0" smtClean="0"/>
              <a:t>Visualize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693387"/>
            <a:ext cx="8229600" cy="419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305007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jd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</Template>
  <TotalTime>6913</TotalTime>
  <Words>572</Words>
  <Application>Microsoft Office PowerPoint</Application>
  <PresentationFormat>全屏显示(4:3)</PresentationFormat>
  <Paragraphs>116</Paragraphs>
  <Slides>25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jd</vt:lpstr>
      <vt:lpstr>指南针系统介绍</vt:lpstr>
      <vt:lpstr>指南针系统</vt:lpstr>
      <vt:lpstr>使用指南针系统的目的</vt:lpstr>
      <vt:lpstr>系统构成</vt:lpstr>
      <vt:lpstr>ELK系统</vt:lpstr>
      <vt:lpstr>指南针基本搜索语法</vt:lpstr>
      <vt:lpstr>首页界面</vt:lpstr>
      <vt:lpstr>Visualize</vt:lpstr>
      <vt:lpstr>已创建的Visualize</vt:lpstr>
      <vt:lpstr>Dashboard</vt:lpstr>
      <vt:lpstr>系统接入指南针</vt:lpstr>
      <vt:lpstr>视图分析</vt:lpstr>
      <vt:lpstr>接入示例 – step1 数据生成</vt:lpstr>
      <vt:lpstr>接入示例 – step2 数据接入 </vt:lpstr>
      <vt:lpstr>接入示例 – step3 使用数据 </vt:lpstr>
      <vt:lpstr>创建Line Chart   visualization</vt:lpstr>
      <vt:lpstr>创建Line Chart   visualization</vt:lpstr>
      <vt:lpstr>创建DashBoard</vt:lpstr>
      <vt:lpstr>添加监控项</vt:lpstr>
      <vt:lpstr>使用—性能检测</vt:lpstr>
      <vt:lpstr>使用—问题排查</vt:lpstr>
      <vt:lpstr>用户权限管理</vt:lpstr>
      <vt:lpstr>ES使用期间遇到的问题</vt:lpstr>
      <vt:lpstr>接入注意事项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</dc:creator>
  <cp:lastModifiedBy>p</cp:lastModifiedBy>
  <cp:revision>122</cp:revision>
  <dcterms:created xsi:type="dcterms:W3CDTF">2015-10-28T10:26:41Z</dcterms:created>
  <dcterms:modified xsi:type="dcterms:W3CDTF">2016-02-29T10:18:33Z</dcterms:modified>
</cp:coreProperties>
</file>