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45" r:id="rId2"/>
    <p:sldId id="346" r:id="rId3"/>
    <p:sldId id="347" r:id="rId4"/>
    <p:sldId id="348" r:id="rId5"/>
    <p:sldId id="349" r:id="rId6"/>
    <p:sldId id="350" r:id="rId7"/>
    <p:sldId id="351" r:id="rId8"/>
    <p:sldId id="352" r:id="rId9"/>
    <p:sldId id="353" r:id="rId10"/>
    <p:sldId id="354" r:id="rId11"/>
    <p:sldId id="355" r:id="rId12"/>
    <p:sldId id="356" r:id="rId13"/>
    <p:sldId id="333" r:id="rId14"/>
    <p:sldId id="332" r:id="rId15"/>
    <p:sldId id="344" r:id="rId16"/>
    <p:sldId id="334" r:id="rId17"/>
    <p:sldId id="337" r:id="rId18"/>
    <p:sldId id="340" r:id="rId19"/>
    <p:sldId id="339" r:id="rId20"/>
    <p:sldId id="341" r:id="rId21"/>
    <p:sldId id="342" r:id="rId22"/>
    <p:sldId id="343" r:id="rId23"/>
    <p:sldId id="267" r:id="rId2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33">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00"/>
    <a:srgbClr val="005076"/>
    <a:srgbClr val="16A085"/>
    <a:srgbClr val="FFCC66"/>
    <a:srgbClr val="FFFF66"/>
    <a:srgbClr val="C0C0C0"/>
    <a:srgbClr val="4D4D4D"/>
    <a:srgbClr val="B2B2B2"/>
    <a:srgbClr val="7C5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4" autoAdjust="0"/>
  </p:normalViewPr>
  <p:slideViewPr>
    <p:cSldViewPr snapToGrid="0">
      <p:cViewPr varScale="1">
        <p:scale>
          <a:sx n="73" d="100"/>
          <a:sy n="73" d="100"/>
        </p:scale>
        <p:origin x="-1920" y="-96"/>
      </p:cViewPr>
      <p:guideLst>
        <p:guide orient="horz" pos="2133"/>
        <p:guide pos="3817"/>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a:defRPr/>
            </a:lvl1pPr>
          </a:lstStyle>
          <a:p>
            <a:fld id="{B68E3B78-9F1A-42CA-AB24-53D7562E1DC3}" type="datetime1">
              <a:rPr lang="zh-CN" altLang="en-US"/>
              <a:t>2016/8/23</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w="9525">
            <a:noFill/>
            <a:miter lim="800000"/>
          </a:ln>
        </p:spPr>
      </p:sp>
      <p:sp>
        <p:nvSpPr>
          <p:cNvPr id="2053" name="备注占位符 4"/>
          <p:cNvSpPr>
            <a:spLocks noGrp="1" noRot="1" noChangeAspect="1" noChangeArrowheads="1"/>
          </p:cNvSpPr>
          <p:nvPr/>
        </p:nvSpPr>
        <p:spPr bwMode="auto">
          <a:xfrm>
            <a:off x="685800" y="4400550"/>
            <a:ext cx="5486400" cy="3600450"/>
          </a:xfrm>
          <a:prstGeom prst="rect">
            <a:avLst/>
          </a:prstGeom>
          <a:noFill/>
          <a:ln w="9525">
            <a:noFill/>
            <a:miter lim="800000"/>
          </a:ln>
        </p:spPr>
        <p:txBody>
          <a:bodyPr anchor="ctr"/>
          <a:lstStyle/>
          <a:p>
            <a:pPr defTabSz="0" eaLnBrk="0" hangingPunct="0">
              <a:spcBef>
                <a:spcPct val="30000"/>
              </a:spcBef>
              <a:buFontTx/>
              <a:buNone/>
            </a:pPr>
            <a:r>
              <a:rPr lang="zh-CN" sz="1200"/>
              <a:t>单击此处编辑母版文本样式</a:t>
            </a:r>
          </a:p>
          <a:p>
            <a:pPr defTabSz="0" eaLnBrk="0" hangingPunct="0">
              <a:spcBef>
                <a:spcPct val="30000"/>
              </a:spcBef>
              <a:buFontTx/>
              <a:buNone/>
            </a:pPr>
            <a:r>
              <a:rPr lang="zh-CN" sz="1200"/>
              <a:t>第二级</a:t>
            </a:r>
          </a:p>
          <a:p>
            <a:pPr defTabSz="0" eaLnBrk="0" hangingPunct="0">
              <a:spcBef>
                <a:spcPct val="30000"/>
              </a:spcBef>
              <a:buFontTx/>
              <a:buNone/>
            </a:pPr>
            <a:r>
              <a:rPr lang="zh-CN" sz="1200"/>
              <a:t>第三级</a:t>
            </a:r>
          </a:p>
          <a:p>
            <a:pPr defTabSz="0" eaLnBrk="0" hangingPunct="0">
              <a:spcBef>
                <a:spcPct val="30000"/>
              </a:spcBef>
              <a:buFontTx/>
              <a:buNone/>
            </a:pPr>
            <a:r>
              <a:rPr lang="zh-CN" sz="1200"/>
              <a:t>第四级</a:t>
            </a:r>
          </a:p>
          <a:p>
            <a:pPr defTabSz="0" eaLnBrk="0" hangingPunct="0">
              <a:spcBef>
                <a:spcPct val="30000"/>
              </a:spcBef>
              <a:buFontTx/>
              <a:buNone/>
            </a:pPr>
            <a:r>
              <a:rPr lang="zh-CN"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a:defRPr/>
            </a:lvl1pPr>
          </a:lstStyle>
          <a:p>
            <a:fld id="{D81772E9-83A6-48AB-885A-2405EB1E5F8C}" type="slidenum">
              <a:rPr lang="zh-CN" altLang="en-US"/>
              <a:t>‹#›</a:t>
            </a:fld>
            <a:endParaRPr lang="zh-CN" altLang="en-US" sz="1200"/>
          </a:p>
        </p:txBody>
      </p:sp>
    </p:spTree>
    <p:extLst>
      <p:ext uri="{BB962C8B-B14F-4D97-AF65-F5344CB8AC3E}">
        <p14:creationId xmlns:p14="http://schemas.microsoft.com/office/powerpoint/2010/main" val="2663124475"/>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各位同事晚上好，今天跟大家分享一下推荐系统逻辑以及商品建模方面的内容，大家注意到这里有两个人，因为今天的内容分前后两部分介绍，先是我给大家介绍前半部分，我叫巴振宇，然后是我们的赵猛同学给大家介绍后半部分。</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a:t>
            </a:fld>
            <a:endParaRPr lang="zh-CN" altLang="en-US" sz="1200"/>
          </a:p>
        </p:txBody>
      </p:sp>
    </p:spTree>
    <p:extLst>
      <p:ext uri="{BB962C8B-B14F-4D97-AF65-F5344CB8AC3E}">
        <p14:creationId xmlns:p14="http://schemas.microsoft.com/office/powerpoint/2010/main" val="2601037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了解了</a:t>
            </a:r>
            <a:r>
              <a:rPr lang="en-US" altLang="zh-CN" dirty="0" smtClean="0"/>
              <a:t>server</a:t>
            </a:r>
            <a:r>
              <a:rPr lang="zh-CN" altLang="en-US" dirty="0" smtClean="0"/>
              <a:t>的业务逻辑之后我们来看一下每一步的具体实现。在</a:t>
            </a:r>
            <a:r>
              <a:rPr lang="en-US" altLang="zh-CN" dirty="0" smtClean="0"/>
              <a:t>key</a:t>
            </a:r>
            <a:r>
              <a:rPr lang="zh-CN" altLang="en-US" dirty="0" smtClean="0"/>
              <a:t>中进行的是根据时间和频率对</a:t>
            </a:r>
            <a:r>
              <a:rPr lang="en-US" altLang="zh-CN" dirty="0" smtClean="0"/>
              <a:t>key</a:t>
            </a:r>
            <a:r>
              <a:rPr lang="zh-CN" altLang="en-US" dirty="0" smtClean="0"/>
              <a:t>进行一个简单的过滤，同时根据时间衰减计算</a:t>
            </a:r>
            <a:r>
              <a:rPr lang="en-US" altLang="zh-CN" dirty="0" smtClean="0"/>
              <a:t>key</a:t>
            </a:r>
            <a:r>
              <a:rPr lang="zh-CN" altLang="en-US" dirty="0" smtClean="0"/>
              <a:t>的权重，每一个</a:t>
            </a:r>
            <a:r>
              <a:rPr lang="en-US" altLang="zh-CN" dirty="0" smtClean="0"/>
              <a:t>key</a:t>
            </a:r>
            <a:r>
              <a:rPr lang="zh-CN" altLang="en-US" dirty="0" smtClean="0"/>
              <a:t>中都进行同样的操作，然后在</a:t>
            </a:r>
            <a:r>
              <a:rPr lang="en-US" altLang="zh-CN" dirty="0" smtClean="0"/>
              <a:t>mining</a:t>
            </a:r>
            <a:r>
              <a:rPr lang="zh-CN" altLang="en-US" dirty="0" smtClean="0"/>
              <a:t>中首先对这些</a:t>
            </a:r>
            <a:r>
              <a:rPr lang="en-US" altLang="zh-CN" dirty="0" smtClean="0"/>
              <a:t>key</a:t>
            </a:r>
            <a:r>
              <a:rPr lang="zh-CN" altLang="en-US" dirty="0" smtClean="0"/>
              <a:t>进行合并，然后按照</a:t>
            </a:r>
            <a:r>
              <a:rPr lang="en-US" altLang="zh-CN" dirty="0" smtClean="0"/>
              <a:t>key</a:t>
            </a:r>
            <a:r>
              <a:rPr lang="zh-CN" altLang="en-US" dirty="0" smtClean="0"/>
              <a:t>的权重进行排序，排完序之后，根据这些</a:t>
            </a:r>
            <a:r>
              <a:rPr lang="en-US" altLang="zh-CN" dirty="0" smtClean="0"/>
              <a:t>key</a:t>
            </a:r>
            <a:r>
              <a:rPr lang="zh-CN" altLang="en-US" dirty="0" smtClean="0"/>
              <a:t>到</a:t>
            </a:r>
            <a:r>
              <a:rPr lang="en-US" altLang="zh-CN" dirty="0" err="1" smtClean="0"/>
              <a:t>redis</a:t>
            </a:r>
            <a:r>
              <a:rPr lang="zh-CN" altLang="en-US" dirty="0" smtClean="0"/>
              <a:t>中去检索相关商品的</a:t>
            </a:r>
            <a:r>
              <a:rPr lang="en-US" altLang="zh-CN" dirty="0" err="1" smtClean="0"/>
              <a:t>sku</a:t>
            </a:r>
            <a:r>
              <a:rPr lang="zh-CN" altLang="en-US" dirty="0" smtClean="0"/>
              <a:t>，同时计算商品</a:t>
            </a:r>
            <a:r>
              <a:rPr lang="en-US" altLang="zh-CN" dirty="0" err="1" smtClean="0"/>
              <a:t>sku</a:t>
            </a:r>
            <a:r>
              <a:rPr lang="zh-CN" altLang="en-US" dirty="0" smtClean="0"/>
              <a:t>的权重，</a:t>
            </a:r>
            <a:r>
              <a:rPr lang="en-US" altLang="zh-CN" dirty="0" err="1" smtClean="0"/>
              <a:t>sku</a:t>
            </a:r>
            <a:r>
              <a:rPr lang="zh-CN" altLang="en-US" dirty="0" smtClean="0"/>
              <a:t>的权重计算是</a:t>
            </a:r>
            <a:r>
              <a:rPr lang="en-US" altLang="zh-CN" dirty="0" err="1" smtClean="0"/>
              <a:t>sku</a:t>
            </a:r>
            <a:r>
              <a:rPr lang="zh-CN" altLang="en-US" dirty="0" smtClean="0"/>
              <a:t>在</a:t>
            </a:r>
            <a:r>
              <a:rPr lang="en-US" altLang="zh-CN" dirty="0" err="1" smtClean="0"/>
              <a:t>redis</a:t>
            </a:r>
            <a:r>
              <a:rPr lang="zh-CN" altLang="en-US" dirty="0" smtClean="0"/>
              <a:t>中本身的权重乘以该</a:t>
            </a:r>
            <a:r>
              <a:rPr lang="en-US" altLang="zh-CN" dirty="0" err="1" smtClean="0"/>
              <a:t>sku</a:t>
            </a:r>
            <a:r>
              <a:rPr lang="zh-CN" altLang="en-US" dirty="0" smtClean="0"/>
              <a:t>对应的</a:t>
            </a:r>
            <a:r>
              <a:rPr lang="en-US" altLang="zh-CN" dirty="0" smtClean="0"/>
              <a:t>key</a:t>
            </a:r>
            <a:r>
              <a:rPr lang="zh-CN" altLang="en-US" dirty="0" smtClean="0"/>
              <a:t>的权重，然后按照</a:t>
            </a:r>
            <a:r>
              <a:rPr lang="en-US" altLang="zh-CN" dirty="0" err="1" smtClean="0"/>
              <a:t>sku</a:t>
            </a:r>
            <a:r>
              <a:rPr lang="zh-CN" altLang="en-US" dirty="0" smtClean="0"/>
              <a:t>的权重对这些</a:t>
            </a:r>
            <a:r>
              <a:rPr lang="en-US" altLang="zh-CN" dirty="0" err="1" smtClean="0"/>
              <a:t>sku</a:t>
            </a:r>
            <a:r>
              <a:rPr lang="zh-CN" altLang="en-US" dirty="0" smtClean="0"/>
              <a:t>进行排序，然后去重，再根据</a:t>
            </a:r>
            <a:r>
              <a:rPr lang="en-US" altLang="zh-CN" dirty="0" smtClean="0"/>
              <a:t>mining</a:t>
            </a:r>
            <a:r>
              <a:rPr lang="zh-CN" altLang="en-US" dirty="0" smtClean="0"/>
              <a:t>设置的返回数量限制进行截断。然后对每个</a:t>
            </a:r>
            <a:r>
              <a:rPr lang="en-US" altLang="zh-CN" dirty="0" smtClean="0"/>
              <a:t>mining</a:t>
            </a:r>
            <a:r>
              <a:rPr lang="zh-CN" altLang="en-US" dirty="0" smtClean="0"/>
              <a:t>计算的结果合并，去重，输入到</a:t>
            </a:r>
            <a:r>
              <a:rPr lang="en-US" altLang="zh-CN" dirty="0" smtClean="0"/>
              <a:t>stage2</a:t>
            </a:r>
            <a:r>
              <a:rPr lang="zh-CN" altLang="en-US" dirty="0" smtClean="0"/>
              <a:t>中同样的流程进行一遍之后，将两个</a:t>
            </a:r>
            <a:r>
              <a:rPr lang="en-US" altLang="zh-CN" dirty="0" smtClean="0"/>
              <a:t>stage</a:t>
            </a:r>
            <a:r>
              <a:rPr lang="zh-CN" altLang="en-US" dirty="0" smtClean="0"/>
              <a:t>的结果合并，然后按照</a:t>
            </a:r>
            <a:r>
              <a:rPr lang="en-US" altLang="zh-CN" dirty="0" smtClean="0"/>
              <a:t>mining</a:t>
            </a:r>
            <a:r>
              <a:rPr lang="zh-CN" altLang="en-US" dirty="0" smtClean="0"/>
              <a:t>优先级排序，再进行库存过滤，最后截断返回</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AC3391A-6563-4EEF-BF79-507652DEE4CA}" type="slidenum">
              <a:rPr lang="zh-CN" altLang="en-US" smtClean="0"/>
              <a:t>11</a:t>
            </a:fld>
            <a:endParaRPr lang="zh-CN" altLang="en-US"/>
          </a:p>
        </p:txBody>
      </p:sp>
    </p:spTree>
    <p:extLst>
      <p:ext uri="{BB962C8B-B14F-4D97-AF65-F5344CB8AC3E}">
        <p14:creationId xmlns:p14="http://schemas.microsoft.com/office/powerpoint/2010/main" val="26580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anose="020B0604020202020204" pitchFamily="34" charset="0"/>
                <a:ea typeface="+mn-ea"/>
                <a:cs typeface="+mn-cs"/>
              </a:rPr>
              <a:t>对于</a:t>
            </a:r>
            <a:r>
              <a:rPr lang="en-US" altLang="zh-CN" sz="1200" kern="1200" dirty="0" smtClean="0">
                <a:solidFill>
                  <a:schemeClr val="tx1"/>
                </a:solidFill>
                <a:effectLst/>
                <a:latin typeface="Arial" panose="020B0604020202020204" pitchFamily="34" charset="0"/>
                <a:ea typeface="+mn-ea"/>
                <a:cs typeface="+mn-cs"/>
              </a:rPr>
              <a:t>key</a:t>
            </a:r>
            <a:r>
              <a:rPr lang="zh-CN" altLang="en-US" sz="1200" kern="1200" dirty="0" smtClean="0">
                <a:solidFill>
                  <a:schemeClr val="tx1"/>
                </a:solidFill>
                <a:effectLst/>
                <a:latin typeface="Arial" panose="020B0604020202020204" pitchFamily="34" charset="0"/>
                <a:ea typeface="+mn-ea"/>
                <a:cs typeface="+mn-cs"/>
              </a:rPr>
              <a:t>，</a:t>
            </a:r>
            <a:r>
              <a:rPr lang="en-US" altLang="zh-CN" sz="1200" kern="1200" dirty="0" smtClean="0">
                <a:solidFill>
                  <a:schemeClr val="tx1"/>
                </a:solidFill>
                <a:effectLst/>
                <a:latin typeface="Arial" panose="020B0604020202020204" pitchFamily="34" charset="0"/>
                <a:ea typeface="+mn-ea"/>
                <a:cs typeface="+mn-cs"/>
              </a:rPr>
              <a:t>mining</a:t>
            </a:r>
            <a:r>
              <a:rPr lang="zh-CN" altLang="en-US" sz="1200" kern="1200" dirty="0" smtClean="0">
                <a:solidFill>
                  <a:schemeClr val="tx1"/>
                </a:solidFill>
                <a:effectLst/>
                <a:latin typeface="Arial" panose="020B0604020202020204" pitchFamily="34" charset="0"/>
                <a:ea typeface="+mn-ea"/>
                <a:cs typeface="+mn-cs"/>
              </a:rPr>
              <a:t>，</a:t>
            </a:r>
            <a:r>
              <a:rPr lang="en-US" altLang="zh-CN" sz="1200" kern="1200" dirty="0" smtClean="0">
                <a:solidFill>
                  <a:schemeClr val="tx1"/>
                </a:solidFill>
                <a:effectLst/>
                <a:latin typeface="Arial" panose="020B0604020202020204" pitchFamily="34" charset="0"/>
                <a:ea typeface="+mn-ea"/>
                <a:cs typeface="+mn-cs"/>
              </a:rPr>
              <a:t>stage</a:t>
            </a:r>
            <a:r>
              <a:rPr lang="zh-CN" altLang="en-US" sz="1200" kern="1200" dirty="0" smtClean="0">
                <a:solidFill>
                  <a:schemeClr val="tx1"/>
                </a:solidFill>
                <a:effectLst/>
                <a:latin typeface="Arial" panose="020B0604020202020204" pitchFamily="34" charset="0"/>
                <a:ea typeface="+mn-ea"/>
                <a:cs typeface="+mn-cs"/>
              </a:rPr>
              <a:t>三部分，宏观方面观察其层级结构，如该图所示</a:t>
            </a:r>
            <a:endParaRPr lang="en-US" altLang="zh-CN" sz="1200" kern="1200" dirty="0" smtClean="0">
              <a:solidFill>
                <a:schemeClr val="tx1"/>
              </a:solidFill>
              <a:effectLst/>
              <a:latin typeface="Arial" panose="020B0604020202020204" pitchFamily="34" charset="0"/>
              <a:ea typeface="+mn-ea"/>
              <a:cs typeface="+mn-cs"/>
            </a:endParaRPr>
          </a:p>
          <a:p>
            <a:endParaRPr lang="en-US" altLang="zh-CN" sz="1200" kern="1200" dirty="0" smtClean="0">
              <a:solidFill>
                <a:schemeClr val="tx1"/>
              </a:solidFill>
              <a:effectLst/>
              <a:latin typeface="Arial" panose="020B0604020202020204" pitchFamily="34" charset="0"/>
              <a:ea typeface="+mn-ea"/>
              <a:cs typeface="+mn-cs"/>
            </a:endParaRPr>
          </a:p>
          <a:p>
            <a:r>
              <a:rPr lang="en-US" altLang="zh-CN" sz="1200" kern="1200" dirty="0" smtClean="0">
                <a:solidFill>
                  <a:schemeClr val="tx1"/>
                </a:solidFill>
                <a:effectLst/>
                <a:latin typeface="Arial" panose="020B0604020202020204" pitchFamily="34" charset="0"/>
                <a:ea typeface="+mn-ea"/>
                <a:cs typeface="+mn-cs"/>
              </a:rPr>
              <a:t>Recommend</a:t>
            </a:r>
            <a:r>
              <a:rPr lang="zh-CN" altLang="zh-CN" sz="1200" kern="1200" dirty="0" smtClean="0">
                <a:solidFill>
                  <a:schemeClr val="tx1"/>
                </a:solidFill>
                <a:effectLst/>
                <a:latin typeface="Arial" panose="020B0604020202020204" pitchFamily="34" charset="0"/>
                <a:ea typeface="+mn-ea"/>
                <a:cs typeface="+mn-cs"/>
              </a:rPr>
              <a:t>包含三个层次：</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层、</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层、</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层。</a:t>
            </a:r>
            <a:endParaRPr lang="en-US" altLang="zh-CN" sz="1200" kern="1200" dirty="0" smtClean="0">
              <a:solidFill>
                <a:schemeClr val="tx1"/>
              </a:solidFill>
              <a:effectLst/>
              <a:latin typeface="Arial" panose="020B0604020202020204" pitchFamily="34" charset="0"/>
              <a:ea typeface="+mn-ea"/>
              <a:cs typeface="+mn-cs"/>
            </a:endParaRPr>
          </a:p>
          <a:p>
            <a:r>
              <a:rPr lang="zh-CN" altLang="zh-CN" sz="1200" b="1" kern="1200" dirty="0" smtClean="0">
                <a:solidFill>
                  <a:schemeClr val="tx1"/>
                </a:solidFill>
                <a:effectLst/>
                <a:latin typeface="Arial" panose="020B0604020202020204" pitchFamily="34" charset="0"/>
                <a:ea typeface="+mn-ea"/>
                <a:cs typeface="+mn-cs"/>
              </a:rPr>
              <a:t>其中：</a:t>
            </a:r>
          </a:p>
          <a:p>
            <a:pPr lvl="0"/>
            <a:r>
              <a:rPr lang="zh-CN" altLang="zh-CN" sz="1200" kern="1200" dirty="0" smtClean="0">
                <a:solidFill>
                  <a:schemeClr val="tx1"/>
                </a:solidFill>
                <a:effectLst/>
                <a:latin typeface="Arial" panose="020B0604020202020204" pitchFamily="34" charset="0"/>
                <a:ea typeface="+mn-ea"/>
                <a:cs typeface="+mn-cs"/>
              </a:rPr>
              <a:t>层内：一个</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层包含多个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层，一个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层包含多个</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层。</a:t>
            </a:r>
          </a:p>
          <a:p>
            <a:pPr lvl="0"/>
            <a:r>
              <a:rPr lang="zh-CN" altLang="zh-CN" sz="1200" kern="1200" dirty="0" smtClean="0">
                <a:solidFill>
                  <a:schemeClr val="tx1"/>
                </a:solidFill>
                <a:effectLst/>
                <a:latin typeface="Arial" panose="020B0604020202020204" pitchFamily="34" charset="0"/>
                <a:ea typeface="+mn-ea"/>
                <a:cs typeface="+mn-cs"/>
              </a:rPr>
              <a:t>层间：多个</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串行、多个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层并行、多个</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层并行。</a:t>
            </a:r>
          </a:p>
          <a:p>
            <a:pPr lvl="0"/>
            <a:endParaRPr lang="en-US" altLang="zh-CN" sz="1200" b="1" kern="1200" dirty="0" smtClean="0">
              <a:solidFill>
                <a:schemeClr val="tx1"/>
              </a:solidFill>
              <a:effectLst/>
              <a:latin typeface="Arial" panose="020B0604020202020204" pitchFamily="34" charset="0"/>
              <a:ea typeface="+mn-ea"/>
              <a:cs typeface="+mn-cs"/>
            </a:endParaRPr>
          </a:p>
          <a:p>
            <a:pPr lvl="0"/>
            <a:r>
              <a:rPr lang="zh-CN" altLang="zh-CN" sz="1200" b="1" kern="1200" dirty="0" smtClean="0">
                <a:solidFill>
                  <a:schemeClr val="tx1"/>
                </a:solidFill>
                <a:effectLst/>
                <a:latin typeface="Arial" panose="020B0604020202020204" pitchFamily="34" charset="0"/>
                <a:ea typeface="+mn-ea"/>
                <a:cs typeface="+mn-cs"/>
              </a:rPr>
              <a:t>约束：</a:t>
            </a:r>
          </a:p>
          <a:p>
            <a:pPr lvl="0"/>
            <a:r>
              <a:rPr lang="zh-CN" altLang="zh-CN" sz="1200" kern="1200" dirty="0" smtClean="0">
                <a:solidFill>
                  <a:schemeClr val="tx1"/>
                </a:solidFill>
                <a:effectLst/>
                <a:latin typeface="Arial" panose="020B0604020202020204" pitchFamily="34" charset="0"/>
                <a:ea typeface="+mn-ea"/>
                <a:cs typeface="+mn-cs"/>
              </a:rPr>
              <a:t>每个</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依据多个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的结果</a:t>
            </a:r>
            <a:r>
              <a:rPr lang="en-US" altLang="zh-CN" sz="1200" kern="1200" dirty="0" smtClean="0">
                <a:solidFill>
                  <a:schemeClr val="tx1"/>
                </a:solidFill>
                <a:effectLst/>
                <a:latin typeface="Arial" panose="020B0604020202020204" pitchFamily="34" charset="0"/>
                <a:ea typeface="+mn-ea"/>
                <a:cs typeface="+mn-cs"/>
              </a:rPr>
              <a:t>Merge</a:t>
            </a:r>
            <a:r>
              <a:rPr lang="zh-CN" altLang="zh-CN" sz="1200" kern="1200" dirty="0" smtClean="0">
                <a:solidFill>
                  <a:schemeClr val="tx1"/>
                </a:solidFill>
                <a:effectLst/>
                <a:latin typeface="Arial" panose="020B0604020202020204" pitchFamily="34" charset="0"/>
                <a:ea typeface="+mn-ea"/>
                <a:cs typeface="+mn-cs"/>
              </a:rPr>
              <a:t>生成一批推荐</a:t>
            </a:r>
            <a:r>
              <a:rPr lang="en-US" altLang="zh-CN" sz="1200" kern="1200" dirty="0" err="1" smtClean="0">
                <a:solidFill>
                  <a:schemeClr val="tx1"/>
                </a:solidFill>
                <a:effectLst/>
                <a:latin typeface="Arial" panose="020B0604020202020204" pitchFamily="34" charset="0"/>
                <a:ea typeface="+mn-ea"/>
                <a:cs typeface="+mn-cs"/>
              </a:rPr>
              <a:t>sku</a:t>
            </a:r>
            <a:r>
              <a:rPr lang="zh-CN" altLang="zh-CN" sz="1200" kern="1200" dirty="0" smtClean="0">
                <a:solidFill>
                  <a:schemeClr val="tx1"/>
                </a:solidFill>
                <a:effectLst/>
                <a:latin typeface="Arial" panose="020B0604020202020204" pitchFamily="34" charset="0"/>
                <a:ea typeface="+mn-ea"/>
                <a:cs typeface="+mn-cs"/>
              </a:rPr>
              <a:t>；上一个</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的生成的</a:t>
            </a:r>
            <a:r>
              <a:rPr lang="en-US" altLang="zh-CN" sz="1200" kern="1200" dirty="0" err="1" smtClean="0">
                <a:solidFill>
                  <a:schemeClr val="tx1"/>
                </a:solidFill>
                <a:effectLst/>
                <a:latin typeface="Arial" panose="020B0604020202020204" pitchFamily="34" charset="0"/>
                <a:ea typeface="+mn-ea"/>
                <a:cs typeface="+mn-cs"/>
              </a:rPr>
              <a:t>sku</a:t>
            </a:r>
            <a:r>
              <a:rPr lang="zh-CN" altLang="zh-CN" sz="1200" kern="1200" dirty="0" smtClean="0">
                <a:solidFill>
                  <a:schemeClr val="tx1"/>
                </a:solidFill>
                <a:effectLst/>
                <a:latin typeface="Arial" panose="020B0604020202020204" pitchFamily="34" charset="0"/>
                <a:ea typeface="+mn-ea"/>
                <a:cs typeface="+mn-cs"/>
              </a:rPr>
              <a:t>可以作为下一</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的</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；最终结果是每个</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的并集；</a:t>
            </a:r>
          </a:p>
          <a:p>
            <a:pPr lvl="0"/>
            <a:r>
              <a:rPr lang="zh-CN" altLang="zh-CN" sz="1200" kern="1200" dirty="0" smtClean="0">
                <a:solidFill>
                  <a:schemeClr val="tx1"/>
                </a:solidFill>
                <a:effectLst/>
                <a:latin typeface="Arial" panose="020B0604020202020204" pitchFamily="34" charset="0"/>
                <a:ea typeface="+mn-ea"/>
                <a:cs typeface="+mn-cs"/>
              </a:rPr>
              <a:t>每个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依据多个</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查询</a:t>
            </a:r>
            <a:r>
              <a:rPr lang="en-US" altLang="zh-CN" sz="1200" kern="1200" dirty="0" smtClean="0">
                <a:solidFill>
                  <a:schemeClr val="tx1"/>
                </a:solidFill>
                <a:effectLst/>
                <a:latin typeface="Arial" panose="020B0604020202020204" pitchFamily="34" charset="0"/>
                <a:ea typeface="+mn-ea"/>
                <a:cs typeface="+mn-cs"/>
              </a:rPr>
              <a:t>Cache</a:t>
            </a:r>
            <a:r>
              <a:rPr lang="zh-CN" altLang="zh-CN" sz="1200" kern="1200" dirty="0" smtClean="0">
                <a:solidFill>
                  <a:schemeClr val="tx1"/>
                </a:solidFill>
                <a:effectLst/>
                <a:latin typeface="Arial" panose="020B0604020202020204" pitchFamily="34" charset="0"/>
                <a:ea typeface="+mn-ea"/>
                <a:cs typeface="+mn-cs"/>
              </a:rPr>
              <a:t>的结果</a:t>
            </a:r>
            <a:r>
              <a:rPr lang="en-US" altLang="zh-CN" sz="1200" kern="1200" dirty="0" smtClean="0">
                <a:solidFill>
                  <a:schemeClr val="tx1"/>
                </a:solidFill>
                <a:effectLst/>
                <a:latin typeface="Arial" panose="020B0604020202020204" pitchFamily="34" charset="0"/>
                <a:ea typeface="+mn-ea"/>
                <a:cs typeface="+mn-cs"/>
              </a:rPr>
              <a:t>Merge</a:t>
            </a:r>
            <a:r>
              <a:rPr lang="zh-CN" altLang="zh-CN" sz="1200" kern="1200" dirty="0" smtClean="0">
                <a:solidFill>
                  <a:schemeClr val="tx1"/>
                </a:solidFill>
                <a:effectLst/>
                <a:latin typeface="Arial" panose="020B0604020202020204" pitchFamily="34" charset="0"/>
                <a:ea typeface="+mn-ea"/>
                <a:cs typeface="+mn-cs"/>
              </a:rPr>
              <a:t>生成一批</a:t>
            </a:r>
            <a:r>
              <a:rPr lang="en-US" altLang="zh-CN" sz="1200" kern="1200" dirty="0" err="1" smtClean="0">
                <a:solidFill>
                  <a:schemeClr val="tx1"/>
                </a:solidFill>
                <a:effectLst/>
                <a:latin typeface="Arial" panose="020B0604020202020204" pitchFamily="34" charset="0"/>
                <a:ea typeface="+mn-ea"/>
                <a:cs typeface="+mn-cs"/>
              </a:rPr>
              <a:t>sku</a:t>
            </a:r>
            <a:r>
              <a:rPr lang="zh-CN" altLang="zh-CN" sz="1200" kern="1200" dirty="0" smtClean="0">
                <a:solidFill>
                  <a:schemeClr val="tx1"/>
                </a:solidFill>
                <a:effectLst/>
                <a:latin typeface="Arial" panose="020B0604020202020204" pitchFamily="34" charset="0"/>
                <a:ea typeface="+mn-ea"/>
                <a:cs typeface="+mn-cs"/>
              </a:rPr>
              <a:t>；每个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只能使用一种</a:t>
            </a:r>
            <a:r>
              <a:rPr lang="en-US" altLang="zh-CN" sz="1200" kern="1200" dirty="0" smtClean="0">
                <a:solidFill>
                  <a:schemeClr val="tx1"/>
                </a:solidFill>
                <a:effectLst/>
                <a:latin typeface="Arial" panose="020B0604020202020204" pitchFamily="34" charset="0"/>
                <a:ea typeface="+mn-ea"/>
                <a:cs typeface="+mn-cs"/>
              </a:rPr>
              <a:t>cache</a:t>
            </a:r>
            <a:r>
              <a:rPr lang="zh-CN" altLang="zh-CN" sz="1200" kern="1200" dirty="0" smtClean="0">
                <a:solidFill>
                  <a:schemeClr val="tx1"/>
                </a:solidFill>
                <a:effectLst/>
                <a:latin typeface="Arial" panose="020B0604020202020204" pitchFamily="34" charset="0"/>
                <a:ea typeface="+mn-ea"/>
                <a:cs typeface="+mn-cs"/>
              </a:rPr>
              <a:t>；</a:t>
            </a:r>
          </a:p>
          <a:p>
            <a:pPr lvl="0"/>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层的作用是进行</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过滤：找出当前</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阶段的候选</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集合；原始</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包含两部分：一部分是来自于</a:t>
            </a:r>
            <a:r>
              <a:rPr lang="en-US" altLang="zh-CN" sz="1200" kern="1200" dirty="0" err="1" smtClean="0">
                <a:solidFill>
                  <a:schemeClr val="tx1"/>
                </a:solidFill>
                <a:effectLst/>
                <a:latin typeface="Arial" panose="020B0604020202020204" pitchFamily="34" charset="0"/>
                <a:ea typeface="+mn-ea"/>
                <a:cs typeface="+mn-cs"/>
              </a:rPr>
              <a:t>SearchRequest</a:t>
            </a:r>
            <a:r>
              <a:rPr lang="zh-CN" altLang="zh-CN" sz="1200" kern="1200" dirty="0" smtClean="0">
                <a:solidFill>
                  <a:schemeClr val="tx1"/>
                </a:solidFill>
                <a:effectLst/>
                <a:latin typeface="Arial" panose="020B0604020202020204" pitchFamily="34" charset="0"/>
                <a:ea typeface="+mn-ea"/>
                <a:cs typeface="+mn-cs"/>
              </a:rPr>
              <a:t>的</a:t>
            </a:r>
            <a:r>
              <a:rPr lang="en-US" altLang="zh-CN" sz="1200" kern="1200" dirty="0" err="1" smtClean="0">
                <a:solidFill>
                  <a:schemeClr val="tx1"/>
                </a:solidFill>
                <a:effectLst/>
                <a:latin typeface="Arial" panose="020B0604020202020204" pitchFamily="34" charset="0"/>
                <a:ea typeface="+mn-ea"/>
                <a:cs typeface="+mn-cs"/>
              </a:rPr>
              <a:t>User_Info</a:t>
            </a:r>
            <a:r>
              <a:rPr lang="en-US" altLang="zh-CN" sz="1200" kern="1200" dirty="0" smtClean="0">
                <a:solidFill>
                  <a:schemeClr val="tx1"/>
                </a:solidFill>
                <a:effectLst/>
                <a:latin typeface="Arial" panose="020B0604020202020204" pitchFamily="34" charset="0"/>
                <a:ea typeface="+mn-ea"/>
                <a:cs typeface="+mn-cs"/>
              </a:rPr>
              <a:t>(pc</a:t>
            </a:r>
            <a:r>
              <a:rPr lang="zh-CN" altLang="zh-CN" sz="1200" kern="1200" dirty="0" smtClean="0">
                <a:solidFill>
                  <a:schemeClr val="tx1"/>
                </a:solidFill>
                <a:effectLst/>
                <a:latin typeface="Arial" panose="020B0604020202020204" pitchFamily="34" charset="0"/>
                <a:ea typeface="+mn-ea"/>
                <a:cs typeface="+mn-cs"/>
              </a:rPr>
              <a:t>端、无线端</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中的浏览、购买的</a:t>
            </a:r>
            <a:r>
              <a:rPr lang="en-US" altLang="zh-CN" sz="1200" kern="1200" dirty="0" err="1" smtClean="0">
                <a:solidFill>
                  <a:schemeClr val="tx1"/>
                </a:solidFill>
                <a:effectLst/>
                <a:latin typeface="Arial" panose="020B0604020202020204" pitchFamily="34" charset="0"/>
                <a:ea typeface="+mn-ea"/>
                <a:cs typeface="+mn-cs"/>
              </a:rPr>
              <a:t>skuid</a:t>
            </a:r>
            <a:r>
              <a:rPr lang="zh-CN" altLang="zh-CN" sz="1200" kern="1200" dirty="0" smtClean="0">
                <a:solidFill>
                  <a:schemeClr val="tx1"/>
                </a:solidFill>
                <a:effectLst/>
                <a:latin typeface="Arial" panose="020B0604020202020204" pitchFamily="34" charset="0"/>
                <a:ea typeface="+mn-ea"/>
                <a:cs typeface="+mn-cs"/>
              </a:rPr>
              <a:t>，以及</a:t>
            </a:r>
            <a:r>
              <a:rPr lang="en-US" altLang="zh-CN" sz="1200" kern="1200" dirty="0" smtClean="0">
                <a:solidFill>
                  <a:schemeClr val="tx1"/>
                </a:solidFill>
                <a:effectLst/>
                <a:latin typeface="Arial" panose="020B0604020202020204" pitchFamily="34" charset="0"/>
                <a:ea typeface="+mn-ea"/>
                <a:cs typeface="+mn-cs"/>
              </a:rPr>
              <a:t>Query ID</a:t>
            </a:r>
            <a:r>
              <a:rPr lang="zh-CN" altLang="zh-CN" sz="1200" kern="1200" dirty="0" smtClean="0">
                <a:solidFill>
                  <a:schemeClr val="tx1"/>
                </a:solidFill>
                <a:effectLst/>
                <a:latin typeface="Arial" panose="020B0604020202020204" pitchFamily="34" charset="0"/>
                <a:ea typeface="+mn-ea"/>
                <a:cs typeface="+mn-cs"/>
              </a:rPr>
              <a:t>化的</a:t>
            </a:r>
            <a:r>
              <a:rPr lang="en-US" altLang="zh-CN" sz="1200" kern="1200" dirty="0" smtClean="0">
                <a:solidFill>
                  <a:schemeClr val="tx1"/>
                </a:solidFill>
                <a:effectLst/>
                <a:latin typeface="Arial" panose="020B0604020202020204" pitchFamily="34" charset="0"/>
                <a:ea typeface="+mn-ea"/>
                <a:cs typeface="+mn-cs"/>
              </a:rPr>
              <a:t>key</a:t>
            </a:r>
            <a:r>
              <a:rPr lang="zh-CN" altLang="zh-CN" sz="1200" kern="1200" dirty="0" smtClean="0">
                <a:solidFill>
                  <a:schemeClr val="tx1"/>
                </a:solidFill>
                <a:effectLst/>
                <a:latin typeface="Arial" panose="020B0604020202020204" pitchFamily="34" charset="0"/>
                <a:ea typeface="+mn-ea"/>
                <a:cs typeface="+mn-cs"/>
              </a:rPr>
              <a:t>；另一部分是来自于上一</a:t>
            </a:r>
            <a:r>
              <a:rPr lang="en-US" altLang="zh-CN" sz="1200" kern="1200" dirty="0" smtClean="0">
                <a:solidFill>
                  <a:schemeClr val="tx1"/>
                </a:solidFill>
                <a:effectLst/>
                <a:latin typeface="Arial" panose="020B0604020202020204" pitchFamily="34" charset="0"/>
                <a:ea typeface="+mn-ea"/>
                <a:cs typeface="+mn-cs"/>
              </a:rPr>
              <a:t>STAGE</a:t>
            </a:r>
            <a:r>
              <a:rPr lang="zh-CN" altLang="zh-CN" sz="1200" kern="1200" dirty="0" smtClean="0">
                <a:solidFill>
                  <a:schemeClr val="tx1"/>
                </a:solidFill>
                <a:effectLst/>
                <a:latin typeface="Arial" panose="020B0604020202020204" pitchFamily="34" charset="0"/>
                <a:ea typeface="+mn-ea"/>
                <a:cs typeface="+mn-cs"/>
              </a:rPr>
              <a:t>某个</a:t>
            </a:r>
            <a:r>
              <a:rPr lang="en-US" altLang="zh-CN" sz="1200" kern="1200" dirty="0" smtClean="0">
                <a:solidFill>
                  <a:schemeClr val="tx1"/>
                </a:solidFill>
                <a:effectLst/>
                <a:latin typeface="Arial" panose="020B0604020202020204" pitchFamily="34" charset="0"/>
                <a:ea typeface="+mn-ea"/>
                <a:cs typeface="+mn-cs"/>
              </a:rPr>
              <a:t>MINING</a:t>
            </a:r>
            <a:r>
              <a:rPr lang="zh-CN" altLang="zh-CN" sz="1200" kern="1200" dirty="0" smtClean="0">
                <a:solidFill>
                  <a:schemeClr val="tx1"/>
                </a:solidFill>
                <a:effectLst/>
                <a:latin typeface="Arial" panose="020B0604020202020204" pitchFamily="34" charset="0"/>
                <a:ea typeface="+mn-ea"/>
                <a:cs typeface="+mn-cs"/>
              </a:rPr>
              <a:t>阶段的生成的所有</a:t>
            </a:r>
            <a:r>
              <a:rPr lang="en-US" altLang="zh-CN" sz="1200" kern="1200" dirty="0" err="1" smtClean="0">
                <a:solidFill>
                  <a:schemeClr val="tx1"/>
                </a:solidFill>
                <a:effectLst/>
                <a:latin typeface="Arial" panose="020B0604020202020204" pitchFamily="34" charset="0"/>
                <a:ea typeface="+mn-ea"/>
                <a:cs typeface="+mn-cs"/>
              </a:rPr>
              <a:t>sku</a:t>
            </a:r>
            <a:r>
              <a:rPr lang="zh-CN" altLang="zh-CN" sz="1200" kern="1200" dirty="0" smtClean="0">
                <a:solidFill>
                  <a:schemeClr val="tx1"/>
                </a:solidFill>
                <a:effectLst/>
                <a:latin typeface="Arial" panose="020B0604020202020204" pitchFamily="34" charset="0"/>
                <a:ea typeface="+mn-ea"/>
                <a:cs typeface="+mn-cs"/>
              </a:rPr>
              <a:t>；</a:t>
            </a:r>
          </a:p>
          <a:p>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12</a:t>
            </a:fld>
            <a:endParaRPr lang="zh-CN" altLang="en-US" sz="1200"/>
          </a:p>
        </p:txBody>
      </p:sp>
    </p:spTree>
    <p:extLst>
      <p:ext uri="{BB962C8B-B14F-4D97-AF65-F5344CB8AC3E}">
        <p14:creationId xmlns:p14="http://schemas.microsoft.com/office/powerpoint/2010/main" val="2309134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刚刚振宇已经介绍了线上的推荐检索的部分，下面由我来给大家介绍下离线的商品建模及单独的</a:t>
            </a:r>
            <a:r>
              <a:rPr lang="en-US" altLang="zh-CN" dirty="0" smtClean="0"/>
              <a:t>predictor</a:t>
            </a:r>
            <a:r>
              <a:rPr lang="zh-CN" altLang="en-US" dirty="0" smtClean="0"/>
              <a:t>部分</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13</a:t>
            </a:fld>
            <a:endParaRPr lang="zh-CN" altLang="en-US" sz="1200"/>
          </a:p>
        </p:txBody>
      </p:sp>
    </p:spTree>
    <p:extLst>
      <p:ext uri="{BB962C8B-B14F-4D97-AF65-F5344CB8AC3E}">
        <p14:creationId xmlns:p14="http://schemas.microsoft.com/office/powerpoint/2010/main" val="117416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首先我们拥有的数据，从种类上划分，包含浏览，购买，收藏等。然而原始数据是一个严格的时序记录序列。然而不管什么样的算法，都需要输入数据，而数据都需要有物理含义。数据如何组织决定整个算法的效果上限。用户行为数据挖掘，需要把用户相同意图的的放在一起。因此在一个我们最终划分完成的</a:t>
            </a:r>
            <a:r>
              <a:rPr lang="en-US" altLang="zh-CN" dirty="0" smtClean="0"/>
              <a:t>session</a:t>
            </a:r>
            <a:r>
              <a:rPr lang="en-US" altLang="zh-CN" baseline="0" dirty="0" smtClean="0"/>
              <a:t> </a:t>
            </a:r>
            <a:r>
              <a:rPr lang="zh-CN" altLang="en-US" baseline="0" dirty="0" smtClean="0"/>
              <a:t>里面的商品存在关联或者相似关系。为了实现这样的目标，</a:t>
            </a:r>
            <a:r>
              <a:rPr lang="zh-CN" altLang="en-US" dirty="0" smtClean="0"/>
              <a:t>从时间和关联两个角度去考虑，实现</a:t>
            </a:r>
            <a:r>
              <a:rPr lang="zh-CN" altLang="en-US" baseline="0" dirty="0" smtClean="0"/>
              <a:t>这么一个具体的算法。行为时间间隔限制：如行为记录的时间比较远，那么用户的意图往往不一致，这点很好理解。</a:t>
            </a:r>
            <a:r>
              <a:rPr lang="en-US" altLang="zh-CN" baseline="0" dirty="0" smtClean="0"/>
              <a:t>Session</a:t>
            </a:r>
            <a:r>
              <a:rPr lang="zh-CN" altLang="en-US" baseline="0" dirty="0" smtClean="0"/>
              <a:t>最小长度限制：长度短，对于很多挖掘算法来说没有意义。后面两个限制最大时间间隔限制和最大长度限制：因为太长，算法效率会受影响，同时会引入过多的噪声。</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14</a:t>
            </a:fld>
            <a:endParaRPr lang="zh-CN" altLang="en-US" sz="1200"/>
          </a:p>
        </p:txBody>
      </p:sp>
    </p:spTree>
    <p:extLst>
      <p:ext uri="{BB962C8B-B14F-4D97-AF65-F5344CB8AC3E}">
        <p14:creationId xmlns:p14="http://schemas.microsoft.com/office/powerpoint/2010/main" val="224700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离线商品建模部分的主要作用是挖掘相似或者相关的商品信息，然后根据用户的行为历史，如购买过，浏览过，收藏过等，进行</a:t>
            </a:r>
            <a:r>
              <a:rPr lang="en-US" altLang="zh-CN" dirty="0" smtClean="0"/>
              <a:t>item-based</a:t>
            </a:r>
            <a:r>
              <a:rPr lang="zh-CN" altLang="en-US" dirty="0" smtClean="0"/>
              <a:t>推荐。</a:t>
            </a:r>
            <a:r>
              <a:rPr lang="en-US" altLang="zh-CN" dirty="0" smtClean="0"/>
              <a:t>item-based</a:t>
            </a:r>
            <a:r>
              <a:rPr lang="zh-CN" altLang="en-US" dirty="0" smtClean="0"/>
              <a:t>方法属于推荐系统中基础的方法，而在大规模的推荐应用场景中往往是效果比较突出的方法。它推荐的准确率和物品的相似度计算的效果直接相关。刚刚上一页</a:t>
            </a:r>
            <a:r>
              <a:rPr lang="en-US" altLang="zh-CN" dirty="0" err="1" smtClean="0"/>
              <a:t>ppt</a:t>
            </a:r>
            <a:r>
              <a:rPr lang="zh-CN" altLang="en-US" dirty="0" smtClean="0"/>
              <a:t>有提到，数据可以分为多类，比如说浏览，购买，收藏等。而针对这些数据采用不同的方法进行挖掘，就可以生成多个数据库，供检索逻辑部分查询。</a:t>
            </a:r>
            <a:endParaRPr lang="en-US" altLang="zh-CN" dirty="0" smtClean="0"/>
          </a:p>
          <a:p>
            <a:r>
              <a:rPr lang="zh-CN" altLang="en-US" dirty="0" smtClean="0"/>
              <a:t>。上表中列出了部分我们组目前做过的众多尝试。上面用的一些方法主要可以分为四类</a:t>
            </a:r>
            <a:r>
              <a:rPr lang="en-US" altLang="zh-CN" dirty="0" smtClean="0"/>
              <a:t>,</a:t>
            </a:r>
            <a:r>
              <a:rPr lang="zh-CN" altLang="en-US" dirty="0" smtClean="0"/>
              <a:t>频繁二项集，图像</a:t>
            </a:r>
            <a:r>
              <a:rPr lang="en-US" altLang="zh-CN" dirty="0" err="1" smtClean="0"/>
              <a:t>cnn</a:t>
            </a:r>
            <a:r>
              <a:rPr lang="zh-CN" altLang="en-US" dirty="0" smtClean="0"/>
              <a:t>，爆款，</a:t>
            </a:r>
            <a:r>
              <a:rPr lang="en-US" altLang="zh-CN" dirty="0" smtClean="0"/>
              <a:t>Word2vec</a:t>
            </a:r>
            <a:r>
              <a:rPr lang="zh-CN" altLang="en-US" dirty="0" smtClean="0"/>
              <a:t>。频繁项集大家应该比较熟悉，大家经常一起购买，一起浏览的物品相关程度会挺高。我们尝试中有直接挖掘频繁商品对，也有往上扩展，挖掘相似类目对。在线上都取得了不错的效果。图像</a:t>
            </a:r>
            <a:r>
              <a:rPr lang="en-US" altLang="zh-CN" dirty="0" err="1" smtClean="0"/>
              <a:t>cnn</a:t>
            </a:r>
            <a:r>
              <a:rPr lang="zh-CN" altLang="en-US" dirty="0" smtClean="0"/>
              <a:t>主要是利用</a:t>
            </a:r>
            <a:r>
              <a:rPr lang="en-US" altLang="zh-CN" dirty="0" err="1" smtClean="0"/>
              <a:t>AlexNet</a:t>
            </a:r>
            <a:r>
              <a:rPr lang="en-US" altLang="zh-CN" baseline="0" dirty="0" smtClean="0"/>
              <a:t> </a:t>
            </a:r>
            <a:r>
              <a:rPr lang="zh-CN" altLang="en-US" baseline="0" dirty="0" smtClean="0"/>
              <a:t>进行图片相似判别，效果也是不错的。爆款就更加直接些，根据用户有过行为的类目品牌组合推荐热门商品，如果只是根据类目效果一般。最后一种方法是</a:t>
            </a:r>
            <a:r>
              <a:rPr lang="en-US" altLang="zh-CN" baseline="0" dirty="0" smtClean="0"/>
              <a:t>Word2vec</a:t>
            </a:r>
            <a:r>
              <a:rPr lang="zh-CN" altLang="en-US" baseline="0" dirty="0" smtClean="0"/>
              <a:t>可能大家相对陌生点。它是一种采用神经网络进行训练，将商品的相似相关关系映射到空间上的向量距离上。</a:t>
            </a:r>
            <a:endParaRPr lang="en-US" altLang="zh-CN" baseline="0"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15</a:t>
            </a:fld>
            <a:endParaRPr lang="zh-CN" altLang="en-US" sz="1200"/>
          </a:p>
        </p:txBody>
      </p:sp>
    </p:spTree>
    <p:extLst>
      <p:ext uri="{BB962C8B-B14F-4D97-AF65-F5344CB8AC3E}">
        <p14:creationId xmlns:p14="http://schemas.microsoft.com/office/powerpoint/2010/main" val="217330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Word2vec</a:t>
            </a:r>
            <a:r>
              <a:rPr lang="zh-CN" altLang="en-US" dirty="0" smtClean="0"/>
              <a:t>采用的这两个模型，一个是</a:t>
            </a:r>
            <a:r>
              <a:rPr lang="en-US" altLang="zh-CN" dirty="0" smtClean="0"/>
              <a:t>CBOW</a:t>
            </a:r>
            <a:r>
              <a:rPr lang="zh-CN" altLang="en-US" dirty="0" smtClean="0"/>
              <a:t>模型，一个是</a:t>
            </a:r>
            <a:r>
              <a:rPr lang="en-US" altLang="zh-CN" dirty="0" smtClean="0"/>
              <a:t>Skip-gram</a:t>
            </a:r>
            <a:r>
              <a:rPr lang="zh-CN" altLang="en-US" dirty="0" smtClean="0"/>
              <a:t>模型。</a:t>
            </a:r>
            <a:r>
              <a:rPr lang="en-US" altLang="zh-CN" dirty="0" err="1" smtClean="0"/>
              <a:t>Cbow</a:t>
            </a:r>
            <a:r>
              <a:rPr lang="zh-CN" altLang="en-US" dirty="0" smtClean="0"/>
              <a:t>模型是给定上下文（前后商品项），使当前商品项的似然概率最大。</a:t>
            </a:r>
            <a:r>
              <a:rPr lang="en-US" altLang="zh-CN" dirty="0" smtClean="0"/>
              <a:t>Skip-gram</a:t>
            </a:r>
            <a:r>
              <a:rPr lang="zh-CN" altLang="en-US" dirty="0" smtClean="0"/>
              <a:t>其实是类似的</a:t>
            </a:r>
            <a:r>
              <a:rPr lang="en-US" altLang="zh-CN" dirty="0" smtClean="0"/>
              <a:t>,</a:t>
            </a:r>
            <a:r>
              <a:rPr lang="zh-CN" altLang="en-US" dirty="0" smtClean="0"/>
              <a:t>是在时间窗口中，给定当前词，上下文中出现的商品似然概率最大。通俗点讲，如果在行为记录中某两个商品经常被其他几个相同的商品包围着，那么这两个商品可以认为是相似的，这个思想实际上和频繁项集挖掘相似。</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16</a:t>
            </a:fld>
            <a:endParaRPr lang="zh-CN" altLang="en-US" sz="1200"/>
          </a:p>
        </p:txBody>
      </p:sp>
    </p:spTree>
    <p:extLst>
      <p:ext uri="{BB962C8B-B14F-4D97-AF65-F5344CB8AC3E}">
        <p14:creationId xmlns:p14="http://schemas.microsoft.com/office/powerpoint/2010/main" val="226501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Word2vec</a:t>
            </a:r>
            <a:r>
              <a:rPr lang="zh-CN" altLang="en-US" dirty="0" smtClean="0"/>
              <a:t>的训练结果是将每个商品表示为固定维数的向量，向量之间的距离，可以</a:t>
            </a:r>
            <a:r>
              <a:rPr lang="zh-CN" altLang="en-US" baseline="0" dirty="0" smtClean="0"/>
              <a:t>体现商品之间的相似性和相关性，在进行归一化之后，向量之间的点积可以直接作为相似相关度的度量。</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17</a:t>
            </a:fld>
            <a:endParaRPr lang="zh-CN" altLang="en-US" sz="1200"/>
          </a:p>
        </p:txBody>
      </p:sp>
    </p:spTree>
    <p:extLst>
      <p:ext uri="{BB962C8B-B14F-4D97-AF65-F5344CB8AC3E}">
        <p14:creationId xmlns:p14="http://schemas.microsoft.com/office/powerpoint/2010/main" val="669597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以上所讲的内容几乎全是</a:t>
            </a:r>
            <a:r>
              <a:rPr lang="en-US" altLang="zh-CN" dirty="0" smtClean="0"/>
              <a:t>Recommend server</a:t>
            </a:r>
            <a:r>
              <a:rPr lang="zh-CN" altLang="en-US" dirty="0" smtClean="0"/>
              <a:t>的内容，下面我再来介绍下我们组另一个重要的工作，</a:t>
            </a:r>
            <a:r>
              <a:rPr lang="en-US" altLang="zh-CN" dirty="0" smtClean="0"/>
              <a:t>predictor.</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18</a:t>
            </a:fld>
            <a:endParaRPr lang="zh-CN" altLang="en-US" sz="1200"/>
          </a:p>
        </p:txBody>
      </p:sp>
    </p:spTree>
    <p:extLst>
      <p:ext uri="{BB962C8B-B14F-4D97-AF65-F5344CB8AC3E}">
        <p14:creationId xmlns:p14="http://schemas.microsoft.com/office/powerpoint/2010/main" val="107018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首先了解下</a:t>
            </a:r>
            <a:r>
              <a:rPr lang="en-US" altLang="zh-CN" dirty="0" smtClean="0"/>
              <a:t>predictor</a:t>
            </a:r>
            <a:r>
              <a:rPr lang="zh-CN" altLang="en-US" dirty="0" smtClean="0"/>
              <a:t>的应用场景</a:t>
            </a:r>
            <a:r>
              <a:rPr lang="en-US" altLang="zh-CN" dirty="0" smtClean="0"/>
              <a:t>.</a:t>
            </a:r>
            <a:r>
              <a:rPr lang="zh-CN" altLang="en-US" dirty="0" smtClean="0"/>
              <a:t>我们电商中的广告推荐是一个相对复杂的系统，包含两个方面。从展现到点击，属于广告系统。而从点击到下单，属于搜索引擎推荐系统。对于这个两个系统，各自有各自的评估标准。对于广告系统，我们肯定是希望点击的广告收入和点击量都尽可能高，而搜索引擎推荐系统，我们则希望我们推出的商品是用户真正想要的，从而点击之后，用户愿意下单购买，也就是从订单量和</a:t>
            </a:r>
            <a:r>
              <a:rPr lang="en-US" altLang="zh-CN" dirty="0" smtClean="0"/>
              <a:t>GMV</a:t>
            </a:r>
            <a:r>
              <a:rPr lang="zh-CN" altLang="en-US" dirty="0" smtClean="0"/>
              <a:t>两个指标去衡量。</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19</a:t>
            </a:fld>
            <a:endParaRPr lang="zh-CN" altLang="en-US" sz="1200"/>
          </a:p>
        </p:txBody>
      </p:sp>
    </p:spTree>
    <p:extLst>
      <p:ext uri="{BB962C8B-B14F-4D97-AF65-F5344CB8AC3E}">
        <p14:creationId xmlns:p14="http://schemas.microsoft.com/office/powerpoint/2010/main" val="630759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然而最后的结果如何排序展示在用户面前，广告系统肯定希望收入高的排在前面，搜索引擎则是希望能够点击后用户会购买，且产生的</a:t>
            </a:r>
            <a:r>
              <a:rPr lang="en-US" altLang="zh-CN" dirty="0" smtClean="0"/>
              <a:t>GMV</a:t>
            </a:r>
            <a:r>
              <a:rPr lang="zh-CN" altLang="en-US" baseline="0" dirty="0" smtClean="0"/>
              <a:t>高的排在前面。这两方面的需求往往是不一致的，也就意味着仅按照排序难以实现很好的平衡。同时建模各自解决两部分问题的时候，展现</a:t>
            </a:r>
            <a:r>
              <a:rPr lang="zh-CN" altLang="en-US" baseline="0" dirty="0" smtClean="0">
                <a:sym typeface="Wingdings" panose="05000000000000000000" pitchFamily="2" charset="2"/>
              </a:rPr>
              <a:t>到点击也就是广告这部分，实际就是一个二分类问题，点击到下单，就是搜索引擎推荐部分目标是使</a:t>
            </a:r>
            <a:r>
              <a:rPr lang="en-US" altLang="zh-CN" baseline="0" dirty="0" smtClean="0">
                <a:sym typeface="Wingdings" panose="05000000000000000000" pitchFamily="2" charset="2"/>
              </a:rPr>
              <a:t>GMV</a:t>
            </a:r>
            <a:r>
              <a:rPr lang="zh-CN" altLang="en-US" baseline="0" dirty="0" smtClean="0">
                <a:sym typeface="Wingdings" panose="05000000000000000000" pitchFamily="2" charset="2"/>
              </a:rPr>
              <a:t>最大，也就是个回归问题。但是存在着一个问题是，展现到点击，点击率约为</a:t>
            </a:r>
            <a:r>
              <a:rPr lang="en-US" altLang="zh-CN" baseline="0" dirty="0" smtClean="0">
                <a:sym typeface="Wingdings" panose="05000000000000000000" pitchFamily="2" charset="2"/>
              </a:rPr>
              <a:t>0.5%-2%,</a:t>
            </a:r>
            <a:r>
              <a:rPr lang="zh-CN" altLang="en-US" baseline="0" dirty="0" smtClean="0">
                <a:sym typeface="Wingdings" panose="05000000000000000000" pitchFamily="2" charset="2"/>
              </a:rPr>
              <a:t>而点击到下单的下单率只有</a:t>
            </a:r>
            <a:r>
              <a:rPr lang="en-US" altLang="zh-CN" baseline="0" dirty="0" smtClean="0">
                <a:sym typeface="Wingdings" panose="05000000000000000000" pitchFamily="2" charset="2"/>
              </a:rPr>
              <a:t>1%-@%</a:t>
            </a:r>
            <a:r>
              <a:rPr lang="zh-CN" altLang="en-US" baseline="0" dirty="0" smtClean="0">
                <a:sym typeface="Wingdings" panose="05000000000000000000" pitchFamily="2" charset="2"/>
              </a:rPr>
              <a:t>，相乘，实际的点击到下单的数据非常少根本难以提取有效的特征进行回归训练。</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20</a:t>
            </a:fld>
            <a:endParaRPr lang="zh-CN" altLang="en-US" sz="1200"/>
          </a:p>
        </p:txBody>
      </p:sp>
    </p:spTree>
    <p:extLst>
      <p:ext uri="{BB962C8B-B14F-4D97-AF65-F5344CB8AC3E}">
        <p14:creationId xmlns:p14="http://schemas.microsoft.com/office/powerpoint/2010/main" val="390678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今天的内容主要从这几个方面介绍，首先是推荐的应用场景，接着是整体的架构（</a:t>
            </a:r>
            <a:r>
              <a:rPr lang="en-US" altLang="zh-CN" dirty="0" smtClean="0"/>
              <a:t>ad-server</a:t>
            </a:r>
            <a:r>
              <a:rPr lang="zh-CN" altLang="en-US" dirty="0" smtClean="0"/>
              <a:t>），然后重点介绍</a:t>
            </a:r>
            <a:r>
              <a:rPr lang="en-US" altLang="zh-CN" dirty="0" smtClean="0"/>
              <a:t>ad-server</a:t>
            </a:r>
            <a:r>
              <a:rPr lang="zh-CN" altLang="en-US" dirty="0" smtClean="0"/>
              <a:t>中的</a:t>
            </a:r>
            <a:r>
              <a:rPr lang="en-US" altLang="zh-CN" dirty="0" smtClean="0"/>
              <a:t>recommend-server</a:t>
            </a:r>
            <a:r>
              <a:rPr lang="zh-CN" altLang="en-US" dirty="0" smtClean="0"/>
              <a:t>，然后是商品建模与最后的排序。</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2</a:t>
            </a:fld>
            <a:endParaRPr lang="zh-CN" altLang="en-US" sz="1200"/>
          </a:p>
        </p:txBody>
      </p:sp>
    </p:spTree>
    <p:extLst>
      <p:ext uri="{BB962C8B-B14F-4D97-AF65-F5344CB8AC3E}">
        <p14:creationId xmlns:p14="http://schemas.microsoft.com/office/powerpoint/2010/main" val="3409883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针对以上存在的问题，我们提出了一种统一模型，并对训练数据进行扩展。首先数据扩展方面，因为我们将广告系统和推荐系统进行统一训练，那么从曝光到点击到下单的数据都可以利用起来。同时我们扩展了“点击”到购买这个中间环节，因为我们在实际的购物过程中，我们发现从点击进入一个商品页之后，还有很多行为数据是可以利用的，如加入购物车，收藏，停留等，因为点击进去之后停留几秒离开和加入购物车所产生的影响必然是不同的。所以我们将这部分的数据也充分利用起来。在统一模型方面，采用了回归模型与</a:t>
            </a:r>
            <a:r>
              <a:rPr lang="en-US" altLang="zh-CN" dirty="0" smtClean="0"/>
              <a:t>pair-wise</a:t>
            </a:r>
            <a:r>
              <a:rPr lang="zh-CN" altLang="en-US" dirty="0" smtClean="0"/>
              <a:t>的排序模型的融合。</a:t>
            </a:r>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21</a:t>
            </a:fld>
            <a:endParaRPr lang="zh-CN" altLang="en-US" sz="1200"/>
          </a:p>
        </p:txBody>
      </p:sp>
    </p:spTree>
    <p:extLst>
      <p:ext uri="{BB962C8B-B14F-4D97-AF65-F5344CB8AC3E}">
        <p14:creationId xmlns:p14="http://schemas.microsoft.com/office/powerpoint/2010/main" val="2514977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这是一种</a:t>
                </a:r>
                <a:r>
                  <a:rPr lang="en-US" altLang="zh-CN" dirty="0" smtClean="0"/>
                  <a:t>pairwise</a:t>
                </a:r>
                <a:r>
                  <a:rPr lang="zh-CN" altLang="en-US" dirty="0" smtClean="0"/>
                  <a:t>的训练方式，左右两边的神经网络参数是共享的，而最后的损失函数显示在右边，我们可以从损失函数的构成上发现由两部分组成，第一部分是均方误差，回归的损失函数，第二部分是</a:t>
                </a:r>
                <a:r>
                  <a:rPr lang="en-US" altLang="zh-CN" dirty="0" smtClean="0"/>
                  <a:t>hinge loss</a:t>
                </a:r>
                <a:r>
                  <a:rPr lang="zh-CN" altLang="en-US" dirty="0" smtClean="0"/>
                  <a:t>，用于结果排序的调整。对于排序学习，也就是</a:t>
                </a:r>
                <a:r>
                  <a:rPr lang="en-US" altLang="zh-CN" dirty="0" smtClean="0"/>
                  <a:t>learning</a:t>
                </a:r>
                <a:r>
                  <a:rPr lang="en-US" altLang="zh-CN" baseline="0" dirty="0" smtClean="0"/>
                  <a:t> to rank</a:t>
                </a:r>
                <a:r>
                  <a:rPr lang="zh-CN" altLang="en-US" baseline="0" dirty="0" smtClean="0"/>
                  <a:t>，它的拟合目标不再是一个绝对值，而是去学习商品项和商品项之间的偏序关系。</a:t>
                </a:r>
                <a:r>
                  <a:rPr lang="zh-CN" altLang="en-US" dirty="0" smtClean="0"/>
                  <a:t>其中</a:t>
                </a:r>
                <a:r>
                  <a:rPr lang="en-US" altLang="zh-CN" dirty="0" smtClean="0"/>
                  <a:t>hinge loss</a:t>
                </a:r>
                <a:r>
                  <a:rPr lang="zh-CN" altLang="en-US" dirty="0" smtClean="0"/>
                  <a:t>中的</a:t>
                </a:r>
                <a14:m>
                  <m:oMath xmlns:m="http://schemas.openxmlformats.org/officeDocument/2006/math">
                    <m:r>
                      <a:rPr lang="zh-CN" altLang="en-US" sz="1200" b="1" i="1" smtClean="0">
                        <a:solidFill>
                          <a:srgbClr val="FFFFFF"/>
                        </a:solidFill>
                        <a:latin typeface="Cambria Math" panose="02040503050406030204" pitchFamily="18" charset="0"/>
                      </a:rPr>
                      <m:t>𝝀</m:t>
                    </m:r>
                    <m:r>
                      <a:rPr lang="zh-CN" altLang="en-US" sz="1200" b="1" i="1" smtClean="0">
                        <a:solidFill>
                          <a:srgbClr val="FFFFFF"/>
                        </a:solidFill>
                        <a:latin typeface="Cambria Math" panose="02040503050406030204" pitchFamily="18" charset="0"/>
                      </a:rPr>
                      <m:t>参数则是为了调节排序</m:t>
                    </m:r>
                    <m:r>
                      <m:rPr>
                        <m:sty m:val="p"/>
                      </m:rPr>
                      <a:rPr lang="en-US" altLang="zh-CN" sz="1200" b="1" i="1" smtClean="0">
                        <a:solidFill>
                          <a:srgbClr val="FFFFFF"/>
                        </a:solidFill>
                        <a:latin typeface="Cambria Math" panose="02040503050406030204" pitchFamily="18" charset="0"/>
                      </a:rPr>
                      <m:t>hing</m:t>
                    </m:r>
                    <m:r>
                      <a:rPr lang="en-US" altLang="zh-CN" sz="1200" b="1" i="1" smtClean="0">
                        <a:solidFill>
                          <a:srgbClr val="FFFFFF"/>
                        </a:solidFill>
                        <a:latin typeface="Cambria Math" panose="02040503050406030204" pitchFamily="18" charset="0"/>
                      </a:rPr>
                      <m:t>𝒆</m:t>
                    </m:r>
                    <m:r>
                      <a:rPr lang="en-US" altLang="zh-CN" sz="1200" b="1" i="1" smtClean="0">
                        <a:solidFill>
                          <a:srgbClr val="FFFFFF"/>
                        </a:solidFill>
                        <a:latin typeface="Cambria Math" panose="02040503050406030204" pitchFamily="18" charset="0"/>
                      </a:rPr>
                      <m:t> </m:t>
                    </m:r>
                    <m:r>
                      <a:rPr lang="en-US" altLang="zh-CN" sz="1200" b="1" i="1" smtClean="0">
                        <a:solidFill>
                          <a:srgbClr val="FFFFFF"/>
                        </a:solidFill>
                        <a:latin typeface="Cambria Math" panose="02040503050406030204" pitchFamily="18" charset="0"/>
                      </a:rPr>
                      <m:t>𝒍𝒐𝒔𝒔</m:t>
                    </m:r>
                    <m:r>
                      <a:rPr lang="zh-CN" altLang="en-US" sz="1200" b="1" i="1" smtClean="0">
                        <a:solidFill>
                          <a:srgbClr val="FFFFFF"/>
                        </a:solidFill>
                        <a:latin typeface="Cambria Math" panose="02040503050406030204" pitchFamily="18" charset="0"/>
                      </a:rPr>
                      <m:t>在整个损失函数中的权重</m:t>
                    </m:r>
                  </m:oMath>
                </a14:m>
                <a:r>
                  <a:rPr lang="zh-CN" altLang="en-US" dirty="0" smtClean="0"/>
                  <a:t>。</a:t>
                </a:r>
                <a:endParaRPr lang="zh-CN" altLang="en-US" dirty="0"/>
              </a:p>
              <a:p>
                <a:r>
                  <a:rPr lang="en-US" altLang="zh-CN" dirty="0" smtClean="0"/>
                  <a:t>,m</a:t>
                </a:r>
                <a:r>
                  <a:rPr lang="zh-CN" altLang="en-US" dirty="0" smtClean="0"/>
                  <a:t>是人为设定的参数，为了防止模型在排序时过度自信，对于两个</a:t>
                </a:r>
                <a:r>
                  <a:rPr lang="en-US" altLang="zh-CN" dirty="0" smtClean="0"/>
                  <a:t>.</a:t>
                </a:r>
                <a:r>
                  <a:rPr lang="zh-CN" altLang="en-US" dirty="0" smtClean="0"/>
                  <a:t>经可以正确排序的样本不会更多的激励，从而使模型更关注于整体的排序效果</a:t>
                </a:r>
                <a:r>
                  <a:rPr lang="en-US" altLang="zh-CN" dirty="0" smtClean="0"/>
                  <a:t>.</a:t>
                </a:r>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这是一种</a:t>
                </a:r>
                <a:r>
                  <a:rPr lang="en-US" altLang="zh-CN" dirty="0" smtClean="0"/>
                  <a:t>pairwise</a:t>
                </a:r>
                <a:r>
                  <a:rPr lang="zh-CN" altLang="en-US" dirty="0" smtClean="0"/>
                  <a:t>的训练方式，左右两边的神经网络参数是共享的，而最后的损失函数显示在右边，我们可以从损失函数的构成上发现由两部分组成，第一部分是均方误差，回归的损失函数，第二部分是</a:t>
                </a:r>
                <a:r>
                  <a:rPr lang="en-US" altLang="zh-CN" dirty="0" smtClean="0"/>
                  <a:t>hinge loss</a:t>
                </a:r>
                <a:r>
                  <a:rPr lang="zh-CN" altLang="en-US" dirty="0" smtClean="0"/>
                  <a:t>，用于结果排序的调整。对于排序学习，也就是</a:t>
                </a:r>
                <a:r>
                  <a:rPr lang="en-US" altLang="zh-CN" dirty="0" smtClean="0"/>
                  <a:t>learning</a:t>
                </a:r>
                <a:r>
                  <a:rPr lang="en-US" altLang="zh-CN" baseline="0" dirty="0" smtClean="0"/>
                  <a:t> to rank</a:t>
                </a:r>
                <a:r>
                  <a:rPr lang="zh-CN" altLang="en-US" baseline="0" dirty="0" smtClean="0"/>
                  <a:t>，它的拟合目标不再是一个绝对值，而是去学习商品项和商品项之间的偏序关系。</a:t>
                </a:r>
                <a:r>
                  <a:rPr lang="zh-CN" altLang="en-US" dirty="0" smtClean="0"/>
                  <a:t>其中</a:t>
                </a:r>
                <a:r>
                  <a:rPr lang="en-US" altLang="zh-CN" dirty="0" smtClean="0"/>
                  <a:t>hinge loss</a:t>
                </a:r>
                <a:r>
                  <a:rPr lang="zh-CN" altLang="en-US" dirty="0" smtClean="0"/>
                  <a:t>中的</a:t>
                </a:r>
                <a:r>
                  <a:rPr lang="zh-CN" altLang="en-US" sz="1200" b="1" i="0" smtClean="0">
                    <a:solidFill>
                      <a:srgbClr val="FFFFFF"/>
                    </a:solidFill>
                    <a:latin typeface="Cambria Math" panose="02040503050406030204" pitchFamily="18" charset="0"/>
                  </a:rPr>
                  <a:t>𝝀参数则是为了调节排序</a:t>
                </a:r>
                <a:r>
                  <a:rPr lang="en-US" altLang="zh-CN" sz="1200" b="1" i="0" smtClean="0">
                    <a:solidFill>
                      <a:srgbClr val="FFFFFF"/>
                    </a:solidFill>
                    <a:latin typeface="Cambria Math" panose="02040503050406030204" pitchFamily="18" charset="0"/>
                  </a:rPr>
                  <a:t>hing𝒆 𝒍𝒐𝒔𝒔</a:t>
                </a:r>
                <a:r>
                  <a:rPr lang="zh-CN" altLang="en-US" sz="1200" b="1" i="0" smtClean="0">
                    <a:solidFill>
                      <a:srgbClr val="FFFFFF"/>
                    </a:solidFill>
                    <a:latin typeface="Cambria Math" panose="02040503050406030204" pitchFamily="18" charset="0"/>
                  </a:rPr>
                  <a:t>在整个损失函数中的权重</a:t>
                </a:r>
                <a:r>
                  <a:rPr lang="zh-CN" altLang="en-US" dirty="0" smtClean="0"/>
                  <a:t>。</a:t>
                </a:r>
                <a:endParaRPr lang="zh-CN" altLang="en-US" dirty="0"/>
              </a:p>
              <a:p>
                <a:r>
                  <a:rPr lang="en-US" altLang="zh-CN" dirty="0" smtClean="0"/>
                  <a:t>,m</a:t>
                </a:r>
                <a:r>
                  <a:rPr lang="zh-CN" altLang="en-US" dirty="0" smtClean="0"/>
                  <a:t>是人为设定的参数，为了防止模型在排序时过度自信，对于两</a:t>
                </a:r>
                <a:r>
                  <a:rPr lang="zh-CN" altLang="en-US" dirty="0" smtClean="0"/>
                  <a:t>个</a:t>
                </a:r>
                <a:r>
                  <a:rPr lang="en-US" altLang="zh-CN" dirty="0" smtClean="0"/>
                  <a:t>.</a:t>
                </a:r>
                <a:r>
                  <a:rPr lang="zh-CN" altLang="en-US" dirty="0" smtClean="0"/>
                  <a:t>经</a:t>
                </a:r>
                <a:r>
                  <a:rPr lang="zh-CN" altLang="en-US" dirty="0" smtClean="0"/>
                  <a:t>可以正确排序的样本不会更多的激励，从而使模型更关注于整体的排序</a:t>
                </a:r>
                <a:r>
                  <a:rPr lang="zh-CN" altLang="en-US" dirty="0" smtClean="0"/>
                  <a:t>效果</a:t>
                </a:r>
                <a:r>
                  <a:rPr lang="en-US" altLang="zh-CN" dirty="0" smtClean="0"/>
                  <a:t>.</a:t>
                </a:r>
                <a:endParaRPr lang="zh-CN" altLang="en-US" dirty="0"/>
              </a:p>
            </p:txBody>
          </p:sp>
        </mc:Fallback>
      </mc:AlternateContent>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22</a:t>
            </a:fld>
            <a:endParaRPr lang="zh-CN" altLang="en-US" sz="1200"/>
          </a:p>
        </p:txBody>
      </p:sp>
    </p:spTree>
    <p:extLst>
      <p:ext uri="{BB962C8B-B14F-4D97-AF65-F5344CB8AC3E}">
        <p14:creationId xmlns:p14="http://schemas.microsoft.com/office/powerpoint/2010/main" val="206136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3</a:t>
            </a:fld>
            <a:endParaRPr lang="zh-CN" altLang="en-US" sz="1200"/>
          </a:p>
        </p:txBody>
      </p:sp>
    </p:spTree>
    <p:extLst>
      <p:ext uri="{BB962C8B-B14F-4D97-AF65-F5344CB8AC3E}">
        <p14:creationId xmlns:p14="http://schemas.microsoft.com/office/powerpoint/2010/main" val="302736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大家应该有注意到，我们京东的</a:t>
            </a:r>
            <a:r>
              <a:rPr lang="en-US" altLang="zh-CN" dirty="0" smtClean="0"/>
              <a:t>app</a:t>
            </a:r>
            <a:r>
              <a:rPr lang="zh-CN" altLang="en-US" dirty="0" smtClean="0"/>
              <a:t>中京东首页，购物车，商详页，我的京东等等，都有这样一些商品列表，标题是为你推荐或者猜你喜欢，这些都是根据用户的行为给用户推荐的商品，下面我们就主要来了解一下这些商品是怎样出现在我们眼前的？</a:t>
            </a:r>
            <a:endParaRPr lang="en-US" altLang="zh-CN"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4</a:t>
            </a:fld>
            <a:endParaRPr lang="zh-CN" altLang="en-US" sz="1200"/>
          </a:p>
        </p:txBody>
      </p:sp>
    </p:spTree>
    <p:extLst>
      <p:ext uri="{BB962C8B-B14F-4D97-AF65-F5344CB8AC3E}">
        <p14:creationId xmlns:p14="http://schemas.microsoft.com/office/powerpoint/2010/main" val="66241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咱们京东的流量目前主要包括两部分，一部分是站内流量，一部分是站外流量，不管是哪部分流量，我们都是要从这些流量中分析出用户的一些信息，这些用户呢有我们京东认识的用户，也有我们不认识的用户，那对于推荐来说针对的都是认识的用户，因此今天我们也主要是针对认识的用户展开。</a:t>
            </a:r>
            <a:endParaRPr lang="en-US" altLang="zh-CN" dirty="0" smtClean="0"/>
          </a:p>
          <a:p>
            <a:r>
              <a:rPr lang="zh-CN" altLang="en-US" dirty="0" smtClean="0"/>
              <a:t>假如说来了一个京东用户，首先要经过</a:t>
            </a:r>
            <a:r>
              <a:rPr lang="en-US" altLang="zh-CN" dirty="0" smtClean="0"/>
              <a:t>gateway</a:t>
            </a:r>
            <a:r>
              <a:rPr lang="zh-CN" altLang="en-US" dirty="0" smtClean="0"/>
              <a:t>，</a:t>
            </a:r>
            <a:r>
              <a:rPr lang="en-US" altLang="zh-CN" dirty="0" smtClean="0"/>
              <a:t>gateway</a:t>
            </a:r>
            <a:r>
              <a:rPr lang="zh-CN" altLang="en-US" dirty="0" smtClean="0"/>
              <a:t>呢之前已经有同事介绍过他的流程与作用，今天就不再赘述，在</a:t>
            </a:r>
            <a:r>
              <a:rPr lang="en-US" altLang="zh-CN" dirty="0" smtClean="0"/>
              <a:t>gateway</a:t>
            </a:r>
            <a:r>
              <a:rPr lang="zh-CN" altLang="en-US" dirty="0" smtClean="0"/>
              <a:t>中将用户的信息解析成</a:t>
            </a:r>
            <a:r>
              <a:rPr lang="en-US" altLang="zh-CN" dirty="0" smtClean="0"/>
              <a:t>ad-server</a:t>
            </a:r>
            <a:r>
              <a:rPr lang="zh-CN" altLang="en-US" dirty="0" smtClean="0"/>
              <a:t>要求的格式，然后输入到</a:t>
            </a:r>
            <a:r>
              <a:rPr lang="en-US" altLang="zh-CN" dirty="0" smtClean="0"/>
              <a:t>ad-server</a:t>
            </a:r>
            <a:r>
              <a:rPr lang="zh-CN" altLang="en-US" dirty="0" smtClean="0"/>
              <a:t>，进入</a:t>
            </a:r>
            <a:r>
              <a:rPr lang="en-US" altLang="zh-CN" dirty="0" smtClean="0"/>
              <a:t>ad-server</a:t>
            </a:r>
            <a:r>
              <a:rPr lang="zh-CN" altLang="en-US" dirty="0" smtClean="0"/>
              <a:t>后首先经过</a:t>
            </a:r>
            <a:r>
              <a:rPr lang="en-US" altLang="zh-CN" dirty="0" smtClean="0"/>
              <a:t>user-server</a:t>
            </a:r>
            <a:r>
              <a:rPr lang="zh-CN" altLang="en-US" dirty="0" smtClean="0"/>
              <a:t>，</a:t>
            </a:r>
            <a:r>
              <a:rPr lang="en-US" altLang="zh-CN" dirty="0" smtClean="0"/>
              <a:t>user-server</a:t>
            </a:r>
            <a:r>
              <a:rPr lang="zh-CN" altLang="en-US" dirty="0" smtClean="0"/>
              <a:t>接收到用户信息之后，经过一系列计算返回用户在京东的历史行为（比如，搜索了哪些关键字，浏览了哪些商品，购买了哪些商品等等），然后将这些行为记录输入到</a:t>
            </a:r>
            <a:r>
              <a:rPr lang="en-US" altLang="zh-CN" dirty="0" err="1" smtClean="0"/>
              <a:t>sku</a:t>
            </a:r>
            <a:r>
              <a:rPr lang="en-US" altLang="zh-CN" dirty="0" smtClean="0"/>
              <a:t>-server</a:t>
            </a:r>
            <a:r>
              <a:rPr lang="zh-CN" altLang="en-US" dirty="0" smtClean="0"/>
              <a:t>，</a:t>
            </a:r>
            <a:r>
              <a:rPr lang="en-US" altLang="zh-CN" dirty="0" err="1" smtClean="0"/>
              <a:t>sku</a:t>
            </a:r>
            <a:r>
              <a:rPr lang="en-US" altLang="zh-CN" dirty="0" smtClean="0"/>
              <a:t>-server</a:t>
            </a:r>
            <a:r>
              <a:rPr lang="zh-CN" altLang="en-US" dirty="0" smtClean="0"/>
              <a:t>经过自己的一些逻辑返回出</a:t>
            </a:r>
            <a:r>
              <a:rPr lang="en-US" altLang="zh-CN" dirty="0" smtClean="0"/>
              <a:t>user-server</a:t>
            </a:r>
            <a:r>
              <a:rPr lang="zh-CN" altLang="en-US" dirty="0" smtClean="0"/>
              <a:t>解析出的用户行为相关的商品信息（比如商品的名称，</a:t>
            </a:r>
            <a:r>
              <a:rPr lang="en-US" altLang="zh-CN" dirty="0" err="1" smtClean="0"/>
              <a:t>spu</a:t>
            </a:r>
            <a:r>
              <a:rPr lang="zh-CN" altLang="en-US" dirty="0" smtClean="0"/>
              <a:t>，三级类目，品牌等等），到此用户跟京东的关系基本</a:t>
            </a:r>
            <a:r>
              <a:rPr lang="zh-CN" altLang="en-US" baseline="0" dirty="0" smtClean="0"/>
              <a:t>就明确了，这时候这些信息会被输入到两个系统中，一个是我们的</a:t>
            </a:r>
            <a:r>
              <a:rPr lang="en-US" altLang="zh-CN" baseline="0" dirty="0" smtClean="0"/>
              <a:t>re-server</a:t>
            </a:r>
            <a:r>
              <a:rPr lang="zh-CN" altLang="en-US" baseline="0" dirty="0" smtClean="0"/>
              <a:t>，另一个是</a:t>
            </a:r>
            <a:r>
              <a:rPr lang="en-US" altLang="zh-CN" baseline="0" dirty="0" smtClean="0"/>
              <a:t>ad-retrieval</a:t>
            </a:r>
            <a:r>
              <a:rPr lang="zh-CN" altLang="en-US" baseline="0" dirty="0" smtClean="0"/>
              <a:t>中（跟</a:t>
            </a:r>
            <a:r>
              <a:rPr lang="en-US" altLang="zh-CN" baseline="0" dirty="0" smtClean="0"/>
              <a:t>pop</a:t>
            </a:r>
            <a:r>
              <a:rPr lang="zh-CN" altLang="en-US" baseline="0" dirty="0" smtClean="0"/>
              <a:t>商家买词出广告相关），</a:t>
            </a:r>
            <a:r>
              <a:rPr lang="en-US" altLang="zh-CN" baseline="0" dirty="0" smtClean="0"/>
              <a:t>re-server</a:t>
            </a:r>
            <a:r>
              <a:rPr lang="zh-CN" altLang="en-US" baseline="0" dirty="0" smtClean="0"/>
              <a:t>进行返回的是根据推荐逻辑产生的一些</a:t>
            </a:r>
            <a:r>
              <a:rPr lang="en-US" altLang="zh-CN" baseline="0" dirty="0" err="1" smtClean="0"/>
              <a:t>sku</a:t>
            </a:r>
            <a:r>
              <a:rPr lang="zh-CN" altLang="en-US" baseline="0" dirty="0" smtClean="0"/>
              <a:t>列表，那这些商品要怎么展示呢，这就需要下边的排序模型了，首先要对这些商品进行特征提取，然后输入到</a:t>
            </a:r>
            <a:r>
              <a:rPr lang="en-US" altLang="zh-CN" baseline="0" dirty="0" smtClean="0"/>
              <a:t>predictor</a:t>
            </a:r>
            <a:r>
              <a:rPr lang="zh-CN" altLang="en-US" baseline="0" dirty="0" smtClean="0"/>
              <a:t>中进行预测（简单理解就是哪些商品被购买的可能性更大），然后对结果排序返回给</a:t>
            </a:r>
            <a:r>
              <a:rPr lang="en-US" altLang="zh-CN" baseline="0" dirty="0" smtClean="0"/>
              <a:t>gateway</a:t>
            </a:r>
            <a:r>
              <a:rPr lang="zh-CN" altLang="en-US" baseline="0" dirty="0" smtClean="0"/>
              <a:t>最后进行展示。</a:t>
            </a:r>
            <a:endParaRPr lang="en-US" altLang="zh-CN" baseline="0" dirty="0" smtClean="0"/>
          </a:p>
          <a:p>
            <a:endParaRPr lang="en-US" altLang="zh-CN" baseline="0" dirty="0" smtClean="0"/>
          </a:p>
          <a:p>
            <a:r>
              <a:rPr lang="zh-CN" altLang="en-US" baseline="0" dirty="0" smtClean="0"/>
              <a:t>在整个框架中我们组的工作主要在</a:t>
            </a:r>
            <a:r>
              <a:rPr lang="en-US" altLang="zh-CN" baseline="0" dirty="0" smtClean="0"/>
              <a:t>re-retrieval</a:t>
            </a:r>
            <a:r>
              <a:rPr lang="zh-CN" altLang="en-US" baseline="0" dirty="0" smtClean="0"/>
              <a:t>，</a:t>
            </a:r>
            <a:r>
              <a:rPr lang="en-US" altLang="zh-CN" baseline="0" dirty="0" smtClean="0"/>
              <a:t>ad-retrieval</a:t>
            </a:r>
            <a:r>
              <a:rPr lang="zh-CN" altLang="en-US" baseline="0" dirty="0" smtClean="0"/>
              <a:t>和排序这几块，今天我们主要分享</a:t>
            </a:r>
            <a:r>
              <a:rPr lang="en-US" altLang="zh-CN" baseline="0" dirty="0" smtClean="0"/>
              <a:t>re-server</a:t>
            </a:r>
            <a:r>
              <a:rPr lang="zh-CN" altLang="en-US" baseline="0" dirty="0" smtClean="0"/>
              <a:t>和排序这两部分的内容，下面我们先看一下</a:t>
            </a:r>
            <a:r>
              <a:rPr lang="en-US" altLang="zh-CN" baseline="0" dirty="0" smtClean="0"/>
              <a:t>re-server</a:t>
            </a:r>
            <a:r>
              <a:rPr lang="zh-CN" altLang="en-US" baseline="0" dirty="0" smtClean="0"/>
              <a:t>这部分。</a:t>
            </a:r>
            <a:endParaRPr lang="en-US" altLang="zh-CN" baseline="0"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6</a:t>
            </a:fld>
            <a:endParaRPr lang="zh-CN" altLang="en-US" sz="1200"/>
          </a:p>
        </p:txBody>
      </p:sp>
    </p:spTree>
    <p:extLst>
      <p:ext uri="{BB962C8B-B14F-4D97-AF65-F5344CB8AC3E}">
        <p14:creationId xmlns:p14="http://schemas.microsoft.com/office/powerpoint/2010/main" val="340248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7</a:t>
            </a:fld>
            <a:endParaRPr lang="zh-CN" altLang="en-US" sz="1200"/>
          </a:p>
        </p:txBody>
      </p:sp>
    </p:spTree>
    <p:extLst>
      <p:ext uri="{BB962C8B-B14F-4D97-AF65-F5344CB8AC3E}">
        <p14:creationId xmlns:p14="http://schemas.microsoft.com/office/powerpoint/2010/main" val="291834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a:p>
            <a:r>
              <a:rPr lang="zh-CN" altLang="en-US" dirty="0" smtClean="0"/>
              <a:t>我们这个</a:t>
            </a:r>
            <a:r>
              <a:rPr lang="en-US" altLang="zh-CN" dirty="0" smtClean="0"/>
              <a:t>re-server</a:t>
            </a:r>
            <a:r>
              <a:rPr lang="zh-CN" altLang="en-US" dirty="0" smtClean="0"/>
              <a:t>的推荐方式主要采用</a:t>
            </a:r>
            <a:r>
              <a:rPr lang="en-US" altLang="zh-CN" dirty="0" smtClean="0"/>
              <a:t>item-base</a:t>
            </a:r>
            <a:r>
              <a:rPr lang="zh-CN" altLang="en-US" dirty="0" smtClean="0"/>
              <a:t>的方式，，对推荐有了解的同学知道常用的推荐方式有</a:t>
            </a:r>
            <a:r>
              <a:rPr lang="en-US" altLang="zh-CN" dirty="0" smtClean="0"/>
              <a:t>item-based</a:t>
            </a:r>
            <a:r>
              <a:rPr lang="zh-CN" altLang="en-US" baseline="0" dirty="0" smtClean="0"/>
              <a:t>，</a:t>
            </a:r>
            <a:r>
              <a:rPr lang="en-US" altLang="zh-CN" baseline="0" dirty="0" smtClean="0"/>
              <a:t>user-base</a:t>
            </a:r>
            <a:r>
              <a:rPr lang="zh-CN" altLang="en-US" baseline="0" dirty="0" smtClean="0"/>
              <a:t>，</a:t>
            </a:r>
            <a:r>
              <a:rPr lang="en-US" altLang="zh-CN" baseline="0" dirty="0" smtClean="0"/>
              <a:t>model-base</a:t>
            </a:r>
            <a:r>
              <a:rPr lang="zh-CN" altLang="en-US" baseline="0" dirty="0" smtClean="0"/>
              <a:t>，这里我们</a:t>
            </a:r>
            <a:r>
              <a:rPr lang="zh-CN" altLang="en-US" dirty="0" smtClean="0"/>
              <a:t>使用</a:t>
            </a:r>
            <a:r>
              <a:rPr lang="en-US" altLang="zh-CN" dirty="0" smtClean="0"/>
              <a:t>item-base</a:t>
            </a:r>
            <a:r>
              <a:rPr lang="zh-CN" altLang="en-US" dirty="0" smtClean="0"/>
              <a:t>方式的原因是：</a:t>
            </a:r>
            <a:r>
              <a:rPr lang="en-US" altLang="zh-CN" dirty="0" smtClean="0"/>
              <a:t>user-base</a:t>
            </a:r>
            <a:r>
              <a:rPr lang="zh-CN" altLang="en-US" dirty="0" smtClean="0"/>
              <a:t>，</a:t>
            </a:r>
            <a:r>
              <a:rPr lang="en-US" altLang="zh-CN" dirty="0" smtClean="0"/>
              <a:t>model-based</a:t>
            </a:r>
            <a:r>
              <a:rPr lang="zh-CN" altLang="en-US" dirty="0" smtClean="0"/>
              <a:t>，需要对用户的长期行为习惯进行建模，才会有较好的效果，这样的话推荐响应速度就会变慢，比如说我经常在京东浏览和买一些电子产品，这个时候系统对用户建模，对于给我推荐的结果应该是是经常购买手机的用户同时也购买了手机壳啊等等，那这时候如果我点击了薯片，系统是反应不过来的。而在电商系统中，当用户浏览了一个商品，马上就会给用户推荐相关的产品，这就是基于</a:t>
            </a:r>
            <a:r>
              <a:rPr lang="en-US" altLang="zh-CN" dirty="0" smtClean="0"/>
              <a:t>item-based</a:t>
            </a:r>
            <a:r>
              <a:rPr lang="zh-CN" altLang="en-US" dirty="0" smtClean="0"/>
              <a:t>的好处。</a:t>
            </a:r>
            <a:endParaRPr lang="en-US" altLang="zh-CN" dirty="0" smtClean="0"/>
          </a:p>
          <a:p>
            <a:r>
              <a:rPr lang="zh-CN" altLang="en-US" dirty="0" smtClean="0"/>
              <a:t>这个是推荐系统的响应时间问题，为了提高我们整个</a:t>
            </a:r>
            <a:r>
              <a:rPr lang="en-US" altLang="zh-CN" dirty="0" smtClean="0"/>
              <a:t>retrieval</a:t>
            </a:r>
            <a:r>
              <a:rPr lang="zh-CN" altLang="en-US" dirty="0" smtClean="0"/>
              <a:t>系统的响应速度，我们采用线上线下分离的方式，线上仅用来检索相关的</a:t>
            </a:r>
            <a:r>
              <a:rPr lang="en-US" altLang="zh-CN" dirty="0" err="1" smtClean="0"/>
              <a:t>sku</a:t>
            </a:r>
            <a:r>
              <a:rPr lang="zh-CN" altLang="en-US" dirty="0" smtClean="0"/>
              <a:t>，而线下根据不同的推荐计算相关的</a:t>
            </a:r>
            <a:r>
              <a:rPr lang="en-US" altLang="zh-CN" dirty="0" err="1" smtClean="0"/>
              <a:t>sku</a:t>
            </a:r>
            <a:r>
              <a:rPr lang="zh-CN" altLang="en-US" dirty="0" smtClean="0"/>
              <a:t>列表。</a:t>
            </a:r>
            <a:endParaRPr lang="en-US" altLang="zh-CN"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8</a:t>
            </a:fld>
            <a:endParaRPr lang="zh-CN" altLang="en-US" sz="1200"/>
          </a:p>
        </p:txBody>
      </p:sp>
    </p:spTree>
    <p:extLst>
      <p:ext uri="{BB962C8B-B14F-4D97-AF65-F5344CB8AC3E}">
        <p14:creationId xmlns:p14="http://schemas.microsoft.com/office/powerpoint/2010/main" val="401740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en-US" altLang="zh-CN" dirty="0" smtClean="0"/>
          </a:p>
          <a:p>
            <a:r>
              <a:rPr lang="zh-CN" altLang="en-US" dirty="0" smtClean="0"/>
              <a:t>前面说了我们的推荐系统主要采用</a:t>
            </a:r>
            <a:r>
              <a:rPr lang="en-US" altLang="zh-CN" dirty="0" smtClean="0"/>
              <a:t>Item-base</a:t>
            </a:r>
            <a:r>
              <a:rPr lang="zh-CN" altLang="en-US" dirty="0" smtClean="0"/>
              <a:t>的推荐逻辑，而</a:t>
            </a:r>
            <a:r>
              <a:rPr lang="en-US" altLang="zh-CN" dirty="0" smtClean="0"/>
              <a:t>item-base</a:t>
            </a:r>
            <a:r>
              <a:rPr lang="zh-CN" altLang="en-US" dirty="0" smtClean="0"/>
              <a:t>的推荐逻辑</a:t>
            </a:r>
            <a:endParaRPr lang="en-US" altLang="zh-CN" dirty="0" smtClean="0"/>
          </a:p>
          <a:p>
            <a:r>
              <a:rPr lang="en-US" altLang="zh-CN" dirty="0" smtClean="0"/>
              <a:t>1</a:t>
            </a:r>
            <a:r>
              <a:rPr lang="zh-CN" altLang="en-US" dirty="0" smtClean="0"/>
              <a:t>、首先需要抓住用户的兴趣点，用户的兴趣点体现在哪儿呢，在电商系统，主要体现在商品上，在我们的推荐系统中用户的兴趣点是通过搜索词，浏览，购买等操作过的商品来表示的。</a:t>
            </a:r>
            <a:endParaRPr lang="en-US" altLang="zh-CN" dirty="0" smtClean="0"/>
          </a:p>
          <a:p>
            <a:r>
              <a:rPr lang="en-US" altLang="zh-CN" dirty="0" smtClean="0"/>
              <a:t>2</a:t>
            </a:r>
            <a:r>
              <a:rPr lang="zh-CN" altLang="en-US" dirty="0" smtClean="0"/>
              <a:t>、抓住了用户的兴趣点之后，计算跟这些感兴趣的</a:t>
            </a:r>
            <a:r>
              <a:rPr lang="en-US" altLang="zh-CN" dirty="0" err="1" smtClean="0"/>
              <a:t>sku</a:t>
            </a:r>
            <a:r>
              <a:rPr lang="zh-CN" altLang="en-US" dirty="0" smtClean="0"/>
              <a:t>最相似或者相关的商品，进行展示</a:t>
            </a:r>
            <a:endParaRPr lang="en-US" altLang="zh-CN" dirty="0" smtClean="0"/>
          </a:p>
          <a:p>
            <a:r>
              <a:rPr lang="zh-CN" altLang="en-US" dirty="0" smtClean="0"/>
              <a:t>我们看这个图，这里边的</a:t>
            </a:r>
            <a:r>
              <a:rPr lang="en-US" altLang="zh-CN" dirty="0" smtClean="0"/>
              <a:t>key</a:t>
            </a:r>
            <a:r>
              <a:rPr lang="zh-CN" altLang="en-US" dirty="0" smtClean="0"/>
              <a:t>表示的是用户的行为以及操作平台（比如用</a:t>
            </a:r>
            <a:r>
              <a:rPr lang="en-US" altLang="zh-CN" dirty="0" smtClean="0"/>
              <a:t>pc</a:t>
            </a:r>
            <a:r>
              <a:rPr lang="zh-CN" altLang="en-US" dirty="0" smtClean="0"/>
              <a:t>搜索了某个词等等），而</a:t>
            </a:r>
            <a:r>
              <a:rPr lang="en-US" altLang="zh-CN" dirty="0" smtClean="0"/>
              <a:t>mining</a:t>
            </a:r>
            <a:r>
              <a:rPr lang="zh-CN" altLang="en-US" dirty="0" smtClean="0"/>
              <a:t>则负责挖掘进行了这个行为后触发的</a:t>
            </a:r>
            <a:r>
              <a:rPr lang="en-US" altLang="zh-CN" dirty="0" err="1" smtClean="0"/>
              <a:t>sku</a:t>
            </a:r>
            <a:r>
              <a:rPr lang="zh-CN" altLang="en-US" dirty="0" smtClean="0"/>
              <a:t>列表，而</a:t>
            </a:r>
            <a:r>
              <a:rPr lang="en-US" altLang="zh-CN" dirty="0" smtClean="0"/>
              <a:t>stage</a:t>
            </a:r>
            <a:r>
              <a:rPr lang="zh-CN" altLang="en-US" dirty="0" smtClean="0"/>
              <a:t>的作用就是在分阶段进行，每个阶段有多种挖掘方式，挖掘完之后在</a:t>
            </a:r>
            <a:r>
              <a:rPr lang="en-US" altLang="zh-CN" dirty="0" smtClean="0"/>
              <a:t>stage</a:t>
            </a:r>
            <a:r>
              <a:rPr lang="zh-CN" altLang="en-US" dirty="0" smtClean="0"/>
              <a:t>中汇总，最后再多个</a:t>
            </a:r>
            <a:r>
              <a:rPr lang="en-US" altLang="zh-CN" dirty="0" smtClean="0"/>
              <a:t>stage</a:t>
            </a:r>
            <a:r>
              <a:rPr lang="zh-CN" altLang="en-US" dirty="0" smtClean="0"/>
              <a:t>汇总</a:t>
            </a:r>
            <a:r>
              <a:rPr lang="en-US" altLang="zh-CN" dirty="0" smtClean="0"/>
              <a:t>-》</a:t>
            </a:r>
            <a:r>
              <a:rPr lang="zh-CN" altLang="en-US" dirty="0" smtClean="0"/>
              <a:t>返回</a:t>
            </a:r>
            <a:endParaRPr lang="en-US" altLang="zh-CN" dirty="0" smtClean="0"/>
          </a:p>
          <a:p>
            <a:endParaRPr lang="en-US" altLang="zh-CN" dirty="0" smtClean="0"/>
          </a:p>
          <a:p>
            <a:r>
              <a:rPr lang="zh-CN" altLang="en-US" dirty="0" smtClean="0"/>
              <a:t>我们系统中的这些</a:t>
            </a:r>
            <a:r>
              <a:rPr lang="en-US" altLang="zh-CN" dirty="0" err="1" smtClean="0"/>
              <a:t>sku</a:t>
            </a:r>
            <a:r>
              <a:rPr lang="zh-CN" altLang="en-US" dirty="0" smtClean="0"/>
              <a:t>存在</a:t>
            </a:r>
            <a:r>
              <a:rPr lang="en-US" altLang="zh-CN" dirty="0" err="1" smtClean="0"/>
              <a:t>redis</a:t>
            </a:r>
            <a:r>
              <a:rPr lang="zh-CN" altLang="en-US" dirty="0" smtClean="0"/>
              <a:t>中，不同的挖掘方式对应不同的</a:t>
            </a:r>
            <a:r>
              <a:rPr lang="en-US" altLang="zh-CN" dirty="0" err="1" smtClean="0"/>
              <a:t>redis</a:t>
            </a:r>
            <a:endParaRPr lang="en-US" altLang="zh-CN" dirty="0" smtClean="0"/>
          </a:p>
          <a:p>
            <a:endParaRPr lang="en-US" altLang="zh-CN"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9</a:t>
            </a:fld>
            <a:endParaRPr lang="zh-CN" altLang="en-US" sz="1200"/>
          </a:p>
        </p:txBody>
      </p:sp>
    </p:spTree>
    <p:extLst>
      <p:ext uri="{BB962C8B-B14F-4D97-AF65-F5344CB8AC3E}">
        <p14:creationId xmlns:p14="http://schemas.microsoft.com/office/powerpoint/2010/main" val="3832071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我们举个例子来说明一下</a:t>
            </a:r>
            <a:r>
              <a:rPr lang="en-US" altLang="zh-CN" dirty="0" smtClean="0"/>
              <a:t>re-server</a:t>
            </a:r>
            <a:r>
              <a:rPr lang="zh-CN" altLang="en-US" dirty="0" smtClean="0"/>
              <a:t>的逻辑，假如一个用户用</a:t>
            </a:r>
            <a:r>
              <a:rPr lang="en-US" altLang="zh-CN" dirty="0" smtClean="0"/>
              <a:t>pc</a:t>
            </a:r>
            <a:r>
              <a:rPr lang="zh-CN" altLang="en-US" dirty="0" smtClean="0"/>
              <a:t>搜索了关键词（小米手机），然后在系统中会返回一系列商品列表，这时候如果用户感兴趣会点击某个商品，这里的小米手机</a:t>
            </a:r>
            <a:r>
              <a:rPr lang="en-US" altLang="zh-CN" dirty="0" smtClean="0"/>
              <a:t>+pc</a:t>
            </a:r>
            <a:r>
              <a:rPr lang="zh-CN" altLang="en-US" dirty="0" smtClean="0"/>
              <a:t>就是我们这里的</a:t>
            </a:r>
            <a:r>
              <a:rPr lang="en-US" altLang="zh-CN" dirty="0" smtClean="0"/>
              <a:t>key</a:t>
            </a:r>
            <a:r>
              <a:rPr lang="zh-CN" altLang="en-US" dirty="0" smtClean="0"/>
              <a:t>，而返回商品列表中点击量较高的一些商品，就是我们在</a:t>
            </a:r>
            <a:r>
              <a:rPr lang="en-US" altLang="zh-CN" dirty="0" smtClean="0"/>
              <a:t>miningquery2item</a:t>
            </a:r>
            <a:r>
              <a:rPr lang="zh-CN" altLang="en-US" dirty="0" smtClean="0"/>
              <a:t>规则下挖掘的</a:t>
            </a:r>
            <a:r>
              <a:rPr lang="en-US" altLang="zh-CN" dirty="0" err="1" smtClean="0"/>
              <a:t>sku</a:t>
            </a:r>
            <a:r>
              <a:rPr lang="zh-CN" altLang="en-US" dirty="0" smtClean="0"/>
              <a:t>列表，同样的如果在</a:t>
            </a:r>
            <a:r>
              <a:rPr lang="en-US" altLang="zh-CN" dirty="0" smtClean="0"/>
              <a:t>pc</a:t>
            </a:r>
            <a:r>
              <a:rPr lang="zh-CN" altLang="en-US" dirty="0" smtClean="0"/>
              <a:t>段浏览了一个商品，这里的</a:t>
            </a:r>
            <a:r>
              <a:rPr lang="en-US" altLang="zh-CN" dirty="0" smtClean="0"/>
              <a:t>key</a:t>
            </a:r>
            <a:r>
              <a:rPr lang="zh-CN" altLang="en-US" dirty="0" smtClean="0"/>
              <a:t>就是这个商品</a:t>
            </a:r>
            <a:r>
              <a:rPr lang="en-US" altLang="zh-CN" dirty="0" err="1" smtClean="0"/>
              <a:t>sku+pc</a:t>
            </a:r>
            <a:r>
              <a:rPr lang="zh-CN" altLang="en-US" dirty="0" smtClean="0"/>
              <a:t>就是我们的</a:t>
            </a:r>
            <a:r>
              <a:rPr lang="en-US" altLang="zh-CN" dirty="0" smtClean="0"/>
              <a:t>key</a:t>
            </a:r>
            <a:r>
              <a:rPr lang="zh-CN" altLang="en-US" dirty="0" smtClean="0"/>
              <a:t>，而经过频繁项集等等挖掘方法计算出的结果就是这里</a:t>
            </a:r>
            <a:r>
              <a:rPr lang="en-US" altLang="zh-CN" dirty="0" smtClean="0"/>
              <a:t>miningitem2item</a:t>
            </a:r>
            <a:r>
              <a:rPr lang="zh-CN" altLang="en-US" dirty="0" smtClean="0"/>
              <a:t>的结果，然后将所有</a:t>
            </a:r>
            <a:r>
              <a:rPr lang="en-US" altLang="zh-CN" dirty="0" smtClean="0"/>
              <a:t>mining</a:t>
            </a:r>
            <a:r>
              <a:rPr lang="zh-CN" altLang="en-US" dirty="0" smtClean="0"/>
              <a:t>的结果合并就是</a:t>
            </a:r>
            <a:r>
              <a:rPr lang="en-US" altLang="zh-CN" dirty="0" smtClean="0"/>
              <a:t>stage</a:t>
            </a:r>
            <a:r>
              <a:rPr lang="zh-CN" altLang="en-US" dirty="0" smtClean="0"/>
              <a:t>的结果然后输入到</a:t>
            </a:r>
            <a:r>
              <a:rPr lang="en-US" altLang="zh-CN" dirty="0" smtClean="0"/>
              <a:t>stage2</a:t>
            </a:r>
            <a:r>
              <a:rPr lang="zh-CN" altLang="en-US" dirty="0" smtClean="0"/>
              <a:t>中，最后将多个</a:t>
            </a:r>
            <a:r>
              <a:rPr lang="en-US" altLang="zh-CN" dirty="0" smtClean="0"/>
              <a:t>stage</a:t>
            </a:r>
            <a:r>
              <a:rPr lang="zh-CN" altLang="en-US" dirty="0" smtClean="0"/>
              <a:t>的结果合并，排序，去重，截断之后就是最后返回的结果。</a:t>
            </a:r>
            <a:endParaRPr lang="en-US" altLang="zh-CN" dirty="0" smtClean="0"/>
          </a:p>
          <a:p>
            <a:r>
              <a:rPr lang="zh-CN" altLang="en-US" dirty="0" smtClean="0"/>
              <a:t>这里每个</a:t>
            </a:r>
            <a:r>
              <a:rPr lang="en-US" altLang="zh-CN" dirty="0" smtClean="0"/>
              <a:t>mining</a:t>
            </a:r>
            <a:r>
              <a:rPr lang="zh-CN" altLang="en-US" dirty="0" smtClean="0"/>
              <a:t>还有一个优先级，比如假设我们认为</a:t>
            </a:r>
            <a:r>
              <a:rPr lang="en-US" altLang="zh-CN" dirty="0" smtClean="0"/>
              <a:t>item2item</a:t>
            </a:r>
            <a:r>
              <a:rPr lang="zh-CN" altLang="en-US" dirty="0" smtClean="0"/>
              <a:t>挖掘出的结果比</a:t>
            </a:r>
            <a:r>
              <a:rPr lang="en-US" altLang="zh-CN" dirty="0" smtClean="0"/>
              <a:t>query</a:t>
            </a:r>
            <a:r>
              <a:rPr lang="zh-CN" altLang="en-US" dirty="0" smtClean="0"/>
              <a:t>挖掘出的结果重要，那么久优先展示</a:t>
            </a:r>
            <a:r>
              <a:rPr lang="en-US" altLang="zh-CN" dirty="0" smtClean="0"/>
              <a:t>item2item</a:t>
            </a:r>
            <a:r>
              <a:rPr lang="zh-CN" altLang="en-US" dirty="0" smtClean="0"/>
              <a:t>挖掘的结果</a:t>
            </a:r>
            <a:r>
              <a:rPr lang="zh-CN" altLang="en-US" dirty="0" smtClean="0"/>
              <a:t>。</a:t>
            </a:r>
            <a:endParaRPr lang="en-US" altLang="zh-CN" dirty="0" smtClean="0"/>
          </a:p>
        </p:txBody>
      </p:sp>
      <p:sp>
        <p:nvSpPr>
          <p:cNvPr id="4" name="日期占位符 3"/>
          <p:cNvSpPr>
            <a:spLocks noGrp="1"/>
          </p:cNvSpPr>
          <p:nvPr>
            <p:ph type="dt" idx="10"/>
          </p:nvPr>
        </p:nvSpPr>
        <p:spPr/>
        <p:txBody>
          <a:bodyPr/>
          <a:lstStyle/>
          <a:p>
            <a:fld id="{B68E3B78-9F1A-42CA-AB24-53D7562E1DC3}" type="datetime1">
              <a:rPr lang="zh-CN" altLang="en-US" smtClean="0"/>
              <a:t>2016/8/23</a:t>
            </a:fld>
            <a:endParaRPr lang="zh-CN" altLang="en-US" sz="1200"/>
          </a:p>
        </p:txBody>
      </p:sp>
      <p:sp>
        <p:nvSpPr>
          <p:cNvPr id="5" name="灯片编号占位符 4"/>
          <p:cNvSpPr>
            <a:spLocks noGrp="1"/>
          </p:cNvSpPr>
          <p:nvPr>
            <p:ph type="sldNum" sz="quarter" idx="11"/>
          </p:nvPr>
        </p:nvSpPr>
        <p:spPr/>
        <p:txBody>
          <a:bodyPr/>
          <a:lstStyle/>
          <a:p>
            <a:fld id="{D81772E9-83A6-48AB-885A-2405EB1E5F8C}" type="slidenum">
              <a:rPr lang="zh-CN" altLang="en-US" smtClean="0"/>
              <a:t>10</a:t>
            </a:fld>
            <a:endParaRPr lang="zh-CN" altLang="en-US" sz="1200"/>
          </a:p>
        </p:txBody>
      </p:sp>
    </p:spTree>
    <p:extLst>
      <p:ext uri="{BB962C8B-B14F-4D97-AF65-F5344CB8AC3E}">
        <p14:creationId xmlns:p14="http://schemas.microsoft.com/office/powerpoint/2010/main" val="115401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820FD02-9BFC-40D2-90CF-C3E51CAF21D2}"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AAC757-7B5C-4665-B2F0-51C79C2A582F}"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1994E10-EA51-424B-8968-FACFC4702F49}"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9A358F-2FB7-41FD-879B-6F45B44531EA}"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13ED0DF-CD37-4043-9999-21C7FA911241}"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6400E3C-516E-43CD-9394-A908FBF1C468}"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FFAE55ED-562A-4EC3-A52F-DB1BE0C52049}"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E49FAA5-1B63-4BB4-9CF8-5E71F82142C7}"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0FD067D5-4E0E-4635-B524-7F56DFDB694F}"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EC7F45B4-18DA-4F24-9CF9-A54B9AA6EEC4}"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F554F07-D374-4A83-95E6-5A59EFD42B95}" type="datetime1">
              <a:rPr lang="zh-CN" altLang="en-US"/>
              <a:t>2016/8/23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075FF85-438B-49AB-BF7C-34950794A015}" type="slidenum">
              <a:rPr lang="zh-CN" altLang="en-US"/>
              <a:t>‹#›</a:t>
            </a:fld>
            <a:endParaRPr lang="zh-CN" altLang="en-US" sz="1800">
              <a:solidFill>
                <a:schemeClr val="tx1"/>
              </a:solidFil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6A085"/>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898989"/>
                </a:solidFill>
              </a:defRPr>
            </a:lvl1pPr>
          </a:lstStyle>
          <a:p>
            <a:fld id="{8F554F07-D374-4A83-95E6-5A59EFD42B95}" type="datetime1">
              <a:rPr lang="zh-CN" altLang="en-US"/>
              <a:t>2016/8/23</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defRPr>
            </a:lvl1pPr>
          </a:lstStyle>
          <a:p>
            <a:fld id="{9CBA5792-4542-45AE-9D5C-0558B022429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左右箭头 3"/>
          <p:cNvSpPr>
            <a:spLocks noChangeArrowheads="1"/>
          </p:cNvSpPr>
          <p:nvPr/>
        </p:nvSpPr>
        <p:spPr bwMode="auto">
          <a:xfrm>
            <a:off x="1701800" y="928688"/>
            <a:ext cx="8789988" cy="3171825"/>
          </a:xfrm>
          <a:prstGeom prst="leftRightArrow">
            <a:avLst>
              <a:gd name="adj1" fmla="val 50000"/>
              <a:gd name="adj2" fmla="val 0"/>
            </a:avLst>
          </a:prstGeom>
          <a:solidFill>
            <a:srgbClr val="FF0000"/>
          </a:solidFill>
          <a:ln w="12700" cap="flat" cmpd="sng">
            <a:solidFill>
              <a:srgbClr val="FFC000"/>
            </a:solidFill>
            <a:miter lim="800000"/>
          </a:ln>
        </p:spPr>
        <p:txBody>
          <a:bodyPr anchor="ct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rPr>
              <a:t>推荐和商品建模</a:t>
            </a:r>
            <a:endParaRPr lang="zh-CN" altLang="en-US" sz="48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横卷形 2"/>
          <p:cNvSpPr/>
          <p:nvPr/>
        </p:nvSpPr>
        <p:spPr bwMode="auto">
          <a:xfrm>
            <a:off x="6979920" y="4244454"/>
            <a:ext cx="3642360" cy="1485786"/>
          </a:xfrm>
          <a:prstGeom prst="horizontalScroll">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p:nvPr/>
        </p:nvSpPr>
        <p:spPr>
          <a:xfrm>
            <a:off x="7208520" y="4558353"/>
            <a:ext cx="3283268" cy="830997"/>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触发组</a:t>
            </a:r>
            <a:r>
              <a:rPr lang="zh-CN" altLang="en-US" sz="2400" dirty="0">
                <a:solidFill>
                  <a:schemeClr val="bg1"/>
                </a:solidFill>
                <a:latin typeface="微软雅黑" panose="020B0503020204020204" pitchFamily="34" charset="-122"/>
                <a:ea typeface="微软雅黑" panose="020B0503020204020204" pitchFamily="34" charset="-122"/>
              </a:rPr>
              <a:t>：巴振</a:t>
            </a:r>
            <a:r>
              <a:rPr lang="zh-CN" altLang="en-US" sz="2400" dirty="0" smtClean="0">
                <a:solidFill>
                  <a:schemeClr val="bg1"/>
                </a:solidFill>
                <a:latin typeface="微软雅黑" panose="020B0503020204020204" pitchFamily="34" charset="-122"/>
                <a:ea typeface="微软雅黑" panose="020B0503020204020204" pitchFamily="34" charset="-122"/>
              </a:rPr>
              <a:t>宇，赵猛</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组长：郭文涛</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3932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491" y="1119645"/>
            <a:ext cx="393643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Re-Server</a:t>
            </a:r>
            <a:r>
              <a:rPr lang="zh-CN" altLang="en-US" sz="2800" dirty="0" smtClean="0">
                <a:solidFill>
                  <a:schemeClr val="bg1"/>
                </a:solidFill>
                <a:latin typeface="微软雅黑" panose="020B0503020204020204" pitchFamily="34" charset="-122"/>
                <a:ea typeface="微软雅黑" panose="020B0503020204020204" pitchFamily="34" charset="-122"/>
              </a:rPr>
              <a:t>配置</a:t>
            </a:r>
          </a:p>
        </p:txBody>
      </p:sp>
      <p:grpSp>
        <p:nvGrpSpPr>
          <p:cNvPr id="6" name="组合 5"/>
          <p:cNvGrpSpPr/>
          <p:nvPr/>
        </p:nvGrpSpPr>
        <p:grpSpPr>
          <a:xfrm>
            <a:off x="0" y="260350"/>
            <a:ext cx="12192000" cy="846138"/>
            <a:chOff x="0" y="260350"/>
            <a:chExt cx="12192000" cy="846138"/>
          </a:xfrm>
        </p:grpSpPr>
        <p:sp>
          <p:nvSpPr>
            <p:cNvPr id="7"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9"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Recommend</a:t>
              </a:r>
              <a:r>
                <a:rPr kumimoji="0" lang="en-US" altLang="zh-CN" sz="4000" b="1" i="0" u="none" strike="noStrike" kern="0" cap="none" spc="0" normalizeH="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 Server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sp>
        <p:nvSpPr>
          <p:cNvPr id="10" name="直接连接符 63"/>
          <p:cNvSpPr>
            <a:spLocks noChangeShapeType="1"/>
          </p:cNvSpPr>
          <p:nvPr/>
        </p:nvSpPr>
        <p:spPr bwMode="auto">
          <a:xfrm flipV="1">
            <a:off x="584200" y="1603972"/>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51677" y="2333222"/>
            <a:ext cx="7118150" cy="3454514"/>
            <a:chOff x="1247087" y="2199726"/>
            <a:chExt cx="7034468" cy="3374816"/>
          </a:xfrm>
        </p:grpSpPr>
        <p:grpSp>
          <p:nvGrpSpPr>
            <p:cNvPr id="15" name="组合 14"/>
            <p:cNvGrpSpPr/>
            <p:nvPr/>
          </p:nvGrpSpPr>
          <p:grpSpPr>
            <a:xfrm>
              <a:off x="1247087" y="2199726"/>
              <a:ext cx="7034468" cy="3374816"/>
              <a:chOff x="600020" y="1939204"/>
              <a:chExt cx="4358601" cy="2462645"/>
            </a:xfrm>
          </p:grpSpPr>
          <p:sp>
            <p:nvSpPr>
              <p:cNvPr id="4" name="矩形 3"/>
              <p:cNvSpPr/>
              <p:nvPr/>
            </p:nvSpPr>
            <p:spPr bwMode="auto">
              <a:xfrm>
                <a:off x="600020" y="1939204"/>
                <a:ext cx="4239490" cy="2462645"/>
              </a:xfrm>
              <a:prstGeom prst="rect">
                <a:avLst/>
              </a:prstGeom>
              <a:no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stage1</a:t>
                </a:r>
                <a:endParaRPr kumimoji="0" lang="zh-CN" altLang="en-US" sz="2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5" name="矩形 4"/>
              <p:cNvSpPr/>
              <p:nvPr/>
            </p:nvSpPr>
            <p:spPr bwMode="auto">
              <a:xfrm>
                <a:off x="1059874" y="2400299"/>
                <a:ext cx="1426152" cy="1735283"/>
              </a:xfrm>
              <a:prstGeom prst="rect">
                <a:avLst/>
              </a:prstGeom>
              <a:no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MiningQuery2item</a:t>
                </a:r>
                <a:endParaRPr kumimoji="0" lang="zh-CN" altLang="en-US"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2753592" y="2400299"/>
                <a:ext cx="1399310" cy="1735283"/>
              </a:xfrm>
              <a:prstGeom prst="rect">
                <a:avLst/>
              </a:prstGeom>
              <a:no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MiningItem2item</a:t>
                </a:r>
                <a:endParaRPr kumimoji="0" lang="zh-CN" altLang="en-US" sz="1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11" name="TextBox 10"/>
              <p:cNvSpPr txBox="1"/>
              <p:nvPr/>
            </p:nvSpPr>
            <p:spPr>
              <a:xfrm>
                <a:off x="4249881" y="2739807"/>
                <a:ext cx="708740" cy="471636"/>
              </a:xfrm>
              <a:prstGeom prst="rect">
                <a:avLst/>
              </a:prstGeom>
              <a:noFill/>
            </p:spPr>
            <p:txBody>
              <a:bodyPr wrap="square" rtlCol="0">
                <a:spAutoFit/>
              </a:bodyPr>
              <a:lstStyle/>
              <a:p>
                <a:r>
                  <a:rPr lang="en-US" altLang="zh-CN" sz="3600" dirty="0" smtClean="0">
                    <a:solidFill>
                      <a:schemeClr val="bg1"/>
                    </a:solidFill>
                  </a:rPr>
                  <a:t>…</a:t>
                </a:r>
                <a:endParaRPr lang="zh-CN" altLang="en-US" sz="3600" dirty="0">
                  <a:solidFill>
                    <a:schemeClr val="bg1"/>
                  </a:solidFill>
                </a:endParaRPr>
              </a:p>
            </p:txBody>
          </p:sp>
          <p:sp>
            <p:nvSpPr>
              <p:cNvPr id="12" name="TextBox 11"/>
              <p:cNvSpPr txBox="1"/>
              <p:nvPr/>
            </p:nvSpPr>
            <p:spPr>
              <a:xfrm>
                <a:off x="1208731" y="2804944"/>
                <a:ext cx="1090882" cy="247047"/>
              </a:xfrm>
              <a:prstGeom prst="rect">
                <a:avLst/>
              </a:prstGeom>
              <a:solidFill>
                <a:srgbClr val="FF0000"/>
              </a:solidFill>
              <a:ln>
                <a:solidFill>
                  <a:schemeClr val="bg1"/>
                </a:solidFill>
              </a:ln>
            </p:spPr>
            <p:txBody>
              <a:bodyPr wrap="square" rtlCol="0">
                <a:spAutoFit/>
              </a:bodyPr>
              <a:lstStyle/>
              <a:p>
                <a:r>
                  <a:rPr lang="en-US" altLang="zh-CN" sz="1600" dirty="0" err="1" smtClean="0">
                    <a:solidFill>
                      <a:schemeClr val="bg1"/>
                    </a:solidFill>
                  </a:rPr>
                  <a:t>KeyQueryPc</a:t>
                </a:r>
                <a:endParaRPr lang="zh-CN" altLang="en-US" sz="1600" dirty="0">
                  <a:solidFill>
                    <a:schemeClr val="bg1"/>
                  </a:solidFill>
                </a:endParaRPr>
              </a:p>
            </p:txBody>
          </p:sp>
          <p:sp>
            <p:nvSpPr>
              <p:cNvPr id="16" name="TextBox 15"/>
              <p:cNvSpPr txBox="1"/>
              <p:nvPr/>
            </p:nvSpPr>
            <p:spPr>
              <a:xfrm>
                <a:off x="1208731" y="3284268"/>
                <a:ext cx="1090881" cy="247047"/>
              </a:xfrm>
              <a:prstGeom prst="rect">
                <a:avLst/>
              </a:prstGeom>
              <a:solidFill>
                <a:srgbClr val="FF0000"/>
              </a:solidFill>
              <a:ln>
                <a:solidFill>
                  <a:schemeClr val="bg1"/>
                </a:solidFill>
              </a:ln>
            </p:spPr>
            <p:txBody>
              <a:bodyPr wrap="square" rtlCol="0">
                <a:spAutoFit/>
              </a:bodyPr>
              <a:lstStyle/>
              <a:p>
                <a:r>
                  <a:rPr lang="en-US" altLang="zh-CN" sz="1600" dirty="0" err="1" smtClean="0">
                    <a:solidFill>
                      <a:schemeClr val="bg1"/>
                    </a:solidFill>
                  </a:rPr>
                  <a:t>KeyQueryMobile</a:t>
                </a:r>
                <a:endParaRPr lang="zh-CN" altLang="en-US" sz="1600" dirty="0">
                  <a:solidFill>
                    <a:schemeClr val="bg1"/>
                  </a:solidFill>
                </a:endParaRPr>
              </a:p>
            </p:txBody>
          </p:sp>
          <p:sp>
            <p:nvSpPr>
              <p:cNvPr id="14" name="TextBox 13"/>
              <p:cNvSpPr txBox="1"/>
              <p:nvPr/>
            </p:nvSpPr>
            <p:spPr>
              <a:xfrm>
                <a:off x="1567665" y="3721777"/>
                <a:ext cx="376917" cy="322118"/>
              </a:xfrm>
              <a:prstGeom prst="rect">
                <a:avLst/>
              </a:prstGeom>
              <a:noFill/>
            </p:spPr>
            <p:txBody>
              <a:bodyPr vert="eaVert" wrap="square" rtlCol="0">
                <a:spAutoFit/>
              </a:bodyPr>
              <a:lstStyle/>
              <a:p>
                <a:r>
                  <a:rPr lang="en-US" altLang="zh-CN" sz="2800" dirty="0" smtClean="0">
                    <a:solidFill>
                      <a:schemeClr val="bg1"/>
                    </a:solidFill>
                  </a:rPr>
                  <a:t>…</a:t>
                </a:r>
                <a:endParaRPr lang="zh-CN" altLang="en-US" sz="2800" dirty="0">
                  <a:solidFill>
                    <a:schemeClr val="bg1"/>
                  </a:solidFill>
                </a:endParaRPr>
              </a:p>
            </p:txBody>
          </p:sp>
          <p:sp>
            <p:nvSpPr>
              <p:cNvPr id="20" name="TextBox 19"/>
              <p:cNvSpPr txBox="1"/>
              <p:nvPr/>
            </p:nvSpPr>
            <p:spPr>
              <a:xfrm>
                <a:off x="3307163" y="3712612"/>
                <a:ext cx="376917" cy="322118"/>
              </a:xfrm>
              <a:prstGeom prst="rect">
                <a:avLst/>
              </a:prstGeom>
              <a:noFill/>
            </p:spPr>
            <p:txBody>
              <a:bodyPr vert="eaVert" wrap="square" rtlCol="0">
                <a:spAutoFit/>
              </a:bodyPr>
              <a:lstStyle/>
              <a:p>
                <a:pPr algn="ctr"/>
                <a:r>
                  <a:rPr lang="en-US" altLang="zh-CN" sz="2800" dirty="0" smtClean="0">
                    <a:solidFill>
                      <a:schemeClr val="bg1"/>
                    </a:solidFill>
                  </a:rPr>
                  <a:t>…</a:t>
                </a:r>
                <a:endParaRPr lang="zh-CN" altLang="en-US" sz="2800" dirty="0">
                  <a:solidFill>
                    <a:schemeClr val="bg1"/>
                  </a:solidFill>
                </a:endParaRPr>
              </a:p>
            </p:txBody>
          </p:sp>
        </p:grpSp>
        <p:sp>
          <p:nvSpPr>
            <p:cNvPr id="33" name="TextBox 32"/>
            <p:cNvSpPr txBox="1"/>
            <p:nvPr/>
          </p:nvSpPr>
          <p:spPr>
            <a:xfrm>
              <a:off x="4934356" y="3386139"/>
              <a:ext cx="1890195" cy="338554"/>
            </a:xfrm>
            <a:prstGeom prst="rect">
              <a:avLst/>
            </a:prstGeom>
            <a:solidFill>
              <a:srgbClr val="FF0000"/>
            </a:solidFill>
            <a:ln>
              <a:solidFill>
                <a:schemeClr val="bg1"/>
              </a:solidFill>
            </a:ln>
          </p:spPr>
          <p:txBody>
            <a:bodyPr wrap="square" rtlCol="0">
              <a:spAutoFit/>
            </a:bodyPr>
            <a:lstStyle/>
            <a:p>
              <a:r>
                <a:rPr lang="en-US" altLang="zh-CN" sz="1600" dirty="0" err="1" smtClean="0">
                  <a:solidFill>
                    <a:schemeClr val="bg1"/>
                  </a:solidFill>
                </a:rPr>
                <a:t>KeyBrowsePc</a:t>
              </a:r>
              <a:endParaRPr lang="zh-CN" altLang="en-US" sz="1600" dirty="0">
                <a:solidFill>
                  <a:schemeClr val="bg1"/>
                </a:solidFill>
              </a:endParaRPr>
            </a:p>
          </p:txBody>
        </p:sp>
        <p:sp>
          <p:nvSpPr>
            <p:cNvPr id="34" name="TextBox 33"/>
            <p:cNvSpPr txBox="1"/>
            <p:nvPr/>
          </p:nvSpPr>
          <p:spPr>
            <a:xfrm>
              <a:off x="4934355" y="4043006"/>
              <a:ext cx="1890196" cy="338554"/>
            </a:xfrm>
            <a:prstGeom prst="rect">
              <a:avLst/>
            </a:prstGeom>
            <a:solidFill>
              <a:srgbClr val="FF0000"/>
            </a:solidFill>
            <a:ln>
              <a:solidFill>
                <a:schemeClr val="bg1"/>
              </a:solidFill>
            </a:ln>
          </p:spPr>
          <p:txBody>
            <a:bodyPr wrap="square" rtlCol="0">
              <a:spAutoFit/>
            </a:bodyPr>
            <a:lstStyle/>
            <a:p>
              <a:r>
                <a:rPr lang="en-US" altLang="zh-CN" sz="1600" dirty="0" err="1" smtClean="0">
                  <a:solidFill>
                    <a:schemeClr val="bg1"/>
                  </a:solidFill>
                </a:rPr>
                <a:t>KeyBrowseMobile</a:t>
              </a:r>
              <a:endParaRPr lang="zh-CN" altLang="en-US" sz="1600" dirty="0">
                <a:solidFill>
                  <a:schemeClr val="bg1"/>
                </a:solidFill>
              </a:endParaRPr>
            </a:p>
          </p:txBody>
        </p:sp>
      </p:grpSp>
      <p:sp>
        <p:nvSpPr>
          <p:cNvPr id="21" name="矩形 20"/>
          <p:cNvSpPr/>
          <p:nvPr/>
        </p:nvSpPr>
        <p:spPr bwMode="auto">
          <a:xfrm>
            <a:off x="8986982" y="3089953"/>
            <a:ext cx="2150918" cy="2063938"/>
          </a:xfrm>
          <a:prstGeom prst="rect">
            <a:avLst/>
          </a:prstGeom>
          <a:no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dirty="0" smtClean="0"/>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stage2</a:t>
            </a:r>
            <a:endParaRPr kumimoji="0" lang="zh-CN" altLang="en-US" sz="28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p:txBody>
      </p:sp>
      <p:sp>
        <p:nvSpPr>
          <p:cNvPr id="49" name="右箭头 48"/>
          <p:cNvSpPr/>
          <p:nvPr/>
        </p:nvSpPr>
        <p:spPr bwMode="auto">
          <a:xfrm>
            <a:off x="7969827" y="3894202"/>
            <a:ext cx="831273" cy="302926"/>
          </a:xfrm>
          <a:prstGeom prst="rightArrow">
            <a:avLst/>
          </a:prstGeom>
          <a:solidFill>
            <a:srgbClr val="FFFFFF"/>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7656893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Box 138"/>
          <p:cNvSpPr txBox="1"/>
          <p:nvPr/>
        </p:nvSpPr>
        <p:spPr>
          <a:xfrm>
            <a:off x="556930" y="1142307"/>
            <a:ext cx="4128459" cy="461665"/>
          </a:xfrm>
          <a:prstGeom prst="rect">
            <a:avLst/>
          </a:prstGeom>
          <a:noFill/>
          <a:ln>
            <a:noFill/>
          </a:ln>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Stage</a:t>
            </a:r>
            <a:r>
              <a:rPr lang="zh-CN" altLang="en-US" sz="2400" dirty="0" smtClean="0">
                <a:solidFill>
                  <a:schemeClr val="bg1"/>
                </a:solidFill>
                <a:latin typeface="微软雅黑" panose="020B0503020204020204" pitchFamily="34" charset="-122"/>
                <a:ea typeface="微软雅黑" panose="020B0503020204020204" pitchFamily="34" charset="-122"/>
              </a:rPr>
              <a:t>详细实现逻辑</a:t>
            </a:r>
          </a:p>
        </p:txBody>
      </p:sp>
      <p:grpSp>
        <p:nvGrpSpPr>
          <p:cNvPr id="4" name="组合 3"/>
          <p:cNvGrpSpPr/>
          <p:nvPr/>
        </p:nvGrpSpPr>
        <p:grpSpPr>
          <a:xfrm>
            <a:off x="901623" y="1850039"/>
            <a:ext cx="10370692" cy="4848565"/>
            <a:chOff x="175551" y="722314"/>
            <a:chExt cx="11873111" cy="5706236"/>
          </a:xfrm>
        </p:grpSpPr>
        <p:sp>
          <p:nvSpPr>
            <p:cNvPr id="64" name="右大括号 63"/>
            <p:cNvSpPr/>
            <p:nvPr/>
          </p:nvSpPr>
          <p:spPr>
            <a:xfrm rot="5400000">
              <a:off x="5905283" y="951439"/>
              <a:ext cx="343135" cy="5857728"/>
            </a:xfrm>
            <a:prstGeom prst="righ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椭圆 64"/>
            <p:cNvSpPr/>
            <p:nvPr/>
          </p:nvSpPr>
          <p:spPr>
            <a:xfrm>
              <a:off x="4538235" y="4070173"/>
              <a:ext cx="3077228" cy="625939"/>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Merge</a:t>
              </a:r>
            </a:p>
          </p:txBody>
        </p:sp>
        <p:sp>
          <p:nvSpPr>
            <p:cNvPr id="142" name="矩形 141"/>
            <p:cNvSpPr/>
            <p:nvPr/>
          </p:nvSpPr>
          <p:spPr>
            <a:xfrm>
              <a:off x="175551" y="722314"/>
              <a:ext cx="11873111" cy="40748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tx1"/>
                </a:solidFill>
              </a:endParaRPr>
            </a:p>
          </p:txBody>
        </p:sp>
        <p:sp>
          <p:nvSpPr>
            <p:cNvPr id="143" name="TextBox 142"/>
            <p:cNvSpPr txBox="1"/>
            <p:nvPr/>
          </p:nvSpPr>
          <p:spPr>
            <a:xfrm>
              <a:off x="175551" y="4414807"/>
              <a:ext cx="1258083" cy="369332"/>
            </a:xfrm>
            <a:prstGeom prst="rect">
              <a:avLst/>
            </a:prstGeom>
            <a:no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Stage1</a:t>
              </a:r>
            </a:p>
          </p:txBody>
        </p:sp>
        <p:grpSp>
          <p:nvGrpSpPr>
            <p:cNvPr id="146" name="组合 145"/>
            <p:cNvGrpSpPr/>
            <p:nvPr/>
          </p:nvGrpSpPr>
          <p:grpSpPr>
            <a:xfrm>
              <a:off x="843332" y="5492446"/>
              <a:ext cx="1349521" cy="576064"/>
              <a:chOff x="131663" y="5125834"/>
              <a:chExt cx="1012141" cy="576064"/>
            </a:xfrm>
            <a:solidFill>
              <a:srgbClr val="FF0000"/>
            </a:solidFill>
          </p:grpSpPr>
          <p:sp>
            <p:nvSpPr>
              <p:cNvPr id="144" name="矩形 143"/>
              <p:cNvSpPr/>
              <p:nvPr/>
            </p:nvSpPr>
            <p:spPr>
              <a:xfrm>
                <a:off x="131663" y="5125834"/>
                <a:ext cx="1012141" cy="576064"/>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tx1"/>
                  </a:solidFill>
                </a:endParaRPr>
              </a:p>
            </p:txBody>
          </p:sp>
          <p:sp>
            <p:nvSpPr>
              <p:cNvPr id="145" name="TextBox 144"/>
              <p:cNvSpPr txBox="1"/>
              <p:nvPr/>
            </p:nvSpPr>
            <p:spPr>
              <a:xfrm>
                <a:off x="165738" y="5229200"/>
                <a:ext cx="941577" cy="369332"/>
              </a:xfrm>
              <a:prstGeom prst="rect">
                <a:avLst/>
              </a:prstGeom>
              <a:grp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Stage2</a:t>
                </a:r>
              </a:p>
            </p:txBody>
          </p:sp>
        </p:grpSp>
        <p:grpSp>
          <p:nvGrpSpPr>
            <p:cNvPr id="164" name="组合 163"/>
            <p:cNvGrpSpPr/>
            <p:nvPr/>
          </p:nvGrpSpPr>
          <p:grpSpPr>
            <a:xfrm>
              <a:off x="3413911" y="5132406"/>
              <a:ext cx="7054171" cy="1296144"/>
              <a:chOff x="1950975" y="5157192"/>
              <a:chExt cx="5290628" cy="1296144"/>
            </a:xfrm>
          </p:grpSpPr>
          <p:sp>
            <p:nvSpPr>
              <p:cNvPr id="147" name="矩形 146"/>
              <p:cNvSpPr/>
              <p:nvPr/>
            </p:nvSpPr>
            <p:spPr>
              <a:xfrm>
                <a:off x="1950975" y="5157192"/>
                <a:ext cx="5290628" cy="129614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tx1"/>
                  </a:solidFill>
                </a:endParaRPr>
              </a:p>
            </p:txBody>
          </p:sp>
          <p:sp>
            <p:nvSpPr>
              <p:cNvPr id="148" name="椭圆 147"/>
              <p:cNvSpPr/>
              <p:nvPr/>
            </p:nvSpPr>
            <p:spPr>
              <a:xfrm>
                <a:off x="2002846" y="5492294"/>
                <a:ext cx="1225969" cy="527243"/>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Merge</a:t>
                </a:r>
              </a:p>
            </p:txBody>
          </p:sp>
          <p:sp>
            <p:nvSpPr>
              <p:cNvPr id="149" name="椭圆 148"/>
              <p:cNvSpPr/>
              <p:nvPr/>
            </p:nvSpPr>
            <p:spPr>
              <a:xfrm>
                <a:off x="3708066" y="5407205"/>
                <a:ext cx="1776445" cy="697421"/>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Rank</a:t>
                </a:r>
                <a:r>
                  <a:rPr lang="en-US" altLang="zh-CN" dirty="0">
                    <a:solidFill>
                      <a:schemeClr val="bg1"/>
                    </a:solidFill>
                  </a:rPr>
                  <a:t> </a:t>
                </a:r>
                <a:r>
                  <a:rPr lang="en-US" altLang="zh-CN" dirty="0" smtClean="0">
                    <a:solidFill>
                      <a:schemeClr val="bg1"/>
                    </a:solidFill>
                  </a:rPr>
                  <a:t>by</a:t>
                </a:r>
              </a:p>
              <a:p>
                <a:pPr algn="ctr"/>
                <a:r>
                  <a:rPr lang="en-US" altLang="zh-CN" dirty="0" smtClean="0">
                    <a:solidFill>
                      <a:schemeClr val="bg1"/>
                    </a:solidFill>
                  </a:rPr>
                  <a:t>priority</a:t>
                </a:r>
              </a:p>
            </p:txBody>
          </p:sp>
          <p:sp>
            <p:nvSpPr>
              <p:cNvPr id="150" name="椭圆 149"/>
              <p:cNvSpPr/>
              <p:nvPr/>
            </p:nvSpPr>
            <p:spPr>
              <a:xfrm>
                <a:off x="5960237" y="5492294"/>
                <a:ext cx="1225969" cy="527243"/>
              </a:xfrm>
              <a:prstGeom prst="ellipse">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Stock filter</a:t>
                </a:r>
              </a:p>
            </p:txBody>
          </p:sp>
          <p:cxnSp>
            <p:nvCxnSpPr>
              <p:cNvPr id="152" name="直接箭头连接符 151"/>
              <p:cNvCxnSpPr>
                <a:stCxn id="148" idx="6"/>
                <a:endCxn id="149" idx="2"/>
              </p:cNvCxnSpPr>
              <p:nvPr/>
            </p:nvCxnSpPr>
            <p:spPr>
              <a:xfrm>
                <a:off x="3228815" y="5755916"/>
                <a:ext cx="47925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49" idx="6"/>
                <a:endCxn id="150" idx="2"/>
              </p:cNvCxnSpPr>
              <p:nvPr/>
            </p:nvCxnSpPr>
            <p:spPr>
              <a:xfrm>
                <a:off x="5484511" y="5755916"/>
                <a:ext cx="47572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cxnSp>
          <p:nvCxnSpPr>
            <p:cNvPr id="166" name="直接箭头连接符 165"/>
            <p:cNvCxnSpPr>
              <a:stCxn id="142" idx="2"/>
            </p:cNvCxnSpPr>
            <p:nvPr/>
          </p:nvCxnSpPr>
          <p:spPr>
            <a:xfrm flipH="1">
              <a:off x="6112106" y="4797152"/>
              <a:ext cx="1" cy="33525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44" idx="3"/>
              <a:endCxn id="147" idx="1"/>
            </p:cNvCxnSpPr>
            <p:nvPr/>
          </p:nvCxnSpPr>
          <p:spPr>
            <a:xfrm>
              <a:off x="2192852" y="5780478"/>
              <a:ext cx="122105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62556" y="811511"/>
              <a:ext cx="5770723" cy="2881753"/>
              <a:chOff x="196917" y="811510"/>
              <a:chExt cx="4328042" cy="2881753"/>
            </a:xfrm>
          </p:grpSpPr>
          <p:grpSp>
            <p:nvGrpSpPr>
              <p:cNvPr id="37" name="组合 36"/>
              <p:cNvGrpSpPr/>
              <p:nvPr/>
            </p:nvGrpSpPr>
            <p:grpSpPr>
              <a:xfrm>
                <a:off x="567740" y="1003489"/>
                <a:ext cx="2232248" cy="1307277"/>
                <a:chOff x="1190845" y="1100698"/>
                <a:chExt cx="2232248" cy="1307277"/>
              </a:xfrm>
            </p:grpSpPr>
            <p:sp>
              <p:nvSpPr>
                <p:cNvPr id="2" name="矩形 1"/>
                <p:cNvSpPr/>
                <p:nvPr/>
              </p:nvSpPr>
              <p:spPr>
                <a:xfrm>
                  <a:off x="1190845" y="1100698"/>
                  <a:ext cx="2232248" cy="13072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210316" y="1119282"/>
                  <a:ext cx="840595" cy="369332"/>
                </a:xfrm>
                <a:prstGeom prst="rect">
                  <a:avLst/>
                </a:prstGeom>
                <a:no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key1</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62853" y="1488614"/>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T_Filter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262853" y="1975928"/>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F_Filter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2415090" y="1754336"/>
                  <a:ext cx="936104"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Cal_wk</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8" name="右大括号 7"/>
                <p:cNvSpPr/>
                <p:nvPr/>
              </p:nvSpPr>
              <p:spPr>
                <a:xfrm>
                  <a:off x="2270965" y="1673280"/>
                  <a:ext cx="144016" cy="48731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6" name="组合 35"/>
              <p:cNvGrpSpPr/>
              <p:nvPr/>
            </p:nvGrpSpPr>
            <p:grpSpPr>
              <a:xfrm>
                <a:off x="564519" y="2310766"/>
                <a:ext cx="2232248" cy="1307277"/>
                <a:chOff x="1187624" y="2407975"/>
                <a:chExt cx="2232248" cy="1307277"/>
              </a:xfrm>
            </p:grpSpPr>
            <p:sp>
              <p:nvSpPr>
                <p:cNvPr id="11" name="矩形 10"/>
                <p:cNvSpPr/>
                <p:nvPr/>
              </p:nvSpPr>
              <p:spPr>
                <a:xfrm>
                  <a:off x="1187624" y="2407975"/>
                  <a:ext cx="2232248" cy="13072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207095" y="2426559"/>
                  <a:ext cx="843815" cy="369332"/>
                </a:xfrm>
                <a:prstGeom prst="rect">
                  <a:avLst/>
                </a:prstGeom>
                <a:no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259632" y="2795891"/>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T_Filter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259632" y="3283205"/>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F_Filter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411869" y="3061613"/>
                  <a:ext cx="936104"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Cal_wk</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6" name="右大括号 15"/>
                <p:cNvSpPr/>
                <p:nvPr/>
              </p:nvSpPr>
              <p:spPr>
                <a:xfrm>
                  <a:off x="2267744" y="2980557"/>
                  <a:ext cx="144016" cy="48731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 name="矩形 23"/>
              <p:cNvSpPr/>
              <p:nvPr/>
            </p:nvSpPr>
            <p:spPr>
              <a:xfrm>
                <a:off x="197021" y="811510"/>
                <a:ext cx="4327938" cy="288175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大括号 24"/>
              <p:cNvSpPr/>
              <p:nvPr/>
            </p:nvSpPr>
            <p:spPr>
              <a:xfrm>
                <a:off x="2799988" y="1657127"/>
                <a:ext cx="356819" cy="1410887"/>
              </a:xfrm>
              <a:prstGeom prst="rightBrace">
                <a:avLst>
                  <a:gd name="adj1" fmla="val 8333"/>
                  <a:gd name="adj2" fmla="val 50673"/>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196917" y="811510"/>
                <a:ext cx="396410" cy="1609003"/>
              </a:xfrm>
              <a:prstGeom prst="rect">
                <a:avLst/>
              </a:prstGeom>
              <a:noFill/>
              <a:ln>
                <a:noFill/>
              </a:ln>
            </p:spPr>
            <p:txBody>
              <a:bodyPr vert="eaVert"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mining1</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04818" y="1037462"/>
                <a:ext cx="1368152" cy="2429847"/>
                <a:chOff x="3103088" y="1010754"/>
                <a:chExt cx="1368152" cy="2429847"/>
              </a:xfrm>
            </p:grpSpPr>
            <p:grpSp>
              <p:nvGrpSpPr>
                <p:cNvPr id="41" name="组合 40"/>
                <p:cNvGrpSpPr/>
                <p:nvPr/>
              </p:nvGrpSpPr>
              <p:grpSpPr>
                <a:xfrm>
                  <a:off x="3155924" y="1279753"/>
                  <a:ext cx="1262508" cy="1945039"/>
                  <a:chOff x="3224378" y="1244497"/>
                  <a:chExt cx="1262508" cy="1945039"/>
                </a:xfrm>
              </p:grpSpPr>
              <p:sp>
                <p:nvSpPr>
                  <p:cNvPr id="21" name="TextBox 20"/>
                  <p:cNvSpPr txBox="1"/>
                  <p:nvPr/>
                </p:nvSpPr>
                <p:spPr>
                  <a:xfrm>
                    <a:off x="3225288" y="1244497"/>
                    <a:ext cx="1261597"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84" name="TextBox 83"/>
                  <p:cNvSpPr txBox="1"/>
                  <p:nvPr/>
                </p:nvSpPr>
                <p:spPr>
                  <a:xfrm>
                    <a:off x="3225261" y="1615346"/>
                    <a:ext cx="1260715"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rPr>
                      <a:t>Rank </a:t>
                    </a:r>
                    <a:r>
                      <a:rPr lang="en-US" altLang="zh-CN" sz="1600" dirty="0" err="1" smtClean="0">
                        <a:solidFill>
                          <a:schemeClr val="bg1"/>
                        </a:solidFill>
                      </a:rPr>
                      <a:t>by_w</a:t>
                    </a:r>
                    <a:endParaRPr lang="zh-CN" altLang="en-US" sz="1600" dirty="0">
                      <a:solidFill>
                        <a:schemeClr val="bg1"/>
                      </a:solidFill>
                    </a:endParaRPr>
                  </a:p>
                </p:txBody>
              </p:sp>
              <p:sp>
                <p:nvSpPr>
                  <p:cNvPr id="89" name="TextBox 88"/>
                  <p:cNvSpPr txBox="1"/>
                  <p:nvPr/>
                </p:nvSpPr>
                <p:spPr>
                  <a:xfrm>
                    <a:off x="3225287" y="2011374"/>
                    <a:ext cx="1261598"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rPr>
                      <a:t>Redis</a:t>
                    </a:r>
                    <a:r>
                      <a:rPr lang="en-US" altLang="zh-CN" sz="1600" dirty="0" smtClean="0">
                        <a:solidFill>
                          <a:schemeClr val="bg1"/>
                        </a:solidFill>
                      </a:rPr>
                      <a:t> </a:t>
                    </a:r>
                    <a:r>
                      <a:rPr lang="en-US" altLang="zh-CN" sz="1600" dirty="0" err="1" smtClean="0">
                        <a:solidFill>
                          <a:schemeClr val="bg1"/>
                        </a:solidFill>
                      </a:rPr>
                      <a:t>sku_w</a:t>
                    </a:r>
                    <a:endParaRPr lang="zh-CN" altLang="en-US" sz="1600" dirty="0">
                      <a:solidFill>
                        <a:schemeClr val="bg1"/>
                      </a:solidFill>
                    </a:endParaRPr>
                  </a:p>
                </p:txBody>
              </p:sp>
              <p:sp>
                <p:nvSpPr>
                  <p:cNvPr id="90" name="TextBox 89"/>
                  <p:cNvSpPr txBox="1"/>
                  <p:nvPr/>
                </p:nvSpPr>
                <p:spPr>
                  <a:xfrm>
                    <a:off x="3224378" y="2394894"/>
                    <a:ext cx="1261598"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rPr>
                      <a:t>rank </a:t>
                    </a:r>
                    <a:r>
                      <a:rPr lang="en-US" altLang="zh-CN" sz="1600" dirty="0" err="1" smtClean="0">
                        <a:solidFill>
                          <a:schemeClr val="bg1"/>
                        </a:solidFill>
                      </a:rPr>
                      <a:t>sku_w</a:t>
                    </a:r>
                    <a:endParaRPr lang="zh-CN" altLang="en-US" sz="1600" dirty="0">
                      <a:solidFill>
                        <a:schemeClr val="bg1"/>
                      </a:solidFill>
                    </a:endParaRPr>
                  </a:p>
                </p:txBody>
              </p:sp>
              <p:sp>
                <p:nvSpPr>
                  <p:cNvPr id="91" name="TextBox 90"/>
                  <p:cNvSpPr txBox="1"/>
                  <p:nvPr/>
                </p:nvSpPr>
                <p:spPr>
                  <a:xfrm>
                    <a:off x="3225288" y="2791095"/>
                    <a:ext cx="1261598" cy="398441"/>
                  </a:xfrm>
                  <a:prstGeom prst="rect">
                    <a:avLst/>
                  </a:prstGeom>
                  <a:solidFill>
                    <a:srgbClr val="FF0000"/>
                  </a:solidFill>
                  <a:ln>
                    <a:solidFill>
                      <a:schemeClr val="bg1"/>
                    </a:solidFill>
                  </a:ln>
                </p:spPr>
                <p:txBody>
                  <a:bodyPr wrap="square" rtlCol="0">
                    <a:spAutoFit/>
                  </a:bodyPr>
                  <a:lstStyle/>
                  <a:p>
                    <a:pPr algn="ctr"/>
                    <a:r>
                      <a:rPr lang="en-US" altLang="zh-CN" sz="1600" dirty="0">
                        <a:solidFill>
                          <a:schemeClr val="bg1"/>
                        </a:solidFill>
                      </a:rPr>
                      <a:t>cut</a:t>
                    </a:r>
                    <a:endParaRPr lang="zh-CN" altLang="en-US" sz="1600" dirty="0">
                      <a:solidFill>
                        <a:schemeClr val="bg1"/>
                      </a:solidFill>
                    </a:endParaRPr>
                  </a:p>
                </p:txBody>
              </p:sp>
            </p:grpSp>
            <p:sp>
              <p:nvSpPr>
                <p:cNvPr id="42" name="矩形 41"/>
                <p:cNvSpPr/>
                <p:nvPr/>
              </p:nvSpPr>
              <p:spPr>
                <a:xfrm>
                  <a:off x="3103088" y="1010754"/>
                  <a:ext cx="1368152" cy="242984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grpSp>
        <p:grpSp>
          <p:nvGrpSpPr>
            <p:cNvPr id="98" name="组合 97"/>
            <p:cNvGrpSpPr/>
            <p:nvPr/>
          </p:nvGrpSpPr>
          <p:grpSpPr>
            <a:xfrm>
              <a:off x="6163856" y="797532"/>
              <a:ext cx="5770723" cy="2881753"/>
              <a:chOff x="196917" y="811510"/>
              <a:chExt cx="4328042" cy="2881753"/>
            </a:xfrm>
          </p:grpSpPr>
          <p:grpSp>
            <p:nvGrpSpPr>
              <p:cNvPr id="99" name="组合 98"/>
              <p:cNvGrpSpPr/>
              <p:nvPr/>
            </p:nvGrpSpPr>
            <p:grpSpPr>
              <a:xfrm>
                <a:off x="567740" y="1003489"/>
                <a:ext cx="2232248" cy="1307277"/>
                <a:chOff x="1190845" y="1100698"/>
                <a:chExt cx="2232248" cy="1307277"/>
              </a:xfrm>
            </p:grpSpPr>
            <p:sp>
              <p:nvSpPr>
                <p:cNvPr id="159" name="矩形 158"/>
                <p:cNvSpPr/>
                <p:nvPr/>
              </p:nvSpPr>
              <p:spPr>
                <a:xfrm>
                  <a:off x="1190845" y="1100698"/>
                  <a:ext cx="2232248" cy="13072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TextBox 159"/>
                <p:cNvSpPr txBox="1"/>
                <p:nvPr/>
              </p:nvSpPr>
              <p:spPr>
                <a:xfrm>
                  <a:off x="1210316" y="1119282"/>
                  <a:ext cx="840595" cy="369332"/>
                </a:xfrm>
                <a:prstGeom prst="rect">
                  <a:avLst/>
                </a:prstGeom>
                <a:no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key1</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61" name="TextBox 160"/>
                <p:cNvSpPr txBox="1"/>
                <p:nvPr/>
              </p:nvSpPr>
              <p:spPr>
                <a:xfrm>
                  <a:off x="1262853" y="1488614"/>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T_Filter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62" name="TextBox 161"/>
                <p:cNvSpPr txBox="1"/>
                <p:nvPr/>
              </p:nvSpPr>
              <p:spPr>
                <a:xfrm>
                  <a:off x="1262853" y="1975928"/>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F_Filter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63" name="TextBox 162"/>
                <p:cNvSpPr txBox="1"/>
                <p:nvPr/>
              </p:nvSpPr>
              <p:spPr>
                <a:xfrm>
                  <a:off x="2415090" y="1754336"/>
                  <a:ext cx="936104"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Cal_wk</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65" name="右大括号 164"/>
                <p:cNvSpPr/>
                <p:nvPr/>
              </p:nvSpPr>
              <p:spPr>
                <a:xfrm>
                  <a:off x="2270965" y="1673280"/>
                  <a:ext cx="144016" cy="48731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0" name="组合 99"/>
              <p:cNvGrpSpPr/>
              <p:nvPr/>
            </p:nvGrpSpPr>
            <p:grpSpPr>
              <a:xfrm>
                <a:off x="564519" y="2310766"/>
                <a:ext cx="2232248" cy="1307277"/>
                <a:chOff x="1187624" y="2407975"/>
                <a:chExt cx="2232248" cy="1307277"/>
              </a:xfrm>
            </p:grpSpPr>
            <p:sp>
              <p:nvSpPr>
                <p:cNvPr id="151" name="矩形 150"/>
                <p:cNvSpPr/>
                <p:nvPr/>
              </p:nvSpPr>
              <p:spPr>
                <a:xfrm>
                  <a:off x="1187624" y="2407975"/>
                  <a:ext cx="2232248" cy="130727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TextBox 152"/>
                <p:cNvSpPr txBox="1"/>
                <p:nvPr/>
              </p:nvSpPr>
              <p:spPr>
                <a:xfrm>
                  <a:off x="1207095" y="2426559"/>
                  <a:ext cx="843815" cy="369332"/>
                </a:xfrm>
                <a:prstGeom prst="rect">
                  <a:avLst/>
                </a:prstGeom>
                <a:noFill/>
                <a:ln>
                  <a:noFill/>
                </a:ln>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55" name="TextBox 154"/>
                <p:cNvSpPr txBox="1"/>
                <p:nvPr/>
              </p:nvSpPr>
              <p:spPr>
                <a:xfrm>
                  <a:off x="1259632" y="2795891"/>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T_Filter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56" name="TextBox 155"/>
                <p:cNvSpPr txBox="1"/>
                <p:nvPr/>
              </p:nvSpPr>
              <p:spPr>
                <a:xfrm>
                  <a:off x="1259632" y="3283205"/>
                  <a:ext cx="1008112"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F_Filter</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57" name="TextBox 156"/>
                <p:cNvSpPr txBox="1"/>
                <p:nvPr/>
              </p:nvSpPr>
              <p:spPr>
                <a:xfrm>
                  <a:off x="2411869" y="3061613"/>
                  <a:ext cx="936104" cy="369332"/>
                </a:xfrm>
                <a:prstGeom prst="rect">
                  <a:avLst/>
                </a:prstGeom>
                <a:solidFill>
                  <a:srgbClr val="FF0000"/>
                </a:solidFill>
                <a:ln>
                  <a:solidFill>
                    <a:schemeClr val="bg1"/>
                  </a:solidFill>
                </a:ln>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Cal_wk</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58" name="右大括号 157"/>
                <p:cNvSpPr/>
                <p:nvPr/>
              </p:nvSpPr>
              <p:spPr>
                <a:xfrm>
                  <a:off x="2267744" y="2980557"/>
                  <a:ext cx="144016" cy="48731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1" name="矩形 100"/>
              <p:cNvSpPr/>
              <p:nvPr/>
            </p:nvSpPr>
            <p:spPr>
              <a:xfrm>
                <a:off x="197021" y="811510"/>
                <a:ext cx="4327938" cy="288175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右大括号 128"/>
              <p:cNvSpPr/>
              <p:nvPr/>
            </p:nvSpPr>
            <p:spPr>
              <a:xfrm>
                <a:off x="2799988" y="1657127"/>
                <a:ext cx="356819" cy="1410887"/>
              </a:xfrm>
              <a:prstGeom prst="rightBrace">
                <a:avLst>
                  <a:gd name="adj1" fmla="val 8333"/>
                  <a:gd name="adj2" fmla="val 50673"/>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0" name="TextBox 129"/>
              <p:cNvSpPr txBox="1"/>
              <p:nvPr/>
            </p:nvSpPr>
            <p:spPr>
              <a:xfrm>
                <a:off x="196917" y="811510"/>
                <a:ext cx="396410" cy="1565039"/>
              </a:xfrm>
              <a:prstGeom prst="rect">
                <a:avLst/>
              </a:prstGeom>
              <a:noFill/>
              <a:ln>
                <a:noFill/>
              </a:ln>
            </p:spPr>
            <p:txBody>
              <a:bodyPr vert="eaVert"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mining2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3104818" y="1037462"/>
                <a:ext cx="1368152" cy="2429847"/>
                <a:chOff x="3103088" y="1010754"/>
                <a:chExt cx="1368152" cy="2429847"/>
              </a:xfrm>
            </p:grpSpPr>
            <p:grpSp>
              <p:nvGrpSpPr>
                <p:cNvPr id="132" name="组合 131"/>
                <p:cNvGrpSpPr/>
                <p:nvPr/>
              </p:nvGrpSpPr>
              <p:grpSpPr>
                <a:xfrm>
                  <a:off x="3155924" y="1294495"/>
                  <a:ext cx="1262508" cy="1945039"/>
                  <a:chOff x="3224378" y="1259239"/>
                  <a:chExt cx="1262508" cy="1945039"/>
                </a:xfrm>
              </p:grpSpPr>
              <p:sp>
                <p:nvSpPr>
                  <p:cNvPr id="134" name="TextBox 133"/>
                  <p:cNvSpPr txBox="1"/>
                  <p:nvPr/>
                </p:nvSpPr>
                <p:spPr>
                  <a:xfrm>
                    <a:off x="3225288" y="1259239"/>
                    <a:ext cx="1261597"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135" name="TextBox 134"/>
                  <p:cNvSpPr txBox="1"/>
                  <p:nvPr/>
                </p:nvSpPr>
                <p:spPr>
                  <a:xfrm>
                    <a:off x="3225261" y="1630088"/>
                    <a:ext cx="1260715"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rPr>
                      <a:t>Rank </a:t>
                    </a:r>
                    <a:r>
                      <a:rPr lang="en-US" altLang="zh-CN" sz="1600" dirty="0" err="1" smtClean="0">
                        <a:solidFill>
                          <a:schemeClr val="bg1"/>
                        </a:solidFill>
                      </a:rPr>
                      <a:t>by_w</a:t>
                    </a:r>
                    <a:endParaRPr lang="zh-CN" altLang="en-US" sz="1600" dirty="0">
                      <a:solidFill>
                        <a:schemeClr val="bg1"/>
                      </a:solidFill>
                    </a:endParaRPr>
                  </a:p>
                </p:txBody>
              </p:sp>
              <p:sp>
                <p:nvSpPr>
                  <p:cNvPr id="136" name="TextBox 135"/>
                  <p:cNvSpPr txBox="1"/>
                  <p:nvPr/>
                </p:nvSpPr>
                <p:spPr>
                  <a:xfrm>
                    <a:off x="3225287" y="2026116"/>
                    <a:ext cx="1261598"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rPr>
                      <a:t>Redis</a:t>
                    </a:r>
                    <a:r>
                      <a:rPr lang="en-US" altLang="zh-CN" sz="1600" dirty="0" smtClean="0">
                        <a:solidFill>
                          <a:schemeClr val="bg1"/>
                        </a:solidFill>
                      </a:rPr>
                      <a:t> </a:t>
                    </a:r>
                    <a:r>
                      <a:rPr lang="en-US" altLang="zh-CN" sz="1600" dirty="0" err="1" smtClean="0">
                        <a:solidFill>
                          <a:schemeClr val="bg1"/>
                        </a:solidFill>
                      </a:rPr>
                      <a:t>sku_w</a:t>
                    </a:r>
                    <a:endParaRPr lang="zh-CN" altLang="en-US" sz="1600" dirty="0">
                      <a:solidFill>
                        <a:schemeClr val="bg1"/>
                      </a:solidFill>
                    </a:endParaRPr>
                  </a:p>
                </p:txBody>
              </p:sp>
              <p:sp>
                <p:nvSpPr>
                  <p:cNvPr id="137" name="TextBox 136"/>
                  <p:cNvSpPr txBox="1"/>
                  <p:nvPr/>
                </p:nvSpPr>
                <p:spPr>
                  <a:xfrm>
                    <a:off x="3224378" y="2409636"/>
                    <a:ext cx="1261599"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rPr>
                      <a:t>rank </a:t>
                    </a:r>
                    <a:r>
                      <a:rPr lang="en-US" altLang="zh-CN" sz="1600" dirty="0" err="1" smtClean="0">
                        <a:solidFill>
                          <a:schemeClr val="bg1"/>
                        </a:solidFill>
                      </a:rPr>
                      <a:t>sku_w</a:t>
                    </a:r>
                    <a:endParaRPr lang="zh-CN" altLang="en-US" sz="1600" dirty="0">
                      <a:solidFill>
                        <a:schemeClr val="bg1"/>
                      </a:solidFill>
                    </a:endParaRPr>
                  </a:p>
                </p:txBody>
              </p:sp>
              <p:sp>
                <p:nvSpPr>
                  <p:cNvPr id="140" name="TextBox 139"/>
                  <p:cNvSpPr txBox="1"/>
                  <p:nvPr/>
                </p:nvSpPr>
                <p:spPr>
                  <a:xfrm>
                    <a:off x="3225288" y="2805837"/>
                    <a:ext cx="1261598" cy="398441"/>
                  </a:xfrm>
                  <a:prstGeom prst="rect">
                    <a:avLst/>
                  </a:prstGeom>
                  <a:solidFill>
                    <a:srgbClr val="FF0000"/>
                  </a:solidFill>
                  <a:ln>
                    <a:solidFill>
                      <a:schemeClr val="bg1"/>
                    </a:solidFill>
                  </a:ln>
                </p:spPr>
                <p:txBody>
                  <a:bodyPr wrap="square" rtlCol="0">
                    <a:spAutoFit/>
                  </a:bodyPr>
                  <a:lstStyle/>
                  <a:p>
                    <a:pPr algn="ctr"/>
                    <a:r>
                      <a:rPr lang="en-US" altLang="zh-CN" sz="1600" dirty="0">
                        <a:solidFill>
                          <a:schemeClr val="bg1"/>
                        </a:solidFill>
                      </a:rPr>
                      <a:t>cut</a:t>
                    </a:r>
                    <a:endParaRPr lang="zh-CN" altLang="en-US" sz="1600" dirty="0">
                      <a:solidFill>
                        <a:schemeClr val="bg1"/>
                      </a:solidFill>
                    </a:endParaRPr>
                  </a:p>
                </p:txBody>
              </p:sp>
            </p:grpSp>
            <p:sp>
              <p:nvSpPr>
                <p:cNvPr id="133" name="矩形 132"/>
                <p:cNvSpPr/>
                <p:nvPr/>
              </p:nvSpPr>
              <p:spPr>
                <a:xfrm>
                  <a:off x="3103088" y="1010754"/>
                  <a:ext cx="1368152" cy="242984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grpSp>
      </p:grpSp>
      <p:grpSp>
        <p:nvGrpSpPr>
          <p:cNvPr id="74" name="组合 73"/>
          <p:cNvGrpSpPr/>
          <p:nvPr/>
        </p:nvGrpSpPr>
        <p:grpSpPr>
          <a:xfrm>
            <a:off x="0" y="260350"/>
            <a:ext cx="12192000" cy="846138"/>
            <a:chOff x="0" y="260350"/>
            <a:chExt cx="12192000" cy="846138"/>
          </a:xfrm>
        </p:grpSpPr>
        <p:sp>
          <p:nvSpPr>
            <p:cNvPr id="75"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77"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Recommend</a:t>
              </a:r>
              <a:r>
                <a:rPr kumimoji="0" lang="en-US" altLang="zh-CN" sz="4000" b="1" i="0" u="none" strike="noStrike" kern="0" cap="none" spc="0" normalizeH="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 Server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sp>
        <p:nvSpPr>
          <p:cNvPr id="78" name="直接连接符 63"/>
          <p:cNvSpPr>
            <a:spLocks noChangeShapeType="1"/>
          </p:cNvSpPr>
          <p:nvPr/>
        </p:nvSpPr>
        <p:spPr bwMode="auto">
          <a:xfrm flipV="1">
            <a:off x="584200" y="1603972"/>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cxnSp>
        <p:nvCxnSpPr>
          <p:cNvPr id="79" name="直接箭头连接符 78"/>
          <p:cNvCxnSpPr/>
          <p:nvPr/>
        </p:nvCxnSpPr>
        <p:spPr>
          <a:xfrm flipH="1">
            <a:off x="2072873" y="5306866"/>
            <a:ext cx="7503" cy="50284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2299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997778" y="1818511"/>
            <a:ext cx="8684284" cy="4800410"/>
            <a:chOff x="1687688" y="395372"/>
            <a:chExt cx="5476601" cy="4169180"/>
          </a:xfrm>
        </p:grpSpPr>
        <p:sp>
          <p:nvSpPr>
            <p:cNvPr id="2" name="矩形 1"/>
            <p:cNvSpPr/>
            <p:nvPr/>
          </p:nvSpPr>
          <p:spPr>
            <a:xfrm>
              <a:off x="2845880" y="522904"/>
              <a:ext cx="4132503" cy="64807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Re-retrieval</a:t>
              </a:r>
              <a:endParaRPr lang="zh-CN" altLang="en-US" sz="3200" dirty="0"/>
            </a:p>
          </p:txBody>
        </p:sp>
        <p:sp>
          <p:nvSpPr>
            <p:cNvPr id="3" name="矩形 2"/>
            <p:cNvSpPr/>
            <p:nvPr/>
          </p:nvSpPr>
          <p:spPr>
            <a:xfrm>
              <a:off x="2870143" y="1691873"/>
              <a:ext cx="964150" cy="50405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stage1</a:t>
              </a:r>
              <a:endParaRPr lang="zh-CN" altLang="en-US" dirty="0"/>
            </a:p>
          </p:txBody>
        </p:sp>
        <p:sp>
          <p:nvSpPr>
            <p:cNvPr id="4" name="矩形 3"/>
            <p:cNvSpPr/>
            <p:nvPr/>
          </p:nvSpPr>
          <p:spPr>
            <a:xfrm>
              <a:off x="4436494" y="1691873"/>
              <a:ext cx="964150" cy="50405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stage2</a:t>
              </a:r>
              <a:endParaRPr lang="zh-CN" altLang="en-US" dirty="0"/>
            </a:p>
          </p:txBody>
        </p:sp>
        <p:sp>
          <p:nvSpPr>
            <p:cNvPr id="5" name="矩形 4"/>
            <p:cNvSpPr/>
            <p:nvPr/>
          </p:nvSpPr>
          <p:spPr>
            <a:xfrm>
              <a:off x="6032188" y="1698678"/>
              <a:ext cx="964150" cy="504056"/>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stage3</a:t>
              </a:r>
              <a:endParaRPr lang="zh-CN" altLang="en-US" dirty="0"/>
            </a:p>
          </p:txBody>
        </p:sp>
        <p:cxnSp>
          <p:nvCxnSpPr>
            <p:cNvPr id="7" name="直接箭头连接符 6"/>
            <p:cNvCxnSpPr>
              <a:stCxn id="2" idx="2"/>
              <a:endCxn id="3" idx="0"/>
            </p:cNvCxnSpPr>
            <p:nvPr/>
          </p:nvCxnSpPr>
          <p:spPr>
            <a:xfrm flipH="1">
              <a:off x="3352218" y="1170976"/>
              <a:ext cx="1559914" cy="52089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3"/>
              <a:endCxn id="4" idx="1"/>
            </p:cNvCxnSpPr>
            <p:nvPr/>
          </p:nvCxnSpPr>
          <p:spPr>
            <a:xfrm>
              <a:off x="3834293" y="1943901"/>
              <a:ext cx="60220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3"/>
              <a:endCxn id="5" idx="1"/>
            </p:cNvCxnSpPr>
            <p:nvPr/>
          </p:nvCxnSpPr>
          <p:spPr>
            <a:xfrm>
              <a:off x="5400644" y="1943901"/>
              <a:ext cx="631544" cy="680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86204" y="2922333"/>
              <a:ext cx="828092" cy="432048"/>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mining1</a:t>
              </a:r>
              <a:endParaRPr lang="zh-CN" altLang="en-US" dirty="0"/>
            </a:p>
          </p:txBody>
        </p:sp>
        <p:sp>
          <p:nvSpPr>
            <p:cNvPr id="14" name="矩形 13"/>
            <p:cNvSpPr/>
            <p:nvPr/>
          </p:nvSpPr>
          <p:spPr>
            <a:xfrm>
              <a:off x="5496062" y="2935019"/>
              <a:ext cx="944283" cy="432048"/>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mining3</a:t>
              </a:r>
              <a:endParaRPr lang="zh-CN" altLang="en-US" dirty="0"/>
            </a:p>
          </p:txBody>
        </p:sp>
        <p:sp>
          <p:nvSpPr>
            <p:cNvPr id="15" name="矩形 14"/>
            <p:cNvSpPr/>
            <p:nvPr/>
          </p:nvSpPr>
          <p:spPr>
            <a:xfrm>
              <a:off x="4480446" y="2935019"/>
              <a:ext cx="876245" cy="432048"/>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mining2</a:t>
              </a:r>
              <a:endParaRPr lang="zh-CN" altLang="en-US" dirty="0"/>
            </a:p>
          </p:txBody>
        </p:sp>
        <p:cxnSp>
          <p:nvCxnSpPr>
            <p:cNvPr id="17" name="直接箭头连接符 16"/>
            <p:cNvCxnSpPr>
              <a:endCxn id="13" idx="0"/>
            </p:cNvCxnSpPr>
            <p:nvPr/>
          </p:nvCxnSpPr>
          <p:spPr>
            <a:xfrm flipH="1">
              <a:off x="3900250" y="2202734"/>
              <a:ext cx="1018319" cy="71959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5" idx="0"/>
            </p:cNvCxnSpPr>
            <p:nvPr/>
          </p:nvCxnSpPr>
          <p:spPr>
            <a:xfrm>
              <a:off x="4918569" y="2202734"/>
              <a:ext cx="0" cy="7322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4" idx="0"/>
            </p:cNvCxnSpPr>
            <p:nvPr/>
          </p:nvCxnSpPr>
          <p:spPr>
            <a:xfrm>
              <a:off x="4918569" y="2202734"/>
              <a:ext cx="1049635" cy="7322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 idx="2"/>
              <a:endCxn id="4" idx="0"/>
            </p:cNvCxnSpPr>
            <p:nvPr/>
          </p:nvCxnSpPr>
          <p:spPr>
            <a:xfrm>
              <a:off x="4912132" y="1170976"/>
              <a:ext cx="6437" cy="52089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 idx="2"/>
              <a:endCxn id="5" idx="0"/>
            </p:cNvCxnSpPr>
            <p:nvPr/>
          </p:nvCxnSpPr>
          <p:spPr>
            <a:xfrm>
              <a:off x="4912132" y="1170976"/>
              <a:ext cx="1602131" cy="52770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687688" y="764704"/>
              <a:ext cx="115819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77651" y="395372"/>
              <a:ext cx="936104" cy="320767"/>
            </a:xfrm>
            <a:prstGeom prst="rect">
              <a:avLst/>
            </a:prstGeom>
            <a:noFill/>
          </p:spPr>
          <p:txBody>
            <a:bodyPr wrap="square" rtlCol="0">
              <a:spAutoFit/>
            </a:bodyPr>
            <a:lstStyle/>
            <a:p>
              <a:r>
                <a:rPr lang="en-US" altLang="zh-CN" dirty="0" smtClean="0">
                  <a:solidFill>
                    <a:schemeClr val="bg1"/>
                  </a:solidFill>
                </a:rPr>
                <a:t>request</a:t>
              </a:r>
              <a:endParaRPr lang="zh-CN" altLang="en-US" dirty="0">
                <a:solidFill>
                  <a:schemeClr val="bg1"/>
                </a:solidFill>
              </a:endParaRPr>
            </a:p>
          </p:txBody>
        </p:sp>
        <p:sp>
          <p:nvSpPr>
            <p:cNvPr id="67" name="矩形 66"/>
            <p:cNvSpPr/>
            <p:nvPr/>
          </p:nvSpPr>
          <p:spPr>
            <a:xfrm>
              <a:off x="3878479" y="4096500"/>
              <a:ext cx="558015" cy="36004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key1</a:t>
              </a:r>
              <a:endParaRPr lang="zh-CN" altLang="en-US" dirty="0"/>
            </a:p>
          </p:txBody>
        </p:sp>
        <p:sp>
          <p:nvSpPr>
            <p:cNvPr id="68" name="矩形 67"/>
            <p:cNvSpPr/>
            <p:nvPr/>
          </p:nvSpPr>
          <p:spPr>
            <a:xfrm>
              <a:off x="5444830" y="4096500"/>
              <a:ext cx="558015" cy="36004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key3</a:t>
              </a:r>
              <a:endParaRPr lang="zh-CN" altLang="en-US" dirty="0"/>
            </a:p>
          </p:txBody>
        </p:sp>
        <p:sp>
          <p:nvSpPr>
            <p:cNvPr id="69" name="矩形 68"/>
            <p:cNvSpPr/>
            <p:nvPr/>
          </p:nvSpPr>
          <p:spPr>
            <a:xfrm>
              <a:off x="4652527" y="4104512"/>
              <a:ext cx="558015" cy="36004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key2</a:t>
              </a:r>
              <a:endParaRPr lang="zh-CN" altLang="en-US" dirty="0"/>
            </a:p>
          </p:txBody>
        </p:sp>
        <p:cxnSp>
          <p:nvCxnSpPr>
            <p:cNvPr id="71" name="直接箭头连接符 70"/>
            <p:cNvCxnSpPr>
              <a:stCxn id="15" idx="2"/>
              <a:endCxn id="67" idx="0"/>
            </p:cNvCxnSpPr>
            <p:nvPr/>
          </p:nvCxnSpPr>
          <p:spPr>
            <a:xfrm flipH="1">
              <a:off x="4157487" y="3367067"/>
              <a:ext cx="761082" cy="7294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69" idx="0"/>
            </p:cNvCxnSpPr>
            <p:nvPr/>
          </p:nvCxnSpPr>
          <p:spPr>
            <a:xfrm>
              <a:off x="4918569" y="3367067"/>
              <a:ext cx="12966" cy="73744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15" idx="2"/>
              <a:endCxn id="68" idx="0"/>
            </p:cNvCxnSpPr>
            <p:nvPr/>
          </p:nvCxnSpPr>
          <p:spPr>
            <a:xfrm>
              <a:off x="4918569" y="3367067"/>
              <a:ext cx="805269" cy="7294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352217" y="1250160"/>
              <a:ext cx="766992" cy="267306"/>
            </a:xfrm>
            <a:prstGeom prst="rect">
              <a:avLst/>
            </a:prstGeom>
            <a:noFill/>
          </p:spPr>
          <p:txBody>
            <a:bodyPr wrap="square" rtlCol="0">
              <a:spAutoFit/>
            </a:bodyPr>
            <a:lstStyle/>
            <a:p>
              <a:r>
                <a:rPr lang="en-US" altLang="zh-CN" sz="1400" dirty="0" smtClean="0">
                  <a:solidFill>
                    <a:schemeClr val="bg1"/>
                  </a:solidFill>
                </a:rPr>
                <a:t>context</a:t>
              </a:r>
              <a:endParaRPr lang="zh-CN" altLang="en-US" sz="1400" dirty="0">
                <a:solidFill>
                  <a:schemeClr val="bg1"/>
                </a:solidFill>
              </a:endParaRPr>
            </a:p>
          </p:txBody>
        </p:sp>
        <p:sp>
          <p:nvSpPr>
            <p:cNvPr id="95" name="TextBox 94"/>
            <p:cNvSpPr txBox="1"/>
            <p:nvPr/>
          </p:nvSpPr>
          <p:spPr>
            <a:xfrm>
              <a:off x="4490498" y="1280938"/>
              <a:ext cx="766992" cy="267306"/>
            </a:xfrm>
            <a:prstGeom prst="rect">
              <a:avLst/>
            </a:prstGeom>
            <a:noFill/>
          </p:spPr>
          <p:txBody>
            <a:bodyPr wrap="square" rtlCol="0">
              <a:spAutoFit/>
            </a:bodyPr>
            <a:lstStyle/>
            <a:p>
              <a:r>
                <a:rPr lang="en-US" altLang="zh-CN" sz="1400" dirty="0" smtClean="0">
                  <a:solidFill>
                    <a:schemeClr val="bg1"/>
                  </a:solidFill>
                </a:rPr>
                <a:t>context</a:t>
              </a:r>
              <a:endParaRPr lang="zh-CN" altLang="en-US" sz="1400" dirty="0">
                <a:solidFill>
                  <a:schemeClr val="bg1"/>
                </a:solidFill>
              </a:endParaRPr>
            </a:p>
          </p:txBody>
        </p:sp>
        <p:sp>
          <p:nvSpPr>
            <p:cNvPr id="96" name="TextBox 95"/>
            <p:cNvSpPr txBox="1"/>
            <p:nvPr/>
          </p:nvSpPr>
          <p:spPr>
            <a:xfrm>
              <a:off x="5806050" y="1250160"/>
              <a:ext cx="766992" cy="267306"/>
            </a:xfrm>
            <a:prstGeom prst="rect">
              <a:avLst/>
            </a:prstGeom>
            <a:noFill/>
          </p:spPr>
          <p:txBody>
            <a:bodyPr wrap="square" rtlCol="0">
              <a:spAutoFit/>
            </a:bodyPr>
            <a:lstStyle/>
            <a:p>
              <a:r>
                <a:rPr lang="en-US" altLang="zh-CN" sz="1400" dirty="0" smtClean="0">
                  <a:solidFill>
                    <a:schemeClr val="bg1"/>
                  </a:solidFill>
                </a:rPr>
                <a:t>context</a:t>
              </a:r>
              <a:endParaRPr lang="zh-CN" altLang="en-US" sz="1400" dirty="0">
                <a:solidFill>
                  <a:schemeClr val="bg1"/>
                </a:solidFill>
              </a:endParaRPr>
            </a:p>
          </p:txBody>
        </p:sp>
        <p:sp>
          <p:nvSpPr>
            <p:cNvPr id="97" name="TextBox 96"/>
            <p:cNvSpPr txBox="1"/>
            <p:nvPr/>
          </p:nvSpPr>
          <p:spPr>
            <a:xfrm>
              <a:off x="3878588" y="1600274"/>
              <a:ext cx="560787" cy="320767"/>
            </a:xfrm>
            <a:prstGeom prst="rect">
              <a:avLst/>
            </a:prstGeom>
            <a:noFill/>
          </p:spPr>
          <p:txBody>
            <a:bodyPr wrap="square" rtlCol="0">
              <a:spAutoFit/>
            </a:bodyPr>
            <a:lstStyle/>
            <a:p>
              <a:r>
                <a:rPr lang="en-US" altLang="zh-CN" dirty="0" err="1" smtClean="0">
                  <a:solidFill>
                    <a:schemeClr val="bg1"/>
                  </a:solidFill>
                </a:rPr>
                <a:t>sku</a:t>
              </a:r>
              <a:endParaRPr lang="zh-CN" altLang="en-US" dirty="0">
                <a:solidFill>
                  <a:schemeClr val="bg1"/>
                </a:solidFill>
              </a:endParaRPr>
            </a:p>
          </p:txBody>
        </p:sp>
        <p:sp>
          <p:nvSpPr>
            <p:cNvPr id="98" name="TextBox 97"/>
            <p:cNvSpPr txBox="1"/>
            <p:nvPr/>
          </p:nvSpPr>
          <p:spPr>
            <a:xfrm>
              <a:off x="5428754" y="1600274"/>
              <a:ext cx="560787" cy="320767"/>
            </a:xfrm>
            <a:prstGeom prst="rect">
              <a:avLst/>
            </a:prstGeom>
            <a:noFill/>
          </p:spPr>
          <p:txBody>
            <a:bodyPr wrap="square" rtlCol="0">
              <a:spAutoFit/>
            </a:bodyPr>
            <a:lstStyle/>
            <a:p>
              <a:r>
                <a:rPr lang="en-US" altLang="zh-CN" dirty="0" err="1" smtClean="0">
                  <a:solidFill>
                    <a:schemeClr val="bg1"/>
                  </a:solidFill>
                </a:rPr>
                <a:t>sku</a:t>
              </a:r>
              <a:endParaRPr lang="zh-CN" altLang="en-US" dirty="0">
                <a:solidFill>
                  <a:schemeClr val="bg1"/>
                </a:solidFill>
              </a:endParaRPr>
            </a:p>
          </p:txBody>
        </p:sp>
        <p:sp>
          <p:nvSpPr>
            <p:cNvPr id="16" name="矩形 15"/>
            <p:cNvSpPr/>
            <p:nvPr/>
          </p:nvSpPr>
          <p:spPr>
            <a:xfrm>
              <a:off x="3352217" y="2780927"/>
              <a:ext cx="3220826" cy="72008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713755" y="1588714"/>
              <a:ext cx="4450534" cy="76016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27586" y="3988487"/>
              <a:ext cx="2453833" cy="57606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肘形连接符 23"/>
            <p:cNvCxnSpPr>
              <a:stCxn id="35" idx="3"/>
              <a:endCxn id="2" idx="3"/>
            </p:cNvCxnSpPr>
            <p:nvPr/>
          </p:nvCxnSpPr>
          <p:spPr>
            <a:xfrm flipH="1" flipV="1">
              <a:off x="6978383" y="846940"/>
              <a:ext cx="185906" cy="1121857"/>
            </a:xfrm>
            <a:prstGeom prst="bentConnector3">
              <a:avLst>
                <a:gd name="adj1" fmla="val -122965"/>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687688" y="950341"/>
              <a:ext cx="115819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30716" y="950341"/>
              <a:ext cx="1115164" cy="320767"/>
            </a:xfrm>
            <a:prstGeom prst="rect">
              <a:avLst/>
            </a:prstGeom>
            <a:noFill/>
          </p:spPr>
          <p:txBody>
            <a:bodyPr wrap="square" rtlCol="0">
              <a:spAutoFit/>
            </a:bodyPr>
            <a:lstStyle/>
            <a:p>
              <a:r>
                <a:rPr lang="en-US" altLang="zh-CN" dirty="0" smtClean="0">
                  <a:solidFill>
                    <a:schemeClr val="bg1"/>
                  </a:solidFill>
                </a:rPr>
                <a:t>response</a:t>
              </a:r>
              <a:endParaRPr lang="zh-CN" altLang="en-US" dirty="0">
                <a:solidFill>
                  <a:schemeClr val="bg1"/>
                </a:solidFill>
              </a:endParaRPr>
            </a:p>
          </p:txBody>
        </p:sp>
      </p:grpSp>
      <p:sp>
        <p:nvSpPr>
          <p:cNvPr id="32" name="TextBox 31"/>
          <p:cNvSpPr txBox="1"/>
          <p:nvPr/>
        </p:nvSpPr>
        <p:spPr>
          <a:xfrm>
            <a:off x="580825" y="1119645"/>
            <a:ext cx="4298296"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Re-retrieval</a:t>
            </a:r>
            <a:r>
              <a:rPr lang="zh-CN" altLang="en-US" sz="2800" dirty="0" smtClean="0">
                <a:solidFill>
                  <a:schemeClr val="bg1"/>
                </a:solidFill>
                <a:latin typeface="微软雅黑" panose="020B0503020204020204" pitchFamily="34" charset="-122"/>
                <a:ea typeface="微软雅黑" panose="020B0503020204020204" pitchFamily="34" charset="-122"/>
              </a:rPr>
              <a:t>层级结构</a:t>
            </a:r>
          </a:p>
        </p:txBody>
      </p:sp>
      <p:grpSp>
        <p:nvGrpSpPr>
          <p:cNvPr id="42" name="组合 41"/>
          <p:cNvGrpSpPr/>
          <p:nvPr/>
        </p:nvGrpSpPr>
        <p:grpSpPr>
          <a:xfrm>
            <a:off x="0" y="260350"/>
            <a:ext cx="12192000" cy="846138"/>
            <a:chOff x="0" y="260350"/>
            <a:chExt cx="12192000" cy="846138"/>
          </a:xfrm>
        </p:grpSpPr>
        <p:sp>
          <p:nvSpPr>
            <p:cNvPr id="44"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45"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46"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Recommend</a:t>
              </a:r>
              <a:r>
                <a:rPr kumimoji="0" lang="en-US" altLang="zh-CN" sz="4000" b="1" i="0" u="none" strike="noStrike" kern="0" cap="none" spc="0" normalizeH="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 Server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sp>
        <p:nvSpPr>
          <p:cNvPr id="47" name="直接连接符 63"/>
          <p:cNvSpPr>
            <a:spLocks noChangeShapeType="1"/>
          </p:cNvSpPr>
          <p:nvPr/>
        </p:nvSpPr>
        <p:spPr bwMode="auto">
          <a:xfrm flipV="1">
            <a:off x="584200" y="1603972"/>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884935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左右箭头 4"/>
          <p:cNvSpPr>
            <a:spLocks noChangeArrowheads="1"/>
          </p:cNvSpPr>
          <p:nvPr/>
        </p:nvSpPr>
        <p:spPr bwMode="auto">
          <a:xfrm>
            <a:off x="1725613" y="1666875"/>
            <a:ext cx="8612187" cy="2865438"/>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en-US" sz="8800" b="1" dirty="0" smtClean="0">
                <a:solidFill>
                  <a:srgbClr val="FF0000"/>
                </a:solidFill>
                <a:latin typeface="Calibri" panose="020F0502020204030204" pitchFamily="34" charset="0"/>
                <a:cs typeface="Calibri" panose="020F0502020204030204" pitchFamily="34" charset="0"/>
                <a:sym typeface="Calibri" panose="020F0502020204030204" pitchFamily="34" charset="0"/>
              </a:rPr>
              <a:t>4</a:t>
            </a:r>
            <a:endParaRPr lang="zh-CN" altLang="en-US" sz="8800" b="1" dirty="0">
              <a:solidFill>
                <a:srgbClr val="FF0000"/>
              </a:solidFill>
              <a:latin typeface="宋体" panose="02010600030101010101" pitchFamily="2" charset="-122"/>
              <a:sym typeface="宋体" panose="02010600030101010101" pitchFamily="2" charset="-122"/>
            </a:endParaRPr>
          </a:p>
        </p:txBody>
      </p:sp>
      <p:sp>
        <p:nvSpPr>
          <p:cNvPr id="5123" name="文本框 5"/>
          <p:cNvSpPr>
            <a:spLocks noChangeArrowheads="1"/>
          </p:cNvSpPr>
          <p:nvPr/>
        </p:nvSpPr>
        <p:spPr bwMode="auto">
          <a:xfrm>
            <a:off x="2411413" y="3870325"/>
            <a:ext cx="7240587" cy="1107996"/>
          </a:xfrm>
          <a:prstGeom prst="rect">
            <a:avLst/>
          </a:prstGeom>
          <a:noFill/>
          <a:ln w="9525">
            <a:noFill/>
            <a:miter lim="800000"/>
          </a:ln>
        </p:spPr>
        <p:txBody>
          <a:bodyPr>
            <a:spAutoFit/>
          </a:bodyPr>
          <a:lstStyle/>
          <a:p>
            <a:pPr algn="ctr"/>
            <a:r>
              <a:rPr lang="zh-CN" altLang="en-US" sz="66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离线商品建模</a:t>
            </a:r>
            <a:endParaRPr lang="zh-CN" altLang="en-US"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024917974"/>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离线商品建模</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15" name="矩形 7"/>
          <p:cNvSpPr>
            <a:spLocks noChangeArrowheads="1"/>
          </p:cNvSpPr>
          <p:nvPr/>
        </p:nvSpPr>
        <p:spPr bwMode="auto">
          <a:xfrm>
            <a:off x="1254432" y="1573009"/>
            <a:ext cx="4513263" cy="523220"/>
          </a:xfrm>
          <a:prstGeom prst="rect">
            <a:avLst/>
          </a:prstGeom>
          <a:noFill/>
          <a:ln w="9525" cap="flat" cmpd="sng">
            <a:noFill/>
            <a:miter lim="800000"/>
          </a:ln>
          <a:effectLst/>
        </p:spPr>
        <p:txBody>
          <a:bodyPr>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基础数据</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63"/>
          <p:cNvSpPr>
            <a:spLocks noChangeShapeType="1"/>
          </p:cNvSpPr>
          <p:nvPr/>
        </p:nvSpPr>
        <p:spPr bwMode="auto">
          <a:xfrm flipV="1">
            <a:off x="975852" y="2127817"/>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 name="Text Box 10"/>
          <p:cNvSpPr txBox="1">
            <a:spLocks noChangeArrowheads="1"/>
          </p:cNvSpPr>
          <p:nvPr/>
        </p:nvSpPr>
        <p:spPr bwMode="auto">
          <a:xfrm>
            <a:off x="1173980" y="2464165"/>
            <a:ext cx="8838700" cy="1200329"/>
          </a:xfrm>
          <a:prstGeom prst="rect">
            <a:avLst/>
          </a:prstGeom>
          <a:noFill/>
          <a:ln w="9525" cap="flat" cmpd="sng">
            <a:noFill/>
            <a:miter lim="800000"/>
          </a:ln>
          <a:effectLst/>
        </p:spPr>
        <p:txBody>
          <a:bodyPr wrap="square">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用户行为记录</a:t>
            </a:r>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24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划分</a:t>
            </a:r>
            <a:endPar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p:cNvGrpSpPr/>
          <p:nvPr/>
        </p:nvGrpSpPr>
        <p:grpSpPr>
          <a:xfrm>
            <a:off x="28810" y="3261657"/>
            <a:ext cx="12148442" cy="3279505"/>
            <a:chOff x="835370" y="3078480"/>
            <a:chExt cx="12148442" cy="3279505"/>
          </a:xfrm>
        </p:grpSpPr>
        <p:cxnSp>
          <p:nvCxnSpPr>
            <p:cNvPr id="7" name="直接箭头连接符 6"/>
            <p:cNvCxnSpPr/>
            <p:nvPr/>
          </p:nvCxnSpPr>
          <p:spPr bwMode="auto">
            <a:xfrm flipV="1">
              <a:off x="2253398" y="3786117"/>
              <a:ext cx="10730414" cy="23259"/>
            </a:xfrm>
            <a:prstGeom prst="straightConnector1">
              <a:avLst/>
            </a:prstGeom>
            <a:ln>
              <a:solidFill>
                <a:schemeClr val="bg1"/>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8" name="流程图: 联系 7"/>
            <p:cNvSpPr/>
            <p:nvPr/>
          </p:nvSpPr>
          <p:spPr bwMode="auto">
            <a:xfrm>
              <a:off x="2417127"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流程图: 联系 18"/>
            <p:cNvSpPr/>
            <p:nvPr/>
          </p:nvSpPr>
          <p:spPr bwMode="auto">
            <a:xfrm>
              <a:off x="2739683"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流程图: 联系 19"/>
            <p:cNvSpPr/>
            <p:nvPr/>
          </p:nvSpPr>
          <p:spPr bwMode="auto">
            <a:xfrm>
              <a:off x="3029243"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流程图: 联系 20"/>
            <p:cNvSpPr/>
            <p:nvPr/>
          </p:nvSpPr>
          <p:spPr bwMode="auto">
            <a:xfrm>
              <a:off x="3334043"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流程图: 联系 21"/>
            <p:cNvSpPr/>
            <p:nvPr/>
          </p:nvSpPr>
          <p:spPr bwMode="auto">
            <a:xfrm>
              <a:off x="4385603"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流程图: 联系 23"/>
            <p:cNvSpPr/>
            <p:nvPr/>
          </p:nvSpPr>
          <p:spPr bwMode="auto">
            <a:xfrm>
              <a:off x="4629443"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5" name="流程图: 联系 24"/>
            <p:cNvSpPr/>
            <p:nvPr/>
          </p:nvSpPr>
          <p:spPr bwMode="auto">
            <a:xfrm>
              <a:off x="5437163"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流程图: 联系 26"/>
            <p:cNvSpPr/>
            <p:nvPr/>
          </p:nvSpPr>
          <p:spPr bwMode="auto">
            <a:xfrm>
              <a:off x="6049279"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9" name="流程图: 联系 28"/>
            <p:cNvSpPr/>
            <p:nvPr/>
          </p:nvSpPr>
          <p:spPr bwMode="auto">
            <a:xfrm>
              <a:off x="6620134"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0" name="流程图: 联系 29"/>
            <p:cNvSpPr/>
            <p:nvPr/>
          </p:nvSpPr>
          <p:spPr bwMode="auto">
            <a:xfrm>
              <a:off x="6942690"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1" name="流程图: 联系 30"/>
            <p:cNvSpPr/>
            <p:nvPr/>
          </p:nvSpPr>
          <p:spPr bwMode="auto">
            <a:xfrm>
              <a:off x="7232250"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2" name="流程图: 联系 31"/>
            <p:cNvSpPr/>
            <p:nvPr/>
          </p:nvSpPr>
          <p:spPr bwMode="auto">
            <a:xfrm>
              <a:off x="7537050"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3" name="流程图: 联系 32"/>
            <p:cNvSpPr/>
            <p:nvPr/>
          </p:nvSpPr>
          <p:spPr bwMode="auto">
            <a:xfrm>
              <a:off x="7857593"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流程图: 联系 33"/>
            <p:cNvSpPr/>
            <p:nvPr/>
          </p:nvSpPr>
          <p:spPr bwMode="auto">
            <a:xfrm>
              <a:off x="8180149"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5" name="流程图: 联系 34"/>
            <p:cNvSpPr/>
            <p:nvPr/>
          </p:nvSpPr>
          <p:spPr bwMode="auto">
            <a:xfrm>
              <a:off x="8469709"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6" name="流程图: 联系 35"/>
            <p:cNvSpPr/>
            <p:nvPr/>
          </p:nvSpPr>
          <p:spPr bwMode="auto">
            <a:xfrm>
              <a:off x="8774509" y="371094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椭圆 8"/>
            <p:cNvSpPr/>
            <p:nvPr/>
          </p:nvSpPr>
          <p:spPr bwMode="auto">
            <a:xfrm>
              <a:off x="2417126" y="3444240"/>
              <a:ext cx="1248739" cy="65532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4" name="椭圆 53"/>
            <p:cNvSpPr/>
            <p:nvPr/>
          </p:nvSpPr>
          <p:spPr bwMode="auto">
            <a:xfrm>
              <a:off x="5395330" y="3457986"/>
              <a:ext cx="1836920" cy="641574"/>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6" name="椭圆 55"/>
            <p:cNvSpPr/>
            <p:nvPr/>
          </p:nvSpPr>
          <p:spPr bwMode="auto">
            <a:xfrm>
              <a:off x="7190989" y="3457986"/>
              <a:ext cx="1583520" cy="641574"/>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乘号 9"/>
            <p:cNvSpPr/>
            <p:nvPr/>
          </p:nvSpPr>
          <p:spPr bwMode="auto">
            <a:xfrm>
              <a:off x="4322330" y="3739926"/>
              <a:ext cx="658837" cy="870174"/>
            </a:xfrm>
            <a:prstGeom prst="mathMultiply">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8" name="流程图: 联系 57"/>
            <p:cNvSpPr/>
            <p:nvPr/>
          </p:nvSpPr>
          <p:spPr bwMode="auto">
            <a:xfrm>
              <a:off x="9122954"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9" name="流程图: 联系 58"/>
            <p:cNvSpPr/>
            <p:nvPr/>
          </p:nvSpPr>
          <p:spPr bwMode="auto">
            <a:xfrm>
              <a:off x="9473474" y="3718560"/>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0" name="椭圆 59"/>
            <p:cNvSpPr/>
            <p:nvPr/>
          </p:nvSpPr>
          <p:spPr bwMode="auto">
            <a:xfrm>
              <a:off x="8776811" y="3473973"/>
              <a:ext cx="1037749" cy="641574"/>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2" name="直接连接符 11"/>
            <p:cNvCxnSpPr/>
            <p:nvPr/>
          </p:nvCxnSpPr>
          <p:spPr bwMode="auto">
            <a:xfrm>
              <a:off x="5349240" y="3108960"/>
              <a:ext cx="0" cy="1501140"/>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63" name="直接连接符 62"/>
            <p:cNvCxnSpPr/>
            <p:nvPr/>
          </p:nvCxnSpPr>
          <p:spPr bwMode="auto">
            <a:xfrm>
              <a:off x="7208520" y="3078480"/>
              <a:ext cx="0" cy="1501140"/>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64" name="直接连接符 63"/>
            <p:cNvCxnSpPr/>
            <p:nvPr/>
          </p:nvCxnSpPr>
          <p:spPr bwMode="auto">
            <a:xfrm>
              <a:off x="8963422" y="3078480"/>
              <a:ext cx="0" cy="150114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4" name="文本框 13"/>
            <p:cNvSpPr txBox="1"/>
            <p:nvPr/>
          </p:nvSpPr>
          <p:spPr>
            <a:xfrm>
              <a:off x="5333632" y="4450080"/>
              <a:ext cx="1986174"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Session</a:t>
              </a:r>
              <a:r>
                <a:rPr lang="zh-CN" altLang="en-US" sz="2000" dirty="0" smtClean="0">
                  <a:latin typeface="微软雅黑" panose="020B0503020204020204" pitchFamily="34" charset="-122"/>
                  <a:ea typeface="微软雅黑" panose="020B0503020204020204" pitchFamily="34" charset="-122"/>
                </a:rPr>
                <a:t>最大  时间间隔</a:t>
              </a:r>
              <a:endParaRPr lang="zh-CN" altLang="en-US" sz="2000" dirty="0">
                <a:latin typeface="微软雅黑" panose="020B0503020204020204" pitchFamily="34" charset="-122"/>
                <a:ea typeface="微软雅黑" panose="020B0503020204020204" pitchFamily="34" charset="-122"/>
              </a:endParaRPr>
            </a:p>
          </p:txBody>
        </p:sp>
        <p:sp>
          <p:nvSpPr>
            <p:cNvPr id="66" name="文本框 65"/>
            <p:cNvSpPr txBox="1"/>
            <p:nvPr/>
          </p:nvSpPr>
          <p:spPr>
            <a:xfrm>
              <a:off x="7083899" y="4420347"/>
              <a:ext cx="1986174"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Session</a:t>
              </a:r>
              <a:r>
                <a:rPr lang="zh-CN" altLang="en-US" sz="2000" dirty="0" smtClean="0">
                  <a:latin typeface="微软雅黑" panose="020B0503020204020204" pitchFamily="34" charset="-122"/>
                  <a:ea typeface="微软雅黑" panose="020B0503020204020204" pitchFamily="34" charset="-122"/>
                </a:rPr>
                <a:t>最大  时间间隔</a:t>
              </a:r>
              <a:endParaRPr lang="zh-CN" altLang="en-US" sz="2000" dirty="0">
                <a:latin typeface="微软雅黑" panose="020B0503020204020204" pitchFamily="34" charset="-122"/>
                <a:ea typeface="微软雅黑" panose="020B0503020204020204" pitchFamily="34" charset="-122"/>
              </a:endParaRPr>
            </a:p>
          </p:txBody>
        </p:sp>
        <p:sp>
          <p:nvSpPr>
            <p:cNvPr id="16" name="线形标注 1 15"/>
            <p:cNvSpPr/>
            <p:nvPr/>
          </p:nvSpPr>
          <p:spPr bwMode="auto">
            <a:xfrm>
              <a:off x="835370" y="4851501"/>
              <a:ext cx="1530643" cy="712857"/>
            </a:xfrm>
            <a:prstGeom prst="borderCallout1">
              <a:avLst>
                <a:gd name="adj1" fmla="val -711"/>
                <a:gd name="adj2" fmla="val 66596"/>
                <a:gd name="adj3" fmla="val -119667"/>
                <a:gd name="adj4" fmla="val 200121"/>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行为时间间隔限制</a:t>
              </a:r>
            </a:p>
          </p:txBody>
        </p:sp>
        <p:sp>
          <p:nvSpPr>
            <p:cNvPr id="68" name="线形标注 1 67"/>
            <p:cNvSpPr/>
            <p:nvPr/>
          </p:nvSpPr>
          <p:spPr bwMode="auto">
            <a:xfrm>
              <a:off x="3029244" y="4808219"/>
              <a:ext cx="1709896" cy="712857"/>
            </a:xfrm>
            <a:prstGeom prst="borderCallout1">
              <a:avLst>
                <a:gd name="adj1" fmla="val -711"/>
                <a:gd name="adj2" fmla="val 66596"/>
                <a:gd name="adj3" fmla="val -118747"/>
                <a:gd name="adj4" fmla="val 81877"/>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Session</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最小长度限制（</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p:txBody>
        </p:sp>
        <p:sp>
          <p:nvSpPr>
            <p:cNvPr id="69" name="线形标注 1 68"/>
            <p:cNvSpPr/>
            <p:nvPr/>
          </p:nvSpPr>
          <p:spPr bwMode="auto">
            <a:xfrm>
              <a:off x="7360177" y="5213371"/>
              <a:ext cx="1709896" cy="714989"/>
            </a:xfrm>
            <a:prstGeom prst="borderCallout1">
              <a:avLst>
                <a:gd name="adj1" fmla="val -711"/>
                <a:gd name="adj2" fmla="val 66596"/>
                <a:gd name="adj3" fmla="val -165453"/>
                <a:gd name="adj4" fmla="val 82768"/>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Session</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最大长度限制（</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p:txBody>
        </p:sp>
        <p:sp>
          <p:nvSpPr>
            <p:cNvPr id="70" name="线形标注 1 69"/>
            <p:cNvSpPr/>
            <p:nvPr/>
          </p:nvSpPr>
          <p:spPr bwMode="auto">
            <a:xfrm>
              <a:off x="5194711" y="5642996"/>
              <a:ext cx="1709896" cy="714989"/>
            </a:xfrm>
            <a:prstGeom prst="borderCallout1">
              <a:avLst>
                <a:gd name="adj1" fmla="val -711"/>
                <a:gd name="adj2" fmla="val 66596"/>
                <a:gd name="adj3" fmla="val -237924"/>
                <a:gd name="adj4" fmla="val 113963"/>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Session</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最大时间间隔限制</a:t>
              </a:r>
            </a:p>
          </p:txBody>
        </p:sp>
      </p:grpSp>
      <p:sp>
        <p:nvSpPr>
          <p:cNvPr id="48" name="椭圆 47"/>
          <p:cNvSpPr/>
          <p:nvPr/>
        </p:nvSpPr>
        <p:spPr bwMode="auto">
          <a:xfrm>
            <a:off x="9502381" y="3618593"/>
            <a:ext cx="1758565" cy="65532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2" name="流程图: 联系 51"/>
          <p:cNvSpPr/>
          <p:nvPr/>
        </p:nvSpPr>
        <p:spPr bwMode="auto">
          <a:xfrm>
            <a:off x="9516666" y="3872893"/>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3" name="流程图: 联系 52"/>
          <p:cNvSpPr/>
          <p:nvPr/>
        </p:nvSpPr>
        <p:spPr bwMode="auto">
          <a:xfrm>
            <a:off x="9763590" y="3872893"/>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流程图: 联系 54"/>
          <p:cNvSpPr/>
          <p:nvPr/>
        </p:nvSpPr>
        <p:spPr bwMode="auto">
          <a:xfrm>
            <a:off x="10722559" y="3884469"/>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1" name="流程图: 联系 60"/>
          <p:cNvSpPr/>
          <p:nvPr/>
        </p:nvSpPr>
        <p:spPr bwMode="auto">
          <a:xfrm>
            <a:off x="10966399" y="3884469"/>
            <a:ext cx="219393" cy="167640"/>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2" name="线形标注 1 61"/>
          <p:cNvSpPr/>
          <p:nvPr/>
        </p:nvSpPr>
        <p:spPr bwMode="auto">
          <a:xfrm>
            <a:off x="9095506" y="5468678"/>
            <a:ext cx="1709896" cy="714989"/>
          </a:xfrm>
          <a:prstGeom prst="borderCallout1">
            <a:avLst>
              <a:gd name="adj1" fmla="val -711"/>
              <a:gd name="adj2" fmla="val 66596"/>
              <a:gd name="adj3" fmla="val -165453"/>
              <a:gd name="adj4" fmla="val 82768"/>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关联角度的限制放宽</a:t>
            </a:r>
          </a:p>
        </p:txBody>
      </p:sp>
    </p:spTree>
    <p:extLst>
      <p:ext uri="{BB962C8B-B14F-4D97-AF65-F5344CB8AC3E}">
        <p14:creationId xmlns:p14="http://schemas.microsoft.com/office/powerpoint/2010/main" val="224042075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lvl="0">
              <a:lnSpc>
                <a:spcPct val="90000"/>
              </a:lnSpc>
              <a:defRPr/>
            </a:pPr>
            <a:r>
              <a:rPr lang="zh-CN" altLang="en-US" sz="4000" b="1" kern="0" dirty="0">
                <a:solidFill>
                  <a:srgbClr val="005076"/>
                </a:solidFill>
                <a:latin typeface="微软雅黑" panose="020B0503020204020204" pitchFamily="34" charset="-122"/>
                <a:ea typeface="微软雅黑" panose="020B0503020204020204" pitchFamily="34" charset="-122"/>
                <a:sym typeface="Calibri Light" panose="020F0302020204030204" pitchFamily="34" charset="0"/>
              </a:rPr>
              <a:t>离线商品建模</a:t>
            </a:r>
            <a:endParaRPr lang="zh-CN" altLang="zh-CN" sz="4000" b="1" kern="0" dirty="0">
              <a:solidFill>
                <a:srgbClr val="005076"/>
              </a:solidFill>
              <a:latin typeface="微软雅黑" panose="020B0503020204020204" pitchFamily="34" charset="-122"/>
              <a:ea typeface="微软雅黑" panose="020B0503020204020204" pitchFamily="34" charset="-122"/>
              <a:sym typeface="Calibri Light" panose="020F030202020403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386723598"/>
              </p:ext>
            </p:extLst>
          </p:nvPr>
        </p:nvGraphicFramePr>
        <p:xfrm>
          <a:off x="309880" y="1630680"/>
          <a:ext cx="11653520" cy="4631922"/>
        </p:xfrm>
        <a:graphic>
          <a:graphicData uri="http://schemas.openxmlformats.org/drawingml/2006/table">
            <a:tbl>
              <a:tblPr firstRow="1" bandRow="1">
                <a:tableStyleId>{5C22544A-7EE6-4342-B048-85BDC9FD1C3A}</a:tableStyleId>
              </a:tblPr>
              <a:tblGrid>
                <a:gridCol w="1503680"/>
                <a:gridCol w="2636520"/>
                <a:gridCol w="6461760"/>
                <a:gridCol w="1051560"/>
              </a:tblGrid>
              <a:tr h="474018">
                <a:tc>
                  <a:txBody>
                    <a:bodyPr/>
                    <a:lstStyle/>
                    <a:p>
                      <a:pPr algn="ctr"/>
                      <a:r>
                        <a:rPr lang="zh-CN" altLang="en-US" sz="1800" dirty="0" smtClean="0">
                          <a:latin typeface="微软雅黑" panose="020B0503020204020204" pitchFamily="34" charset="-122"/>
                          <a:ea typeface="微软雅黑" panose="020B0503020204020204" pitchFamily="34" charset="-122"/>
                        </a:rPr>
                        <a:t>方法</a:t>
                      </a:r>
                      <a:endParaRPr lang="zh-CN" altLang="en-US" sz="1800" dirty="0">
                        <a:latin typeface="微软雅黑" panose="020B0503020204020204" pitchFamily="34" charset="-122"/>
                        <a:ea typeface="微软雅黑" panose="020B0503020204020204" pitchFamily="34" charset="-122"/>
                      </a:endParaRPr>
                    </a:p>
                  </a:txBody>
                  <a:tcPr>
                    <a:solidFill>
                      <a:srgbClr val="FF0000"/>
                    </a:solidFill>
                  </a:tcPr>
                </a:tc>
                <a:tc>
                  <a:txBody>
                    <a:bodyPr/>
                    <a:lstStyle/>
                    <a:p>
                      <a:pPr algn="ctr"/>
                      <a:r>
                        <a:rPr lang="en-US" altLang="zh-CN" sz="1800" dirty="0" err="1" smtClean="0">
                          <a:latin typeface="微软雅黑" panose="020B0503020204020204" pitchFamily="34" charset="-122"/>
                          <a:ea typeface="微软雅黑" panose="020B0503020204020204" pitchFamily="34" charset="-122"/>
                        </a:rPr>
                        <a:t>db_name</a:t>
                      </a:r>
                      <a:endParaRPr lang="zh-CN" altLang="en-US" sz="1800" dirty="0">
                        <a:latin typeface="微软雅黑" panose="020B0503020204020204" pitchFamily="34" charset="-122"/>
                        <a:ea typeface="微软雅黑" panose="020B0503020204020204" pitchFamily="34" charset="-122"/>
                      </a:endParaRPr>
                    </a:p>
                  </a:txBody>
                  <a:tcPr>
                    <a:solidFill>
                      <a:srgbClr val="FF0000"/>
                    </a:solidFill>
                  </a:tcPr>
                </a:tc>
                <a:tc>
                  <a:txBody>
                    <a:bodyPr/>
                    <a:lstStyle/>
                    <a:p>
                      <a:pPr algn="ctr"/>
                      <a:r>
                        <a:rPr lang="zh-CN" altLang="en-US" sz="1800" dirty="0" smtClean="0">
                          <a:latin typeface="微软雅黑" panose="020B0503020204020204" pitchFamily="34" charset="-122"/>
                          <a:ea typeface="微软雅黑" panose="020B0503020204020204" pitchFamily="34" charset="-122"/>
                        </a:rPr>
                        <a:t>说明</a:t>
                      </a:r>
                      <a:endParaRPr lang="zh-CN" altLang="en-US" sz="1800" dirty="0">
                        <a:latin typeface="微软雅黑" panose="020B0503020204020204" pitchFamily="34" charset="-122"/>
                        <a:ea typeface="微软雅黑" panose="020B0503020204020204" pitchFamily="34" charset="-122"/>
                      </a:endParaRPr>
                    </a:p>
                  </a:txBody>
                  <a:tcPr>
                    <a:solidFill>
                      <a:srgbClr val="FF0000"/>
                    </a:solidFill>
                  </a:tcPr>
                </a:tc>
                <a:tc>
                  <a:txBody>
                    <a:bodyPr/>
                    <a:lstStyle/>
                    <a:p>
                      <a:pPr algn="ctr"/>
                      <a:r>
                        <a:rPr lang="zh-CN" altLang="en-US" sz="1800" dirty="0" smtClean="0">
                          <a:latin typeface="微软雅黑" panose="020B0503020204020204" pitchFamily="34" charset="-122"/>
                          <a:ea typeface="微软雅黑" panose="020B0503020204020204" pitchFamily="34" charset="-122"/>
                        </a:rPr>
                        <a:t>状态</a:t>
                      </a:r>
                      <a:endParaRPr lang="zh-CN" altLang="en-US" sz="1800" dirty="0">
                        <a:latin typeface="微软雅黑" panose="020B0503020204020204" pitchFamily="34" charset="-122"/>
                        <a:ea typeface="微软雅黑" panose="020B0503020204020204" pitchFamily="34" charset="-122"/>
                      </a:endParaRPr>
                    </a:p>
                  </a:txBody>
                  <a:tcPr>
                    <a:solidFill>
                      <a:srgbClr val="FF0000"/>
                    </a:solidFill>
                  </a:tcPr>
                </a:tc>
              </a:tr>
              <a:tr h="474018">
                <a:tc rowSpan="4">
                  <a:txBody>
                    <a:bodyPr/>
                    <a:lstStyle/>
                    <a:p>
                      <a:pPr algn="ct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频繁项集</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algn="ct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fp_sim_sku_db</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基于浏览数据，借助频繁项集挖掘相似商品</a:t>
                      </a:r>
                      <a:r>
                        <a:rPr lang="en-US" altLang="zh-CN" sz="1800" dirty="0" err="1" smtClean="0">
                          <a:latin typeface="微软雅黑" panose="020B0503020204020204" pitchFamily="34" charset="-122"/>
                          <a:ea typeface="微软雅黑" panose="020B0503020204020204" pitchFamily="34" charset="-122"/>
                        </a:rPr>
                        <a:t>sku</a:t>
                      </a:r>
                      <a:r>
                        <a:rPr lang="zh-CN" altLang="en-US" sz="1800" dirty="0" smtClean="0">
                          <a:latin typeface="微软雅黑" panose="020B0503020204020204" pitchFamily="34" charset="-122"/>
                          <a:ea typeface="微软雅黑" panose="020B0503020204020204" pitchFamily="34" charset="-122"/>
                        </a:rPr>
                        <a:t>，进行推荐</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有效</a:t>
                      </a:r>
                    </a:p>
                  </a:txBody>
                  <a:tcPr/>
                </a:tc>
              </a:tr>
              <a:tr h="474018">
                <a:tc vMerge="1">
                  <a:txBody>
                    <a:bodyPr/>
                    <a:lstStyle/>
                    <a:p>
                      <a:endParaRPr lang="zh-CN" altLang="en-US" dirty="0"/>
                    </a:p>
                  </a:txBody>
                  <a:tcPr/>
                </a:tc>
                <a:tc>
                  <a:txBody>
                    <a:bodyPr/>
                    <a:lstStyle/>
                    <a:p>
                      <a:pPr algn="ct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sim_sku_db</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基于购买数据，借助频繁项集挖掘相似商品</a:t>
                      </a:r>
                      <a:r>
                        <a:rPr lang="en-US" altLang="zh-CN" sz="1800" dirty="0" err="1" smtClean="0">
                          <a:latin typeface="微软雅黑" panose="020B0503020204020204" pitchFamily="34" charset="-122"/>
                          <a:ea typeface="微软雅黑" panose="020B0503020204020204" pitchFamily="34" charset="-122"/>
                        </a:rPr>
                        <a:t>sku</a:t>
                      </a:r>
                      <a:r>
                        <a:rPr lang="zh-CN" altLang="en-US" sz="1800" dirty="0" smtClean="0">
                          <a:latin typeface="微软雅黑" panose="020B0503020204020204" pitchFamily="34" charset="-122"/>
                          <a:ea typeface="微软雅黑" panose="020B0503020204020204" pitchFamily="34" charset="-122"/>
                        </a:rPr>
                        <a:t>，进行推荐</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有效</a:t>
                      </a:r>
                    </a:p>
                  </a:txBody>
                  <a:tcPr/>
                </a:tc>
              </a:tr>
              <a:tr h="474018">
                <a:tc vMerge="1">
                  <a:txBody>
                    <a:bodyPr/>
                    <a:lstStyle/>
                    <a:p>
                      <a:endParaRPr lang="zh-CN" altLang="en-US" dirty="0"/>
                    </a:p>
                  </a:txBody>
                  <a:tcPr/>
                </a:tc>
                <a:tc>
                  <a:txBody>
                    <a:bodyPr/>
                    <a:lstStyle/>
                    <a:p>
                      <a:pPr algn="ct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fm_sim_sku_db</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基于订单数据，借助频繁项集挖掘相似商品</a:t>
                      </a:r>
                      <a:r>
                        <a:rPr lang="en-US" altLang="zh-CN" sz="1800" dirty="0" err="1" smtClean="0">
                          <a:latin typeface="微软雅黑" panose="020B0503020204020204" pitchFamily="34" charset="-122"/>
                          <a:ea typeface="微软雅黑" panose="020B0503020204020204" pitchFamily="34" charset="-122"/>
                        </a:rPr>
                        <a:t>sku</a:t>
                      </a:r>
                      <a:r>
                        <a:rPr lang="zh-CN" altLang="en-US" sz="1800" dirty="0" smtClean="0">
                          <a:latin typeface="微软雅黑" panose="020B0503020204020204" pitchFamily="34" charset="-122"/>
                          <a:ea typeface="微软雅黑" panose="020B0503020204020204" pitchFamily="34" charset="-122"/>
                        </a:rPr>
                        <a:t>，进行推荐</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有效</a:t>
                      </a:r>
                    </a:p>
                  </a:txBody>
                  <a:tcPr/>
                </a:tc>
              </a:tr>
              <a:tr h="349000">
                <a:tc vMerge="1">
                  <a:txBody>
                    <a:bodyPr/>
                    <a:lstStyle/>
                    <a:p>
                      <a:pPr algn="ctr"/>
                      <a:endParaRPr lang="zh-CN" altLang="en-US" dirty="0"/>
                    </a:p>
                  </a:txBody>
                  <a:tcPr/>
                </a:tc>
                <a:tc>
                  <a:txBody>
                    <a:bodyPr/>
                    <a:lstStyle/>
                    <a:p>
                      <a:pPr algn="ct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cid_to_cid</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基于订单数据，借助频繁项集挖掘相似类目</a:t>
                      </a:r>
                      <a:r>
                        <a:rPr lang="en-US" altLang="zh-CN" sz="1800" dirty="0" err="1" smtClean="0">
                          <a:latin typeface="微软雅黑" panose="020B0503020204020204" pitchFamily="34" charset="-122"/>
                          <a:ea typeface="微软雅黑" panose="020B0503020204020204" pitchFamily="34" charset="-122"/>
                        </a:rPr>
                        <a:t>cid</a:t>
                      </a:r>
                      <a:r>
                        <a:rPr lang="zh-CN" altLang="en-US" sz="1800" dirty="0" smtClean="0">
                          <a:latin typeface="微软雅黑" panose="020B0503020204020204" pitchFamily="34" charset="-122"/>
                          <a:ea typeface="微软雅黑" panose="020B0503020204020204" pitchFamily="34" charset="-122"/>
                        </a:rPr>
                        <a:t>，进行推荐</a:t>
                      </a: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有效</a:t>
                      </a:r>
                      <a:endParaRPr lang="zh-CN" altLang="en-US" sz="1800" dirty="0">
                        <a:latin typeface="微软雅黑" panose="020B0503020204020204" pitchFamily="34" charset="-122"/>
                        <a:ea typeface="微软雅黑" panose="020B0503020204020204" pitchFamily="34" charset="-122"/>
                      </a:endParaRPr>
                    </a:p>
                  </a:txBody>
                  <a:tcPr/>
                </a:tc>
              </a:tr>
              <a:tr h="474018">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图像</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cnn</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nchorCtr="1"/>
                </a:tc>
                <a:tc>
                  <a:txBody>
                    <a:bodyPr/>
                    <a:lstStyle/>
                    <a:p>
                      <a:pPr algn="ctr" fontAlgn="t"/>
                      <a:r>
                        <a:rPr lang="en-US" sz="1800" b="0" i="0" kern="1200" dirty="0" err="1" smtClean="0">
                          <a:solidFill>
                            <a:schemeClr val="dk1"/>
                          </a:solidFill>
                          <a:effectLst/>
                          <a:latin typeface="微软雅黑" panose="020B0503020204020204" pitchFamily="34" charset="-122"/>
                          <a:ea typeface="微软雅黑" panose="020B0503020204020204" pitchFamily="34" charset="-122"/>
                          <a:cs typeface="+mn-cs"/>
                        </a:rPr>
                        <a:t>cnn_sim_sku_db</a:t>
                      </a:r>
                      <a:endParaRPr 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marL="95250" marR="95250" marT="66675" marB="66675"/>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利用</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Alexnet</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计算商品图片相似信息，进行推荐</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有效</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r h="474018">
                <a:tc rowSpan="2">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爆款</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nchorCtr="1"/>
                </a:tc>
                <a:tc>
                  <a:txBody>
                    <a:bodyPr/>
                    <a:lstStyle/>
                    <a:p>
                      <a:pPr algn="ct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cid_brand_sku_db</a:t>
                      </a:r>
                      <a:endParaRPr 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marL="95250" marR="95250" marT="66675" marB="66675"/>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根据</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cid_brandid</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触发前</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10</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个销量最高的</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item</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有效</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r h="474018">
                <a:tc vMerge="1">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fontAlgn="t"/>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cid_to_sku</a:t>
                      </a:r>
                      <a:endParaRPr 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marL="95250" marR="95250" marT="66675" marB="66675"/>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根据</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cid</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 </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触发前</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20</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个销量最高的</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item</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无效</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r h="474018">
                <a:tc>
                  <a:txBody>
                    <a:bodyPr/>
                    <a:lstStyle/>
                    <a:p>
                      <a:pPr algn="ctr"/>
                      <a:r>
                        <a:rPr lang="en-US" altLang="zh-CN" sz="1800" u="none" dirty="0" smtClean="0">
                          <a:solidFill>
                            <a:schemeClr val="tx1"/>
                          </a:solidFill>
                          <a:latin typeface="微软雅黑" panose="020B0503020204020204" pitchFamily="34" charset="-122"/>
                          <a:ea typeface="微软雅黑" panose="020B0503020204020204" pitchFamily="34" charset="-122"/>
                        </a:rPr>
                        <a:t>Word2vec</a:t>
                      </a:r>
                      <a:endParaRPr lang="zh-CN" altLang="en-US" sz="1800" u="none" dirty="0">
                        <a:solidFill>
                          <a:schemeClr val="tx1"/>
                        </a:solidFill>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word2vec_sim_sku_db</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基于浏览数据，借助</a:t>
                      </a:r>
                      <a:r>
                        <a:rPr lang="en-US" altLang="zh-CN" sz="1800" dirty="0" smtClean="0">
                          <a:latin typeface="微软雅黑" panose="020B0503020204020204" pitchFamily="34" charset="-122"/>
                          <a:ea typeface="微软雅黑" panose="020B0503020204020204" pitchFamily="34" charset="-122"/>
                        </a:rPr>
                        <a:t>Word2vec</a:t>
                      </a:r>
                      <a:r>
                        <a:rPr lang="zh-CN" altLang="en-US" sz="1800" dirty="0" smtClean="0">
                          <a:latin typeface="微软雅黑" panose="020B0503020204020204" pitchFamily="34" charset="-122"/>
                          <a:ea typeface="微软雅黑" panose="020B0503020204020204" pitchFamily="34" charset="-122"/>
                        </a:rPr>
                        <a:t>计算商品相似信息，进行推荐</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有效</a:t>
                      </a:r>
                      <a:endParaRPr lang="zh-CN" altLang="en-US" sz="1800" dirty="0">
                        <a:latin typeface="微软雅黑" panose="020B0503020204020204" pitchFamily="34" charset="-122"/>
                        <a:ea typeface="微软雅黑" panose="020B0503020204020204" pitchFamily="34" charset="-122"/>
                      </a:endParaRPr>
                    </a:p>
                  </a:txBody>
                  <a:tcPr/>
                </a:tc>
              </a:tr>
              <a:tr h="474018">
                <a:tc>
                  <a:txBody>
                    <a:bodyPr/>
                    <a:lstStyle/>
                    <a:p>
                      <a:pPr algn="ct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nchorCtr="1"/>
                </a:tc>
                <a:tc>
                  <a:txBody>
                    <a:bodyPr/>
                    <a:lstStyle/>
                    <a:p>
                      <a:pPr algn="ctr" fontAlgn="t"/>
                      <a:r>
                        <a:rPr 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marL="95250" marR="95250" marT="66675" marB="66675"/>
                </a:tc>
                <a:tc>
                  <a:txBody>
                    <a:bodyPr/>
                    <a:lstStyle/>
                    <a:p>
                      <a:pPr algn="ct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370608952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离线商品建模</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15" name="矩形 7"/>
          <p:cNvSpPr>
            <a:spLocks noChangeArrowheads="1"/>
          </p:cNvSpPr>
          <p:nvPr/>
        </p:nvSpPr>
        <p:spPr bwMode="auto">
          <a:xfrm>
            <a:off x="1254432" y="1573009"/>
            <a:ext cx="4513263" cy="523220"/>
          </a:xfrm>
          <a:prstGeom prst="rect">
            <a:avLst/>
          </a:prstGeom>
          <a:noFill/>
          <a:ln w="9525" cap="flat" cmpd="sng">
            <a:noFill/>
            <a:miter lim="800000"/>
          </a:ln>
          <a:effectLst/>
        </p:spPr>
        <p:txBody>
          <a:bodyPr>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Word2Vec</a:t>
            </a:r>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网络模型</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63"/>
          <p:cNvSpPr>
            <a:spLocks noChangeShapeType="1"/>
          </p:cNvSpPr>
          <p:nvPr/>
        </p:nvSpPr>
        <p:spPr bwMode="auto">
          <a:xfrm flipV="1">
            <a:off x="975852" y="2127817"/>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 name="矩形 3"/>
          <p:cNvSpPr/>
          <p:nvPr/>
        </p:nvSpPr>
        <p:spPr bwMode="auto">
          <a:xfrm>
            <a:off x="1692323" y="2702257"/>
            <a:ext cx="814341"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smtClean="0">
                <a:solidFill>
                  <a:schemeClr val="tx1"/>
                </a:solidFill>
                <a:latin typeface="Arial" panose="020B0604020202020204" pitchFamily="34" charset="0"/>
                <a:ea typeface="宋体" panose="02010600030101010101" pitchFamily="2" charset="-122"/>
              </a:rPr>
              <a:t>w(t-2)</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692323" y="4026089"/>
            <a:ext cx="793968"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lang="en-US" altLang="zh-CN" dirty="0" smtClean="0">
                <a:solidFill>
                  <a:schemeClr val="tx1"/>
                </a:solidFill>
                <a:latin typeface="Arial" panose="020B0604020202020204" pitchFamily="34" charset="0"/>
                <a:ea typeface="宋体" panose="02010600030101010101" pitchFamily="2" charset="-122"/>
              </a:rPr>
              <a:t>(t+1)</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bwMode="auto">
          <a:xfrm>
            <a:off x="1692323" y="3364173"/>
            <a:ext cx="799593"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(t-1)</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1692323" y="4708476"/>
            <a:ext cx="814339"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(t+2)</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 20"/>
          <p:cNvSpPr/>
          <p:nvPr/>
        </p:nvSpPr>
        <p:spPr bwMode="auto">
          <a:xfrm>
            <a:off x="3233546" y="3725833"/>
            <a:ext cx="656066" cy="34268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Sum</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2" name="矩形 21"/>
          <p:cNvSpPr/>
          <p:nvPr/>
        </p:nvSpPr>
        <p:spPr bwMode="auto">
          <a:xfrm>
            <a:off x="4351689" y="3691718"/>
            <a:ext cx="555033" cy="37679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lang="en-US" altLang="zh-CN" dirty="0" smtClean="0">
                <a:solidFill>
                  <a:schemeClr val="tx1"/>
                </a:solidFill>
                <a:latin typeface="Arial" panose="020B0604020202020204" pitchFamily="34" charset="0"/>
                <a:ea typeface="宋体" panose="02010600030101010101" pitchFamily="2" charset="-122"/>
              </a:rPr>
              <a:t>(t)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6" name="直接箭头连接符 5"/>
          <p:cNvCxnSpPr>
            <a:stCxn id="4" idx="3"/>
            <a:endCxn id="21" idx="1"/>
          </p:cNvCxnSpPr>
          <p:nvPr/>
        </p:nvCxnSpPr>
        <p:spPr bwMode="auto">
          <a:xfrm>
            <a:off x="2506664" y="2906974"/>
            <a:ext cx="726882" cy="990201"/>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24" name="直接箭头连接符 23"/>
          <p:cNvCxnSpPr>
            <a:stCxn id="19" idx="3"/>
            <a:endCxn id="21" idx="1"/>
          </p:cNvCxnSpPr>
          <p:nvPr/>
        </p:nvCxnSpPr>
        <p:spPr bwMode="auto">
          <a:xfrm>
            <a:off x="2491916" y="3568890"/>
            <a:ext cx="741630" cy="328285"/>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25" name="直接箭头连接符 24"/>
          <p:cNvCxnSpPr>
            <a:stCxn id="16" idx="3"/>
            <a:endCxn id="21" idx="1"/>
          </p:cNvCxnSpPr>
          <p:nvPr/>
        </p:nvCxnSpPr>
        <p:spPr bwMode="auto">
          <a:xfrm flipV="1">
            <a:off x="2486291" y="3897175"/>
            <a:ext cx="747255" cy="333631"/>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26" name="直接箭头连接符 25"/>
          <p:cNvCxnSpPr>
            <a:stCxn id="20" idx="3"/>
            <a:endCxn id="21" idx="1"/>
          </p:cNvCxnSpPr>
          <p:nvPr/>
        </p:nvCxnSpPr>
        <p:spPr bwMode="auto">
          <a:xfrm flipV="1">
            <a:off x="2506662" y="3897175"/>
            <a:ext cx="726884" cy="1016018"/>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29" name="直接箭头连接符 28"/>
          <p:cNvCxnSpPr>
            <a:stCxn id="21" idx="3"/>
            <a:endCxn id="22" idx="1"/>
          </p:cNvCxnSpPr>
          <p:nvPr/>
        </p:nvCxnSpPr>
        <p:spPr bwMode="auto">
          <a:xfrm flipV="1">
            <a:off x="3889612" y="3880117"/>
            <a:ext cx="462077" cy="17058"/>
          </a:xfrm>
          <a:prstGeom prst="straightConnector1">
            <a:avLst/>
          </a:prstGeom>
          <a:solidFill>
            <a:schemeClr val="accent1"/>
          </a:solidFill>
          <a:ln w="9525" cap="flat" cmpd="sng" algn="ctr">
            <a:solidFill>
              <a:srgbClr val="FFFFFF"/>
            </a:solidFill>
            <a:prstDash val="solid"/>
            <a:round/>
            <a:headEnd type="none" w="med" len="med"/>
            <a:tailEnd type="triangle"/>
          </a:ln>
        </p:spPr>
      </p:cxnSp>
      <p:sp>
        <p:nvSpPr>
          <p:cNvPr id="52" name="双括号 51"/>
          <p:cNvSpPr/>
          <p:nvPr/>
        </p:nvSpPr>
        <p:spPr bwMode="auto">
          <a:xfrm>
            <a:off x="975852" y="5663821"/>
            <a:ext cx="5056457" cy="477672"/>
          </a:xfrm>
          <a:prstGeom prst="bracketPai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CBOW</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模型</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P(w(t)|w(t-2),w(t-1),w(t+1),w(t+2))</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8" name="矩形 57"/>
          <p:cNvSpPr/>
          <p:nvPr/>
        </p:nvSpPr>
        <p:spPr bwMode="auto">
          <a:xfrm>
            <a:off x="6537606" y="3687192"/>
            <a:ext cx="545583" cy="37679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lang="en-US" altLang="zh-CN" dirty="0" smtClean="0">
                <a:solidFill>
                  <a:schemeClr val="tx1"/>
                </a:solidFill>
                <a:latin typeface="Arial" panose="020B0604020202020204" pitchFamily="34" charset="0"/>
                <a:ea typeface="宋体" panose="02010600030101010101" pitchFamily="2" charset="-122"/>
              </a:rPr>
              <a:t>(t)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9" name="矩形 58"/>
          <p:cNvSpPr/>
          <p:nvPr/>
        </p:nvSpPr>
        <p:spPr bwMode="auto">
          <a:xfrm>
            <a:off x="7623437" y="3705736"/>
            <a:ext cx="656066" cy="34268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60" name="直接箭头连接符 59"/>
          <p:cNvCxnSpPr>
            <a:stCxn id="58" idx="3"/>
            <a:endCxn id="59" idx="1"/>
          </p:cNvCxnSpPr>
          <p:nvPr/>
        </p:nvCxnSpPr>
        <p:spPr bwMode="auto">
          <a:xfrm>
            <a:off x="7083189" y="3875591"/>
            <a:ext cx="540248" cy="1487"/>
          </a:xfrm>
          <a:prstGeom prst="straightConnector1">
            <a:avLst/>
          </a:prstGeom>
          <a:solidFill>
            <a:schemeClr val="accent1"/>
          </a:solidFill>
          <a:ln w="9525" cap="flat" cmpd="sng" algn="ctr">
            <a:solidFill>
              <a:srgbClr val="FFFFFF"/>
            </a:solidFill>
            <a:prstDash val="solid"/>
            <a:round/>
            <a:headEnd type="none" w="med" len="med"/>
            <a:tailEnd type="triangle"/>
          </a:ln>
        </p:spPr>
      </p:cxnSp>
      <p:sp>
        <p:nvSpPr>
          <p:cNvPr id="63" name="矩形 62"/>
          <p:cNvSpPr/>
          <p:nvPr/>
        </p:nvSpPr>
        <p:spPr bwMode="auto">
          <a:xfrm>
            <a:off x="9118980" y="2702257"/>
            <a:ext cx="814341"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smtClean="0">
                <a:solidFill>
                  <a:schemeClr val="tx1"/>
                </a:solidFill>
                <a:latin typeface="Arial" panose="020B0604020202020204" pitchFamily="34" charset="0"/>
                <a:ea typeface="宋体" panose="02010600030101010101" pitchFamily="2" charset="-122"/>
              </a:rPr>
              <a:t>w(t-2)</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64" name="矩形 63"/>
          <p:cNvSpPr/>
          <p:nvPr/>
        </p:nvSpPr>
        <p:spPr bwMode="auto">
          <a:xfrm>
            <a:off x="9118980" y="3324337"/>
            <a:ext cx="799593"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(t-1)</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65" name="矩形 64"/>
          <p:cNvSpPr/>
          <p:nvPr/>
        </p:nvSpPr>
        <p:spPr bwMode="auto">
          <a:xfrm>
            <a:off x="9118980" y="4029871"/>
            <a:ext cx="793968"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lang="en-US" altLang="zh-CN" dirty="0" smtClean="0">
                <a:solidFill>
                  <a:schemeClr val="tx1"/>
                </a:solidFill>
                <a:latin typeface="Arial" panose="020B0604020202020204" pitchFamily="34" charset="0"/>
                <a:ea typeface="宋体" panose="02010600030101010101" pitchFamily="2" charset="-122"/>
              </a:rPr>
              <a:t>(t+1)</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67" name="矩形 66"/>
          <p:cNvSpPr/>
          <p:nvPr/>
        </p:nvSpPr>
        <p:spPr bwMode="auto">
          <a:xfrm>
            <a:off x="9098609" y="4708476"/>
            <a:ext cx="814339" cy="40943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ea typeface="宋体" panose="02010600030101010101" pitchFamily="2" charset="-122"/>
              </a:rPr>
              <a:t>w</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(t+2)</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cxnSp>
        <p:nvCxnSpPr>
          <p:cNvPr id="68" name="直接箭头连接符 67"/>
          <p:cNvCxnSpPr>
            <a:stCxn id="59" idx="3"/>
            <a:endCxn id="63" idx="1"/>
          </p:cNvCxnSpPr>
          <p:nvPr/>
        </p:nvCxnSpPr>
        <p:spPr bwMode="auto">
          <a:xfrm flipV="1">
            <a:off x="8279503" y="2906974"/>
            <a:ext cx="839477" cy="970104"/>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71" name="直接箭头连接符 70"/>
          <p:cNvCxnSpPr>
            <a:stCxn id="59" idx="3"/>
            <a:endCxn id="64" idx="1"/>
          </p:cNvCxnSpPr>
          <p:nvPr/>
        </p:nvCxnSpPr>
        <p:spPr bwMode="auto">
          <a:xfrm flipV="1">
            <a:off x="8279503" y="3529054"/>
            <a:ext cx="839477" cy="348024"/>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74" name="直接箭头连接符 73"/>
          <p:cNvCxnSpPr>
            <a:stCxn id="59" idx="3"/>
            <a:endCxn id="65" idx="1"/>
          </p:cNvCxnSpPr>
          <p:nvPr/>
        </p:nvCxnSpPr>
        <p:spPr bwMode="auto">
          <a:xfrm>
            <a:off x="8279503" y="3877078"/>
            <a:ext cx="839477" cy="357510"/>
          </a:xfrm>
          <a:prstGeom prst="straightConnector1">
            <a:avLst/>
          </a:prstGeom>
          <a:solidFill>
            <a:schemeClr val="accent1"/>
          </a:solidFill>
          <a:ln w="9525" cap="flat" cmpd="sng" algn="ctr">
            <a:solidFill>
              <a:srgbClr val="FFFFFF"/>
            </a:solidFill>
            <a:prstDash val="solid"/>
            <a:round/>
            <a:headEnd type="none" w="med" len="med"/>
            <a:tailEnd type="triangle"/>
          </a:ln>
        </p:spPr>
      </p:cxnSp>
      <p:cxnSp>
        <p:nvCxnSpPr>
          <p:cNvPr id="77" name="直接箭头连接符 76"/>
          <p:cNvCxnSpPr>
            <a:stCxn id="59" idx="3"/>
            <a:endCxn id="67" idx="1"/>
          </p:cNvCxnSpPr>
          <p:nvPr/>
        </p:nvCxnSpPr>
        <p:spPr bwMode="auto">
          <a:xfrm>
            <a:off x="8279503" y="3877078"/>
            <a:ext cx="819106" cy="1036115"/>
          </a:xfrm>
          <a:prstGeom prst="straightConnector1">
            <a:avLst/>
          </a:prstGeom>
          <a:solidFill>
            <a:schemeClr val="accent1"/>
          </a:solidFill>
          <a:ln w="9525" cap="flat" cmpd="sng" algn="ctr">
            <a:solidFill>
              <a:srgbClr val="FFFFFF"/>
            </a:solidFill>
            <a:prstDash val="solid"/>
            <a:round/>
            <a:headEnd type="none" w="med" len="med"/>
            <a:tailEnd type="triangle"/>
          </a:ln>
        </p:spPr>
      </p:cxnSp>
      <p:sp>
        <p:nvSpPr>
          <p:cNvPr id="80" name="双括号 79"/>
          <p:cNvSpPr/>
          <p:nvPr/>
        </p:nvSpPr>
        <p:spPr bwMode="auto">
          <a:xfrm>
            <a:off x="6318331" y="5663821"/>
            <a:ext cx="5416469" cy="477672"/>
          </a:xfrm>
          <a:prstGeom prst="bracketPair">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Skip-gram</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模型</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t>
            </a:r>
            <a:r>
              <a:rPr lang="en-US" altLang="zh-CN" dirty="0"/>
              <a:t>(</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w(t-2),w(t-1),w(t+1),w(t+2</a:t>
            </a:r>
            <a:r>
              <a:rPr lang="en-US" altLang="zh-CN" dirty="0"/>
              <a:t>)|(w(t))</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73" name="文本框 72"/>
          <p:cNvSpPr txBox="1"/>
          <p:nvPr/>
        </p:nvSpPr>
        <p:spPr>
          <a:xfrm>
            <a:off x="1668037" y="2264688"/>
            <a:ext cx="965981" cy="369332"/>
          </a:xfrm>
          <a:prstGeom prst="rect">
            <a:avLst/>
          </a:prstGeom>
          <a:noFill/>
        </p:spPr>
        <p:txBody>
          <a:bodyPr wrap="square" rtlCol="0">
            <a:spAutoFit/>
          </a:bodyPr>
          <a:lstStyle/>
          <a:p>
            <a:r>
              <a:rPr lang="zh-CN" altLang="en-US" dirty="0">
                <a:solidFill>
                  <a:srgbClr val="FF0000"/>
                </a:solidFill>
              </a:rPr>
              <a:t>输入层</a:t>
            </a:r>
          </a:p>
        </p:txBody>
      </p:sp>
      <p:sp>
        <p:nvSpPr>
          <p:cNvPr id="82" name="文本框 81"/>
          <p:cNvSpPr txBox="1"/>
          <p:nvPr/>
        </p:nvSpPr>
        <p:spPr>
          <a:xfrm>
            <a:off x="3021089" y="2250618"/>
            <a:ext cx="965981" cy="369332"/>
          </a:xfrm>
          <a:prstGeom prst="rect">
            <a:avLst/>
          </a:prstGeom>
          <a:noFill/>
        </p:spPr>
        <p:txBody>
          <a:bodyPr wrap="square" rtlCol="0">
            <a:spAutoFit/>
          </a:bodyPr>
          <a:lstStyle/>
          <a:p>
            <a:r>
              <a:rPr lang="zh-CN" altLang="en-US" dirty="0" smtClean="0">
                <a:solidFill>
                  <a:srgbClr val="FF0000"/>
                </a:solidFill>
              </a:rPr>
              <a:t>投影层</a:t>
            </a:r>
            <a:endParaRPr lang="zh-CN" altLang="en-US" dirty="0">
              <a:solidFill>
                <a:srgbClr val="FF0000"/>
              </a:solidFill>
            </a:endParaRPr>
          </a:p>
        </p:txBody>
      </p:sp>
      <p:sp>
        <p:nvSpPr>
          <p:cNvPr id="83" name="文本框 82"/>
          <p:cNvSpPr txBox="1"/>
          <p:nvPr/>
        </p:nvSpPr>
        <p:spPr>
          <a:xfrm>
            <a:off x="4146214" y="2250618"/>
            <a:ext cx="965981" cy="369332"/>
          </a:xfrm>
          <a:prstGeom prst="rect">
            <a:avLst/>
          </a:prstGeom>
          <a:noFill/>
        </p:spPr>
        <p:txBody>
          <a:bodyPr wrap="square" rtlCol="0">
            <a:spAutoFit/>
          </a:bodyPr>
          <a:lstStyle/>
          <a:p>
            <a:r>
              <a:rPr lang="zh-CN" altLang="en-US" dirty="0" smtClean="0">
                <a:solidFill>
                  <a:srgbClr val="FF0000"/>
                </a:solidFill>
              </a:rPr>
              <a:t>输出层</a:t>
            </a:r>
            <a:endParaRPr lang="zh-CN" altLang="en-US" dirty="0">
              <a:solidFill>
                <a:srgbClr val="FF0000"/>
              </a:solidFill>
            </a:endParaRPr>
          </a:p>
        </p:txBody>
      </p:sp>
      <p:sp>
        <p:nvSpPr>
          <p:cNvPr id="84" name="文本框 83"/>
          <p:cNvSpPr txBox="1"/>
          <p:nvPr/>
        </p:nvSpPr>
        <p:spPr>
          <a:xfrm>
            <a:off x="6368602" y="2196208"/>
            <a:ext cx="965981" cy="369332"/>
          </a:xfrm>
          <a:prstGeom prst="rect">
            <a:avLst/>
          </a:prstGeom>
          <a:noFill/>
        </p:spPr>
        <p:txBody>
          <a:bodyPr wrap="square" rtlCol="0">
            <a:spAutoFit/>
          </a:bodyPr>
          <a:lstStyle/>
          <a:p>
            <a:r>
              <a:rPr lang="zh-CN" altLang="en-US" dirty="0">
                <a:solidFill>
                  <a:srgbClr val="FF0000"/>
                </a:solidFill>
              </a:rPr>
              <a:t>输入层</a:t>
            </a:r>
          </a:p>
        </p:txBody>
      </p:sp>
      <p:sp>
        <p:nvSpPr>
          <p:cNvPr id="85" name="文本框 84"/>
          <p:cNvSpPr txBox="1"/>
          <p:nvPr/>
        </p:nvSpPr>
        <p:spPr>
          <a:xfrm>
            <a:off x="7543777" y="2197620"/>
            <a:ext cx="965981" cy="369332"/>
          </a:xfrm>
          <a:prstGeom prst="rect">
            <a:avLst/>
          </a:prstGeom>
          <a:noFill/>
        </p:spPr>
        <p:txBody>
          <a:bodyPr wrap="square" rtlCol="0">
            <a:spAutoFit/>
          </a:bodyPr>
          <a:lstStyle/>
          <a:p>
            <a:r>
              <a:rPr lang="zh-CN" altLang="en-US" dirty="0" smtClean="0">
                <a:solidFill>
                  <a:srgbClr val="FF0000"/>
                </a:solidFill>
              </a:rPr>
              <a:t>投影层</a:t>
            </a:r>
            <a:endParaRPr lang="zh-CN" altLang="en-US" dirty="0">
              <a:solidFill>
                <a:srgbClr val="FF0000"/>
              </a:solidFill>
            </a:endParaRPr>
          </a:p>
        </p:txBody>
      </p:sp>
      <p:sp>
        <p:nvSpPr>
          <p:cNvPr id="86" name="文本框 85"/>
          <p:cNvSpPr txBox="1"/>
          <p:nvPr/>
        </p:nvSpPr>
        <p:spPr>
          <a:xfrm>
            <a:off x="8921064" y="2183855"/>
            <a:ext cx="965981" cy="369332"/>
          </a:xfrm>
          <a:prstGeom prst="rect">
            <a:avLst/>
          </a:prstGeom>
          <a:noFill/>
        </p:spPr>
        <p:txBody>
          <a:bodyPr wrap="square" rtlCol="0">
            <a:spAutoFit/>
          </a:bodyPr>
          <a:lstStyle/>
          <a:p>
            <a:r>
              <a:rPr lang="zh-CN" altLang="en-US" dirty="0" smtClean="0">
                <a:solidFill>
                  <a:srgbClr val="FF0000"/>
                </a:solidFill>
              </a:rPr>
              <a:t>输出层</a:t>
            </a:r>
            <a:endParaRPr lang="zh-CN" altLang="en-US" dirty="0">
              <a:solidFill>
                <a:srgbClr val="FF0000"/>
              </a:solidFill>
            </a:endParaRPr>
          </a:p>
        </p:txBody>
      </p:sp>
    </p:spTree>
    <p:extLst>
      <p:ext uri="{BB962C8B-B14F-4D97-AF65-F5344CB8AC3E}">
        <p14:creationId xmlns:p14="http://schemas.microsoft.com/office/powerpoint/2010/main" val="271215256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离线商品建模</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15" name="矩形 7"/>
          <p:cNvSpPr>
            <a:spLocks noChangeArrowheads="1"/>
          </p:cNvSpPr>
          <p:nvPr/>
        </p:nvSpPr>
        <p:spPr bwMode="auto">
          <a:xfrm>
            <a:off x="1254432" y="1573009"/>
            <a:ext cx="4513263" cy="523220"/>
          </a:xfrm>
          <a:prstGeom prst="rect">
            <a:avLst/>
          </a:prstGeom>
          <a:noFill/>
          <a:ln w="9525" cap="flat" cmpd="sng">
            <a:noFill/>
            <a:miter lim="800000"/>
          </a:ln>
          <a:effectLst/>
        </p:spPr>
        <p:txBody>
          <a:bodyPr>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Word2Vec</a:t>
            </a:r>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训练结果</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63"/>
          <p:cNvSpPr>
            <a:spLocks noChangeShapeType="1"/>
          </p:cNvSpPr>
          <p:nvPr/>
        </p:nvSpPr>
        <p:spPr bwMode="auto">
          <a:xfrm flipV="1">
            <a:off x="975852" y="2127817"/>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1254433" y="2688609"/>
            <a:ext cx="8258058" cy="1938992"/>
          </a:xfrm>
          <a:prstGeom prst="rect">
            <a:avLst/>
          </a:prstGeom>
          <a:noFill/>
        </p:spPr>
        <p:txBody>
          <a:bodyPr wrap="square" rtlCol="0">
            <a:spAutoFit/>
          </a:bodyPr>
          <a:lstStyle/>
          <a:p>
            <a:r>
              <a:rPr lang="zh-CN" altLang="en-US" sz="2400" dirty="0" smtClean="0">
                <a:solidFill>
                  <a:srgbClr val="FFFFFF"/>
                </a:solidFill>
                <a:latin typeface="微软雅黑" panose="020B0503020204020204" pitchFamily="34" charset="-122"/>
                <a:ea typeface="微软雅黑" panose="020B0503020204020204" pitchFamily="34" charset="-122"/>
              </a:rPr>
              <a:t>商品</a:t>
            </a:r>
            <a:r>
              <a:rPr lang="en-US" altLang="zh-CN" sz="2400" dirty="0" err="1" smtClean="0">
                <a:solidFill>
                  <a:srgbClr val="FFFFFF"/>
                </a:solidFill>
                <a:latin typeface="微软雅黑" panose="020B0503020204020204" pitchFamily="34" charset="-122"/>
                <a:ea typeface="微软雅黑" panose="020B0503020204020204" pitchFamily="34" charset="-122"/>
              </a:rPr>
              <a:t>sku</a:t>
            </a:r>
            <a:r>
              <a:rPr lang="en-US" altLang="zh-CN" sz="2400" dirty="0">
                <a:solidFill>
                  <a:srgbClr val="FFFFFF"/>
                </a:solidFill>
                <a:latin typeface="微软雅黑" panose="020B0503020204020204" pitchFamily="34" charset="-122"/>
                <a:ea typeface="微软雅黑" panose="020B0503020204020204" pitchFamily="34" charset="-122"/>
              </a:rPr>
              <a:t> </a:t>
            </a:r>
            <a:r>
              <a:rPr lang="en-US" altLang="zh-CN" sz="2400" dirty="0" smtClean="0">
                <a:solidFill>
                  <a:srgbClr val="FFFFFF"/>
                </a:solidFill>
                <a:latin typeface="微软雅黑" panose="020B0503020204020204" pitchFamily="34" charset="-122"/>
                <a:ea typeface="微软雅黑" panose="020B0503020204020204" pitchFamily="34" charset="-122"/>
              </a:rPr>
              <a:t>  </a:t>
            </a:r>
            <a:r>
              <a:rPr lang="en-US" altLang="zh-CN" sz="2400"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rPr>
              <a:t>固定维数的向量</a:t>
            </a:r>
            <a:endParaRPr lang="en-US" altLang="zh-CN" sz="2400"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r>
              <a:rPr lang="zh-CN" altLang="en-US" sz="2400"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rPr>
              <a:t>越相关的商品，其对应向量之间距离越近。</a:t>
            </a:r>
            <a:endParaRPr lang="en-US" altLang="zh-CN" sz="2400"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9198780"/>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左右箭头 4"/>
          <p:cNvSpPr>
            <a:spLocks noChangeArrowheads="1"/>
          </p:cNvSpPr>
          <p:nvPr/>
        </p:nvSpPr>
        <p:spPr bwMode="auto">
          <a:xfrm>
            <a:off x="1725613" y="1666875"/>
            <a:ext cx="8612187" cy="2865438"/>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en-US" sz="8800" b="1" dirty="0" smtClean="0">
                <a:solidFill>
                  <a:srgbClr val="FF0000"/>
                </a:solidFill>
                <a:latin typeface="Calibri" panose="020F0502020204030204" pitchFamily="34" charset="0"/>
                <a:cs typeface="Calibri" panose="020F0502020204030204" pitchFamily="34" charset="0"/>
                <a:sym typeface="Calibri" panose="020F0502020204030204" pitchFamily="34" charset="0"/>
              </a:rPr>
              <a:t>5</a:t>
            </a:r>
            <a:endParaRPr lang="zh-CN" altLang="en-US" sz="8800" b="1" dirty="0">
              <a:solidFill>
                <a:srgbClr val="FF0000"/>
              </a:solidFill>
              <a:latin typeface="宋体" panose="02010600030101010101" pitchFamily="2" charset="-122"/>
              <a:sym typeface="宋体" panose="02010600030101010101" pitchFamily="2" charset="-122"/>
            </a:endParaRPr>
          </a:p>
        </p:txBody>
      </p:sp>
      <p:sp>
        <p:nvSpPr>
          <p:cNvPr id="5123" name="文本框 5"/>
          <p:cNvSpPr>
            <a:spLocks noChangeArrowheads="1"/>
          </p:cNvSpPr>
          <p:nvPr/>
        </p:nvSpPr>
        <p:spPr bwMode="auto">
          <a:xfrm>
            <a:off x="2411413" y="3870325"/>
            <a:ext cx="7240587" cy="1107996"/>
          </a:xfrm>
          <a:prstGeom prst="rect">
            <a:avLst/>
          </a:prstGeom>
          <a:noFill/>
          <a:ln w="9525">
            <a:noFill/>
            <a:miter lim="800000"/>
          </a:ln>
        </p:spPr>
        <p:txBody>
          <a:bodyPr>
            <a:spAutoFit/>
          </a:bodyPr>
          <a:lstStyle/>
          <a:p>
            <a:pPr algn="ctr"/>
            <a:r>
              <a:rPr lang="en-US" altLang="zh-CN" sz="66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Predictor</a:t>
            </a:r>
            <a:endParaRPr lang="zh-CN" altLang="en-US"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149949787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5</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Predictor</a:t>
            </a:r>
            <a:r>
              <a:rPr kumimoji="0" lang="zh-CN" altLang="en-US"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（统一模型）</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15" name="矩形 7"/>
          <p:cNvSpPr>
            <a:spLocks noChangeArrowheads="1"/>
          </p:cNvSpPr>
          <p:nvPr/>
        </p:nvSpPr>
        <p:spPr bwMode="auto">
          <a:xfrm>
            <a:off x="1254432" y="1573009"/>
            <a:ext cx="4513263" cy="523220"/>
          </a:xfrm>
          <a:prstGeom prst="rect">
            <a:avLst/>
          </a:prstGeom>
          <a:noFill/>
          <a:ln w="9525" cap="flat" cmpd="sng">
            <a:noFill/>
            <a:miter lim="800000"/>
          </a:ln>
          <a:effectLst/>
        </p:spPr>
        <p:txBody>
          <a:bodyPr>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63"/>
          <p:cNvSpPr>
            <a:spLocks noChangeShapeType="1"/>
          </p:cNvSpPr>
          <p:nvPr/>
        </p:nvSpPr>
        <p:spPr bwMode="auto">
          <a:xfrm flipV="1">
            <a:off x="975852" y="2127817"/>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7" name="组合 6"/>
          <p:cNvGrpSpPr/>
          <p:nvPr/>
        </p:nvGrpSpPr>
        <p:grpSpPr>
          <a:xfrm>
            <a:off x="2332846" y="2629094"/>
            <a:ext cx="8591148" cy="3801702"/>
            <a:chOff x="1478280" y="2590800"/>
            <a:chExt cx="8591148" cy="3801702"/>
          </a:xfrm>
        </p:grpSpPr>
        <p:sp>
          <p:nvSpPr>
            <p:cNvPr id="11" name="圆角矩形 10"/>
            <p:cNvSpPr/>
            <p:nvPr/>
          </p:nvSpPr>
          <p:spPr>
            <a:xfrm>
              <a:off x="2031544" y="3118451"/>
              <a:ext cx="1440160" cy="720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微软雅黑" panose="020B0503020204020204" pitchFamily="34" charset="-122"/>
                  <a:ea typeface="微软雅黑" panose="020B0503020204020204" pitchFamily="34" charset="-122"/>
                </a:rPr>
                <a:t>展现</a:t>
              </a:r>
              <a:endParaRPr kumimoji="1" lang="zh-CN" altLang="en-US" sz="2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4983872" y="3117557"/>
              <a:ext cx="1584176" cy="720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微软雅黑" panose="020B0503020204020204" pitchFamily="34" charset="-122"/>
                  <a:ea typeface="微软雅黑" panose="020B0503020204020204" pitchFamily="34" charset="-122"/>
                </a:rPr>
                <a:t>点击</a:t>
              </a:r>
              <a:endParaRPr kumimoji="1" lang="zh-CN" altLang="en-US" sz="2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8008208" y="3117557"/>
              <a:ext cx="1656184" cy="72097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微软雅黑" panose="020B0503020204020204" pitchFamily="34" charset="-122"/>
                  <a:ea typeface="微软雅黑" panose="020B0503020204020204" pitchFamily="34" charset="-122"/>
                </a:rPr>
                <a:t>下单</a:t>
              </a:r>
              <a:endParaRPr kumimoji="1" lang="zh-CN" altLang="en-US" sz="2400" dirty="0">
                <a:latin typeface="微软雅黑" panose="020B0503020204020204" pitchFamily="34" charset="-122"/>
                <a:ea typeface="微软雅黑" panose="020B0503020204020204" pitchFamily="34" charset="-122"/>
              </a:endParaRPr>
            </a:p>
          </p:txBody>
        </p:sp>
        <p:cxnSp>
          <p:nvCxnSpPr>
            <p:cNvPr id="14" name="直线箭头连接符 11"/>
            <p:cNvCxnSpPr/>
            <p:nvPr/>
          </p:nvCxnSpPr>
          <p:spPr>
            <a:xfrm>
              <a:off x="3471704" y="3478491"/>
              <a:ext cx="1512168" cy="0"/>
            </a:xfrm>
            <a:prstGeom prst="straightConnector1">
              <a:avLst/>
            </a:prstGeom>
            <a:ln>
              <a:solidFill>
                <a:srgbClr val="FFFFFF"/>
              </a:solidFill>
              <a:tailEnd type="triangle"/>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3842088" y="3478491"/>
              <a:ext cx="915416" cy="369332"/>
            </a:xfrm>
            <a:prstGeom prst="rect">
              <a:avLst/>
            </a:prstGeom>
            <a:noFill/>
          </p:spPr>
          <p:txBody>
            <a:bodyPr wrap="square" rtlCol="0">
              <a:spAutoFit/>
            </a:bodyPr>
            <a:lstStyle/>
            <a:p>
              <a:r>
                <a:rPr kumimoji="1" lang="en-US" altLang="zh-CN" dirty="0" err="1" smtClean="0"/>
                <a:t>Pctr</a:t>
              </a:r>
              <a:endParaRPr kumimoji="1" lang="zh-CN" altLang="en-US" dirty="0" smtClean="0"/>
            </a:p>
          </p:txBody>
        </p:sp>
        <p:cxnSp>
          <p:nvCxnSpPr>
            <p:cNvPr id="18" name="直线箭头连接符 15"/>
            <p:cNvCxnSpPr>
              <a:endCxn id="13" idx="1"/>
            </p:cNvCxnSpPr>
            <p:nvPr/>
          </p:nvCxnSpPr>
          <p:spPr>
            <a:xfrm flipV="1">
              <a:off x="6568048" y="3478044"/>
              <a:ext cx="1440160" cy="447"/>
            </a:xfrm>
            <a:prstGeom prst="straightConnector1">
              <a:avLst/>
            </a:prstGeom>
            <a:ln>
              <a:solidFill>
                <a:srgbClr val="FFFFFF"/>
              </a:solidFill>
              <a:tailEnd type="triangle"/>
            </a:ln>
          </p:spPr>
          <p:style>
            <a:lnRef idx="3">
              <a:schemeClr val="accent1"/>
            </a:lnRef>
            <a:fillRef idx="0">
              <a:schemeClr val="accent1"/>
            </a:fillRef>
            <a:effectRef idx="2">
              <a:schemeClr val="accent1"/>
            </a:effectRef>
            <a:fontRef idx="minor">
              <a:schemeClr val="tx1"/>
            </a:fontRef>
          </p:style>
        </p:cxnSp>
        <p:sp>
          <p:nvSpPr>
            <p:cNvPr id="19" name="文本框 18"/>
            <p:cNvSpPr txBox="1"/>
            <p:nvPr/>
          </p:nvSpPr>
          <p:spPr>
            <a:xfrm>
              <a:off x="6967427" y="3478491"/>
              <a:ext cx="843408" cy="369332"/>
            </a:xfrm>
            <a:prstGeom prst="rect">
              <a:avLst/>
            </a:prstGeom>
            <a:noFill/>
          </p:spPr>
          <p:txBody>
            <a:bodyPr wrap="square" rtlCol="0">
              <a:spAutoFit/>
            </a:bodyPr>
            <a:lstStyle/>
            <a:p>
              <a:r>
                <a:rPr kumimoji="1" lang="en-US" altLang="zh-CN" dirty="0" err="1" smtClean="0"/>
                <a:t>Pgmv</a:t>
              </a:r>
              <a:endParaRPr kumimoji="1" lang="zh-CN" altLang="en-US" dirty="0"/>
            </a:p>
          </p:txBody>
        </p:sp>
        <p:sp>
          <p:nvSpPr>
            <p:cNvPr id="2" name="椭圆 1"/>
            <p:cNvSpPr/>
            <p:nvPr/>
          </p:nvSpPr>
          <p:spPr bwMode="auto">
            <a:xfrm>
              <a:off x="1478280" y="2590800"/>
              <a:ext cx="5562600" cy="1844040"/>
            </a:xfrm>
            <a:prstGeom prst="ellipse">
              <a:avLst/>
            </a:prstGeom>
            <a:noFill/>
            <a:ln w="9525" cap="flat" cmpd="sng" algn="ctr">
              <a:solidFill>
                <a:srgbClr val="FFFF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椭圆 19"/>
            <p:cNvSpPr/>
            <p:nvPr/>
          </p:nvSpPr>
          <p:spPr bwMode="auto">
            <a:xfrm>
              <a:off x="4506828" y="2590800"/>
              <a:ext cx="5562600" cy="1844040"/>
            </a:xfrm>
            <a:prstGeom prst="ellipse">
              <a:avLst/>
            </a:prstGeom>
            <a:noFill/>
            <a:ln w="9525" cap="flat" cmpd="sng" algn="ctr">
              <a:solidFill>
                <a:srgbClr val="FFFF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燕尾形 2"/>
            <p:cNvSpPr/>
            <p:nvPr/>
          </p:nvSpPr>
          <p:spPr bwMode="auto">
            <a:xfrm rot="5400000">
              <a:off x="3556994" y="4694431"/>
              <a:ext cx="920708" cy="472440"/>
            </a:xfrm>
            <a:prstGeom prst="chevron">
              <a:avLst/>
            </a:prstGeom>
            <a:noFill/>
            <a:ln w="9525" cap="flat" cmpd="sng" algn="ctr">
              <a:solidFill>
                <a:srgbClr val="FFFF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燕尾形 20"/>
            <p:cNvSpPr/>
            <p:nvPr/>
          </p:nvSpPr>
          <p:spPr bwMode="auto">
            <a:xfrm rot="5400000">
              <a:off x="7063994" y="4676794"/>
              <a:ext cx="920708" cy="472440"/>
            </a:xfrm>
            <a:prstGeom prst="chevron">
              <a:avLst/>
            </a:prstGeom>
            <a:noFill/>
            <a:ln w="9525" cap="flat" cmpd="sng" algn="ctr">
              <a:solidFill>
                <a:srgbClr val="FFFF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文本框 4"/>
            <p:cNvSpPr txBox="1"/>
            <p:nvPr/>
          </p:nvSpPr>
          <p:spPr>
            <a:xfrm>
              <a:off x="2938790" y="5373368"/>
              <a:ext cx="2500764" cy="1015663"/>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广告系统评估：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000" dirty="0" smtClean="0">
                  <a:latin typeface="微软雅黑" panose="020B0503020204020204" pitchFamily="34" charset="-122"/>
                  <a:ea typeface="微软雅黑" panose="020B0503020204020204" pitchFamily="34" charset="-122"/>
                </a:rPr>
                <a:t>收入</a:t>
              </a:r>
              <a:r>
                <a:rPr lang="en-US" altLang="zh-CN" sz="20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err="1" smtClean="0">
                  <a:latin typeface="微软雅黑" panose="020B0503020204020204" pitchFamily="34" charset="-122"/>
                  <a:ea typeface="微软雅黑" panose="020B0503020204020204" pitchFamily="34" charset="-122"/>
                </a:rPr>
                <a:t>pctr</a:t>
              </a:r>
              <a:r>
                <a:rPr lang="en-US" altLang="zh-CN" sz="2000" dirty="0" smtClean="0">
                  <a:latin typeface="微软雅黑" panose="020B0503020204020204" pitchFamily="34" charset="-122"/>
                  <a:ea typeface="微软雅黑" panose="020B0503020204020204" pitchFamily="34" charset="-122"/>
                </a:rPr>
                <a:t>*bid</a:t>
              </a:r>
            </a:p>
            <a:p>
              <a:pPr marL="342900" indent="-342900">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点击量</a:t>
              </a:r>
            </a:p>
          </p:txBody>
        </p:sp>
        <p:sp>
          <p:nvSpPr>
            <p:cNvPr id="24" name="文本框 23"/>
            <p:cNvSpPr txBox="1"/>
            <p:nvPr/>
          </p:nvSpPr>
          <p:spPr>
            <a:xfrm>
              <a:off x="6110562" y="5376839"/>
              <a:ext cx="3096344" cy="1015663"/>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搜索引擎（</a:t>
              </a:r>
              <a:r>
                <a:rPr lang="zh-CN" altLang="en-US" sz="2000" dirty="0">
                  <a:solidFill>
                    <a:schemeClr val="bg1"/>
                  </a:solidFill>
                  <a:latin typeface="微软雅黑" panose="020B0503020204020204" pitchFamily="34" charset="-122"/>
                  <a:ea typeface="微软雅黑" panose="020B0503020204020204" pitchFamily="34" charset="-122"/>
                </a:rPr>
                <a:t>相关性</a:t>
              </a:r>
              <a:r>
                <a:rPr lang="zh-CN" altLang="en-US" sz="2000" dirty="0" smtClean="0">
                  <a:solidFill>
                    <a:schemeClr val="bg1"/>
                  </a:solidFill>
                  <a:latin typeface="微软雅黑" panose="020B0503020204020204" pitchFamily="34" charset="-122"/>
                  <a:ea typeface="微软雅黑" panose="020B0503020204020204" pitchFamily="34" charset="-122"/>
                </a:rPr>
                <a:t>排序）：</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smtClean="0">
                  <a:latin typeface="微软雅黑" panose="020B0503020204020204" pitchFamily="34" charset="-122"/>
                  <a:ea typeface="微软雅黑" panose="020B0503020204020204" pitchFamily="34" charset="-122"/>
                </a:rPr>
                <a:t>GMV</a:t>
              </a:r>
            </a:p>
            <a:p>
              <a:pPr marL="342900" indent="-342900">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订单量</a:t>
              </a:r>
            </a:p>
          </p:txBody>
        </p:sp>
        <p:sp>
          <p:nvSpPr>
            <p:cNvPr id="25" name="矩形 24"/>
            <p:cNvSpPr>
              <a:spLocks noChangeArrowheads="1"/>
            </p:cNvSpPr>
            <p:nvPr/>
          </p:nvSpPr>
          <p:spPr bwMode="auto">
            <a:xfrm>
              <a:off x="2938790" y="5391005"/>
              <a:ext cx="2157114" cy="396383"/>
            </a:xfrm>
            <a:prstGeom prst="rect">
              <a:avLst/>
            </a:prstGeom>
            <a:solidFill>
              <a:srgbClr val="FFFFFF">
                <a:alpha val="39999"/>
              </a:srgbClr>
            </a:solidFill>
            <a:ln w="12700" cap="flat" cmpd="sng">
              <a:noFill/>
              <a:miter lim="800000"/>
            </a:ln>
            <a:effec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ndParaRPr>
            </a:p>
          </p:txBody>
        </p:sp>
        <p:sp>
          <p:nvSpPr>
            <p:cNvPr id="26" name="矩形 25"/>
            <p:cNvSpPr>
              <a:spLocks noChangeArrowheads="1"/>
            </p:cNvSpPr>
            <p:nvPr/>
          </p:nvSpPr>
          <p:spPr bwMode="auto">
            <a:xfrm>
              <a:off x="6156959" y="5373368"/>
              <a:ext cx="3100795" cy="396383"/>
            </a:xfrm>
            <a:prstGeom prst="rect">
              <a:avLst/>
            </a:prstGeom>
            <a:solidFill>
              <a:srgbClr val="FFFFFF">
                <a:alpha val="39999"/>
              </a:srgbClr>
            </a:solidFill>
            <a:ln w="12700" cap="flat" cmpd="sng">
              <a:noFill/>
              <a:miter lim="800000"/>
            </a:ln>
            <a:effec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ndParaRPr>
            </a:p>
          </p:txBody>
        </p:sp>
      </p:grpSp>
      <p:sp>
        <p:nvSpPr>
          <p:cNvPr id="6" name="云形标注 5"/>
          <p:cNvSpPr/>
          <p:nvPr/>
        </p:nvSpPr>
        <p:spPr bwMode="auto">
          <a:xfrm>
            <a:off x="107806" y="4529945"/>
            <a:ext cx="2225040" cy="1722120"/>
          </a:xfrm>
          <a:prstGeom prst="cloudCallout">
            <a:avLst>
              <a:gd name="adj1" fmla="val 88071"/>
              <a:gd name="adj2" fmla="val -4635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既有收入目标，又有转化指标约束</a:t>
            </a:r>
          </a:p>
        </p:txBody>
      </p:sp>
    </p:spTree>
    <p:extLst>
      <p:ext uri="{BB962C8B-B14F-4D97-AF65-F5344CB8AC3E}">
        <p14:creationId xmlns:p14="http://schemas.microsoft.com/office/powerpoint/2010/main" val="137515393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任意多边形 36"/>
          <p:cNvSpPr>
            <a:spLocks noChangeArrowheads="1"/>
          </p:cNvSpPr>
          <p:nvPr/>
        </p:nvSpPr>
        <p:spPr bwMode="auto">
          <a:xfrm>
            <a:off x="5186924" y="734552"/>
            <a:ext cx="4766064" cy="784225"/>
          </a:xfrm>
          <a:custGeom>
            <a:avLst/>
            <a:gdLst>
              <a:gd name="T0" fmla="*/ 0 w 3648548"/>
              <a:gd name="T1" fmla="*/ 0 h 864729"/>
              <a:gd name="T2" fmla="*/ 3648548 w 3648548"/>
              <a:gd name="T3" fmla="*/ 0 h 864729"/>
              <a:gd name="T4" fmla="*/ 3648548 w 3648548"/>
              <a:gd name="T5" fmla="*/ 864729 h 864729"/>
              <a:gd name="T6" fmla="*/ 0 w 3648548"/>
              <a:gd name="T7" fmla="*/ 864729 h 864729"/>
              <a:gd name="T8" fmla="*/ 0 w 3648548"/>
              <a:gd name="T9" fmla="*/ 0 h 864729"/>
              <a:gd name="T10" fmla="*/ 0 60000 65536"/>
              <a:gd name="T11" fmla="*/ 0 60000 65536"/>
              <a:gd name="T12" fmla="*/ 0 60000 65536"/>
              <a:gd name="T13" fmla="*/ 0 60000 65536"/>
              <a:gd name="T14" fmla="*/ 0 60000 65536"/>
              <a:gd name="T15" fmla="*/ 0 w 3648548"/>
              <a:gd name="T16" fmla="*/ 0 h 864729"/>
              <a:gd name="T17" fmla="*/ 3648548 w 3648548"/>
              <a:gd name="T18" fmla="*/ 864729 h 864729"/>
            </a:gdLst>
            <a:ahLst/>
            <a:cxnLst>
              <a:cxn ang="T10">
                <a:pos x="T0" y="T1"/>
              </a:cxn>
              <a:cxn ang="T11">
                <a:pos x="T2" y="T3"/>
              </a:cxn>
              <a:cxn ang="T12">
                <a:pos x="T4" y="T5"/>
              </a:cxn>
              <a:cxn ang="T13">
                <a:pos x="T6" y="T7"/>
              </a:cxn>
              <a:cxn ang="T14">
                <a:pos x="T8" y="T9"/>
              </a:cxn>
            </a:cxnLst>
            <a:rect l="T15" t="T16" r="T17" b="T18"/>
            <a:pathLst>
              <a:path w="3648548" h="864729">
                <a:moveTo>
                  <a:pt x="0" y="0"/>
                </a:moveTo>
                <a:lnTo>
                  <a:pt x="3648548" y="0"/>
                </a:lnTo>
                <a:lnTo>
                  <a:pt x="3648548" y="864729"/>
                </a:lnTo>
                <a:lnTo>
                  <a:pt x="0" y="864729"/>
                </a:lnTo>
                <a:lnTo>
                  <a:pt x="0" y="0"/>
                </a:lnTo>
                <a:close/>
              </a:path>
            </a:pathLst>
          </a:custGeom>
          <a:noFill/>
          <a:ln w="9525">
            <a:noFill/>
            <a:miter lim="800000"/>
          </a:ln>
        </p:spPr>
        <p:txBody>
          <a:bodyPr lIns="1651610" tIns="144780" rIns="144780" bIns="144780" anchor="ctr"/>
          <a:lstStyle/>
          <a:p>
            <a:pPr>
              <a:lnSpc>
                <a:spcPct val="90000"/>
              </a:lnSpc>
              <a:spcAft>
                <a:spcPct val="35000"/>
              </a:spcAft>
            </a:pPr>
            <a:r>
              <a:rPr lang="zh-CN" altLang="en-US" sz="38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应用场景</a:t>
            </a:r>
            <a:endParaRPr lang="zh-CN" altLang="en-US" sz="38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00" name="任意多边形 38"/>
          <p:cNvSpPr>
            <a:spLocks noChangeArrowheads="1"/>
          </p:cNvSpPr>
          <p:nvPr/>
        </p:nvSpPr>
        <p:spPr bwMode="auto">
          <a:xfrm>
            <a:off x="4073012" y="1919338"/>
            <a:ext cx="6531298" cy="782638"/>
          </a:xfrm>
          <a:custGeom>
            <a:avLst/>
            <a:gdLst>
              <a:gd name="T0" fmla="*/ 0 w 3648548"/>
              <a:gd name="T1" fmla="*/ 0 h 864729"/>
              <a:gd name="T2" fmla="*/ 3648548 w 3648548"/>
              <a:gd name="T3" fmla="*/ 0 h 864729"/>
              <a:gd name="T4" fmla="*/ 3648548 w 3648548"/>
              <a:gd name="T5" fmla="*/ 864729 h 864729"/>
              <a:gd name="T6" fmla="*/ 0 w 3648548"/>
              <a:gd name="T7" fmla="*/ 864729 h 864729"/>
              <a:gd name="T8" fmla="*/ 0 w 3648548"/>
              <a:gd name="T9" fmla="*/ 0 h 864729"/>
              <a:gd name="T10" fmla="*/ 0 60000 65536"/>
              <a:gd name="T11" fmla="*/ 0 60000 65536"/>
              <a:gd name="T12" fmla="*/ 0 60000 65536"/>
              <a:gd name="T13" fmla="*/ 0 60000 65536"/>
              <a:gd name="T14" fmla="*/ 0 60000 65536"/>
              <a:gd name="T15" fmla="*/ 0 w 3648548"/>
              <a:gd name="T16" fmla="*/ 0 h 864729"/>
              <a:gd name="T17" fmla="*/ 3648548 w 3648548"/>
              <a:gd name="T18" fmla="*/ 864729 h 864729"/>
            </a:gdLst>
            <a:ahLst/>
            <a:cxnLst>
              <a:cxn ang="T10">
                <a:pos x="T0" y="T1"/>
              </a:cxn>
              <a:cxn ang="T11">
                <a:pos x="T2" y="T3"/>
              </a:cxn>
              <a:cxn ang="T12">
                <a:pos x="T4" y="T5"/>
              </a:cxn>
              <a:cxn ang="T13">
                <a:pos x="T6" y="T7"/>
              </a:cxn>
              <a:cxn ang="T14">
                <a:pos x="T8" y="T9"/>
              </a:cxn>
            </a:cxnLst>
            <a:rect l="T15" t="T16" r="T17" b="T18"/>
            <a:pathLst>
              <a:path w="3648548" h="864729">
                <a:moveTo>
                  <a:pt x="0" y="0"/>
                </a:moveTo>
                <a:lnTo>
                  <a:pt x="3648548" y="0"/>
                </a:lnTo>
                <a:lnTo>
                  <a:pt x="3648548" y="864729"/>
                </a:lnTo>
                <a:lnTo>
                  <a:pt x="0" y="864729"/>
                </a:lnTo>
                <a:lnTo>
                  <a:pt x="0" y="0"/>
                </a:lnTo>
                <a:close/>
              </a:path>
            </a:pathLst>
          </a:custGeom>
          <a:noFill/>
          <a:ln w="9525">
            <a:noFill/>
            <a:miter lim="800000"/>
          </a:ln>
        </p:spPr>
        <p:txBody>
          <a:bodyPr lIns="1651610" tIns="144780" rIns="144780" bIns="144780" anchor="ctr"/>
          <a:lstStyle/>
          <a:p>
            <a:pPr>
              <a:lnSpc>
                <a:spcPct val="90000"/>
              </a:lnSpc>
              <a:spcAft>
                <a:spcPct val="35000"/>
              </a:spcAft>
            </a:pPr>
            <a:r>
              <a:rPr lang="zh-CN" altLang="en-US" sz="38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    整体框架</a:t>
            </a:r>
            <a:endParaRPr lang="zh-CN" altLang="en-US" sz="38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01" name="任意多边形 40"/>
          <p:cNvSpPr>
            <a:spLocks noChangeArrowheads="1"/>
          </p:cNvSpPr>
          <p:nvPr/>
        </p:nvSpPr>
        <p:spPr bwMode="auto">
          <a:xfrm>
            <a:off x="313900" y="3134646"/>
            <a:ext cx="8675346" cy="782638"/>
          </a:xfrm>
          <a:custGeom>
            <a:avLst/>
            <a:gdLst>
              <a:gd name="T0" fmla="*/ 0 w 3648548"/>
              <a:gd name="T1" fmla="*/ 0 h 864729"/>
              <a:gd name="T2" fmla="*/ 3648548 w 3648548"/>
              <a:gd name="T3" fmla="*/ 0 h 864729"/>
              <a:gd name="T4" fmla="*/ 3648548 w 3648548"/>
              <a:gd name="T5" fmla="*/ 864729 h 864729"/>
              <a:gd name="T6" fmla="*/ 0 w 3648548"/>
              <a:gd name="T7" fmla="*/ 864729 h 864729"/>
              <a:gd name="T8" fmla="*/ 0 w 3648548"/>
              <a:gd name="T9" fmla="*/ 0 h 864729"/>
              <a:gd name="T10" fmla="*/ 0 60000 65536"/>
              <a:gd name="T11" fmla="*/ 0 60000 65536"/>
              <a:gd name="T12" fmla="*/ 0 60000 65536"/>
              <a:gd name="T13" fmla="*/ 0 60000 65536"/>
              <a:gd name="T14" fmla="*/ 0 60000 65536"/>
              <a:gd name="T15" fmla="*/ 0 w 3648548"/>
              <a:gd name="T16" fmla="*/ 0 h 864729"/>
              <a:gd name="T17" fmla="*/ 3648548 w 3648548"/>
              <a:gd name="T18" fmla="*/ 864729 h 864729"/>
            </a:gdLst>
            <a:ahLst/>
            <a:cxnLst>
              <a:cxn ang="T10">
                <a:pos x="T0" y="T1"/>
              </a:cxn>
              <a:cxn ang="T11">
                <a:pos x="T2" y="T3"/>
              </a:cxn>
              <a:cxn ang="T12">
                <a:pos x="T4" y="T5"/>
              </a:cxn>
              <a:cxn ang="T13">
                <a:pos x="T6" y="T7"/>
              </a:cxn>
              <a:cxn ang="T14">
                <a:pos x="T8" y="T9"/>
              </a:cxn>
            </a:cxnLst>
            <a:rect l="T15" t="T16" r="T17" b="T18"/>
            <a:pathLst>
              <a:path w="3648548" h="864729">
                <a:moveTo>
                  <a:pt x="0" y="0"/>
                </a:moveTo>
                <a:lnTo>
                  <a:pt x="3648548" y="0"/>
                </a:lnTo>
                <a:lnTo>
                  <a:pt x="3648548" y="864729"/>
                </a:lnTo>
                <a:lnTo>
                  <a:pt x="0" y="864729"/>
                </a:lnTo>
                <a:lnTo>
                  <a:pt x="0" y="0"/>
                </a:lnTo>
                <a:close/>
              </a:path>
            </a:pathLst>
          </a:custGeom>
          <a:noFill/>
          <a:ln w="9525">
            <a:noFill/>
            <a:miter lim="800000"/>
          </a:ln>
        </p:spPr>
        <p:txBody>
          <a:bodyPr lIns="1651610" tIns="152400" rIns="152400" bIns="152400" anchor="ctr"/>
          <a:lstStyle/>
          <a:p>
            <a:pPr algn="ctr"/>
            <a:r>
              <a:rPr lang="zh-CN" altLang="en-US" sz="38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 </a:t>
            </a:r>
            <a:r>
              <a:rPr lang="en-US" altLang="zh-CN" sz="4000" b="1" dirty="0">
                <a:solidFill>
                  <a:srgbClr val="F2F2F2"/>
                </a:solidFill>
                <a:latin typeface="Calibri" panose="020F0502020204030204" pitchFamily="34" charset="0"/>
                <a:ea typeface="微软雅黑" panose="020B0503020204020204" pitchFamily="34" charset="-122"/>
                <a:sym typeface="Calibri" panose="020F0502020204030204" pitchFamily="34" charset="0"/>
              </a:rPr>
              <a:t>Recommend Server</a:t>
            </a:r>
            <a:endParaRPr lang="zh-CN" altLang="en-US" sz="40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1"/>
          <p:cNvGrpSpPr/>
          <p:nvPr/>
        </p:nvGrpSpPr>
        <p:grpSpPr>
          <a:xfrm>
            <a:off x="6455160" y="4496"/>
            <a:ext cx="3732213" cy="7077075"/>
            <a:chOff x="7388018" y="-12573"/>
            <a:chExt cx="3732213" cy="7077075"/>
          </a:xfrm>
        </p:grpSpPr>
        <p:grpSp>
          <p:nvGrpSpPr>
            <p:cNvPr id="4103" name="Group 7"/>
            <p:cNvGrpSpPr/>
            <p:nvPr/>
          </p:nvGrpSpPr>
          <p:grpSpPr bwMode="auto">
            <a:xfrm rot="1667687">
              <a:off x="7388018" y="-12573"/>
              <a:ext cx="3732213" cy="7077075"/>
              <a:chOff x="-48138" y="-91370"/>
              <a:chExt cx="3732316" cy="7080534"/>
            </a:xfrm>
          </p:grpSpPr>
          <p:sp>
            <p:nvSpPr>
              <p:cNvPr id="4104" name="直接连接符 5"/>
              <p:cNvSpPr>
                <a:spLocks noChangeShapeType="1"/>
              </p:cNvSpPr>
              <p:nvPr/>
            </p:nvSpPr>
            <p:spPr bwMode="auto">
              <a:xfrm rot="19932313" flipH="1">
                <a:off x="-48138" y="-91370"/>
                <a:ext cx="3732316" cy="7080534"/>
              </a:xfrm>
              <a:prstGeom prst="line">
                <a:avLst/>
              </a:prstGeom>
              <a:noFill/>
              <a:ln w="0" cap="flat" cmpd="sng">
                <a:solidFill>
                  <a:srgbClr val="F2F2F2"/>
                </a:solidFill>
                <a:miter lim="800000"/>
              </a:ln>
            </p:spPr>
            <p:txBody>
              <a:bodyPr/>
              <a:lstStyle/>
              <a:p>
                <a:endParaRPr lang="zh-CN" altLang="en-US"/>
              </a:p>
            </p:txBody>
          </p:sp>
          <p:sp>
            <p:nvSpPr>
              <p:cNvPr id="4105" name="菱形 37"/>
              <p:cNvSpPr>
                <a:spLocks noChangeArrowheads="1"/>
              </p:cNvSpPr>
              <p:nvPr/>
            </p:nvSpPr>
            <p:spPr bwMode="auto">
              <a:xfrm rot="16203682">
                <a:off x="1494968" y="1838347"/>
                <a:ext cx="659518" cy="422422"/>
              </a:xfrm>
              <a:prstGeom prst="diamond">
                <a:avLst/>
              </a:prstGeom>
              <a:solidFill>
                <a:schemeClr val="bg1"/>
              </a:solidFill>
              <a:ln w="9525">
                <a:noFill/>
                <a:miter lim="800000"/>
              </a:ln>
            </p:spPr>
            <p:txBody>
              <a:bodyPr/>
              <a:lstStyle/>
              <a:p>
                <a:endParaRPr lang="zh-CN" altLang="en-US"/>
              </a:p>
            </p:txBody>
          </p:sp>
          <p:sp>
            <p:nvSpPr>
              <p:cNvPr id="4106" name="菱形 39"/>
              <p:cNvSpPr>
                <a:spLocks noChangeArrowheads="1"/>
              </p:cNvSpPr>
              <p:nvPr/>
            </p:nvSpPr>
            <p:spPr bwMode="auto">
              <a:xfrm rot="16203682">
                <a:off x="1501846" y="3200290"/>
                <a:ext cx="659518" cy="422422"/>
              </a:xfrm>
              <a:prstGeom prst="diamond">
                <a:avLst/>
              </a:prstGeom>
              <a:solidFill>
                <a:schemeClr val="bg1"/>
              </a:solidFill>
              <a:ln w="9525">
                <a:noFill/>
                <a:miter lim="800000"/>
              </a:ln>
            </p:spPr>
            <p:txBody>
              <a:bodyPr/>
              <a:lstStyle/>
              <a:p>
                <a:endParaRPr lang="zh-CN" altLang="en-US"/>
              </a:p>
            </p:txBody>
          </p:sp>
          <p:sp>
            <p:nvSpPr>
              <p:cNvPr id="4107" name="菱形 41"/>
              <p:cNvSpPr>
                <a:spLocks noChangeArrowheads="1"/>
              </p:cNvSpPr>
              <p:nvPr/>
            </p:nvSpPr>
            <p:spPr bwMode="auto">
              <a:xfrm rot="16203682">
                <a:off x="1501847" y="4549178"/>
                <a:ext cx="659518" cy="422422"/>
              </a:xfrm>
              <a:prstGeom prst="diamond">
                <a:avLst/>
              </a:prstGeom>
              <a:solidFill>
                <a:schemeClr val="bg1"/>
              </a:solidFill>
              <a:ln w="9525">
                <a:noFill/>
                <a:miter lim="800000"/>
              </a:ln>
            </p:spPr>
            <p:txBody>
              <a:bodyPr/>
              <a:lstStyle/>
              <a:p>
                <a:endParaRPr lang="zh-CN" altLang="en-US"/>
              </a:p>
            </p:txBody>
          </p:sp>
        </p:grpSp>
        <p:sp>
          <p:nvSpPr>
            <p:cNvPr id="13" name="菱形 37"/>
            <p:cNvSpPr>
              <a:spLocks noChangeArrowheads="1"/>
            </p:cNvSpPr>
            <p:nvPr/>
          </p:nvSpPr>
          <p:spPr bwMode="auto">
            <a:xfrm rot="17871369">
              <a:off x="10207011" y="920377"/>
              <a:ext cx="659196" cy="422410"/>
            </a:xfrm>
            <a:prstGeom prst="diamond">
              <a:avLst/>
            </a:prstGeom>
            <a:solidFill>
              <a:schemeClr val="bg1"/>
            </a:solidFill>
            <a:ln w="9525">
              <a:noFill/>
              <a:miter lim="800000"/>
            </a:ln>
          </p:spPr>
          <p:txBody>
            <a:bodyPr/>
            <a:lstStyle/>
            <a:p>
              <a:endParaRPr lang="zh-CN" altLang="en-US"/>
            </a:p>
          </p:txBody>
        </p:sp>
      </p:grpSp>
      <p:sp>
        <p:nvSpPr>
          <p:cNvPr id="14" name="任意多边形 42"/>
          <p:cNvSpPr>
            <a:spLocks noChangeArrowheads="1"/>
          </p:cNvSpPr>
          <p:nvPr/>
        </p:nvSpPr>
        <p:spPr bwMode="auto">
          <a:xfrm>
            <a:off x="1023582" y="4359683"/>
            <a:ext cx="7297685" cy="784225"/>
          </a:xfrm>
          <a:custGeom>
            <a:avLst/>
            <a:gdLst>
              <a:gd name="T0" fmla="*/ 0 w 3648548"/>
              <a:gd name="T1" fmla="*/ 0 h 864729"/>
              <a:gd name="T2" fmla="*/ 3648548 w 3648548"/>
              <a:gd name="T3" fmla="*/ 0 h 864729"/>
              <a:gd name="T4" fmla="*/ 3648548 w 3648548"/>
              <a:gd name="T5" fmla="*/ 864729 h 864729"/>
              <a:gd name="T6" fmla="*/ 0 w 3648548"/>
              <a:gd name="T7" fmla="*/ 864729 h 864729"/>
              <a:gd name="T8" fmla="*/ 0 w 3648548"/>
              <a:gd name="T9" fmla="*/ 0 h 864729"/>
              <a:gd name="T10" fmla="*/ 0 60000 65536"/>
              <a:gd name="T11" fmla="*/ 0 60000 65536"/>
              <a:gd name="T12" fmla="*/ 0 60000 65536"/>
              <a:gd name="T13" fmla="*/ 0 60000 65536"/>
              <a:gd name="T14" fmla="*/ 0 60000 65536"/>
              <a:gd name="T15" fmla="*/ 0 w 3648548"/>
              <a:gd name="T16" fmla="*/ 0 h 864729"/>
              <a:gd name="T17" fmla="*/ 3648548 w 3648548"/>
              <a:gd name="T18" fmla="*/ 864729 h 864729"/>
            </a:gdLst>
            <a:ahLst/>
            <a:cxnLst>
              <a:cxn ang="T10">
                <a:pos x="T0" y="T1"/>
              </a:cxn>
              <a:cxn ang="T11">
                <a:pos x="T2" y="T3"/>
              </a:cxn>
              <a:cxn ang="T12">
                <a:pos x="T4" y="T5"/>
              </a:cxn>
              <a:cxn ang="T13">
                <a:pos x="T6" y="T7"/>
              </a:cxn>
              <a:cxn ang="T14">
                <a:pos x="T8" y="T9"/>
              </a:cxn>
            </a:cxnLst>
            <a:rect l="T15" t="T16" r="T17" b="T18"/>
            <a:pathLst>
              <a:path w="3648548" h="864729">
                <a:moveTo>
                  <a:pt x="0" y="0"/>
                </a:moveTo>
                <a:lnTo>
                  <a:pt x="3648548" y="0"/>
                </a:lnTo>
                <a:lnTo>
                  <a:pt x="3648548" y="864729"/>
                </a:lnTo>
                <a:lnTo>
                  <a:pt x="0" y="864729"/>
                </a:lnTo>
                <a:lnTo>
                  <a:pt x="0" y="0"/>
                </a:lnTo>
                <a:close/>
              </a:path>
            </a:pathLst>
          </a:custGeom>
          <a:noFill/>
          <a:ln w="9525">
            <a:noFill/>
            <a:miter lim="800000"/>
          </a:ln>
        </p:spPr>
        <p:txBody>
          <a:bodyPr lIns="1651610" tIns="144780" rIns="144780" bIns="144780" anchor="ctr"/>
          <a:lstStyle/>
          <a:p>
            <a:pPr algn="ctr"/>
            <a:r>
              <a:rPr lang="zh-CN" altLang="en-US" sz="4000" b="1" dirty="0">
                <a:solidFill>
                  <a:srgbClr val="F2F2F2"/>
                </a:solidFill>
                <a:latin typeface="Calibri" panose="020F0502020204030204" pitchFamily="34" charset="0"/>
                <a:ea typeface="微软雅黑" panose="020B0503020204020204" pitchFamily="34" charset="-122"/>
                <a:sym typeface="Calibri" panose="020F0502020204030204" pitchFamily="34" charset="0"/>
              </a:rPr>
              <a:t>离线商品建模</a:t>
            </a:r>
          </a:p>
        </p:txBody>
      </p:sp>
      <p:sp>
        <p:nvSpPr>
          <p:cNvPr id="15" name="菱形 41"/>
          <p:cNvSpPr>
            <a:spLocks noChangeArrowheads="1"/>
          </p:cNvSpPr>
          <p:nvPr/>
        </p:nvSpPr>
        <p:spPr bwMode="auto">
          <a:xfrm rot="17871369">
            <a:off x="6771914" y="5679559"/>
            <a:ext cx="659196" cy="422410"/>
          </a:xfrm>
          <a:prstGeom prst="diamond">
            <a:avLst/>
          </a:prstGeom>
          <a:solidFill>
            <a:schemeClr val="bg1"/>
          </a:solidFill>
          <a:ln w="9525">
            <a:noFill/>
            <a:miter lim="800000"/>
          </a:ln>
        </p:spPr>
        <p:txBody>
          <a:bodyPr/>
          <a:lstStyle/>
          <a:p>
            <a:endParaRPr lang="zh-CN" altLang="en-US"/>
          </a:p>
        </p:txBody>
      </p:sp>
      <p:sp>
        <p:nvSpPr>
          <p:cNvPr id="16" name="任意多边形 42"/>
          <p:cNvSpPr>
            <a:spLocks noChangeArrowheads="1"/>
          </p:cNvSpPr>
          <p:nvPr/>
        </p:nvSpPr>
        <p:spPr bwMode="auto">
          <a:xfrm>
            <a:off x="424342" y="5455834"/>
            <a:ext cx="7297685" cy="784225"/>
          </a:xfrm>
          <a:custGeom>
            <a:avLst/>
            <a:gdLst>
              <a:gd name="T0" fmla="*/ 0 w 3648548"/>
              <a:gd name="T1" fmla="*/ 0 h 864729"/>
              <a:gd name="T2" fmla="*/ 3648548 w 3648548"/>
              <a:gd name="T3" fmla="*/ 0 h 864729"/>
              <a:gd name="T4" fmla="*/ 3648548 w 3648548"/>
              <a:gd name="T5" fmla="*/ 864729 h 864729"/>
              <a:gd name="T6" fmla="*/ 0 w 3648548"/>
              <a:gd name="T7" fmla="*/ 864729 h 864729"/>
              <a:gd name="T8" fmla="*/ 0 w 3648548"/>
              <a:gd name="T9" fmla="*/ 0 h 864729"/>
              <a:gd name="T10" fmla="*/ 0 60000 65536"/>
              <a:gd name="T11" fmla="*/ 0 60000 65536"/>
              <a:gd name="T12" fmla="*/ 0 60000 65536"/>
              <a:gd name="T13" fmla="*/ 0 60000 65536"/>
              <a:gd name="T14" fmla="*/ 0 60000 65536"/>
              <a:gd name="T15" fmla="*/ 0 w 3648548"/>
              <a:gd name="T16" fmla="*/ 0 h 864729"/>
              <a:gd name="T17" fmla="*/ 3648548 w 3648548"/>
              <a:gd name="T18" fmla="*/ 864729 h 864729"/>
            </a:gdLst>
            <a:ahLst/>
            <a:cxnLst>
              <a:cxn ang="T10">
                <a:pos x="T0" y="T1"/>
              </a:cxn>
              <a:cxn ang="T11">
                <a:pos x="T2" y="T3"/>
              </a:cxn>
              <a:cxn ang="T12">
                <a:pos x="T4" y="T5"/>
              </a:cxn>
              <a:cxn ang="T13">
                <a:pos x="T6" y="T7"/>
              </a:cxn>
              <a:cxn ang="T14">
                <a:pos x="T8" y="T9"/>
              </a:cxn>
            </a:cxnLst>
            <a:rect l="T15" t="T16" r="T17" b="T18"/>
            <a:pathLst>
              <a:path w="3648548" h="864729">
                <a:moveTo>
                  <a:pt x="0" y="0"/>
                </a:moveTo>
                <a:lnTo>
                  <a:pt x="3648548" y="0"/>
                </a:lnTo>
                <a:lnTo>
                  <a:pt x="3648548" y="864729"/>
                </a:lnTo>
                <a:lnTo>
                  <a:pt x="0" y="864729"/>
                </a:lnTo>
                <a:lnTo>
                  <a:pt x="0" y="0"/>
                </a:lnTo>
                <a:close/>
              </a:path>
            </a:pathLst>
          </a:custGeom>
          <a:noFill/>
          <a:ln w="9525">
            <a:noFill/>
            <a:miter lim="800000"/>
          </a:ln>
        </p:spPr>
        <p:txBody>
          <a:bodyPr lIns="1651610" tIns="144780" rIns="144780" bIns="144780" anchor="ctr"/>
          <a:lstStyle/>
          <a:p>
            <a:pPr algn="ctr"/>
            <a:r>
              <a:rPr lang="en-US" altLang="zh-CN" sz="40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             Predictor</a:t>
            </a:r>
            <a:endParaRPr lang="zh-CN" altLang="en-US" sz="40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51318553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5</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Predictor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15" name="矩形 7"/>
          <p:cNvSpPr>
            <a:spLocks noChangeArrowheads="1"/>
          </p:cNvSpPr>
          <p:nvPr/>
        </p:nvSpPr>
        <p:spPr bwMode="auto">
          <a:xfrm>
            <a:off x="1254432" y="1573009"/>
            <a:ext cx="4513263" cy="523220"/>
          </a:xfrm>
          <a:prstGeom prst="rect">
            <a:avLst/>
          </a:prstGeom>
          <a:noFill/>
          <a:ln w="9525" cap="flat" cmpd="sng">
            <a:noFill/>
            <a:miter lim="800000"/>
          </a:ln>
          <a:effectLst/>
        </p:spPr>
        <p:txBody>
          <a:bodyPr>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传统方法：</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63"/>
          <p:cNvSpPr>
            <a:spLocks noChangeShapeType="1"/>
          </p:cNvSpPr>
          <p:nvPr/>
        </p:nvSpPr>
        <p:spPr bwMode="auto">
          <a:xfrm flipV="1">
            <a:off x="975852" y="2127817"/>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1253331" y="2517392"/>
            <a:ext cx="4248309" cy="4401205"/>
          </a:xfrm>
          <a:prstGeom prst="rect">
            <a:avLst/>
          </a:prstGeom>
          <a:noFill/>
        </p:spPr>
        <p:txBody>
          <a:bodyPr wrap="square" rtlCol="0">
            <a:spAutoFit/>
          </a:body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rPr>
              <a:t>排序：</a:t>
            </a:r>
            <a:endParaRPr lang="en-US" altLang="zh-CN" sz="2400" b="1" dirty="0" smtClean="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pPr marL="342900" lvl="1" indent="-342900">
              <a:buFont typeface="Wingdings" panose="05000000000000000000" pitchFamily="2" charset="2"/>
              <a:buChar char="p"/>
            </a:pPr>
            <a:r>
              <a:rPr lang="zh-CN" altLang="en-US"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广告系统按照</a:t>
            </a:r>
            <a:r>
              <a:rPr lang="en-US" altLang="zh-CN" sz="2000" dirty="0" err="1" smtClean="0">
                <a:solidFill>
                  <a:schemeClr val="bg1"/>
                </a:solidFill>
                <a:latin typeface="微软雅黑" panose="020B0503020204020204" pitchFamily="34" charset="-122"/>
                <a:ea typeface="微软雅黑" panose="020B0503020204020204" pitchFamily="34" charset="-122"/>
              </a:rPr>
              <a:t>pctr</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bid</a:t>
            </a:r>
            <a:r>
              <a:rPr lang="zh-CN" altLang="en-US" sz="2000" dirty="0" smtClean="0">
                <a:solidFill>
                  <a:schemeClr val="bg1"/>
                </a:solidFill>
                <a:latin typeface="微软雅黑" panose="020B0503020204020204" pitchFamily="34" charset="-122"/>
                <a:ea typeface="微软雅黑" panose="020B0503020204020204" pitchFamily="34" charset="-122"/>
              </a:rPr>
              <a:t>排序</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lvl="1" indent="-342900">
              <a:buFont typeface="Wingdings" panose="05000000000000000000" pitchFamily="2" charset="2"/>
              <a:buChar char="p"/>
            </a:pPr>
            <a:r>
              <a:rPr lang="zh-CN" altLang="en-US" sz="2000" dirty="0" smtClean="0">
                <a:solidFill>
                  <a:schemeClr val="bg1"/>
                </a:solidFill>
                <a:latin typeface="微软雅黑" panose="020B0503020204020204" pitchFamily="34" charset="-122"/>
                <a:ea typeface="微软雅黑" panose="020B0503020204020204" pitchFamily="34" charset="-122"/>
              </a:rPr>
              <a:t>搜索引擎按照</a:t>
            </a:r>
            <a:r>
              <a:rPr lang="en-US" altLang="zh-CN" sz="2000" dirty="0" err="1">
                <a:solidFill>
                  <a:schemeClr val="bg1"/>
                </a:solidFill>
                <a:latin typeface="微软雅黑" panose="020B0503020204020204" pitchFamily="34" charset="-122"/>
                <a:ea typeface="微软雅黑" panose="020B0503020204020204" pitchFamily="34" charset="-122"/>
              </a:rPr>
              <a:t>Pctr</a:t>
            </a:r>
            <a:r>
              <a:rPr lang="zh-CN" altLang="en-US" sz="2000" dirty="0">
                <a:solidFill>
                  <a:schemeClr val="bg1"/>
                </a:solidFill>
                <a:latin typeface="微软雅黑" panose="020B0503020204020204" pitchFamily="34" charset="-122"/>
                <a:ea typeface="微软雅黑" panose="020B0503020204020204" pitchFamily="34" charset="-122"/>
              </a:rPr>
              <a:t> * </a:t>
            </a:r>
            <a:r>
              <a:rPr lang="en-US" altLang="zh-CN" sz="2000" dirty="0" err="1" smtClean="0">
                <a:solidFill>
                  <a:schemeClr val="bg1"/>
                </a:solidFill>
                <a:latin typeface="微软雅黑" panose="020B0503020204020204" pitchFamily="34" charset="-122"/>
                <a:ea typeface="微软雅黑" panose="020B0503020204020204" pitchFamily="34" charset="-122"/>
              </a:rPr>
              <a:t>Pgmv</a:t>
            </a:r>
            <a:r>
              <a:rPr lang="zh-CN" altLang="en-US" sz="2000" dirty="0" smtClean="0">
                <a:solidFill>
                  <a:schemeClr val="bg1"/>
                </a:solidFill>
                <a:latin typeface="微软雅黑" panose="020B0503020204020204" pitchFamily="34" charset="-122"/>
                <a:ea typeface="微软雅黑" panose="020B0503020204020204" pitchFamily="34" charset="-122"/>
              </a:rPr>
              <a:t>排序</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lvl="1" indent="-342900">
              <a:buFont typeface="Wingdings" panose="05000000000000000000" pitchFamily="2" charset="2"/>
              <a:buChar char="p"/>
            </a:pP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lvl="1" indent="-342900">
              <a:buFont typeface="Wingdings" panose="05000000000000000000" pitchFamily="2" charset="2"/>
              <a:buChar char="p"/>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0" lvl="1"/>
            <a:r>
              <a:rPr lang="zh-CN" altLang="en-US" sz="2400" b="1" dirty="0" smtClean="0">
                <a:solidFill>
                  <a:schemeClr val="bg1"/>
                </a:solidFill>
                <a:latin typeface="微软雅黑" panose="020B0503020204020204" pitchFamily="34" charset="-122"/>
                <a:ea typeface="微软雅黑" panose="020B0503020204020204" pitchFamily="34" charset="-122"/>
              </a:rPr>
              <a:t>建模</a:t>
            </a:r>
            <a:r>
              <a:rPr lang="en-US" altLang="zh-CN" sz="2400" b="1" dirty="0" smtClean="0">
                <a:solidFill>
                  <a:schemeClr val="bg1"/>
                </a:solidFill>
                <a:latin typeface="微软雅黑" panose="020B0503020204020204" pitchFamily="34" charset="-122"/>
                <a:ea typeface="微软雅黑" panose="020B0503020204020204" pitchFamily="34" charset="-122"/>
              </a:rPr>
              <a:t>:</a:t>
            </a:r>
          </a:p>
          <a:p>
            <a:pPr marL="342900" lvl="1" indent="-342900">
              <a:buFont typeface="Wingdings" panose="05000000000000000000" pitchFamily="2" charset="2"/>
              <a:buChar char="p"/>
            </a:pPr>
            <a:r>
              <a:rPr lang="zh-CN" altLang="en-US" sz="2000" dirty="0">
                <a:solidFill>
                  <a:schemeClr val="bg1"/>
                </a:solidFill>
                <a:latin typeface="微软雅黑" panose="020B0503020204020204" pitchFamily="34" charset="-122"/>
                <a:ea typeface="微软雅黑" panose="020B0503020204020204" pitchFamily="34" charset="-122"/>
              </a:rPr>
              <a:t>展现</a:t>
            </a:r>
            <a:r>
              <a:rPr lang="en-US" altLang="zh-CN"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点击   二</a:t>
            </a:r>
            <a:r>
              <a:rPr lang="zh-CN" altLang="en-US"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分类（点击与否，约</a:t>
            </a:r>
            <a:r>
              <a:rPr lang="en-US" altLang="zh-CN"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0.5</a:t>
            </a:r>
            <a:r>
              <a:rPr lang="en-US" altLang="zh-CN"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marL="342900" lvl="1" indent="-342900">
              <a:buFont typeface="Wingdings" panose="05000000000000000000" pitchFamily="2" charset="2"/>
              <a:buChar char="p"/>
            </a:pPr>
            <a:r>
              <a:rPr lang="zh-CN" altLang="en-US"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点击</a:t>
            </a:r>
            <a:r>
              <a:rPr lang="en-US" altLang="zh-CN"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下单   </a:t>
            </a:r>
            <a:r>
              <a:rPr lang="zh-CN" altLang="en-US"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回归（下单与否，约</a:t>
            </a:r>
            <a:r>
              <a:rPr lang="en-US" altLang="zh-CN"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1%~2%</a:t>
            </a:r>
            <a:r>
              <a:rPr lang="zh-CN" altLang="en-US" sz="20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20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marL="0" lvl="1"/>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en-US" altLang="zh-CN" sz="2400" dirty="0">
              <a:solidFill>
                <a:srgbClr val="FFFFFF"/>
              </a:solidFill>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 name="右箭头 1"/>
          <p:cNvSpPr/>
          <p:nvPr/>
        </p:nvSpPr>
        <p:spPr bwMode="auto">
          <a:xfrm>
            <a:off x="5501640" y="2971800"/>
            <a:ext cx="1051560" cy="259080"/>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右箭头 11"/>
          <p:cNvSpPr/>
          <p:nvPr/>
        </p:nvSpPr>
        <p:spPr bwMode="auto">
          <a:xfrm>
            <a:off x="5501640" y="4904717"/>
            <a:ext cx="1051560" cy="259080"/>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0"/>
          <p:cNvSpPr>
            <a:spLocks noChangeArrowheads="1"/>
          </p:cNvSpPr>
          <p:nvPr/>
        </p:nvSpPr>
        <p:spPr bwMode="auto">
          <a:xfrm>
            <a:off x="6788458" y="2767058"/>
            <a:ext cx="3666181" cy="620462"/>
          </a:xfrm>
          <a:prstGeom prst="rect">
            <a:avLst/>
          </a:prstGeom>
          <a:solidFill>
            <a:srgbClr val="FFFFFF">
              <a:alpha val="39999"/>
            </a:srgbClr>
          </a:solidFill>
          <a:ln w="12700" cap="flat" cmpd="sng">
            <a:noFill/>
            <a:miter lim="800000"/>
          </a:ln>
          <a:effectLst/>
        </p:spPr>
        <p:txBody>
          <a:bodyPr anchor="ctr"/>
          <a:lstStyle/>
          <a:p>
            <a:pPr algn="ctr"/>
            <a:endParaRPr lang="zh-CN" altLang="zh-CN">
              <a:solidFill>
                <a:srgbClr val="FFFFFF"/>
              </a:solidFill>
            </a:endParaRPr>
          </a:p>
        </p:txBody>
      </p:sp>
      <p:sp>
        <p:nvSpPr>
          <p:cNvPr id="3" name="文本框 2"/>
          <p:cNvSpPr txBox="1"/>
          <p:nvPr/>
        </p:nvSpPr>
        <p:spPr>
          <a:xfrm>
            <a:off x="6788459" y="2847145"/>
            <a:ext cx="3544261" cy="400110"/>
          </a:xfrm>
          <a:prstGeom prst="rect">
            <a:avLst/>
          </a:prstGeom>
          <a:noFill/>
        </p:spPr>
        <p:txBody>
          <a:bodyPr wrap="square" rtlCol="0">
            <a:spAutoFit/>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收入和</a:t>
            </a:r>
            <a:r>
              <a:rPr lang="en-US" altLang="zh-CN" sz="2000" dirty="0" smtClean="0">
                <a:solidFill>
                  <a:srgbClr val="FF0000"/>
                </a:solidFill>
                <a:latin typeface="微软雅黑" panose="020B0503020204020204" pitchFamily="34" charset="-122"/>
                <a:ea typeface="微软雅黑" panose="020B0503020204020204" pitchFamily="34" charset="-122"/>
              </a:rPr>
              <a:t>GMV</a:t>
            </a:r>
            <a:r>
              <a:rPr lang="zh-CN" altLang="en-US" sz="2000" dirty="0" smtClean="0">
                <a:solidFill>
                  <a:srgbClr val="FF0000"/>
                </a:solidFill>
                <a:latin typeface="微软雅黑" panose="020B0503020204020204" pitchFamily="34" charset="-122"/>
                <a:ea typeface="微软雅黑" panose="020B0503020204020204" pitchFamily="34" charset="-122"/>
              </a:rPr>
              <a:t>难以很好的平衡</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6" name="矩形 10"/>
          <p:cNvSpPr>
            <a:spLocks noChangeArrowheads="1"/>
          </p:cNvSpPr>
          <p:nvPr/>
        </p:nvSpPr>
        <p:spPr bwMode="auto">
          <a:xfrm>
            <a:off x="6788458" y="4724025"/>
            <a:ext cx="3666181" cy="790913"/>
          </a:xfrm>
          <a:prstGeom prst="rect">
            <a:avLst/>
          </a:prstGeom>
          <a:solidFill>
            <a:srgbClr val="FFFFFF">
              <a:alpha val="39999"/>
            </a:srgbClr>
          </a:solidFill>
          <a:ln w="12700" cap="flat" cmpd="sng">
            <a:noFill/>
            <a:miter lim="800000"/>
          </a:ln>
          <a:effectLst/>
        </p:spPr>
        <p:txBody>
          <a:bodyPr anchor="ctr"/>
          <a:lstStyle/>
          <a:p>
            <a:pPr algn="ctr"/>
            <a:endParaRPr lang="zh-CN" altLang="zh-CN">
              <a:solidFill>
                <a:srgbClr val="FFFFFF"/>
              </a:solidFill>
            </a:endParaRPr>
          </a:p>
        </p:txBody>
      </p:sp>
      <p:sp>
        <p:nvSpPr>
          <p:cNvPr id="18" name="文本框 17"/>
          <p:cNvSpPr txBox="1"/>
          <p:nvPr/>
        </p:nvSpPr>
        <p:spPr>
          <a:xfrm>
            <a:off x="6788459" y="4717994"/>
            <a:ext cx="3544261" cy="707886"/>
          </a:xfrm>
          <a:prstGeom prst="rect">
            <a:avLst/>
          </a:prstGeom>
          <a:noFill/>
        </p:spPr>
        <p:txBody>
          <a:bodyPr wrap="square" rtlCol="0">
            <a:spAutoFit/>
          </a:bodyPr>
          <a:lstStyle/>
          <a:p>
            <a:pPr algn="ctr"/>
            <a:r>
              <a:rPr lang="en-US" altLang="zh-CN" sz="2000" dirty="0" err="1" smtClean="0">
                <a:solidFill>
                  <a:srgbClr val="FF0000"/>
                </a:solidFill>
                <a:latin typeface="微软雅黑" panose="020B0503020204020204" pitchFamily="34" charset="-122"/>
                <a:ea typeface="微软雅黑" panose="020B0503020204020204" pitchFamily="34" charset="-122"/>
              </a:rPr>
              <a:t>Gmv</a:t>
            </a:r>
            <a:r>
              <a:rPr lang="zh-CN" altLang="en-US" sz="2000" dirty="0" smtClean="0">
                <a:solidFill>
                  <a:srgbClr val="FF0000"/>
                </a:solidFill>
                <a:latin typeface="微软雅黑" panose="020B0503020204020204" pitchFamily="34" charset="-122"/>
                <a:ea typeface="微软雅黑" panose="020B0503020204020204" pitchFamily="34" charset="-122"/>
              </a:rPr>
              <a:t>回归训练数据稀疏，难以提取有效的特征</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20089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5</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Predictor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20" name="Rectangle 17"/>
          <p:cNvSpPr>
            <a:spLocks noChangeArrowheads="1"/>
          </p:cNvSpPr>
          <p:nvPr/>
        </p:nvSpPr>
        <p:spPr bwMode="auto">
          <a:xfrm>
            <a:off x="1943373" y="1824206"/>
            <a:ext cx="2765788" cy="1746250"/>
          </a:xfrm>
          <a:prstGeom prst="rect">
            <a:avLst/>
          </a:prstGeom>
          <a:noFill/>
          <a:ln w="9525">
            <a:noFill/>
            <a:miter lim="800000"/>
          </a:ln>
        </p:spPr>
        <p:txBody>
          <a:bodyPr lIns="899998" tIns="106680" rIns="106680" bIns="106680" anchor="ctr"/>
          <a:lstStyle/>
          <a:p>
            <a:pPr>
              <a:lnSpc>
                <a:spcPct val="90000"/>
              </a:lnSpc>
              <a:spcAft>
                <a:spcPct val="35000"/>
              </a:spcAft>
            </a:pPr>
            <a:r>
              <a:rPr lang="zh-CN" altLang="en-US" sz="3200" b="1"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rPr>
              <a:t>数据扩展</a:t>
            </a:r>
            <a:endParaRPr 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2" name="直接连接符 7"/>
          <p:cNvSpPr>
            <a:spLocks noChangeShapeType="1"/>
          </p:cNvSpPr>
          <p:nvPr/>
        </p:nvSpPr>
        <p:spPr bwMode="auto">
          <a:xfrm>
            <a:off x="2355634" y="1751603"/>
            <a:ext cx="31750" cy="4618037"/>
          </a:xfrm>
          <a:prstGeom prst="line">
            <a:avLst/>
          </a:prstGeom>
          <a:noFill/>
          <a:ln w="6350" cap="flat" cmpd="sng">
            <a:solidFill>
              <a:schemeClr val="bg1"/>
            </a:solidFill>
            <a:miter lim="800000"/>
          </a:ln>
          <a:effectLst/>
        </p:spPr>
        <p:txBody>
          <a:bodyPr/>
          <a:lstStyle/>
          <a:p>
            <a:endParaRPr lang="zh-CN" altLang="en-US"/>
          </a:p>
        </p:txBody>
      </p:sp>
      <p:sp>
        <p:nvSpPr>
          <p:cNvPr id="24" name="椭圆 2"/>
          <p:cNvSpPr>
            <a:spLocks noChangeArrowheads="1"/>
          </p:cNvSpPr>
          <p:nvPr/>
        </p:nvSpPr>
        <p:spPr bwMode="auto">
          <a:xfrm>
            <a:off x="2243761" y="2569538"/>
            <a:ext cx="255587" cy="255587"/>
          </a:xfrm>
          <a:prstGeom prst="ellipse">
            <a:avLst/>
          </a:prstGeom>
          <a:solidFill>
            <a:schemeClr val="bg1"/>
          </a:solidFill>
          <a:ln w="12700" cap="flat" cmpd="sng">
            <a:noFill/>
            <a:miter lim="800000"/>
          </a:ln>
          <a:effectLst/>
        </p:spPr>
        <p:txBody>
          <a:bodyPr anchor="ctr"/>
          <a:lstStyle/>
          <a:p>
            <a:pPr algn="ctr"/>
            <a:endParaRPr lang="zh-CN" altLang="zh-CN" sz="3200">
              <a:solidFill>
                <a:srgbClr val="FFFFFF"/>
              </a:solidFill>
            </a:endParaRPr>
          </a:p>
        </p:txBody>
      </p:sp>
      <p:sp>
        <p:nvSpPr>
          <p:cNvPr id="25" name="椭圆 8"/>
          <p:cNvSpPr>
            <a:spLocks noChangeArrowheads="1"/>
          </p:cNvSpPr>
          <p:nvPr/>
        </p:nvSpPr>
        <p:spPr bwMode="auto">
          <a:xfrm>
            <a:off x="2258796" y="5043849"/>
            <a:ext cx="257175" cy="255587"/>
          </a:xfrm>
          <a:prstGeom prst="ellipse">
            <a:avLst/>
          </a:prstGeom>
          <a:solidFill>
            <a:schemeClr val="bg1"/>
          </a:solidFill>
          <a:ln w="12700" cap="flat" cmpd="sng">
            <a:noFill/>
            <a:miter lim="800000"/>
          </a:ln>
          <a:effectLst/>
        </p:spPr>
        <p:txBody>
          <a:bodyPr anchor="ctr"/>
          <a:lstStyle/>
          <a:p>
            <a:pPr algn="ctr"/>
            <a:endParaRPr lang="zh-CN" altLang="zh-CN" sz="3200">
              <a:solidFill>
                <a:srgbClr val="FFFFFF"/>
              </a:solidFill>
            </a:endParaRPr>
          </a:p>
        </p:txBody>
      </p:sp>
      <p:sp>
        <p:nvSpPr>
          <p:cNvPr id="26" name="矩形 10"/>
          <p:cNvSpPr>
            <a:spLocks noChangeArrowheads="1"/>
          </p:cNvSpPr>
          <p:nvPr/>
        </p:nvSpPr>
        <p:spPr bwMode="auto">
          <a:xfrm>
            <a:off x="630090" y="2361999"/>
            <a:ext cx="1121743" cy="2937437"/>
          </a:xfrm>
          <a:prstGeom prst="rect">
            <a:avLst/>
          </a:prstGeom>
          <a:solidFill>
            <a:srgbClr val="FFFFFF">
              <a:alpha val="39999"/>
            </a:srgbClr>
          </a:solidFill>
          <a:ln w="12700" cap="flat" cmpd="sng">
            <a:noFill/>
            <a:miter lim="800000"/>
          </a:ln>
          <a:effectLst/>
        </p:spPr>
        <p:txBody>
          <a:bodyPr anchor="ctr"/>
          <a:lstStyle/>
          <a:p>
            <a:pPr algn="ctr"/>
            <a:endParaRPr lang="zh-CN" altLang="zh-CN">
              <a:solidFill>
                <a:srgbClr val="FFFFFF"/>
              </a:solidFill>
            </a:endParaRPr>
          </a:p>
        </p:txBody>
      </p:sp>
      <p:sp>
        <p:nvSpPr>
          <p:cNvPr id="27" name="TextBox 24"/>
          <p:cNvSpPr txBox="1"/>
          <p:nvPr/>
        </p:nvSpPr>
        <p:spPr>
          <a:xfrm>
            <a:off x="821629" y="2825194"/>
            <a:ext cx="738664" cy="2374491"/>
          </a:xfrm>
          <a:prstGeom prst="rect">
            <a:avLst/>
          </a:prstGeom>
          <a:noFill/>
        </p:spPr>
        <p:txBody>
          <a:bodyPr vert="eaVert"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统一模型</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8" name="直接连接符 7"/>
          <p:cNvSpPr>
            <a:spLocks noChangeShapeType="1"/>
          </p:cNvSpPr>
          <p:nvPr/>
        </p:nvSpPr>
        <p:spPr bwMode="auto">
          <a:xfrm flipH="1">
            <a:off x="4900701" y="1726917"/>
            <a:ext cx="13" cy="2098323"/>
          </a:xfrm>
          <a:prstGeom prst="line">
            <a:avLst/>
          </a:prstGeom>
          <a:noFill/>
          <a:ln w="6350" cap="flat" cmpd="sng">
            <a:solidFill>
              <a:schemeClr val="bg1"/>
            </a:solidFill>
            <a:miter lim="800000"/>
          </a:ln>
          <a:effectLst/>
        </p:spPr>
        <p:txBody>
          <a:bodyPr/>
          <a:lstStyle/>
          <a:p>
            <a:endParaRPr lang="zh-CN" altLang="en-US"/>
          </a:p>
        </p:txBody>
      </p:sp>
      <p:sp>
        <p:nvSpPr>
          <p:cNvPr id="29" name="椭圆 2"/>
          <p:cNvSpPr>
            <a:spLocks noChangeArrowheads="1"/>
          </p:cNvSpPr>
          <p:nvPr/>
        </p:nvSpPr>
        <p:spPr bwMode="auto">
          <a:xfrm>
            <a:off x="4772907" y="2096897"/>
            <a:ext cx="255587" cy="255587"/>
          </a:xfrm>
          <a:prstGeom prst="ellipse">
            <a:avLst/>
          </a:prstGeom>
          <a:solidFill>
            <a:schemeClr val="bg1"/>
          </a:solidFill>
          <a:ln w="12700" cap="flat" cmpd="sng">
            <a:noFill/>
            <a:miter lim="800000"/>
          </a:ln>
          <a:effectLst/>
        </p:spPr>
        <p:txBody>
          <a:bodyPr anchor="ctr"/>
          <a:lstStyle/>
          <a:p>
            <a:pPr algn="ctr"/>
            <a:endParaRPr lang="zh-CN" altLang="zh-CN" sz="3200">
              <a:solidFill>
                <a:srgbClr val="FFFFFF"/>
              </a:solidFill>
            </a:endParaRPr>
          </a:p>
        </p:txBody>
      </p:sp>
      <p:sp>
        <p:nvSpPr>
          <p:cNvPr id="30" name="椭圆 2"/>
          <p:cNvSpPr>
            <a:spLocks noChangeArrowheads="1"/>
          </p:cNvSpPr>
          <p:nvPr/>
        </p:nvSpPr>
        <p:spPr bwMode="auto">
          <a:xfrm>
            <a:off x="4787441" y="3087305"/>
            <a:ext cx="255587" cy="255587"/>
          </a:xfrm>
          <a:prstGeom prst="ellipse">
            <a:avLst/>
          </a:prstGeom>
          <a:solidFill>
            <a:schemeClr val="bg1"/>
          </a:solidFill>
          <a:ln w="12700" cap="flat" cmpd="sng">
            <a:noFill/>
            <a:miter lim="800000"/>
          </a:ln>
          <a:effectLst/>
        </p:spPr>
        <p:txBody>
          <a:bodyPr anchor="ctr"/>
          <a:lstStyle/>
          <a:p>
            <a:pPr algn="ctr"/>
            <a:endParaRPr lang="zh-CN" altLang="zh-CN" sz="3200">
              <a:solidFill>
                <a:srgbClr val="FFFFFF"/>
              </a:solidFill>
            </a:endParaRPr>
          </a:p>
        </p:txBody>
      </p:sp>
      <p:sp>
        <p:nvSpPr>
          <p:cNvPr id="31" name="TextBox 18"/>
          <p:cNvSpPr txBox="1"/>
          <p:nvPr/>
        </p:nvSpPr>
        <p:spPr>
          <a:xfrm>
            <a:off x="5156288" y="1932302"/>
            <a:ext cx="7978877"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用曝光数据去训练整个模型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2" name="TextBox 18"/>
          <p:cNvSpPr txBox="1"/>
          <p:nvPr/>
        </p:nvSpPr>
        <p:spPr>
          <a:xfrm>
            <a:off x="5156287" y="2922710"/>
            <a:ext cx="7978877"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扩展“点击</a:t>
            </a:r>
            <a:r>
              <a:rPr lang="en-US" altLang="zh-CN" sz="3200" b="1" dirty="0" smtClean="0">
                <a:solidFill>
                  <a:schemeClr val="bg1"/>
                </a:solidFill>
                <a:latin typeface="微软雅黑" panose="020B0503020204020204" pitchFamily="34" charset="-122"/>
                <a:ea typeface="微软雅黑" panose="020B0503020204020204" pitchFamily="34" charset="-122"/>
              </a:rPr>
              <a:t>-&gt;</a:t>
            </a:r>
            <a:r>
              <a:rPr lang="zh-CN" altLang="en-US" sz="3200" b="1" dirty="0">
                <a:solidFill>
                  <a:schemeClr val="bg1"/>
                </a:solidFill>
                <a:latin typeface="微软雅黑" panose="020B0503020204020204" pitchFamily="34" charset="-122"/>
                <a:ea typeface="微软雅黑" panose="020B0503020204020204" pitchFamily="34" charset="-122"/>
              </a:rPr>
              <a:t>购买</a:t>
            </a:r>
            <a:r>
              <a:rPr lang="zh-CN" altLang="en-US" sz="3200" b="1" dirty="0" smtClean="0">
                <a:solidFill>
                  <a:schemeClr val="bg1"/>
                </a:solidFill>
                <a:latin typeface="微软雅黑" panose="020B0503020204020204" pitchFamily="34" charset="-122"/>
                <a:ea typeface="微软雅黑" panose="020B0503020204020204" pitchFamily="34" charset="-122"/>
              </a:rPr>
              <a:t>”中间的环节</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3" name="Rectangle 17"/>
          <p:cNvSpPr>
            <a:spLocks noChangeArrowheads="1"/>
          </p:cNvSpPr>
          <p:nvPr/>
        </p:nvSpPr>
        <p:spPr bwMode="auto">
          <a:xfrm>
            <a:off x="1947902" y="4288173"/>
            <a:ext cx="7577097" cy="1746250"/>
          </a:xfrm>
          <a:prstGeom prst="rect">
            <a:avLst/>
          </a:prstGeom>
          <a:noFill/>
          <a:ln w="9525">
            <a:noFill/>
            <a:miter lim="800000"/>
          </a:ln>
        </p:spPr>
        <p:txBody>
          <a:bodyPr lIns="899998" tIns="106680" rIns="106680" bIns="106680" anchor="ctr"/>
          <a:lstStyle/>
          <a:p>
            <a:pPr>
              <a:lnSpc>
                <a:spcPct val="90000"/>
              </a:lnSpc>
              <a:spcAft>
                <a:spcPct val="35000"/>
              </a:spcAft>
            </a:pPr>
            <a:r>
              <a:rPr lang="zh-CN" altLang="en-US" sz="3200" b="1"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rPr>
              <a:t>回归模型</a:t>
            </a:r>
            <a:r>
              <a:rPr lang="en-US" altLang="zh-CN" sz="3200" b="1"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rPr>
              <a:t>+Pair-Wise</a:t>
            </a:r>
            <a:r>
              <a:rPr lang="zh-CN" altLang="en-US" sz="3200" b="1" dirty="0" smtClean="0">
                <a:solidFill>
                  <a:schemeClr val="bg1"/>
                </a:solidFill>
                <a:latin typeface="微软雅黑" panose="020B0503020204020204" pitchFamily="34" charset="-122"/>
                <a:ea typeface="微软雅黑" panose="020B0503020204020204" pitchFamily="34" charset="-122"/>
                <a:sym typeface="Calibri" panose="020F0502020204030204" pitchFamily="34" charset="0"/>
              </a:rPr>
              <a:t>的排序模型</a:t>
            </a:r>
            <a:endParaRPr 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mc:AlternateContent xmlns:mc="http://schemas.openxmlformats.org/markup-compatibility/2006" xmlns:a14="http://schemas.microsoft.com/office/drawing/2010/main">
        <mc:Choice Requires="a14">
          <p:sp>
            <p:nvSpPr>
              <p:cNvPr id="21" name="文本框 20"/>
              <p:cNvSpPr txBox="1"/>
              <p:nvPr/>
            </p:nvSpPr>
            <p:spPr>
              <a:xfrm>
                <a:off x="4787441" y="3570456"/>
                <a:ext cx="6914564" cy="523220"/>
              </a:xfrm>
              <a:prstGeom prst="rect">
                <a:avLst/>
              </a:prstGeom>
              <a:noFill/>
            </p:spPr>
            <p:txBody>
              <a:bodyPr wrap="square" rtlCol="0">
                <a:spAutoFit/>
              </a:bodyPr>
              <a:lstStyle/>
              <a:p>
                <a:r>
                  <a:rPr lang="en-US" altLang="zh-CN" sz="2800" dirty="0" smtClean="0">
                    <a:solidFill>
                      <a:schemeClr val="bg1"/>
                    </a:solidFill>
                  </a:rPr>
                  <a:t>    target </a:t>
                </a:r>
                <a14:m>
                  <m:oMath xmlns:m="http://schemas.openxmlformats.org/officeDocument/2006/math">
                    <m:r>
                      <a:rPr lang="en-US" altLang="zh-CN" sz="2800" b="0" i="1">
                        <a:solidFill>
                          <a:schemeClr val="bg1"/>
                        </a:solidFill>
                        <a:latin typeface="Cambria Math" panose="02040503050406030204" pitchFamily="18" charset="0"/>
                      </a:rPr>
                      <m:t>=</m:t>
                    </m:r>
                    <m:r>
                      <a:rPr lang="en-US" altLang="zh-CN" sz="2800" b="0" i="1">
                        <a:solidFill>
                          <a:schemeClr val="bg1"/>
                        </a:solidFill>
                        <a:latin typeface="Cambria Math" panose="02040503050406030204" pitchFamily="18" charset="0"/>
                      </a:rPr>
                      <m:t>𝑓</m:t>
                    </m:r>
                    <m:r>
                      <a:rPr lang="en-US" altLang="zh-CN" sz="2800" b="0" i="1">
                        <a:solidFill>
                          <a:schemeClr val="bg1"/>
                        </a:solidFill>
                        <a:latin typeface="Cambria Math" panose="02040503050406030204" pitchFamily="18" charset="0"/>
                      </a:rPr>
                      <m:t>(</m:t>
                    </m:r>
                    <m:r>
                      <a:rPr lang="zh-CN" altLang="en-US" sz="2800" b="0" i="1">
                        <a:solidFill>
                          <a:schemeClr val="bg1"/>
                        </a:solidFill>
                        <a:latin typeface="Cambria Math" panose="02040503050406030204" pitchFamily="18" charset="0"/>
                      </a:rPr>
                      <m:t>点击，</m:t>
                    </m:r>
                    <m:r>
                      <a:rPr lang="en-US" altLang="zh-CN" sz="2800" b="1" i="1">
                        <a:solidFill>
                          <a:schemeClr val="bg1"/>
                        </a:solidFill>
                        <a:latin typeface="Cambria Math" panose="02040503050406030204" pitchFamily="18" charset="0"/>
                      </a:rPr>
                      <m:t>𝒈𝒎𝒗</m:t>
                    </m:r>
                    <m:r>
                      <a:rPr lang="en-US" altLang="zh-CN" sz="2800" b="0" i="1">
                        <a:solidFill>
                          <a:schemeClr val="bg1"/>
                        </a:solidFill>
                        <a:latin typeface="Cambria Math" panose="02040503050406030204" pitchFamily="18" charset="0"/>
                      </a:rPr>
                      <m:t>,</m:t>
                    </m:r>
                    <m:r>
                      <a:rPr lang="zh-CN" altLang="en-US" sz="2800" i="1">
                        <a:solidFill>
                          <a:schemeClr val="bg1"/>
                        </a:solidFill>
                        <a:latin typeface="Cambria Math" panose="02040503050406030204" pitchFamily="18" charset="0"/>
                      </a:rPr>
                      <m:t>扩展</m:t>
                    </m:r>
                    <m:r>
                      <a:rPr lang="zh-CN" altLang="en-US" sz="2800" b="0" i="1">
                        <a:solidFill>
                          <a:schemeClr val="bg1"/>
                        </a:solidFill>
                        <a:latin typeface="Cambria Math" panose="02040503050406030204" pitchFamily="18" charset="0"/>
                      </a:rPr>
                      <m:t>行为</m:t>
                    </m:r>
                    <m:r>
                      <a:rPr lang="en-US" altLang="zh-CN" sz="2800" b="0" i="1">
                        <a:solidFill>
                          <a:schemeClr val="bg1"/>
                        </a:solidFill>
                        <a:latin typeface="Cambria Math" panose="02040503050406030204" pitchFamily="18" charset="0"/>
                      </a:rPr>
                      <m:t>)</m:t>
                    </m:r>
                  </m:oMath>
                </a14:m>
                <a:endParaRPr lang="zh-CN" altLang="en-US" sz="2800" i="1" dirty="0">
                  <a:solidFill>
                    <a:schemeClr val="bg1"/>
                  </a:solidFill>
                  <a:latin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4787441" y="3570456"/>
                <a:ext cx="6914564" cy="523220"/>
              </a:xfrm>
              <a:prstGeom prst="rect">
                <a:avLst/>
              </a:prstGeom>
              <a:blipFill rotWithShape="0">
                <a:blip r:embed="rId3"/>
                <a:stretch>
                  <a:fillRect t="-12791"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120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a:solidFill>
                  <a:schemeClr val="bg1"/>
                </a:solidFill>
                <a:latin typeface="Calibri" panose="020F0502020204030204" pitchFamily="34" charset="0"/>
                <a:cs typeface="Calibri" panose="020F0502020204030204" pitchFamily="34" charset="0"/>
                <a:sym typeface="Calibri" panose="020F0502020204030204" pitchFamily="34" charset="0"/>
              </a:rPr>
              <a:t>5</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Predictor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nvGrpSpPr>
          <p:cNvPr id="3" name="组合 2"/>
          <p:cNvGrpSpPr/>
          <p:nvPr/>
        </p:nvGrpSpPr>
        <p:grpSpPr>
          <a:xfrm>
            <a:off x="1832848" y="1407666"/>
            <a:ext cx="6887151" cy="3326380"/>
            <a:chOff x="1211262" y="1551569"/>
            <a:chExt cx="9136583" cy="3679825"/>
          </a:xfrm>
        </p:grpSpPr>
        <p:grpSp>
          <p:nvGrpSpPr>
            <p:cNvPr id="2" name="组合 1"/>
            <p:cNvGrpSpPr/>
            <p:nvPr/>
          </p:nvGrpSpPr>
          <p:grpSpPr>
            <a:xfrm>
              <a:off x="1211262" y="1551569"/>
              <a:ext cx="9136583" cy="3362842"/>
              <a:chOff x="982777" y="1490609"/>
              <a:chExt cx="6818406" cy="2663035"/>
            </a:xfrm>
          </p:grpSpPr>
          <p:sp>
            <p:nvSpPr>
              <p:cNvPr id="34" name="椭圆 33"/>
              <p:cNvSpPr/>
              <p:nvPr/>
            </p:nvSpPr>
            <p:spPr>
              <a:xfrm>
                <a:off x="1547664"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2123728"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2699792"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3275856" y="3793352"/>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982777"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1835696"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2411760"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2987824"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1331640"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3563888"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3851920" y="3793352"/>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2411760" y="2137420"/>
                <a:ext cx="360040"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24"/>
              <p:cNvCxnSpPr>
                <a:stCxn id="38" idx="0"/>
                <a:endCxn id="42" idx="3"/>
              </p:cNvCxnSpPr>
              <p:nvPr/>
            </p:nvCxnSpPr>
            <p:spPr>
              <a:xfrm flipV="1">
                <a:off x="1162797" y="3236821"/>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33"/>
              <p:cNvCxnSpPr>
                <a:stCxn id="42" idx="0"/>
                <a:endCxn id="45" idx="3"/>
              </p:cNvCxnSpPr>
              <p:nvPr/>
            </p:nvCxnSpPr>
            <p:spPr>
              <a:xfrm flipV="1">
                <a:off x="1511660" y="2444733"/>
                <a:ext cx="952827" cy="484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35"/>
              <p:cNvCxnSpPr>
                <a:endCxn id="43" idx="5"/>
              </p:cNvCxnSpPr>
              <p:nvPr/>
            </p:nvCxnSpPr>
            <p:spPr>
              <a:xfrm flipH="1" flipV="1">
                <a:off x="3871201" y="3236821"/>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37"/>
              <p:cNvCxnSpPr/>
              <p:nvPr/>
            </p:nvCxnSpPr>
            <p:spPr>
              <a:xfrm flipV="1">
                <a:off x="2312152" y="3250587"/>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38"/>
              <p:cNvCxnSpPr/>
              <p:nvPr/>
            </p:nvCxnSpPr>
            <p:spPr>
              <a:xfrm flipV="1">
                <a:off x="1733295" y="3263185"/>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39"/>
              <p:cNvCxnSpPr/>
              <p:nvPr/>
            </p:nvCxnSpPr>
            <p:spPr>
              <a:xfrm flipV="1">
                <a:off x="2903675" y="3223694"/>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40"/>
              <p:cNvCxnSpPr/>
              <p:nvPr/>
            </p:nvCxnSpPr>
            <p:spPr>
              <a:xfrm flipV="1">
                <a:off x="3452921" y="3250587"/>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41"/>
              <p:cNvCxnSpPr/>
              <p:nvPr/>
            </p:nvCxnSpPr>
            <p:spPr>
              <a:xfrm flipH="1" flipV="1">
                <a:off x="3233744" y="3263184"/>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42"/>
              <p:cNvCxnSpPr/>
              <p:nvPr/>
            </p:nvCxnSpPr>
            <p:spPr>
              <a:xfrm flipH="1" flipV="1">
                <a:off x="2666242" y="3236820"/>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43"/>
              <p:cNvCxnSpPr/>
              <p:nvPr/>
            </p:nvCxnSpPr>
            <p:spPr>
              <a:xfrm flipH="1" flipV="1">
                <a:off x="2110200" y="3308828"/>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44"/>
              <p:cNvCxnSpPr/>
              <p:nvPr/>
            </p:nvCxnSpPr>
            <p:spPr>
              <a:xfrm flipH="1" flipV="1">
                <a:off x="1557448" y="3236820"/>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47"/>
              <p:cNvCxnSpPr>
                <a:endCxn id="45" idx="5"/>
              </p:cNvCxnSpPr>
              <p:nvPr/>
            </p:nvCxnSpPr>
            <p:spPr>
              <a:xfrm flipH="1" flipV="1">
                <a:off x="2719073" y="2444733"/>
                <a:ext cx="1023278" cy="5066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49"/>
              <p:cNvCxnSpPr/>
              <p:nvPr/>
            </p:nvCxnSpPr>
            <p:spPr>
              <a:xfrm flipH="1" flipV="1">
                <a:off x="2641802" y="2474217"/>
                <a:ext cx="358165" cy="5310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51"/>
              <p:cNvCxnSpPr>
                <a:stCxn id="40" idx="0"/>
                <a:endCxn id="45" idx="4"/>
              </p:cNvCxnSpPr>
              <p:nvPr/>
            </p:nvCxnSpPr>
            <p:spPr>
              <a:xfrm flipV="1">
                <a:off x="2591780" y="2497460"/>
                <a:ext cx="0" cy="4320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54"/>
              <p:cNvCxnSpPr>
                <a:stCxn id="39" idx="7"/>
                <a:endCxn id="45" idx="3"/>
              </p:cNvCxnSpPr>
              <p:nvPr/>
            </p:nvCxnSpPr>
            <p:spPr>
              <a:xfrm flipV="1">
                <a:off x="2143009" y="2444733"/>
                <a:ext cx="321478" cy="537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5136887"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5712951"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6289015"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6865079" y="3793352"/>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4572000" y="3793604"/>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424919"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6000983"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6577047"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4920863"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7153111" y="2929508"/>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7441143" y="3793352"/>
                <a:ext cx="360040"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p:cNvSpPr/>
              <p:nvPr/>
            </p:nvSpPr>
            <p:spPr>
              <a:xfrm>
                <a:off x="6000983" y="2137420"/>
                <a:ext cx="360040"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1"/>
              <p:cNvCxnSpPr>
                <a:stCxn id="69" idx="0"/>
                <a:endCxn id="74" idx="3"/>
              </p:cNvCxnSpPr>
              <p:nvPr/>
            </p:nvCxnSpPr>
            <p:spPr>
              <a:xfrm flipV="1">
                <a:off x="4752020" y="3236821"/>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2"/>
              <p:cNvCxnSpPr>
                <a:stCxn id="74" idx="0"/>
                <a:endCxn id="82" idx="3"/>
              </p:cNvCxnSpPr>
              <p:nvPr/>
            </p:nvCxnSpPr>
            <p:spPr>
              <a:xfrm flipV="1">
                <a:off x="5100883" y="2444733"/>
                <a:ext cx="952827" cy="484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3"/>
              <p:cNvCxnSpPr>
                <a:endCxn id="80" idx="5"/>
              </p:cNvCxnSpPr>
              <p:nvPr/>
            </p:nvCxnSpPr>
            <p:spPr>
              <a:xfrm flipH="1" flipV="1">
                <a:off x="7460424" y="3236821"/>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4"/>
              <p:cNvCxnSpPr/>
              <p:nvPr/>
            </p:nvCxnSpPr>
            <p:spPr>
              <a:xfrm flipV="1">
                <a:off x="5901375" y="3250587"/>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75"/>
              <p:cNvCxnSpPr/>
              <p:nvPr/>
            </p:nvCxnSpPr>
            <p:spPr>
              <a:xfrm flipV="1">
                <a:off x="5322518" y="3263185"/>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76"/>
              <p:cNvCxnSpPr/>
              <p:nvPr/>
            </p:nvCxnSpPr>
            <p:spPr>
              <a:xfrm flipV="1">
                <a:off x="6492898" y="3223694"/>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77"/>
              <p:cNvCxnSpPr/>
              <p:nvPr/>
            </p:nvCxnSpPr>
            <p:spPr>
              <a:xfrm flipV="1">
                <a:off x="7042144" y="3250587"/>
                <a:ext cx="221570" cy="5567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78"/>
              <p:cNvCxnSpPr/>
              <p:nvPr/>
            </p:nvCxnSpPr>
            <p:spPr>
              <a:xfrm flipH="1" flipV="1">
                <a:off x="6822967" y="3263184"/>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79"/>
              <p:cNvCxnSpPr/>
              <p:nvPr/>
            </p:nvCxnSpPr>
            <p:spPr>
              <a:xfrm flipH="1" flipV="1">
                <a:off x="6255465" y="3236820"/>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0"/>
              <p:cNvCxnSpPr/>
              <p:nvPr/>
            </p:nvCxnSpPr>
            <p:spPr>
              <a:xfrm flipH="1" flipV="1">
                <a:off x="5699423" y="3308828"/>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1"/>
              <p:cNvCxnSpPr/>
              <p:nvPr/>
            </p:nvCxnSpPr>
            <p:spPr>
              <a:xfrm flipH="1" flipV="1">
                <a:off x="5146671" y="3236820"/>
                <a:ext cx="163694" cy="5567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2"/>
              <p:cNvCxnSpPr>
                <a:endCxn id="82" idx="5"/>
              </p:cNvCxnSpPr>
              <p:nvPr/>
            </p:nvCxnSpPr>
            <p:spPr>
              <a:xfrm flipH="1" flipV="1">
                <a:off x="6308296" y="2444733"/>
                <a:ext cx="1023278" cy="5066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3"/>
              <p:cNvCxnSpPr/>
              <p:nvPr/>
            </p:nvCxnSpPr>
            <p:spPr>
              <a:xfrm flipH="1" flipV="1">
                <a:off x="6231025" y="2474217"/>
                <a:ext cx="358165" cy="53108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4"/>
              <p:cNvCxnSpPr>
                <a:stCxn id="71" idx="0"/>
                <a:endCxn id="82" idx="4"/>
              </p:cNvCxnSpPr>
              <p:nvPr/>
            </p:nvCxnSpPr>
            <p:spPr>
              <a:xfrm flipV="1">
                <a:off x="6181003" y="2497460"/>
                <a:ext cx="0" cy="4320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85"/>
              <p:cNvCxnSpPr>
                <a:stCxn id="70" idx="7"/>
                <a:endCxn id="82" idx="3"/>
              </p:cNvCxnSpPr>
              <p:nvPr/>
            </p:nvCxnSpPr>
            <p:spPr>
              <a:xfrm flipV="1">
                <a:off x="5732232" y="2444733"/>
                <a:ext cx="321478" cy="537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3706432" y="1490609"/>
                <a:ext cx="1296144"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latin typeface="微软雅黑" panose="020B0503020204020204" pitchFamily="34" charset="-122"/>
                    <a:ea typeface="微软雅黑" panose="020B0503020204020204" pitchFamily="34" charset="-122"/>
                  </a:rPr>
                  <a:t>loss</a:t>
                </a:r>
                <a:endParaRPr kumimoji="1" lang="zh-CN" altLang="en-US" sz="2800" dirty="0">
                  <a:solidFill>
                    <a:schemeClr val="tx1"/>
                  </a:solidFill>
                  <a:latin typeface="微软雅黑" panose="020B0503020204020204" pitchFamily="34" charset="-122"/>
                  <a:ea typeface="微软雅黑" panose="020B0503020204020204" pitchFamily="34" charset="-122"/>
                </a:endParaRPr>
              </a:p>
            </p:txBody>
          </p:sp>
          <p:cxnSp>
            <p:nvCxnSpPr>
              <p:cNvPr id="93" name="直线箭头连接符 436"/>
              <p:cNvCxnSpPr>
                <a:stCxn id="45" idx="6"/>
              </p:cNvCxnSpPr>
              <p:nvPr/>
            </p:nvCxnSpPr>
            <p:spPr>
              <a:xfrm flipV="1">
                <a:off x="2771800" y="1926911"/>
                <a:ext cx="1008112" cy="3905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437"/>
              <p:cNvCxnSpPr>
                <a:stCxn id="74" idx="2"/>
              </p:cNvCxnSpPr>
              <p:nvPr/>
            </p:nvCxnSpPr>
            <p:spPr>
              <a:xfrm flipH="1" flipV="1">
                <a:off x="4969302" y="1921396"/>
                <a:ext cx="1031681" cy="3960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直接连接符 7"/>
            <p:cNvSpPr>
              <a:spLocks noChangeShapeType="1"/>
            </p:cNvSpPr>
            <p:nvPr/>
          </p:nvSpPr>
          <p:spPr bwMode="auto">
            <a:xfrm>
              <a:off x="5707944" y="2537861"/>
              <a:ext cx="52916" cy="2693533"/>
            </a:xfrm>
            <a:prstGeom prst="line">
              <a:avLst/>
            </a:prstGeom>
            <a:noFill/>
            <a:ln w="6350" cap="flat" cmpd="sng">
              <a:solidFill>
                <a:schemeClr val="bg1"/>
              </a:solidFill>
              <a:prstDash val="dash"/>
              <a:miter lim="800000"/>
            </a:ln>
            <a:effectLst/>
          </p:spPr>
          <p:txBody>
            <a:bodyPr/>
            <a:lstStyle/>
            <a:p>
              <a:endParaRPr lang="zh-CN" altLang="en-US"/>
            </a:p>
          </p:txBody>
        </p:sp>
      </p:grpSp>
      <mc:AlternateContent xmlns:mc="http://schemas.openxmlformats.org/markup-compatibility/2006" xmlns:a14="http://schemas.microsoft.com/office/drawing/2010/main">
        <mc:Choice Requires="a14">
          <p:sp>
            <p:nvSpPr>
              <p:cNvPr id="96" name="文本框 95"/>
              <p:cNvSpPr txBox="1"/>
              <p:nvPr/>
            </p:nvSpPr>
            <p:spPr>
              <a:xfrm>
                <a:off x="6121395" y="1557759"/>
                <a:ext cx="318559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a:rPr>
                          </m:ctrlPr>
                        </m:sSubPr>
                        <m:e>
                          <m:r>
                            <a:rPr lang="en-US" altLang="zh-CN" sz="2000" b="0" i="1" smtClean="0">
                              <a:solidFill>
                                <a:schemeClr val="bg1"/>
                              </a:solidFill>
                              <a:latin typeface="Cambria Math" panose="02040503050406030204" pitchFamily="18" charset="0"/>
                            </a:rPr>
                            <m:t>𝑡</m:t>
                          </m:r>
                        </m:e>
                        <m:sub>
                          <m:r>
                            <a:rPr lang="en-US" altLang="zh-CN" sz="2000" b="0" i="1" smtClean="0">
                              <a:solidFill>
                                <a:schemeClr val="bg1"/>
                              </a:solidFill>
                              <a:latin typeface="Cambria Math" panose="02040503050406030204" pitchFamily="18" charset="0"/>
                            </a:rPr>
                            <m:t>2</m:t>
                          </m:r>
                          <m:r>
                            <a:rPr lang="en-US" altLang="zh-CN" sz="2000" b="0" i="1">
                              <a:solidFill>
                                <a:schemeClr val="bg1"/>
                              </a:solidFill>
                              <a:latin typeface="Cambria Math" panose="02040503050406030204" pitchFamily="18" charset="0"/>
                            </a:rPr>
                            <m:t>𝑖</m:t>
                          </m:r>
                        </m:sub>
                      </m:sSub>
                      <m:r>
                        <a:rPr lang="en-US" altLang="zh-CN" sz="2000" b="0" i="1">
                          <a:solidFill>
                            <a:schemeClr val="bg1"/>
                          </a:solidFill>
                          <a:latin typeface="Cambria Math" panose="02040503050406030204" pitchFamily="18" charset="0"/>
                        </a:rPr>
                        <m:t>=</m:t>
                      </m:r>
                      <m:r>
                        <a:rPr lang="en-US" altLang="zh-CN" sz="2000" b="0" i="1">
                          <a:solidFill>
                            <a:schemeClr val="bg1"/>
                          </a:solidFill>
                          <a:latin typeface="Cambria Math" panose="02040503050406030204" pitchFamily="18" charset="0"/>
                        </a:rPr>
                        <m:t>𝑓</m:t>
                      </m:r>
                      <m:r>
                        <a:rPr lang="en-US" altLang="zh-CN" sz="2000" b="0" i="1">
                          <a:solidFill>
                            <a:schemeClr val="bg1"/>
                          </a:solidFill>
                          <a:latin typeface="Cambria Math" panose="02040503050406030204" pitchFamily="18" charset="0"/>
                        </a:rPr>
                        <m:t>(</m:t>
                      </m:r>
                      <m:r>
                        <a:rPr lang="zh-CN" altLang="en-US" sz="2000" b="0" i="1">
                          <a:solidFill>
                            <a:schemeClr val="bg1"/>
                          </a:solidFill>
                          <a:latin typeface="Cambria Math" panose="02040503050406030204" pitchFamily="18" charset="0"/>
                        </a:rPr>
                        <m:t>点击，</m:t>
                      </m:r>
                      <m:r>
                        <a:rPr lang="en-US" altLang="zh-CN" sz="2000" b="1" i="1">
                          <a:solidFill>
                            <a:schemeClr val="bg1"/>
                          </a:solidFill>
                          <a:latin typeface="Cambria Math" panose="02040503050406030204" pitchFamily="18" charset="0"/>
                        </a:rPr>
                        <m:t>𝒈𝒎𝒗</m:t>
                      </m:r>
                      <m:r>
                        <a:rPr lang="en-US" altLang="zh-CN" sz="2000" b="0" i="1">
                          <a:solidFill>
                            <a:schemeClr val="bg1"/>
                          </a:solidFill>
                          <a:latin typeface="Cambria Math" panose="02040503050406030204" pitchFamily="18" charset="0"/>
                        </a:rPr>
                        <m:t>,</m:t>
                      </m:r>
                      <m:r>
                        <a:rPr lang="zh-CN" altLang="en-US" sz="2000" b="0" i="1">
                          <a:solidFill>
                            <a:schemeClr val="bg1"/>
                          </a:solidFill>
                          <a:latin typeface="Cambria Math" panose="02040503050406030204" pitchFamily="18" charset="0"/>
                        </a:rPr>
                        <m:t>行为</m:t>
                      </m:r>
                      <m:r>
                        <a:rPr lang="en-US" altLang="zh-CN" sz="2000" b="0" i="1">
                          <a:solidFill>
                            <a:schemeClr val="bg1"/>
                          </a:solidFill>
                          <a:latin typeface="Cambria Math" panose="02040503050406030204" pitchFamily="18" charset="0"/>
                        </a:rPr>
                        <m:t>)</m:t>
                      </m:r>
                    </m:oMath>
                  </m:oMathPara>
                </a14:m>
                <a:endParaRPr lang="zh-CN" altLang="en-US" sz="2000" i="1" dirty="0">
                  <a:solidFill>
                    <a:schemeClr val="bg1"/>
                  </a:solidFill>
                  <a:latin typeface="Cambria Math" panose="02040503050406030204" pitchFamily="18" charset="0"/>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6121395" y="1557759"/>
                <a:ext cx="3185591" cy="400110"/>
              </a:xfrm>
              <a:prstGeom prst="rect">
                <a:avLst/>
              </a:prstGeom>
              <a:blipFill rotWithShape="0">
                <a:blip r:embed="rId3"/>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1308380" y="1683640"/>
                <a:ext cx="3214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bg1"/>
                              </a:solidFill>
                              <a:latin typeface="Cambria Math"/>
                            </a:rPr>
                          </m:ctrlPr>
                        </m:sSubPr>
                        <m:e>
                          <m:r>
                            <a:rPr lang="en-US" altLang="zh-CN" sz="2000" b="1" i="1" smtClean="0">
                              <a:solidFill>
                                <a:schemeClr val="bg1"/>
                              </a:solidFill>
                              <a:latin typeface="Cambria Math" panose="02040503050406030204" pitchFamily="18" charset="0"/>
                            </a:rPr>
                            <m:t>𝒕</m:t>
                          </m:r>
                        </m:e>
                        <m:sub>
                          <m:r>
                            <a:rPr lang="en-US" altLang="zh-CN" sz="2000" b="1" i="1" smtClean="0">
                              <a:solidFill>
                                <a:schemeClr val="bg1"/>
                              </a:solidFill>
                              <a:latin typeface="Cambria Math" panose="02040503050406030204" pitchFamily="18" charset="0"/>
                            </a:rPr>
                            <m:t>𝟏</m:t>
                          </m:r>
                          <m:r>
                            <a:rPr lang="en-US" altLang="zh-CN" sz="2000" b="1" i="1" smtClean="0">
                              <a:solidFill>
                                <a:schemeClr val="bg1"/>
                              </a:solidFill>
                              <a:latin typeface="Cambria Math" panose="02040503050406030204" pitchFamily="18" charset="0"/>
                            </a:rPr>
                            <m:t>𝒊</m:t>
                          </m:r>
                        </m:sub>
                      </m:sSub>
                      <m:r>
                        <a:rPr lang="en-US" altLang="zh-CN" sz="2000" b="1" i="1" smtClean="0">
                          <a:solidFill>
                            <a:schemeClr val="bg1"/>
                          </a:solidFill>
                          <a:latin typeface="Cambria Math" panose="02040503050406030204" pitchFamily="18" charset="0"/>
                        </a:rPr>
                        <m:t>=</m:t>
                      </m:r>
                      <m:r>
                        <a:rPr lang="en-US" altLang="zh-CN" sz="2000" b="1" i="1" smtClean="0">
                          <a:solidFill>
                            <a:schemeClr val="bg1"/>
                          </a:solidFill>
                          <a:latin typeface="Cambria Math" panose="02040503050406030204" pitchFamily="18" charset="0"/>
                        </a:rPr>
                        <m:t>𝒇</m:t>
                      </m:r>
                      <m:r>
                        <a:rPr lang="en-US" altLang="zh-CN" sz="2000" b="1" i="1" smtClean="0">
                          <a:solidFill>
                            <a:schemeClr val="bg1"/>
                          </a:solidFill>
                          <a:latin typeface="Cambria Math" panose="02040503050406030204" pitchFamily="18" charset="0"/>
                        </a:rPr>
                        <m:t>(</m:t>
                      </m:r>
                      <m:r>
                        <a:rPr lang="zh-CN" altLang="en-US" sz="2000" b="1" i="1">
                          <a:solidFill>
                            <a:schemeClr val="bg1"/>
                          </a:solidFill>
                          <a:latin typeface="Cambria Math" panose="02040503050406030204" pitchFamily="18" charset="0"/>
                        </a:rPr>
                        <m:t>点击</m:t>
                      </m:r>
                      <m:r>
                        <a:rPr lang="zh-CN" altLang="en-US" sz="2000" b="1" i="1" smtClean="0">
                          <a:solidFill>
                            <a:schemeClr val="bg1"/>
                          </a:solidFill>
                          <a:latin typeface="Cambria Math" panose="02040503050406030204" pitchFamily="18" charset="0"/>
                        </a:rPr>
                        <m:t>，</m:t>
                      </m:r>
                      <m:r>
                        <a:rPr lang="en-US" altLang="zh-CN" sz="2000" b="1" i="1">
                          <a:solidFill>
                            <a:schemeClr val="bg1"/>
                          </a:solidFill>
                          <a:latin typeface="Cambria Math" panose="02040503050406030204" pitchFamily="18" charset="0"/>
                        </a:rPr>
                        <m:t>𝒈𝒎𝒗</m:t>
                      </m:r>
                      <m:r>
                        <a:rPr lang="en-US" altLang="zh-CN" sz="2000" b="1" i="1" smtClean="0">
                          <a:solidFill>
                            <a:schemeClr val="bg1"/>
                          </a:solidFill>
                          <a:latin typeface="Cambria Math" panose="02040503050406030204" pitchFamily="18" charset="0"/>
                        </a:rPr>
                        <m:t>,</m:t>
                      </m:r>
                      <m:r>
                        <a:rPr lang="zh-CN" altLang="en-US" sz="2000" b="1" i="1">
                          <a:solidFill>
                            <a:schemeClr val="bg1"/>
                          </a:solidFill>
                          <a:latin typeface="Cambria Math" panose="02040503050406030204" pitchFamily="18" charset="0"/>
                        </a:rPr>
                        <m:t>行为</m:t>
                      </m:r>
                      <m:r>
                        <a:rPr lang="en-US" altLang="zh-CN" sz="2000" b="1" i="1" smtClean="0">
                          <a:solidFill>
                            <a:schemeClr val="bg1"/>
                          </a:solidFill>
                          <a:latin typeface="Cambria Math" panose="02040503050406030204" pitchFamily="18" charset="0"/>
                        </a:rPr>
                        <m:t>)</m:t>
                      </m:r>
                    </m:oMath>
                  </m:oMathPara>
                </a14:m>
                <a:endParaRPr lang="zh-CN" altLang="en-US" sz="2000" b="1" dirty="0">
                  <a:solidFill>
                    <a:schemeClr val="bg1"/>
                  </a:solidFill>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1308380" y="1683640"/>
                <a:ext cx="3214531" cy="400110"/>
              </a:xfrm>
              <a:prstGeom prst="rect">
                <a:avLst/>
              </a:prstGeom>
              <a:blipFill rotWithShape="0">
                <a:blip r:embed="rId4"/>
                <a:stretch>
                  <a:fillRect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628997" y="4767702"/>
                <a:ext cx="5185595" cy="21360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FF"/>
                          </a:solidFill>
                          <a:latin typeface="Cambria Math" panose="02040503050406030204" pitchFamily="18" charset="0"/>
                        </a:rPr>
                        <m:t>𝒍𝒐𝒔𝒔</m:t>
                      </m:r>
                      <m:r>
                        <a:rPr lang="en-US" altLang="zh-CN" sz="2000" b="1" i="1" smtClean="0">
                          <a:solidFill>
                            <a:srgbClr val="FFFFFF"/>
                          </a:solidFill>
                          <a:latin typeface="Cambria Math" panose="02040503050406030204" pitchFamily="18" charset="0"/>
                        </a:rPr>
                        <m:t>=</m:t>
                      </m:r>
                      <m:nary>
                        <m:naryPr>
                          <m:chr m:val="∑"/>
                          <m:ctrlPr>
                            <a:rPr lang="en-US" altLang="zh-CN" sz="2000" b="1" i="1" smtClean="0">
                              <a:solidFill>
                                <a:srgbClr val="FFFFFF"/>
                              </a:solidFill>
                              <a:latin typeface="Cambria Math"/>
                            </a:rPr>
                          </m:ctrlPr>
                        </m:naryPr>
                        <m:sub>
                          <m:r>
                            <m:rPr>
                              <m:brk m:alnAt="23"/>
                            </m:rPr>
                            <a:rPr lang="en-US" altLang="zh-CN" sz="2000" b="1" i="1">
                              <a:solidFill>
                                <a:srgbClr val="FFFFFF"/>
                              </a:solidFill>
                              <a:latin typeface="Cambria Math" panose="02040503050406030204" pitchFamily="18" charset="0"/>
                            </a:rPr>
                            <m:t>𝒊</m:t>
                          </m:r>
                          <m:r>
                            <a:rPr lang="en-US" altLang="zh-CN" sz="2000" b="1" i="1" smtClean="0">
                              <a:solidFill>
                                <a:srgbClr val="FFFFFF"/>
                              </a:solidFill>
                              <a:latin typeface="Cambria Math" panose="02040503050406030204" pitchFamily="18" charset="0"/>
                            </a:rPr>
                            <m:t>=</m:t>
                          </m:r>
                          <m:r>
                            <a:rPr lang="en-US" altLang="zh-CN" sz="2000" b="1" i="1" smtClean="0">
                              <a:solidFill>
                                <a:srgbClr val="FFFFFF"/>
                              </a:solidFill>
                              <a:latin typeface="Cambria Math" panose="02040503050406030204" pitchFamily="18" charset="0"/>
                            </a:rPr>
                            <m:t>𝟎</m:t>
                          </m:r>
                        </m:sub>
                        <m:sup>
                          <m:r>
                            <a:rPr lang="en-US" altLang="zh-CN" sz="2000" b="1" i="1" smtClean="0">
                              <a:solidFill>
                                <a:srgbClr val="FFFFFF"/>
                              </a:solidFill>
                              <a:latin typeface="Cambria Math" panose="02040503050406030204" pitchFamily="18" charset="0"/>
                            </a:rPr>
                            <m:t>𝑵</m:t>
                          </m:r>
                        </m:sup>
                        <m:e>
                          <m:d>
                            <m:dPr>
                              <m:begChr m:val="["/>
                              <m:endChr m:val="]"/>
                              <m:ctrlPr>
                                <a:rPr lang="en-US" altLang="zh-CN" sz="2000" b="1" i="1" smtClean="0">
                                  <a:solidFill>
                                    <a:srgbClr val="FFFFFF"/>
                                  </a:solidFill>
                                  <a:latin typeface="Cambria Math"/>
                                </a:rPr>
                              </m:ctrlPr>
                            </m:dPr>
                            <m:e>
                              <m:sSup>
                                <m:sSupPr>
                                  <m:ctrlPr>
                                    <a:rPr lang="en-US" altLang="zh-CN" sz="2000" b="1" i="1">
                                      <a:solidFill>
                                        <a:srgbClr val="FFFFFF"/>
                                      </a:solidFill>
                                      <a:latin typeface="Cambria Math"/>
                                    </a:rPr>
                                  </m:ctrlPr>
                                </m:sSupPr>
                                <m:e>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𝒚</m:t>
                                      </m:r>
                                    </m:e>
                                    <m:sub>
                                      <m:r>
                                        <a:rPr lang="en-US" altLang="zh-CN" sz="2000" b="1" i="1">
                                          <a:solidFill>
                                            <a:srgbClr val="FFFFFF"/>
                                          </a:solidFill>
                                          <a:latin typeface="Cambria Math" panose="02040503050406030204" pitchFamily="18" charset="0"/>
                                        </a:rPr>
                                        <m:t>𝟏</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𝒕</m:t>
                                      </m:r>
                                    </m:e>
                                    <m:sub>
                                      <m:r>
                                        <a:rPr lang="en-US" altLang="zh-CN" sz="2000" b="1" i="1">
                                          <a:solidFill>
                                            <a:srgbClr val="FFFFFF"/>
                                          </a:solidFill>
                                          <a:latin typeface="Cambria Math" panose="02040503050406030204" pitchFamily="18" charset="0"/>
                                        </a:rPr>
                                        <m:t>𝟏</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e>
                                <m:sup>
                                  <m:r>
                                    <a:rPr lang="en-US" altLang="zh-CN" sz="2000" b="1" i="1">
                                      <a:solidFill>
                                        <a:srgbClr val="FFFFFF"/>
                                      </a:solidFill>
                                      <a:latin typeface="Cambria Math" panose="02040503050406030204" pitchFamily="18" charset="0"/>
                                    </a:rPr>
                                    <m:t>𝟐</m:t>
                                  </m:r>
                                </m:sup>
                              </m:sSup>
                              <m:r>
                                <a:rPr lang="en-US" altLang="zh-CN" sz="2000" b="1" i="1">
                                  <a:solidFill>
                                    <a:srgbClr val="FFFFFF"/>
                                  </a:solidFill>
                                  <a:latin typeface="Cambria Math" panose="02040503050406030204" pitchFamily="18" charset="0"/>
                                </a:rPr>
                                <m:t>+</m:t>
                              </m:r>
                              <m:sSup>
                                <m:sSupPr>
                                  <m:ctrlPr>
                                    <a:rPr lang="en-US" altLang="zh-CN" sz="2000" b="1" i="1">
                                      <a:solidFill>
                                        <a:srgbClr val="FFFFFF"/>
                                      </a:solidFill>
                                      <a:latin typeface="Cambria Math"/>
                                    </a:rPr>
                                  </m:ctrlPr>
                                </m:sSupPr>
                                <m:e>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𝒚</m:t>
                                      </m:r>
                                    </m:e>
                                    <m:sub>
                                      <m:r>
                                        <a:rPr lang="en-US" altLang="zh-CN" sz="2000" b="1" i="1">
                                          <a:solidFill>
                                            <a:srgbClr val="FFFFFF"/>
                                          </a:solidFill>
                                          <a:latin typeface="Cambria Math" panose="02040503050406030204" pitchFamily="18" charset="0"/>
                                        </a:rPr>
                                        <m:t>𝟐</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𝒕</m:t>
                                      </m:r>
                                    </m:e>
                                    <m:sub>
                                      <m:r>
                                        <a:rPr lang="en-US" altLang="zh-CN" sz="2000" b="1" i="1">
                                          <a:solidFill>
                                            <a:srgbClr val="FFFFFF"/>
                                          </a:solidFill>
                                          <a:latin typeface="Cambria Math" panose="02040503050406030204" pitchFamily="18" charset="0"/>
                                        </a:rPr>
                                        <m:t>𝟐</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e>
                                <m:sup>
                                  <m:r>
                                    <a:rPr lang="en-US" altLang="zh-CN" sz="2000" b="1" i="1">
                                      <a:solidFill>
                                        <a:srgbClr val="FFFFFF"/>
                                      </a:solidFill>
                                      <a:latin typeface="Cambria Math" panose="02040503050406030204" pitchFamily="18" charset="0"/>
                                    </a:rPr>
                                    <m:t>𝟐</m:t>
                                  </m:r>
                                </m:sup>
                              </m:sSup>
                              <m:r>
                                <m:rPr>
                                  <m:nor/>
                                </m:rPr>
                                <a:rPr lang="zh-CN" altLang="en-US" sz="2000" b="1" dirty="0">
                                  <a:solidFill>
                                    <a:srgbClr val="FFFFFF"/>
                                  </a:solidFill>
                                </a:rPr>
                                <m:t> </m:t>
                              </m:r>
                            </m:e>
                          </m:d>
                        </m:e>
                      </m:nary>
                      <m:r>
                        <a:rPr lang="en-US" altLang="zh-CN" sz="2000" b="1" i="1" smtClean="0">
                          <a:solidFill>
                            <a:srgbClr val="FFFFFF"/>
                          </a:solidFill>
                          <a:latin typeface="Cambria Math" panose="02040503050406030204" pitchFamily="18" charset="0"/>
                        </a:rPr>
                        <m:t>+</m:t>
                      </m:r>
                      <m:r>
                        <a:rPr lang="zh-CN" altLang="en-US" sz="2000" b="1" i="1" smtClean="0">
                          <a:solidFill>
                            <a:srgbClr val="FFFFFF"/>
                          </a:solidFill>
                          <a:latin typeface="Cambria Math" panose="02040503050406030204" pitchFamily="18" charset="0"/>
                        </a:rPr>
                        <m:t>𝝀</m:t>
                      </m:r>
                      <m:nary>
                        <m:naryPr>
                          <m:chr m:val="∑"/>
                          <m:ctrlPr>
                            <a:rPr lang="en-US" altLang="zh-CN" sz="2000" b="1" i="1">
                              <a:solidFill>
                                <a:srgbClr val="FFFFFF"/>
                              </a:solidFill>
                              <a:latin typeface="Cambria Math"/>
                            </a:rPr>
                          </m:ctrlPr>
                        </m:naryPr>
                        <m:sub>
                          <m:r>
                            <m:rPr>
                              <m:brk m:alnAt="23"/>
                            </m:rPr>
                            <a:rPr lang="en-US" altLang="zh-CN" sz="2000" b="1" i="1">
                              <a:solidFill>
                                <a:srgbClr val="FFFFFF"/>
                              </a:solidFill>
                              <a:latin typeface="Cambria Math" panose="02040503050406030204" pitchFamily="18" charset="0"/>
                            </a:rPr>
                            <m:t>𝒊</m:t>
                          </m:r>
                          <m:r>
                            <a:rPr lang="en-US" altLang="zh-CN" sz="2000" b="1" i="1">
                              <a:solidFill>
                                <a:srgbClr val="FFFFFF"/>
                              </a:solidFill>
                              <a:latin typeface="Cambria Math" panose="02040503050406030204" pitchFamily="18" charset="0"/>
                            </a:rPr>
                            <m:t>=</m:t>
                          </m:r>
                          <m:r>
                            <a:rPr lang="en-US" altLang="zh-CN" sz="2000" b="1" i="1">
                              <a:solidFill>
                                <a:srgbClr val="FFFFFF"/>
                              </a:solidFill>
                              <a:latin typeface="Cambria Math" panose="02040503050406030204" pitchFamily="18" charset="0"/>
                            </a:rPr>
                            <m:t>𝟎</m:t>
                          </m:r>
                        </m:sub>
                        <m:sup>
                          <m:r>
                            <a:rPr lang="en-US" altLang="zh-CN" sz="2000" b="1" i="1">
                              <a:solidFill>
                                <a:srgbClr val="FFFFFF"/>
                              </a:solidFill>
                              <a:latin typeface="Cambria Math" panose="02040503050406030204" pitchFamily="18" charset="0"/>
                            </a:rPr>
                            <m:t>𝑵</m:t>
                          </m:r>
                        </m:sup>
                        <m:e>
                          <m:r>
                            <a:rPr lang="en-US" altLang="zh-CN" sz="2000" b="1" i="0" smtClean="0">
                              <a:solidFill>
                                <a:srgbClr val="FFFFFF"/>
                              </a:solidFill>
                              <a:latin typeface="Cambria Math" panose="02040503050406030204" pitchFamily="18" charset="0"/>
                            </a:rPr>
                            <m:t>𝐦𝐚𝐱</m:t>
                          </m:r>
                          <m:r>
                            <a:rPr lang="zh-CN" altLang="en-US" sz="2000" b="1" i="1" smtClean="0">
                              <a:solidFill>
                                <a:srgbClr val="FFFFFF"/>
                              </a:solidFill>
                              <a:latin typeface="Cambria Math" panose="02040503050406030204" pitchFamily="18" charset="0"/>
                            </a:rPr>
                            <m:t>⁡</m:t>
                          </m:r>
                          <m:d>
                            <m:dPr>
                              <m:begChr m:val="["/>
                              <m:endChr m:val="]"/>
                              <m:ctrlPr>
                                <a:rPr lang="en-US" altLang="zh-CN" sz="2000" b="1" i="1" smtClean="0">
                                  <a:solidFill>
                                    <a:srgbClr val="FFFFFF"/>
                                  </a:solidFill>
                                  <a:latin typeface="Cambria Math"/>
                                </a:rPr>
                              </m:ctrlPr>
                            </m:dPr>
                            <m:e>
                              <m:r>
                                <a:rPr lang="en-US" altLang="zh-CN" sz="2000" b="1" i="1">
                                  <a:solidFill>
                                    <a:srgbClr val="FFFFFF"/>
                                  </a:solidFill>
                                  <a:latin typeface="Cambria Math" panose="02040503050406030204" pitchFamily="18" charset="0"/>
                                </a:rPr>
                                <m:t>𝟎</m:t>
                              </m:r>
                              <m:r>
                                <a:rPr lang="en-US" altLang="zh-CN" sz="2000" b="1" i="1">
                                  <a:solidFill>
                                    <a:srgbClr val="FFFFFF"/>
                                  </a:solidFill>
                                  <a:latin typeface="Cambria Math" panose="02040503050406030204" pitchFamily="18" charset="0"/>
                                </a:rPr>
                                <m:t>,</m:t>
                              </m:r>
                              <m:r>
                                <a:rPr lang="en-US" altLang="zh-CN" sz="2000" b="1" i="1">
                                  <a:solidFill>
                                    <a:srgbClr val="FFFFFF"/>
                                  </a:solidFill>
                                  <a:latin typeface="Cambria Math" panose="02040503050406030204" pitchFamily="18" charset="0"/>
                                </a:rPr>
                                <m:t>𝒎</m:t>
                              </m:r>
                              <m:r>
                                <a:rPr lang="en-US" altLang="zh-CN" sz="2000" b="1" i="1">
                                  <a:solidFill>
                                    <a:srgbClr val="FFFFFF"/>
                                  </a:solidFill>
                                  <a:latin typeface="Cambria Math" panose="02040503050406030204" pitchFamily="18" charset="0"/>
                                </a:rPr>
                                <m:t>−</m:t>
                              </m:r>
                              <m:d>
                                <m:dPr>
                                  <m:ctrlPr>
                                    <a:rPr lang="en-US" altLang="zh-CN" sz="2000" b="1" i="1">
                                      <a:solidFill>
                                        <a:srgbClr val="FFFFFF"/>
                                      </a:solidFill>
                                      <a:latin typeface="Cambria Math"/>
                                    </a:rPr>
                                  </m:ctrlPr>
                                </m:dPr>
                                <m:e>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𝒚</m:t>
                                      </m:r>
                                    </m:e>
                                    <m:sub>
                                      <m:r>
                                        <a:rPr lang="en-US" altLang="zh-CN" sz="2000" b="1" i="1">
                                          <a:solidFill>
                                            <a:srgbClr val="FFFFFF"/>
                                          </a:solidFill>
                                          <a:latin typeface="Cambria Math" panose="02040503050406030204" pitchFamily="18" charset="0"/>
                                        </a:rPr>
                                        <m:t>𝟏</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𝒚</m:t>
                                      </m:r>
                                    </m:e>
                                    <m:sub>
                                      <m:r>
                                        <a:rPr lang="en-US" altLang="zh-CN" sz="2000" b="1" i="1">
                                          <a:solidFill>
                                            <a:srgbClr val="FFFFFF"/>
                                          </a:solidFill>
                                          <a:latin typeface="Cambria Math" panose="02040503050406030204" pitchFamily="18" charset="0"/>
                                        </a:rPr>
                                        <m:t>𝟐</m:t>
                                      </m:r>
                                      <m:r>
                                        <a:rPr lang="en-US" altLang="zh-CN" sz="2000" b="1" i="1">
                                          <a:solidFill>
                                            <a:srgbClr val="FFFFFF"/>
                                          </a:solidFill>
                                          <a:latin typeface="Cambria Math" panose="02040503050406030204" pitchFamily="18" charset="0"/>
                                        </a:rPr>
                                        <m:t>𝒊</m:t>
                                      </m:r>
                                    </m:sub>
                                  </m:sSub>
                                </m:e>
                              </m:d>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𝒕</m:t>
                                  </m:r>
                                </m:e>
                                <m:sub>
                                  <m:r>
                                    <a:rPr lang="en-US" altLang="zh-CN" sz="2000" b="1" i="1">
                                      <a:solidFill>
                                        <a:srgbClr val="FFFFFF"/>
                                      </a:solidFill>
                                      <a:latin typeface="Cambria Math" panose="02040503050406030204" pitchFamily="18" charset="0"/>
                                    </a:rPr>
                                    <m:t>𝟏</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sSub>
                                <m:sSubPr>
                                  <m:ctrlPr>
                                    <a:rPr lang="en-US" altLang="zh-CN" sz="2000" b="1" i="1">
                                      <a:solidFill>
                                        <a:srgbClr val="FFFFFF"/>
                                      </a:solidFill>
                                      <a:latin typeface="Cambria Math"/>
                                    </a:rPr>
                                  </m:ctrlPr>
                                </m:sSubPr>
                                <m:e>
                                  <m:r>
                                    <a:rPr lang="en-US" altLang="zh-CN" sz="2000" b="1" i="1">
                                      <a:solidFill>
                                        <a:srgbClr val="FFFFFF"/>
                                      </a:solidFill>
                                      <a:latin typeface="Cambria Math" panose="02040503050406030204" pitchFamily="18" charset="0"/>
                                    </a:rPr>
                                    <m:t>𝒕</m:t>
                                  </m:r>
                                </m:e>
                                <m:sub>
                                  <m:r>
                                    <a:rPr lang="en-US" altLang="zh-CN" sz="2000" b="1" i="1">
                                      <a:solidFill>
                                        <a:srgbClr val="FFFFFF"/>
                                      </a:solidFill>
                                      <a:latin typeface="Cambria Math" panose="02040503050406030204" pitchFamily="18" charset="0"/>
                                    </a:rPr>
                                    <m:t>𝟐</m:t>
                                  </m:r>
                                  <m:r>
                                    <a:rPr lang="en-US" altLang="zh-CN" sz="2000" b="1" i="1">
                                      <a:solidFill>
                                        <a:srgbClr val="FFFFFF"/>
                                      </a:solidFill>
                                      <a:latin typeface="Cambria Math" panose="02040503050406030204" pitchFamily="18" charset="0"/>
                                    </a:rPr>
                                    <m:t>𝒊</m:t>
                                  </m:r>
                                </m:sub>
                              </m:sSub>
                              <m:r>
                                <a:rPr lang="en-US" altLang="zh-CN" sz="2000" b="1" i="1">
                                  <a:solidFill>
                                    <a:srgbClr val="FFFFFF"/>
                                  </a:solidFill>
                                  <a:latin typeface="Cambria Math" panose="02040503050406030204" pitchFamily="18" charset="0"/>
                                </a:rPr>
                                <m:t>)</m:t>
                              </m:r>
                            </m:e>
                          </m:d>
                        </m:e>
                      </m:nary>
                    </m:oMath>
                  </m:oMathPara>
                </a14:m>
                <a:endParaRPr lang="zh-CN" altLang="en-US" sz="20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2628997" y="4767702"/>
                <a:ext cx="5185595" cy="2136034"/>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3219138"/>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左右箭头 4"/>
          <p:cNvSpPr>
            <a:spLocks noChangeArrowheads="1"/>
          </p:cNvSpPr>
          <p:nvPr/>
        </p:nvSpPr>
        <p:spPr bwMode="auto">
          <a:xfrm>
            <a:off x="3271838" y="1973263"/>
            <a:ext cx="5648325" cy="2913062"/>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zh-CN" altLang="en-US" sz="4000" b="1" dirty="0" smtClean="0">
                <a:solidFill>
                  <a:srgbClr val="005076"/>
                </a:solidFill>
                <a:latin typeface="Calibri" panose="020F0502020204030204" pitchFamily="34" charset="0"/>
                <a:sym typeface="Calibri" panose="020F0502020204030204" pitchFamily="34" charset="0"/>
              </a:rPr>
              <a:t>谢谢！请指正</a:t>
            </a:r>
            <a:endParaRPr lang="zh-CN" altLang="en-US" sz="4000" b="1" dirty="0">
              <a:solidFill>
                <a:srgbClr val="005076"/>
              </a:solidFill>
              <a:latin typeface="宋体" panose="02010600030101010101" pitchFamily="2" charset="-122"/>
              <a:sym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左右箭头 4"/>
          <p:cNvSpPr>
            <a:spLocks noChangeArrowheads="1"/>
          </p:cNvSpPr>
          <p:nvPr/>
        </p:nvSpPr>
        <p:spPr bwMode="auto">
          <a:xfrm>
            <a:off x="1725613" y="1666875"/>
            <a:ext cx="8612187" cy="2865438"/>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en-US" sz="8800" b="1" dirty="0">
                <a:solidFill>
                  <a:srgbClr val="FF0000"/>
                </a:solidFill>
                <a:latin typeface="Calibri" panose="020F0502020204030204" pitchFamily="34" charset="0"/>
                <a:cs typeface="Calibri" panose="020F0502020204030204" pitchFamily="34" charset="0"/>
                <a:sym typeface="Calibri" panose="020F0502020204030204" pitchFamily="34" charset="0"/>
              </a:rPr>
              <a:t>1</a:t>
            </a:r>
            <a:endParaRPr lang="zh-CN" altLang="en-US" sz="8800" b="1" dirty="0">
              <a:solidFill>
                <a:srgbClr val="FF0000"/>
              </a:solidFill>
              <a:latin typeface="宋体" panose="02010600030101010101" pitchFamily="2" charset="-122"/>
              <a:sym typeface="宋体" panose="02010600030101010101" pitchFamily="2" charset="-122"/>
            </a:endParaRPr>
          </a:p>
        </p:txBody>
      </p:sp>
      <p:sp>
        <p:nvSpPr>
          <p:cNvPr id="5123" name="文本框 5"/>
          <p:cNvSpPr>
            <a:spLocks noChangeArrowheads="1"/>
          </p:cNvSpPr>
          <p:nvPr/>
        </p:nvSpPr>
        <p:spPr bwMode="auto">
          <a:xfrm>
            <a:off x="2411413" y="3870325"/>
            <a:ext cx="7240587" cy="1107996"/>
          </a:xfrm>
          <a:prstGeom prst="rect">
            <a:avLst/>
          </a:prstGeom>
          <a:noFill/>
          <a:ln w="9525">
            <a:noFill/>
            <a:miter lim="800000"/>
          </a:ln>
        </p:spPr>
        <p:txBody>
          <a:bodyPr>
            <a:spAutoFit/>
          </a:bodyPr>
          <a:lstStyle/>
          <a:p>
            <a:pPr algn="ctr"/>
            <a:r>
              <a:rPr lang="zh-CN" altLang="en-US" sz="66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应用场景</a:t>
            </a:r>
            <a:endParaRPr lang="zh-CN" altLang="en-US"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36293983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F554F07-D374-4A83-95E6-5A59EFD42B95}" type="datetime1">
              <a:rPr lang="zh-CN" altLang="en-US" smtClean="0"/>
              <a:t>2016/8/23</a:t>
            </a:fld>
            <a:endParaRPr lang="zh-CN" altLang="en-US" sz="1800">
              <a:solidFill>
                <a:schemeClr val="tx1"/>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459" y="1129844"/>
            <a:ext cx="2665141" cy="4738027"/>
          </a:xfrm>
          <a:prstGeom prst="rect">
            <a:avLst/>
          </a:prstGeom>
        </p:spPr>
      </p:pic>
      <p:pic>
        <p:nvPicPr>
          <p:cNvPr id="6" name="内容占位符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635426" y="1129844"/>
            <a:ext cx="2669703" cy="4746139"/>
          </a:xfr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9052" y="1129844"/>
            <a:ext cx="2665140" cy="4738027"/>
          </a:xfrm>
          <a:prstGeom prst="rect">
            <a:avLst/>
          </a:prstGeom>
        </p:spPr>
      </p:pic>
    </p:spTree>
    <p:extLst>
      <p:ext uri="{BB962C8B-B14F-4D97-AF65-F5344CB8AC3E}">
        <p14:creationId xmlns:p14="http://schemas.microsoft.com/office/powerpoint/2010/main" val="18123372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左右箭头 4"/>
          <p:cNvSpPr>
            <a:spLocks noChangeArrowheads="1"/>
          </p:cNvSpPr>
          <p:nvPr/>
        </p:nvSpPr>
        <p:spPr bwMode="auto">
          <a:xfrm>
            <a:off x="1725613" y="1666875"/>
            <a:ext cx="8612187" cy="2865438"/>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en-US" sz="8800" b="1" dirty="0" smtClean="0">
                <a:solidFill>
                  <a:srgbClr val="FF0000"/>
                </a:solidFill>
                <a:latin typeface="Calibri" panose="020F0502020204030204" pitchFamily="34" charset="0"/>
                <a:cs typeface="Calibri" panose="020F0502020204030204" pitchFamily="34" charset="0"/>
                <a:sym typeface="Calibri" panose="020F0502020204030204" pitchFamily="34" charset="0"/>
              </a:rPr>
              <a:t>2</a:t>
            </a:r>
            <a:endParaRPr lang="zh-CN" altLang="en-US" sz="8800" b="1" dirty="0">
              <a:solidFill>
                <a:srgbClr val="FF0000"/>
              </a:solidFill>
              <a:latin typeface="宋体" panose="02010600030101010101" pitchFamily="2" charset="-122"/>
              <a:sym typeface="宋体" panose="02010600030101010101" pitchFamily="2" charset="-122"/>
            </a:endParaRPr>
          </a:p>
        </p:txBody>
      </p:sp>
      <p:sp>
        <p:nvSpPr>
          <p:cNvPr id="5123" name="文本框 5"/>
          <p:cNvSpPr>
            <a:spLocks noChangeArrowheads="1"/>
          </p:cNvSpPr>
          <p:nvPr/>
        </p:nvSpPr>
        <p:spPr bwMode="auto">
          <a:xfrm>
            <a:off x="2411413" y="3870325"/>
            <a:ext cx="7240587" cy="1107996"/>
          </a:xfrm>
          <a:prstGeom prst="rect">
            <a:avLst/>
          </a:prstGeom>
          <a:noFill/>
          <a:ln w="9525">
            <a:noFill/>
            <a:miter lim="800000"/>
          </a:ln>
        </p:spPr>
        <p:txBody>
          <a:bodyPr>
            <a:spAutoFit/>
          </a:bodyPr>
          <a:lstStyle/>
          <a:p>
            <a:pPr algn="ctr"/>
            <a:r>
              <a:rPr lang="zh-CN" altLang="en-US" sz="6600" b="1" dirty="0" smtClean="0">
                <a:solidFill>
                  <a:srgbClr val="F2F2F2"/>
                </a:solidFill>
                <a:latin typeface="Calibri" panose="020F0502020204030204" pitchFamily="34" charset="0"/>
                <a:ea typeface="微软雅黑" panose="020B0503020204020204" pitchFamily="34" charset="-122"/>
                <a:sym typeface="Calibri" panose="020F0502020204030204" pitchFamily="34" charset="0"/>
              </a:rPr>
              <a:t>整体框架</a:t>
            </a:r>
            <a:endParaRPr lang="zh-CN" altLang="en-US"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425288152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FFFFF"/>
          </a:solidFill>
          <a:ln w="9525">
            <a:noFill/>
            <a:miter lim="800000"/>
          </a:ln>
        </p:spPr>
        <p:txBody>
          <a:bodyPr anchor="ctr"/>
          <a:lstStyle/>
          <a:p>
            <a:endParaRPr lang="zh-CN" altLang="zh-CN">
              <a:solidFill>
                <a:srgbClr val="FF0000"/>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FFFFFF"/>
          </a:solidFill>
          <a:ln w="9525">
            <a:noFill/>
            <a:miter lim="800000"/>
          </a:ln>
        </p:spPr>
        <p:txBody>
          <a:bodyPr anchor="ctr"/>
          <a:lstStyle/>
          <a:p>
            <a:endParaRPr lang="zh-CN" altLang="zh-CN">
              <a:solidFill>
                <a:srgbClr val="FF0000"/>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FFFFFF"/>
          </a:solidFill>
          <a:ln w="9525">
            <a:noFill/>
            <a:miter lim="800000"/>
          </a:ln>
        </p:spPr>
        <p:txBody>
          <a:bodyPr anchor="ctr"/>
          <a:lstStyle/>
          <a:p>
            <a:endParaRPr lang="zh-CN" altLang="zh-CN">
              <a:solidFill>
                <a:srgbClr val="FF0000"/>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rgbClr val="FFFFFF"/>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rgbClr val="FFFFFF"/>
                </a:solidFill>
                <a:latin typeface="Calibri" panose="020F0502020204030204" pitchFamily="34" charset="0"/>
                <a:cs typeface="Calibri" panose="020F0502020204030204" pitchFamily="34" charset="0"/>
                <a:sym typeface="Calibri" panose="020F0502020204030204" pitchFamily="34" charset="0"/>
              </a:rPr>
              <a:t>2</a:t>
            </a:r>
            <a:endParaRPr lang="zh-CN" altLang="zh-CN" sz="7200" dirty="0">
              <a:solidFill>
                <a:srgbClr val="FFFFFF"/>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FFFFF"/>
          </a:solidFill>
        </p:spPr>
        <p:txBody>
          <a:bodyPr/>
          <a:lstStyle/>
          <a:p>
            <a:pPr marL="0" indent="0"/>
            <a:r>
              <a:rPr lang="zh-CN" altLang="en-US" sz="4800" b="1" dirty="0" smtClean="0">
                <a:solidFill>
                  <a:srgbClr val="FF0000"/>
                </a:solidFill>
                <a:latin typeface="黑体" panose="02010609060101010101" pitchFamily="49" charset="-122"/>
                <a:ea typeface="黑体" panose="02010609060101010101" pitchFamily="49" charset="-122"/>
              </a:rPr>
              <a:t>产品原型</a:t>
            </a:r>
            <a:endParaRPr lang="zh-CN" altLang="zh-CN" sz="4800" b="1" dirty="0">
              <a:solidFill>
                <a:srgbClr val="FF0000"/>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275357" y="259566"/>
            <a:ext cx="9685337" cy="846138"/>
          </a:xfrm>
          <a:prstGeom prst="rect">
            <a:avLst/>
          </a:prstGeom>
          <a:solidFill>
            <a:srgbClr val="FFFFFF"/>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系统结构</a:t>
            </a:r>
            <a:endParaRPr kumimoji="0" lang="zh-CN" altLang="zh-CN" sz="4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nvGrpSpPr>
          <p:cNvPr id="4" name="组合 3"/>
          <p:cNvGrpSpPr/>
          <p:nvPr/>
        </p:nvGrpSpPr>
        <p:grpSpPr>
          <a:xfrm>
            <a:off x="2713191" y="1105704"/>
            <a:ext cx="7732606" cy="5535526"/>
            <a:chOff x="3103716" y="1322474"/>
            <a:chExt cx="7732606" cy="5535526"/>
          </a:xfrm>
        </p:grpSpPr>
        <p:sp>
          <p:nvSpPr>
            <p:cNvPr id="14" name="矩形 13"/>
            <p:cNvSpPr/>
            <p:nvPr/>
          </p:nvSpPr>
          <p:spPr>
            <a:xfrm>
              <a:off x="3103716" y="1712512"/>
              <a:ext cx="3168352" cy="57606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PC/M/App/</a:t>
              </a:r>
              <a:r>
                <a:rPr lang="zh-CN" altLang="en-US" dirty="0" smtClean="0">
                  <a:solidFill>
                    <a:srgbClr val="FF0000"/>
                  </a:solidFill>
                </a:rPr>
                <a:t>微信</a:t>
              </a:r>
              <a:r>
                <a:rPr lang="en-US" altLang="zh-CN" dirty="0" smtClean="0">
                  <a:solidFill>
                    <a:srgbClr val="FF0000"/>
                  </a:solidFill>
                </a:rPr>
                <a:t>/</a:t>
              </a:r>
              <a:r>
                <a:rPr lang="zh-CN" altLang="en-US" dirty="0" smtClean="0">
                  <a:solidFill>
                    <a:srgbClr val="FF0000"/>
                  </a:solidFill>
                </a:rPr>
                <a:t>手</a:t>
              </a:r>
              <a:r>
                <a:rPr lang="en-US" altLang="zh-CN" dirty="0" smtClean="0">
                  <a:solidFill>
                    <a:srgbClr val="FF0000"/>
                  </a:solidFill>
                </a:rPr>
                <a:t>Q</a:t>
              </a:r>
              <a:endParaRPr lang="zh-CN" altLang="en-US" dirty="0">
                <a:solidFill>
                  <a:srgbClr val="FF0000"/>
                </a:solidFill>
              </a:endParaRPr>
            </a:p>
          </p:txBody>
        </p:sp>
        <p:sp>
          <p:nvSpPr>
            <p:cNvPr id="16" name="矩形 15"/>
            <p:cNvSpPr/>
            <p:nvPr/>
          </p:nvSpPr>
          <p:spPr>
            <a:xfrm>
              <a:off x="7118026" y="1712512"/>
              <a:ext cx="3168352" cy="57606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展示包段</a:t>
              </a:r>
              <a:r>
                <a:rPr lang="en-US" altLang="zh-CN" dirty="0" smtClean="0">
                  <a:solidFill>
                    <a:srgbClr val="FF0000"/>
                  </a:solidFill>
                </a:rPr>
                <a:t>/CPD/ADX</a:t>
              </a:r>
              <a:endParaRPr lang="zh-CN" altLang="en-US" dirty="0">
                <a:solidFill>
                  <a:srgbClr val="FF0000"/>
                </a:solidFill>
              </a:endParaRPr>
            </a:p>
          </p:txBody>
        </p:sp>
        <p:sp>
          <p:nvSpPr>
            <p:cNvPr id="19" name="TextBox 5"/>
            <p:cNvSpPr txBox="1"/>
            <p:nvPr/>
          </p:nvSpPr>
          <p:spPr>
            <a:xfrm>
              <a:off x="4291848" y="1322474"/>
              <a:ext cx="792088" cy="369332"/>
            </a:xfrm>
            <a:prstGeom prst="rect">
              <a:avLst/>
            </a:prstGeom>
            <a:solidFill>
              <a:srgbClr val="FFFFFF"/>
            </a:solidFill>
          </p:spPr>
          <p:txBody>
            <a:bodyPr wrap="square" rtlCol="0">
              <a:spAutoFit/>
            </a:bodyPr>
            <a:lstStyle/>
            <a:p>
              <a:r>
                <a:rPr lang="zh-CN" altLang="en-US" dirty="0" smtClean="0">
                  <a:solidFill>
                    <a:srgbClr val="FF0000"/>
                  </a:solidFill>
                </a:rPr>
                <a:t>站内</a:t>
              </a:r>
              <a:endParaRPr lang="zh-CN" altLang="en-US" dirty="0">
                <a:solidFill>
                  <a:srgbClr val="FF0000"/>
                </a:solidFill>
              </a:endParaRPr>
            </a:p>
          </p:txBody>
        </p:sp>
        <p:sp>
          <p:nvSpPr>
            <p:cNvPr id="20" name="TextBox 6"/>
            <p:cNvSpPr txBox="1"/>
            <p:nvPr/>
          </p:nvSpPr>
          <p:spPr>
            <a:xfrm>
              <a:off x="8306158" y="1322474"/>
              <a:ext cx="792088" cy="369332"/>
            </a:xfrm>
            <a:prstGeom prst="rect">
              <a:avLst/>
            </a:prstGeom>
            <a:solidFill>
              <a:srgbClr val="FFFFFF"/>
            </a:solidFill>
          </p:spPr>
          <p:txBody>
            <a:bodyPr wrap="square" rtlCol="0">
              <a:spAutoFit/>
            </a:bodyPr>
            <a:lstStyle/>
            <a:p>
              <a:r>
                <a:rPr lang="zh-CN" altLang="en-US" dirty="0" smtClean="0">
                  <a:solidFill>
                    <a:srgbClr val="FF0000"/>
                  </a:solidFill>
                </a:rPr>
                <a:t>站外</a:t>
              </a:r>
              <a:endParaRPr lang="zh-CN" altLang="en-US" dirty="0">
                <a:solidFill>
                  <a:srgbClr val="FF0000"/>
                </a:solidFill>
              </a:endParaRPr>
            </a:p>
          </p:txBody>
        </p:sp>
        <p:sp>
          <p:nvSpPr>
            <p:cNvPr id="21" name="矩形 20"/>
            <p:cNvSpPr/>
            <p:nvPr/>
          </p:nvSpPr>
          <p:spPr>
            <a:xfrm>
              <a:off x="3103716" y="2576608"/>
              <a:ext cx="7182662"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Gateway</a:t>
              </a:r>
              <a:r>
                <a:rPr lang="zh-CN" altLang="en-US" dirty="0" smtClean="0">
                  <a:solidFill>
                    <a:srgbClr val="FF0000"/>
                  </a:solidFill>
                </a:rPr>
                <a:t>（</a:t>
              </a:r>
              <a:r>
                <a:rPr lang="en-US" altLang="zh-CN" dirty="0" smtClean="0">
                  <a:solidFill>
                    <a:srgbClr val="FF0000"/>
                  </a:solidFill>
                </a:rPr>
                <a:t>A/B Test</a:t>
              </a:r>
              <a:r>
                <a:rPr lang="zh-CN" altLang="en-US" dirty="0" smtClean="0">
                  <a:solidFill>
                    <a:srgbClr val="FF0000"/>
                  </a:solidFill>
                </a:rPr>
                <a:t>、分流）</a:t>
              </a:r>
              <a:endParaRPr lang="zh-CN" altLang="en-US" dirty="0">
                <a:solidFill>
                  <a:srgbClr val="FF0000"/>
                </a:solidFill>
              </a:endParaRPr>
            </a:p>
          </p:txBody>
        </p:sp>
        <p:cxnSp>
          <p:nvCxnSpPr>
            <p:cNvPr id="26" name="直接箭头连接符 25"/>
            <p:cNvCxnSpPr>
              <a:stCxn id="14" idx="2"/>
            </p:cNvCxnSpPr>
            <p:nvPr/>
          </p:nvCxnSpPr>
          <p:spPr>
            <a:xfrm>
              <a:off x="4687892" y="2288576"/>
              <a:ext cx="0" cy="2880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2"/>
            </p:cNvCxnSpPr>
            <p:nvPr/>
          </p:nvCxnSpPr>
          <p:spPr>
            <a:xfrm>
              <a:off x="8702202" y="2288576"/>
              <a:ext cx="0" cy="2880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2"/>
              <a:endCxn id="29" idx="0"/>
            </p:cNvCxnSpPr>
            <p:nvPr/>
          </p:nvCxnSpPr>
          <p:spPr>
            <a:xfrm flipH="1">
              <a:off x="6689594" y="3008656"/>
              <a:ext cx="5453" cy="2880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753490" y="3296688"/>
              <a:ext cx="1872208" cy="3561312"/>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0000"/>
                  </a:solidFill>
                </a:rPr>
                <a:t>A</a:t>
              </a:r>
            </a:p>
            <a:p>
              <a:pPr algn="ctr"/>
              <a:r>
                <a:rPr lang="en-US" altLang="zh-CN" sz="2800" dirty="0" smtClean="0">
                  <a:solidFill>
                    <a:srgbClr val="FF0000"/>
                  </a:solidFill>
                </a:rPr>
                <a:t>D</a:t>
              </a:r>
            </a:p>
            <a:p>
              <a:pPr algn="ctr"/>
              <a:r>
                <a:rPr lang="en-US" altLang="zh-CN" sz="2800" dirty="0" smtClean="0">
                  <a:solidFill>
                    <a:srgbClr val="FF0000"/>
                  </a:solidFill>
                </a:rPr>
                <a:t>S</a:t>
              </a:r>
            </a:p>
            <a:p>
              <a:pPr algn="ctr"/>
              <a:r>
                <a:rPr lang="en-US" altLang="zh-CN" sz="2800" dirty="0" smtClean="0">
                  <a:solidFill>
                    <a:srgbClr val="FF0000"/>
                  </a:solidFill>
                </a:rPr>
                <a:t>E</a:t>
              </a:r>
            </a:p>
            <a:p>
              <a:pPr algn="ctr"/>
              <a:r>
                <a:rPr lang="en-US" altLang="zh-CN" sz="2800" dirty="0" smtClean="0">
                  <a:solidFill>
                    <a:srgbClr val="FF0000"/>
                  </a:solidFill>
                </a:rPr>
                <a:t>R</a:t>
              </a:r>
            </a:p>
            <a:p>
              <a:pPr algn="ctr"/>
              <a:r>
                <a:rPr lang="en-US" altLang="zh-CN" sz="2800" dirty="0" smtClean="0">
                  <a:solidFill>
                    <a:srgbClr val="FF0000"/>
                  </a:solidFill>
                </a:rPr>
                <a:t>V</a:t>
              </a:r>
            </a:p>
            <a:p>
              <a:pPr algn="ctr"/>
              <a:r>
                <a:rPr lang="en-US" altLang="zh-CN" sz="2800" dirty="0" smtClean="0">
                  <a:solidFill>
                    <a:srgbClr val="FF0000"/>
                  </a:solidFill>
                </a:rPr>
                <a:t>E</a:t>
              </a:r>
            </a:p>
            <a:p>
              <a:pPr algn="ctr"/>
              <a:r>
                <a:rPr lang="en-US" altLang="zh-CN" sz="2800" dirty="0">
                  <a:solidFill>
                    <a:srgbClr val="FF0000"/>
                  </a:solidFill>
                </a:rPr>
                <a:t>R</a:t>
              </a:r>
              <a:endParaRPr lang="zh-CN" altLang="en-US" sz="2800" dirty="0">
                <a:solidFill>
                  <a:srgbClr val="FF0000"/>
                </a:solidFill>
              </a:endParaRPr>
            </a:p>
          </p:txBody>
        </p:sp>
        <p:cxnSp>
          <p:nvCxnSpPr>
            <p:cNvPr id="30" name="直接箭头连接符 29"/>
            <p:cNvCxnSpPr/>
            <p:nvPr/>
          </p:nvCxnSpPr>
          <p:spPr>
            <a:xfrm>
              <a:off x="7625698" y="3440704"/>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558186" y="3296688"/>
              <a:ext cx="1296144"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User-server</a:t>
              </a:r>
              <a:endParaRPr lang="zh-CN" altLang="en-US" dirty="0">
                <a:solidFill>
                  <a:srgbClr val="FF0000"/>
                </a:solidFill>
              </a:endParaRPr>
            </a:p>
          </p:txBody>
        </p:sp>
        <p:sp>
          <p:nvSpPr>
            <p:cNvPr id="32" name="矩形 31"/>
            <p:cNvSpPr/>
            <p:nvPr/>
          </p:nvSpPr>
          <p:spPr>
            <a:xfrm>
              <a:off x="8558186" y="3944760"/>
              <a:ext cx="1296144"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S</a:t>
              </a:r>
              <a:r>
                <a:rPr lang="en-US" altLang="zh-CN" dirty="0" err="1" smtClean="0">
                  <a:solidFill>
                    <a:srgbClr val="FF0000"/>
                  </a:solidFill>
                </a:rPr>
                <a:t>ku</a:t>
              </a:r>
              <a:r>
                <a:rPr lang="en-US" altLang="zh-CN" dirty="0" smtClean="0">
                  <a:solidFill>
                    <a:srgbClr val="FF0000"/>
                  </a:solidFill>
                </a:rPr>
                <a:t>-server</a:t>
              </a:r>
              <a:endParaRPr lang="zh-CN" altLang="en-US" dirty="0">
                <a:solidFill>
                  <a:srgbClr val="FF0000"/>
                </a:solidFill>
              </a:endParaRPr>
            </a:p>
          </p:txBody>
        </p:sp>
        <p:cxnSp>
          <p:nvCxnSpPr>
            <p:cNvPr id="33" name="直接箭头连接符 32"/>
            <p:cNvCxnSpPr/>
            <p:nvPr/>
          </p:nvCxnSpPr>
          <p:spPr>
            <a:xfrm>
              <a:off x="7625698" y="4088776"/>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7625698" y="3584720"/>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7625698" y="4232792"/>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558186" y="4736848"/>
              <a:ext cx="227813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Recommend-server</a:t>
              </a:r>
              <a:endParaRPr lang="zh-CN" altLang="en-US" dirty="0">
                <a:solidFill>
                  <a:srgbClr val="FF0000"/>
                </a:solidFill>
              </a:endParaRPr>
            </a:p>
          </p:txBody>
        </p:sp>
        <p:cxnSp>
          <p:nvCxnSpPr>
            <p:cNvPr id="37" name="直接箭头连接符 36"/>
            <p:cNvCxnSpPr/>
            <p:nvPr/>
          </p:nvCxnSpPr>
          <p:spPr>
            <a:xfrm>
              <a:off x="7625698" y="4880864"/>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7625698" y="5024880"/>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7"/>
            <p:cNvSpPr txBox="1"/>
            <p:nvPr/>
          </p:nvSpPr>
          <p:spPr>
            <a:xfrm>
              <a:off x="7694090" y="4582959"/>
              <a:ext cx="720080" cy="307777"/>
            </a:xfrm>
            <a:prstGeom prst="rect">
              <a:avLst/>
            </a:prstGeom>
            <a:solidFill>
              <a:srgbClr val="FFFFFF"/>
            </a:solidFill>
          </p:spPr>
          <p:txBody>
            <a:bodyPr wrap="square" rtlCol="0">
              <a:spAutoFit/>
            </a:bodyPr>
            <a:lstStyle/>
            <a:p>
              <a:r>
                <a:rPr lang="zh-CN" altLang="en-US" sz="1400" dirty="0">
                  <a:solidFill>
                    <a:srgbClr val="FF0000"/>
                  </a:solidFill>
                </a:rPr>
                <a:t>非广告</a:t>
              </a:r>
            </a:p>
          </p:txBody>
        </p:sp>
        <p:sp>
          <p:nvSpPr>
            <p:cNvPr id="40" name="矩形 39"/>
            <p:cNvSpPr/>
            <p:nvPr/>
          </p:nvSpPr>
          <p:spPr>
            <a:xfrm>
              <a:off x="8558186" y="5403171"/>
              <a:ext cx="1582101" cy="432049"/>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Feature</a:t>
              </a:r>
              <a:r>
                <a:rPr lang="en-US" altLang="zh-CN" dirty="0" smtClean="0">
                  <a:solidFill>
                    <a:srgbClr val="FF0000"/>
                  </a:solidFill>
                </a:rPr>
                <a:t>-server</a:t>
              </a:r>
              <a:endParaRPr lang="zh-CN" altLang="en-US" dirty="0">
                <a:solidFill>
                  <a:srgbClr val="FF0000"/>
                </a:solidFill>
              </a:endParaRPr>
            </a:p>
          </p:txBody>
        </p:sp>
        <p:cxnSp>
          <p:nvCxnSpPr>
            <p:cNvPr id="41" name="直接箭头连接符 40"/>
            <p:cNvCxnSpPr/>
            <p:nvPr/>
          </p:nvCxnSpPr>
          <p:spPr>
            <a:xfrm>
              <a:off x="7650514" y="5606609"/>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7587886" y="5685079"/>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12558" y="5249282"/>
              <a:ext cx="720080" cy="307777"/>
            </a:xfrm>
            <a:prstGeom prst="rect">
              <a:avLst/>
            </a:prstGeom>
            <a:solidFill>
              <a:srgbClr val="FFFFFF"/>
            </a:solidFill>
          </p:spPr>
          <p:txBody>
            <a:bodyPr wrap="square" rtlCol="0">
              <a:spAutoFit/>
            </a:bodyPr>
            <a:lstStyle/>
            <a:p>
              <a:r>
                <a:rPr lang="zh-CN" altLang="en-US" sz="1400" dirty="0" smtClean="0">
                  <a:solidFill>
                    <a:srgbClr val="FF0000"/>
                  </a:solidFill>
                </a:rPr>
                <a:t>抽特征</a:t>
              </a:r>
              <a:endParaRPr lang="zh-CN" altLang="en-US" sz="1400" dirty="0">
                <a:solidFill>
                  <a:srgbClr val="FF0000"/>
                </a:solidFill>
              </a:endParaRPr>
            </a:p>
          </p:txBody>
        </p:sp>
        <p:sp>
          <p:nvSpPr>
            <p:cNvPr id="44" name="矩形 43"/>
            <p:cNvSpPr/>
            <p:nvPr/>
          </p:nvSpPr>
          <p:spPr>
            <a:xfrm>
              <a:off x="3537570" y="5863562"/>
              <a:ext cx="1296144"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Predictor</a:t>
              </a:r>
              <a:endParaRPr lang="zh-CN" altLang="en-US" dirty="0">
                <a:solidFill>
                  <a:srgbClr val="FF0000"/>
                </a:solidFill>
              </a:endParaRPr>
            </a:p>
          </p:txBody>
        </p:sp>
        <p:cxnSp>
          <p:nvCxnSpPr>
            <p:cNvPr id="45" name="直接箭头连接符 44"/>
            <p:cNvCxnSpPr/>
            <p:nvPr/>
          </p:nvCxnSpPr>
          <p:spPr>
            <a:xfrm>
              <a:off x="4836351" y="6027843"/>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537570" y="6295610"/>
              <a:ext cx="1296144"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Rank</a:t>
              </a:r>
              <a:endParaRPr lang="zh-CN" altLang="en-US" dirty="0">
                <a:solidFill>
                  <a:srgbClr val="FF0000"/>
                </a:solidFill>
              </a:endParaRPr>
            </a:p>
          </p:txBody>
        </p:sp>
        <p:cxnSp>
          <p:nvCxnSpPr>
            <p:cNvPr id="50" name="肘形连接符 49"/>
            <p:cNvCxnSpPr>
              <a:stCxn id="29" idx="2"/>
              <a:endCxn id="21" idx="1"/>
            </p:cNvCxnSpPr>
            <p:nvPr/>
          </p:nvCxnSpPr>
          <p:spPr>
            <a:xfrm rot="5400000" flipH="1">
              <a:off x="2863971" y="3032377"/>
              <a:ext cx="4065368" cy="3585878"/>
            </a:xfrm>
            <a:prstGeom prst="bentConnector4">
              <a:avLst>
                <a:gd name="adj1" fmla="val -2811"/>
                <a:gd name="adj2" fmla="val 106375"/>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230643" y="4574008"/>
              <a:ext cx="1584176" cy="5760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AD-retrieval</a:t>
              </a:r>
              <a:endParaRPr lang="zh-CN" altLang="en-US" dirty="0">
                <a:solidFill>
                  <a:srgbClr val="FF0000"/>
                </a:solidFill>
              </a:endParaRPr>
            </a:p>
          </p:txBody>
        </p:sp>
        <p:cxnSp>
          <p:nvCxnSpPr>
            <p:cNvPr id="52" name="直接箭头连接符 51"/>
            <p:cNvCxnSpPr/>
            <p:nvPr/>
          </p:nvCxnSpPr>
          <p:spPr>
            <a:xfrm flipH="1">
              <a:off x="4796217" y="4726122"/>
              <a:ext cx="939720" cy="98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4813770" y="4927773"/>
              <a:ext cx="93972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0"/>
            <p:cNvSpPr txBox="1"/>
            <p:nvPr/>
          </p:nvSpPr>
          <p:spPr>
            <a:xfrm>
              <a:off x="4960947" y="4275437"/>
              <a:ext cx="610260" cy="307777"/>
            </a:xfrm>
            <a:prstGeom prst="rect">
              <a:avLst/>
            </a:prstGeom>
            <a:solidFill>
              <a:srgbClr val="FFFFFF"/>
            </a:solidFill>
          </p:spPr>
          <p:txBody>
            <a:bodyPr wrap="square" rtlCol="0">
              <a:spAutoFit/>
            </a:bodyPr>
            <a:lstStyle/>
            <a:p>
              <a:r>
                <a:rPr lang="zh-CN" altLang="en-US" sz="1400" dirty="0" smtClean="0">
                  <a:solidFill>
                    <a:srgbClr val="FF0000"/>
                  </a:solidFill>
                </a:rPr>
                <a:t>广告</a:t>
              </a:r>
              <a:endParaRPr lang="zh-CN" altLang="en-US" sz="1400" dirty="0">
                <a:solidFill>
                  <a:srgbClr val="FF0000"/>
                </a:solidFill>
              </a:endParaRPr>
            </a:p>
          </p:txBody>
        </p:sp>
      </p:grpSp>
      <p:cxnSp>
        <p:nvCxnSpPr>
          <p:cNvPr id="47" name="直接箭头连接符 46"/>
          <p:cNvCxnSpPr/>
          <p:nvPr/>
        </p:nvCxnSpPr>
        <p:spPr>
          <a:xfrm flipH="1">
            <a:off x="4424294" y="5939162"/>
            <a:ext cx="939720" cy="98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445826" y="6211123"/>
            <a:ext cx="93248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4424294" y="6294864"/>
            <a:ext cx="939720" cy="98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5367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左右箭头 4"/>
          <p:cNvSpPr>
            <a:spLocks noChangeArrowheads="1"/>
          </p:cNvSpPr>
          <p:nvPr/>
        </p:nvSpPr>
        <p:spPr bwMode="auto">
          <a:xfrm>
            <a:off x="1725613" y="1666875"/>
            <a:ext cx="8612187" cy="2865438"/>
          </a:xfrm>
          <a:prstGeom prst="leftRightArrow">
            <a:avLst>
              <a:gd name="adj1" fmla="val 50000"/>
              <a:gd name="adj2" fmla="val 0"/>
            </a:avLst>
          </a:prstGeom>
          <a:solidFill>
            <a:srgbClr val="F2F2F2"/>
          </a:solidFill>
          <a:ln w="12700" cap="flat" cmpd="sng">
            <a:solidFill>
              <a:schemeClr val="bg1"/>
            </a:solidFill>
            <a:miter lim="800000"/>
          </a:ln>
        </p:spPr>
        <p:txBody>
          <a:bodyPr anchor="ctr"/>
          <a:lstStyle/>
          <a:p>
            <a:pPr algn="ctr"/>
            <a:r>
              <a:rPr lang="en-US" sz="8800" b="1" dirty="0" smtClean="0">
                <a:solidFill>
                  <a:srgbClr val="FF0000"/>
                </a:solidFill>
                <a:latin typeface="Calibri" panose="020F0502020204030204" pitchFamily="34" charset="0"/>
                <a:cs typeface="Calibri" panose="020F0502020204030204" pitchFamily="34" charset="0"/>
                <a:sym typeface="Calibri" panose="020F0502020204030204" pitchFamily="34" charset="0"/>
              </a:rPr>
              <a:t>3</a:t>
            </a:r>
            <a:endParaRPr lang="zh-CN" altLang="en-US" sz="8800" b="1" dirty="0">
              <a:solidFill>
                <a:srgbClr val="FF0000"/>
              </a:solidFill>
              <a:latin typeface="宋体" panose="02010600030101010101" pitchFamily="2" charset="-122"/>
              <a:sym typeface="宋体" panose="02010600030101010101" pitchFamily="2" charset="-122"/>
            </a:endParaRPr>
          </a:p>
        </p:txBody>
      </p:sp>
      <p:sp>
        <p:nvSpPr>
          <p:cNvPr id="5123" name="文本框 5"/>
          <p:cNvSpPr>
            <a:spLocks noChangeArrowheads="1"/>
          </p:cNvSpPr>
          <p:nvPr/>
        </p:nvSpPr>
        <p:spPr bwMode="auto">
          <a:xfrm>
            <a:off x="2411413" y="3870325"/>
            <a:ext cx="7240587" cy="1107996"/>
          </a:xfrm>
          <a:prstGeom prst="rect">
            <a:avLst/>
          </a:prstGeom>
          <a:noFill/>
          <a:ln w="9525">
            <a:noFill/>
            <a:miter lim="800000"/>
          </a:ln>
        </p:spPr>
        <p:txBody>
          <a:bodyPr>
            <a:spAutoFit/>
          </a:bodyPr>
          <a:lstStyle/>
          <a:p>
            <a:pPr algn="ctr"/>
            <a:r>
              <a:rPr lang="en-US" altLang="zh-CN"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rPr>
              <a:t>Recommend Server</a:t>
            </a:r>
            <a:endParaRPr lang="zh-CN" altLang="en-US" sz="6600" b="1" dirty="0">
              <a:solidFill>
                <a:srgbClr val="F2F2F2"/>
              </a:solidFill>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218766263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新月形 9"/>
          <p:cNvSpPr>
            <a:spLocks noChangeArrowheads="1"/>
          </p:cNvSpPr>
          <p:nvPr/>
        </p:nvSpPr>
        <p:spPr bwMode="auto">
          <a:xfrm rot="10800000">
            <a:off x="1792288" y="260350"/>
            <a:ext cx="46037"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8" name="新月形 10"/>
          <p:cNvSpPr>
            <a:spLocks noChangeArrowheads="1"/>
          </p:cNvSpPr>
          <p:nvPr/>
        </p:nvSpPr>
        <p:spPr bwMode="auto">
          <a:xfrm>
            <a:off x="584200" y="260350"/>
            <a:ext cx="46038" cy="846138"/>
          </a:xfrm>
          <a:prstGeom prst="moon">
            <a:avLst>
              <a:gd name="adj" fmla="val 87500"/>
            </a:avLst>
          </a:prstGeom>
          <a:solidFill>
            <a:srgbClr val="7F7F7F"/>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9"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6150" name="标题 1"/>
          <p:cNvSpPr>
            <a:spLocks noGrp="1" noChangeArrowheads="1"/>
          </p:cNvSpPr>
          <p:nvPr>
            <p:ph type="title" idx="4294967295"/>
          </p:nvPr>
        </p:nvSpPr>
        <p:spPr>
          <a:xfrm>
            <a:off x="2491915" y="260351"/>
            <a:ext cx="9685337" cy="846138"/>
          </a:xfrm>
          <a:solidFill>
            <a:srgbClr val="F2F2F2"/>
          </a:solidFill>
        </p:spPr>
        <p:txBody>
          <a:bodyPr/>
          <a:lstStyle/>
          <a:p>
            <a:pPr marL="0" indent="0"/>
            <a:r>
              <a:rPr lang="zh-CN" altLang="en-US" sz="4800" b="1" dirty="0" smtClean="0">
                <a:solidFill>
                  <a:srgbClr val="16A085"/>
                </a:solidFill>
                <a:latin typeface="黑体" panose="02010609060101010101" pitchFamily="49" charset="-122"/>
                <a:ea typeface="黑体" panose="02010609060101010101" pitchFamily="49" charset="-122"/>
              </a:rPr>
              <a:t>产品原型</a:t>
            </a:r>
            <a:endParaRPr lang="zh-CN" altLang="zh-CN" sz="4800" b="1" dirty="0">
              <a:solidFill>
                <a:srgbClr val="16A085"/>
              </a:solidFill>
              <a:latin typeface="黑体" panose="02010609060101010101" pitchFamily="49" charset="-122"/>
              <a:ea typeface="黑体" panose="02010609060101010101" pitchFamily="49" charset="-122"/>
            </a:endParaRPr>
          </a:p>
        </p:txBody>
      </p:sp>
      <p:sp>
        <p:nvSpPr>
          <p:cNvPr id="23"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Recommend</a:t>
            </a:r>
            <a:r>
              <a:rPr kumimoji="0" lang="en-US" altLang="zh-CN" sz="4000" b="1" i="0" u="none" strike="noStrike" kern="0" cap="none" spc="0" normalizeH="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 Server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sp>
        <p:nvSpPr>
          <p:cNvPr id="22" name="矩形 7"/>
          <p:cNvSpPr>
            <a:spLocks noChangeArrowheads="1"/>
          </p:cNvSpPr>
          <p:nvPr/>
        </p:nvSpPr>
        <p:spPr bwMode="auto">
          <a:xfrm>
            <a:off x="1156109" y="1575927"/>
            <a:ext cx="5289296" cy="523220"/>
          </a:xfrm>
          <a:prstGeom prst="rect">
            <a:avLst/>
          </a:prstGeom>
          <a:noFill/>
          <a:ln w="9525" cap="flat" cmpd="sng">
            <a:noFill/>
            <a:miter lim="800000"/>
          </a:ln>
          <a:effectLst/>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Recommend Server</a:t>
            </a:r>
            <a:r>
              <a:rPr lang="zh-CN" altLang="en-US" sz="2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两部分</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直接连接符 63"/>
          <p:cNvSpPr>
            <a:spLocks noChangeShapeType="1"/>
          </p:cNvSpPr>
          <p:nvPr/>
        </p:nvSpPr>
        <p:spPr bwMode="auto">
          <a:xfrm flipV="1">
            <a:off x="1253331" y="2193406"/>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5" name="TextBox 24"/>
          <p:cNvSpPr txBox="1"/>
          <p:nvPr/>
        </p:nvSpPr>
        <p:spPr>
          <a:xfrm>
            <a:off x="1413951" y="2363414"/>
            <a:ext cx="6751813" cy="581057"/>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商品建模：</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Item-based</a:t>
            </a:r>
          </a:p>
        </p:txBody>
      </p:sp>
      <p:grpSp>
        <p:nvGrpSpPr>
          <p:cNvPr id="3" name="组合 2"/>
          <p:cNvGrpSpPr/>
          <p:nvPr/>
        </p:nvGrpSpPr>
        <p:grpSpPr>
          <a:xfrm>
            <a:off x="1410454" y="3700621"/>
            <a:ext cx="7200393" cy="2540754"/>
            <a:chOff x="1711595" y="3946186"/>
            <a:chExt cx="7200393" cy="2540754"/>
          </a:xfrm>
        </p:grpSpPr>
        <p:sp>
          <p:nvSpPr>
            <p:cNvPr id="14" name="直接连接符 63"/>
            <p:cNvSpPr>
              <a:spLocks noChangeShapeType="1"/>
            </p:cNvSpPr>
            <p:nvPr/>
          </p:nvSpPr>
          <p:spPr bwMode="auto">
            <a:xfrm>
              <a:off x="1838325" y="4848643"/>
              <a:ext cx="7073663" cy="17901"/>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 name="圆角矩形 1"/>
            <p:cNvSpPr/>
            <p:nvPr/>
          </p:nvSpPr>
          <p:spPr bwMode="auto">
            <a:xfrm>
              <a:off x="2869605" y="5145206"/>
              <a:ext cx="1620508" cy="7233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a:t>word2vec_sim_sku_db</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6" name="圆角矩形 15"/>
            <p:cNvSpPr/>
            <p:nvPr/>
          </p:nvSpPr>
          <p:spPr bwMode="auto">
            <a:xfrm>
              <a:off x="4561602" y="5145206"/>
              <a:ext cx="1730016" cy="5322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err="1"/>
                <a:t>fp_sim_sku_db</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0" name="圆角矩形 19"/>
            <p:cNvSpPr/>
            <p:nvPr/>
          </p:nvSpPr>
          <p:spPr bwMode="auto">
            <a:xfrm>
              <a:off x="6363107" y="5134053"/>
              <a:ext cx="1233822" cy="54341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altLang="zh-CN" dirty="0"/>
                <a:t>query2sku</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1" name="圆角矩形 20"/>
            <p:cNvSpPr/>
            <p:nvPr/>
          </p:nvSpPr>
          <p:spPr bwMode="auto">
            <a:xfrm>
              <a:off x="4957551" y="5762303"/>
              <a:ext cx="2111828" cy="51290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err="1"/>
                <a:t>cid_brand_sku_db</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6" name="圆角矩形 25"/>
            <p:cNvSpPr/>
            <p:nvPr/>
          </p:nvSpPr>
          <p:spPr bwMode="auto">
            <a:xfrm>
              <a:off x="7263861" y="5762397"/>
              <a:ext cx="1345279" cy="51290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err="1"/>
                <a:t>cid_to_sku</a:t>
              </a:r>
              <a:endParaRPr lang="en-US" altLang="zh-CN" dirty="0">
                <a:effectLst/>
              </a:endParaRPr>
            </a:p>
          </p:txBody>
        </p:sp>
        <p:sp>
          <p:nvSpPr>
            <p:cNvPr id="27" name="圆角矩形 26"/>
            <p:cNvSpPr/>
            <p:nvPr/>
          </p:nvSpPr>
          <p:spPr bwMode="auto">
            <a:xfrm>
              <a:off x="7672642" y="5182176"/>
              <a:ext cx="1239346" cy="47196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err="1"/>
                <a:t>cid_to_cid</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8" name="圆角矩形 27"/>
            <p:cNvSpPr/>
            <p:nvPr/>
          </p:nvSpPr>
          <p:spPr bwMode="auto">
            <a:xfrm>
              <a:off x="2869605" y="5974032"/>
              <a:ext cx="1893464" cy="51290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err="1"/>
                <a:t>cnn_sim_sku_db</a:t>
              </a:r>
              <a:endParaRPr lang="en-US" altLang="zh-CN" dirty="0">
                <a:effectLst/>
              </a:endParaRPr>
            </a:p>
          </p:txBody>
        </p:sp>
        <p:sp>
          <p:nvSpPr>
            <p:cNvPr id="30" name="圆角矩形 29"/>
            <p:cNvSpPr/>
            <p:nvPr/>
          </p:nvSpPr>
          <p:spPr bwMode="auto">
            <a:xfrm>
              <a:off x="2869604" y="3946186"/>
              <a:ext cx="3817799" cy="7233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algn="ctr"/>
              <a:r>
                <a:rPr lang="en-US" altLang="zh-CN" sz="2800" dirty="0" smtClean="0"/>
                <a:t>Recommend Retrieval</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 name="五边形 3"/>
            <p:cNvSpPr/>
            <p:nvPr/>
          </p:nvSpPr>
          <p:spPr bwMode="auto">
            <a:xfrm>
              <a:off x="1711595" y="4083170"/>
              <a:ext cx="1122691" cy="434745"/>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smtClean="0">
                  <a:solidFill>
                    <a:srgbClr val="FF0000"/>
                  </a:solidFill>
                  <a:latin typeface="微软雅黑" panose="020B0503020204020204" pitchFamily="34" charset="-122"/>
                  <a:ea typeface="微软雅黑" panose="020B0503020204020204" pitchFamily="34" charset="-122"/>
                </a:rPr>
                <a:t>线上</a:t>
              </a:r>
              <a:endParaRPr kumimoji="0" lang="zh-CN" altLang="en-US" sz="2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32" name="五边形 31"/>
            <p:cNvSpPr/>
            <p:nvPr/>
          </p:nvSpPr>
          <p:spPr bwMode="auto">
            <a:xfrm>
              <a:off x="1715092" y="5235027"/>
              <a:ext cx="1122691" cy="434745"/>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smtClean="0">
                  <a:solidFill>
                    <a:srgbClr val="FF0000"/>
                  </a:solidFill>
                  <a:latin typeface="微软雅黑" panose="020B0503020204020204" pitchFamily="34" charset="-122"/>
                  <a:ea typeface="微软雅黑" panose="020B0503020204020204" pitchFamily="34" charset="-122"/>
                </a:rPr>
                <a:t>线下</a:t>
              </a:r>
              <a:endParaRPr kumimoji="0" lang="zh-CN" altLang="en-US" sz="2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grpSp>
      <p:sp>
        <p:nvSpPr>
          <p:cNvPr id="5" name="TextBox 4"/>
          <p:cNvSpPr txBox="1"/>
          <p:nvPr/>
        </p:nvSpPr>
        <p:spPr>
          <a:xfrm>
            <a:off x="1413951" y="3026229"/>
            <a:ext cx="609817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线上线下结合，提升相应</a:t>
            </a:r>
            <a:r>
              <a:rPr lang="zh-CN" altLang="en-US" sz="2400" dirty="0" smtClean="0">
                <a:solidFill>
                  <a:schemeClr val="bg1"/>
                </a:solidFill>
                <a:latin typeface="微软雅黑" panose="020B0503020204020204" pitchFamily="34" charset="-122"/>
                <a:ea typeface="微软雅黑" panose="020B0503020204020204" pitchFamily="34" charset="-122"/>
              </a:rPr>
              <a:t>速度</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4259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组合 284"/>
          <p:cNvGrpSpPr/>
          <p:nvPr/>
        </p:nvGrpSpPr>
        <p:grpSpPr>
          <a:xfrm>
            <a:off x="1450515" y="1658030"/>
            <a:ext cx="9217945" cy="5199970"/>
            <a:chOff x="492024" y="260648"/>
            <a:chExt cx="8184431" cy="6413964"/>
          </a:xfrm>
        </p:grpSpPr>
        <p:grpSp>
          <p:nvGrpSpPr>
            <p:cNvPr id="283" name="组合 282"/>
            <p:cNvGrpSpPr/>
            <p:nvPr/>
          </p:nvGrpSpPr>
          <p:grpSpPr>
            <a:xfrm>
              <a:off x="492024" y="764704"/>
              <a:ext cx="8184431" cy="5400600"/>
              <a:chOff x="492024" y="764704"/>
              <a:chExt cx="8184431" cy="5400600"/>
            </a:xfrm>
          </p:grpSpPr>
          <p:sp>
            <p:nvSpPr>
              <p:cNvPr id="3" name="矩形 2"/>
              <p:cNvSpPr/>
              <p:nvPr/>
            </p:nvSpPr>
            <p:spPr>
              <a:xfrm>
                <a:off x="492024" y="764704"/>
                <a:ext cx="8184431" cy="54006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484784"/>
                <a:ext cx="3625779" cy="417646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4813402" y="1484784"/>
                <a:ext cx="3625779" cy="417646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81" name="组合 280"/>
            <p:cNvGrpSpPr/>
            <p:nvPr/>
          </p:nvGrpSpPr>
          <p:grpSpPr>
            <a:xfrm>
              <a:off x="3453722" y="260648"/>
              <a:ext cx="1224135" cy="504056"/>
              <a:chOff x="3453722" y="260648"/>
              <a:chExt cx="1224135" cy="504056"/>
            </a:xfrm>
          </p:grpSpPr>
          <p:sp>
            <p:nvSpPr>
              <p:cNvPr id="33" name="下箭头 32"/>
              <p:cNvSpPr/>
              <p:nvPr/>
            </p:nvSpPr>
            <p:spPr>
              <a:xfrm>
                <a:off x="4477866" y="260648"/>
                <a:ext cx="199991" cy="504056"/>
              </a:xfrm>
              <a:prstGeom prst="down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TextBox 33"/>
              <p:cNvSpPr txBox="1"/>
              <p:nvPr/>
            </p:nvSpPr>
            <p:spPr>
              <a:xfrm>
                <a:off x="3453722" y="335297"/>
                <a:ext cx="1105499"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request</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cxnSp>
          <p:nvCxnSpPr>
            <p:cNvPr id="39" name="直接箭头连接符 38"/>
            <p:cNvCxnSpPr>
              <a:stCxn id="4" idx="3"/>
              <a:endCxn id="5" idx="1"/>
            </p:cNvCxnSpPr>
            <p:nvPr/>
          </p:nvCxnSpPr>
          <p:spPr>
            <a:xfrm>
              <a:off x="4381355" y="3573016"/>
              <a:ext cx="432047"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51920" y="822122"/>
              <a:ext cx="1514231" cy="523220"/>
            </a:xfrm>
            <a:prstGeom prst="rect">
              <a:avLst/>
            </a:prstGeom>
            <a:solidFill>
              <a:srgbClr val="FF0000"/>
            </a:solidFill>
            <a:ln>
              <a:solidFill>
                <a:schemeClr val="bg1"/>
              </a:solidFill>
            </a:ln>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context</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cxnSp>
          <p:nvCxnSpPr>
            <p:cNvPr id="45" name="肘形连接符 44"/>
            <p:cNvCxnSpPr>
              <a:stCxn id="40" idx="1"/>
              <a:endCxn id="4" idx="0"/>
            </p:cNvCxnSpPr>
            <p:nvPr/>
          </p:nvCxnSpPr>
          <p:spPr>
            <a:xfrm rot="10800000" flipV="1">
              <a:off x="2568466" y="1083732"/>
              <a:ext cx="1283454" cy="401052"/>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0" idx="3"/>
              <a:endCxn id="5" idx="0"/>
            </p:cNvCxnSpPr>
            <p:nvPr/>
          </p:nvCxnSpPr>
          <p:spPr>
            <a:xfrm>
              <a:off x="5366151" y="1083732"/>
              <a:ext cx="1260141" cy="401052"/>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5576" y="1484708"/>
              <a:ext cx="1342773"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stage1</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815466" y="1484784"/>
              <a:ext cx="1342773"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stage2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2364353" y="5323898"/>
              <a:ext cx="36159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
          <p:nvSpPr>
            <p:cNvPr id="85" name="TextBox 84"/>
            <p:cNvSpPr txBox="1"/>
            <p:nvPr/>
          </p:nvSpPr>
          <p:spPr>
            <a:xfrm>
              <a:off x="6445494" y="5332566"/>
              <a:ext cx="36159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grpSp>
          <p:nvGrpSpPr>
            <p:cNvPr id="282" name="组合 281"/>
            <p:cNvGrpSpPr/>
            <p:nvPr/>
          </p:nvGrpSpPr>
          <p:grpSpPr>
            <a:xfrm>
              <a:off x="816181" y="1888893"/>
              <a:ext cx="3096344" cy="3413778"/>
              <a:chOff x="816181" y="1888893"/>
              <a:chExt cx="3096344" cy="3413778"/>
            </a:xfrm>
          </p:grpSpPr>
          <p:grpSp>
            <p:nvGrpSpPr>
              <p:cNvPr id="148" name="组合 147"/>
              <p:cNvGrpSpPr/>
              <p:nvPr/>
            </p:nvGrpSpPr>
            <p:grpSpPr>
              <a:xfrm>
                <a:off x="816181" y="1888893"/>
                <a:ext cx="3096344" cy="1050202"/>
                <a:chOff x="816181" y="2248933"/>
                <a:chExt cx="3096344" cy="1050202"/>
              </a:xfrm>
            </p:grpSpPr>
            <p:sp>
              <p:nvSpPr>
                <p:cNvPr id="121" name="TextBox 120"/>
                <p:cNvSpPr txBox="1"/>
                <p:nvPr/>
              </p:nvSpPr>
              <p:spPr>
                <a:xfrm>
                  <a:off x="861991"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mining1</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nvGrpSpPr>
                <p:cNvPr id="137" name="组合 136"/>
                <p:cNvGrpSpPr/>
                <p:nvPr/>
              </p:nvGrpSpPr>
              <p:grpSpPr>
                <a:xfrm>
                  <a:off x="816181" y="2264816"/>
                  <a:ext cx="3096344" cy="1034319"/>
                  <a:chOff x="816181" y="2264816"/>
                  <a:chExt cx="3096344" cy="1034319"/>
                </a:xfrm>
              </p:grpSpPr>
              <p:sp>
                <p:nvSpPr>
                  <p:cNvPr id="6" name="矩形 5"/>
                  <p:cNvSpPr/>
                  <p:nvPr/>
                </p:nvSpPr>
                <p:spPr>
                  <a:xfrm>
                    <a:off x="816181" y="2264816"/>
                    <a:ext cx="3096344" cy="102799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0" name="组合 119"/>
                  <p:cNvGrpSpPr/>
                  <p:nvPr/>
                </p:nvGrpSpPr>
                <p:grpSpPr>
                  <a:xfrm>
                    <a:off x="1188668" y="2264816"/>
                    <a:ext cx="557168" cy="1034319"/>
                    <a:chOff x="1853876" y="2223933"/>
                    <a:chExt cx="557168" cy="1034319"/>
                  </a:xfrm>
                </p:grpSpPr>
                <p:sp>
                  <p:nvSpPr>
                    <p:cNvPr id="8" name="矩形 7"/>
                    <p:cNvSpPr/>
                    <p:nvPr/>
                  </p:nvSpPr>
                  <p:spPr>
                    <a:xfrm>
                      <a:off x="1853876"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18" name="矩形 117"/>
                    <p:cNvSpPr/>
                    <p:nvPr/>
                  </p:nvSpPr>
                  <p:spPr>
                    <a:xfrm>
                      <a:off x="1853876"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19" name="矩形 118"/>
                    <p:cNvSpPr/>
                    <p:nvPr/>
                  </p:nvSpPr>
                  <p:spPr>
                    <a:xfrm>
                      <a:off x="1853876"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123" name="直接箭头连接符 122"/>
                  <p:cNvCxnSpPr>
                    <a:stCxn id="118" idx="3"/>
                    <a:endCxn id="126" idx="1"/>
                  </p:cNvCxnSpPr>
                  <p:nvPr/>
                </p:nvCxnSpPr>
                <p:spPr>
                  <a:xfrm flipV="1">
                    <a:off x="1745836"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015000"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128" name="直接箭头连接符 127"/>
                  <p:cNvCxnSpPr>
                    <a:stCxn id="126" idx="3"/>
                    <a:endCxn id="129" idx="1"/>
                  </p:cNvCxnSpPr>
                  <p:nvPr/>
                </p:nvCxnSpPr>
                <p:spPr>
                  <a:xfrm>
                    <a:off x="2892043"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193168"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149" name="组合 148"/>
              <p:cNvGrpSpPr/>
              <p:nvPr/>
            </p:nvGrpSpPr>
            <p:grpSpPr>
              <a:xfrm>
                <a:off x="816181" y="3063899"/>
                <a:ext cx="3096344" cy="1050202"/>
                <a:chOff x="789872" y="2248933"/>
                <a:chExt cx="3096344" cy="1050202"/>
              </a:xfrm>
            </p:grpSpPr>
            <p:sp>
              <p:nvSpPr>
                <p:cNvPr id="150" name="TextBox 149"/>
                <p:cNvSpPr txBox="1"/>
                <p:nvPr/>
              </p:nvSpPr>
              <p:spPr>
                <a:xfrm>
                  <a:off x="835682"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mining2</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nvGrpSpPr>
                <p:cNvPr id="151" name="组合 150"/>
                <p:cNvGrpSpPr/>
                <p:nvPr/>
              </p:nvGrpSpPr>
              <p:grpSpPr>
                <a:xfrm>
                  <a:off x="789872" y="2264816"/>
                  <a:ext cx="3096344" cy="1034319"/>
                  <a:chOff x="789872" y="2264816"/>
                  <a:chExt cx="3096344" cy="1034319"/>
                </a:xfrm>
              </p:grpSpPr>
              <p:sp>
                <p:nvSpPr>
                  <p:cNvPr id="152" name="矩形 151"/>
                  <p:cNvSpPr/>
                  <p:nvPr/>
                </p:nvSpPr>
                <p:spPr>
                  <a:xfrm>
                    <a:off x="789872" y="2264816"/>
                    <a:ext cx="3096344" cy="103431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53" name="组合 152"/>
                  <p:cNvGrpSpPr/>
                  <p:nvPr/>
                </p:nvGrpSpPr>
                <p:grpSpPr>
                  <a:xfrm>
                    <a:off x="1162359" y="2264816"/>
                    <a:ext cx="557168" cy="1034319"/>
                    <a:chOff x="1827567" y="2223933"/>
                    <a:chExt cx="557168" cy="1034319"/>
                  </a:xfrm>
                </p:grpSpPr>
                <p:sp>
                  <p:nvSpPr>
                    <p:cNvPr id="158" name="矩形 157"/>
                    <p:cNvSpPr/>
                    <p:nvPr/>
                  </p:nvSpPr>
                  <p:spPr>
                    <a:xfrm>
                      <a:off x="1827567"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59" name="矩形 158"/>
                    <p:cNvSpPr/>
                    <p:nvPr/>
                  </p:nvSpPr>
                  <p:spPr>
                    <a:xfrm>
                      <a:off x="1827567"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60" name="矩形 159"/>
                    <p:cNvSpPr/>
                    <p:nvPr/>
                  </p:nvSpPr>
                  <p:spPr>
                    <a:xfrm>
                      <a:off x="1827567"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154" name="直接箭头连接符 153"/>
                  <p:cNvCxnSpPr>
                    <a:stCxn id="159" idx="3"/>
                    <a:endCxn id="155" idx="1"/>
                  </p:cNvCxnSpPr>
                  <p:nvPr/>
                </p:nvCxnSpPr>
                <p:spPr>
                  <a:xfrm flipV="1">
                    <a:off x="1719527"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1988691"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156" name="直接箭头连接符 155"/>
                  <p:cNvCxnSpPr>
                    <a:stCxn id="155" idx="3"/>
                    <a:endCxn id="157" idx="1"/>
                  </p:cNvCxnSpPr>
                  <p:nvPr/>
                </p:nvCxnSpPr>
                <p:spPr>
                  <a:xfrm>
                    <a:off x="2865734"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3166859"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161" name="组合 160"/>
              <p:cNvGrpSpPr/>
              <p:nvPr/>
            </p:nvGrpSpPr>
            <p:grpSpPr>
              <a:xfrm>
                <a:off x="816181" y="4252469"/>
                <a:ext cx="3096344" cy="1050202"/>
                <a:chOff x="805795" y="2248933"/>
                <a:chExt cx="3096344" cy="1050202"/>
              </a:xfrm>
            </p:grpSpPr>
            <p:sp>
              <p:nvSpPr>
                <p:cNvPr id="162" name="TextBox 161"/>
                <p:cNvSpPr txBox="1"/>
                <p:nvPr/>
              </p:nvSpPr>
              <p:spPr>
                <a:xfrm>
                  <a:off x="851605"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mining3</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163" name="组合 162"/>
                <p:cNvGrpSpPr/>
                <p:nvPr/>
              </p:nvGrpSpPr>
              <p:grpSpPr>
                <a:xfrm>
                  <a:off x="805795" y="2264816"/>
                  <a:ext cx="3096344" cy="1034319"/>
                  <a:chOff x="805795" y="2264816"/>
                  <a:chExt cx="3096344" cy="1034319"/>
                </a:xfrm>
              </p:grpSpPr>
              <p:sp>
                <p:nvSpPr>
                  <p:cNvPr id="164" name="矩形 163"/>
                  <p:cNvSpPr/>
                  <p:nvPr/>
                </p:nvSpPr>
                <p:spPr>
                  <a:xfrm>
                    <a:off x="805795" y="2264816"/>
                    <a:ext cx="3096344" cy="103431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5" name="组合 164"/>
                  <p:cNvGrpSpPr/>
                  <p:nvPr/>
                </p:nvGrpSpPr>
                <p:grpSpPr>
                  <a:xfrm>
                    <a:off x="1178282" y="2264816"/>
                    <a:ext cx="557168" cy="1034319"/>
                    <a:chOff x="1843490" y="2223933"/>
                    <a:chExt cx="557168" cy="1034319"/>
                  </a:xfrm>
                </p:grpSpPr>
                <p:sp>
                  <p:nvSpPr>
                    <p:cNvPr id="170" name="矩形 169"/>
                    <p:cNvSpPr/>
                    <p:nvPr/>
                  </p:nvSpPr>
                  <p:spPr>
                    <a:xfrm>
                      <a:off x="1843490"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71" name="矩形 170"/>
                    <p:cNvSpPr/>
                    <p:nvPr/>
                  </p:nvSpPr>
                  <p:spPr>
                    <a:xfrm>
                      <a:off x="1843490"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172" name="矩形 171"/>
                    <p:cNvSpPr/>
                    <p:nvPr/>
                  </p:nvSpPr>
                  <p:spPr>
                    <a:xfrm>
                      <a:off x="1843490"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166" name="直接箭头连接符 165"/>
                  <p:cNvCxnSpPr>
                    <a:stCxn id="171" idx="3"/>
                    <a:endCxn id="167" idx="1"/>
                  </p:cNvCxnSpPr>
                  <p:nvPr/>
                </p:nvCxnSpPr>
                <p:spPr>
                  <a:xfrm flipV="1">
                    <a:off x="1735450"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004614"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168" name="直接箭头连接符 167"/>
                  <p:cNvCxnSpPr>
                    <a:stCxn id="167" idx="3"/>
                    <a:endCxn id="169" idx="1"/>
                  </p:cNvCxnSpPr>
                  <p:nvPr/>
                </p:nvCxnSpPr>
                <p:spPr>
                  <a:xfrm>
                    <a:off x="2881657"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182782"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grpSp>
          <p:nvGrpSpPr>
            <p:cNvPr id="280" name="组合 279"/>
            <p:cNvGrpSpPr/>
            <p:nvPr/>
          </p:nvGrpSpPr>
          <p:grpSpPr>
            <a:xfrm>
              <a:off x="4472004" y="6170556"/>
              <a:ext cx="1574005" cy="504056"/>
              <a:chOff x="4472004" y="6170556"/>
              <a:chExt cx="1574005" cy="504056"/>
            </a:xfrm>
          </p:grpSpPr>
          <p:sp>
            <p:nvSpPr>
              <p:cNvPr id="36" name="TextBox 35"/>
              <p:cNvSpPr txBox="1"/>
              <p:nvPr/>
            </p:nvSpPr>
            <p:spPr>
              <a:xfrm>
                <a:off x="4677857" y="6251466"/>
                <a:ext cx="1368152"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response</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221" name="下箭头 220"/>
              <p:cNvSpPr/>
              <p:nvPr/>
            </p:nvSpPr>
            <p:spPr>
              <a:xfrm>
                <a:off x="4472004" y="6170556"/>
                <a:ext cx="199991" cy="504056"/>
              </a:xfrm>
              <a:prstGeom prst="down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2" name="TextBox 221"/>
            <p:cNvSpPr txBox="1"/>
            <p:nvPr/>
          </p:nvSpPr>
          <p:spPr>
            <a:xfrm>
              <a:off x="2970437" y="5775774"/>
              <a:ext cx="3277197" cy="338554"/>
            </a:xfrm>
            <a:prstGeom prst="rect">
              <a:avLst/>
            </a:prstGeom>
            <a:solidFill>
              <a:srgbClr val="FF0000"/>
            </a:solidFill>
            <a:ln>
              <a:solidFill>
                <a:schemeClr val="bg1"/>
              </a:solidFill>
            </a:ln>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并集</a:t>
              </a:r>
              <a:r>
                <a:rPr lang="en-US" altLang="zh-CN" sz="1600" dirty="0" smtClean="0">
                  <a:solidFill>
                    <a:schemeClr val="bg1"/>
                  </a:solidFill>
                  <a:latin typeface="微软雅黑" panose="020B0503020204020204" pitchFamily="34" charset="-122"/>
                  <a:ea typeface="微软雅黑" panose="020B0503020204020204" pitchFamily="34" charset="-122"/>
                </a:rPr>
                <a:t>-&gt;</a:t>
              </a:r>
              <a:r>
                <a:rPr lang="zh-CN" altLang="en-US" sz="1600" dirty="0" smtClean="0">
                  <a:solidFill>
                    <a:schemeClr val="bg1"/>
                  </a:solidFill>
                  <a:latin typeface="微软雅黑" panose="020B0503020204020204" pitchFamily="34" charset="-122"/>
                  <a:ea typeface="微软雅黑" panose="020B0503020204020204" pitchFamily="34" charset="-122"/>
                </a:rPr>
                <a:t>排序</a:t>
              </a:r>
              <a:r>
                <a:rPr lang="en-US" altLang="zh-CN" sz="1600" dirty="0" smtClean="0">
                  <a:solidFill>
                    <a:schemeClr val="bg1"/>
                  </a:solidFill>
                  <a:latin typeface="微软雅黑" panose="020B0503020204020204" pitchFamily="34" charset="-122"/>
                  <a:ea typeface="微软雅黑" panose="020B0503020204020204" pitchFamily="34" charset="-122"/>
                </a:rPr>
                <a:t>-&gt;</a:t>
              </a:r>
              <a:r>
                <a:rPr lang="zh-CN" altLang="en-US" sz="1600" dirty="0" smtClean="0">
                  <a:solidFill>
                    <a:schemeClr val="bg1"/>
                  </a:solidFill>
                  <a:latin typeface="微软雅黑" panose="020B0503020204020204" pitchFamily="34" charset="-122"/>
                  <a:ea typeface="微软雅黑" panose="020B0503020204020204" pitchFamily="34" charset="-122"/>
                </a:rPr>
                <a:t>库存过滤</a:t>
              </a:r>
              <a:r>
                <a:rPr lang="en-US" altLang="zh-CN" sz="1600" dirty="0" smtClean="0">
                  <a:solidFill>
                    <a:schemeClr val="bg1"/>
                  </a:solidFill>
                  <a:latin typeface="微软雅黑" panose="020B0503020204020204" pitchFamily="34" charset="-122"/>
                  <a:ea typeface="微软雅黑" panose="020B0503020204020204" pitchFamily="34" charset="-122"/>
                </a:rPr>
                <a:t>-&gt;</a:t>
              </a:r>
              <a:r>
                <a:rPr lang="zh-CN" altLang="en-US" sz="1600" dirty="0">
                  <a:solidFill>
                    <a:schemeClr val="bg1"/>
                  </a:solidFill>
                  <a:latin typeface="微软雅黑" panose="020B0503020204020204" pitchFamily="34" charset="-122"/>
                  <a:ea typeface="微软雅黑" panose="020B0503020204020204" pitchFamily="34" charset="-122"/>
                </a:rPr>
                <a:t>截断</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224" name="肘形连接符 223"/>
            <p:cNvCxnSpPr>
              <a:stCxn id="64" idx="2"/>
              <a:endCxn id="222" idx="1"/>
            </p:cNvCxnSpPr>
            <p:nvPr/>
          </p:nvCxnSpPr>
          <p:spPr>
            <a:xfrm rot="16200000" flipH="1">
              <a:off x="2631884" y="5606497"/>
              <a:ext cx="251821" cy="425286"/>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6" name="肘形连接符 225"/>
            <p:cNvCxnSpPr>
              <a:stCxn id="85" idx="2"/>
              <a:endCxn id="222" idx="3"/>
            </p:cNvCxnSpPr>
            <p:nvPr/>
          </p:nvCxnSpPr>
          <p:spPr>
            <a:xfrm rot="5400000">
              <a:off x="6315387" y="5634145"/>
              <a:ext cx="243153" cy="378658"/>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492025" y="801612"/>
              <a:ext cx="1342773"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Re-server</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236" name="右大括号 235"/>
            <p:cNvSpPr/>
            <p:nvPr/>
          </p:nvSpPr>
          <p:spPr>
            <a:xfrm>
              <a:off x="3912525" y="2308742"/>
              <a:ext cx="299435" cy="2506844"/>
            </a:xfrm>
            <a:prstGeom prst="rightBrace">
              <a:avLst>
                <a:gd name="adj1" fmla="val 8333"/>
                <a:gd name="adj2" fmla="val 50351"/>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9" name="组合 278"/>
            <p:cNvGrpSpPr/>
            <p:nvPr/>
          </p:nvGrpSpPr>
          <p:grpSpPr>
            <a:xfrm>
              <a:off x="4876071" y="1904776"/>
              <a:ext cx="3096344" cy="3413778"/>
              <a:chOff x="4893842" y="1854116"/>
              <a:chExt cx="3096344" cy="3413778"/>
            </a:xfrm>
          </p:grpSpPr>
          <p:grpSp>
            <p:nvGrpSpPr>
              <p:cNvPr id="242" name="组合 241"/>
              <p:cNvGrpSpPr/>
              <p:nvPr/>
            </p:nvGrpSpPr>
            <p:grpSpPr>
              <a:xfrm>
                <a:off x="4893842" y="1854116"/>
                <a:ext cx="3096344" cy="1050202"/>
                <a:chOff x="816181" y="2248933"/>
                <a:chExt cx="3096344" cy="1050202"/>
              </a:xfrm>
            </p:grpSpPr>
            <p:sp>
              <p:nvSpPr>
                <p:cNvPr id="267" name="TextBox 266"/>
                <p:cNvSpPr txBox="1"/>
                <p:nvPr/>
              </p:nvSpPr>
              <p:spPr>
                <a:xfrm>
                  <a:off x="861991"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mining1</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268" name="组合 267"/>
                <p:cNvGrpSpPr/>
                <p:nvPr/>
              </p:nvGrpSpPr>
              <p:grpSpPr>
                <a:xfrm>
                  <a:off x="816181" y="2264816"/>
                  <a:ext cx="3096344" cy="1034319"/>
                  <a:chOff x="816181" y="2264816"/>
                  <a:chExt cx="3096344" cy="1034319"/>
                </a:xfrm>
              </p:grpSpPr>
              <p:sp>
                <p:nvSpPr>
                  <p:cNvPr id="269" name="矩形 268"/>
                  <p:cNvSpPr/>
                  <p:nvPr/>
                </p:nvSpPr>
                <p:spPr>
                  <a:xfrm>
                    <a:off x="816181" y="2264816"/>
                    <a:ext cx="3096344" cy="103431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0" name="组合 269"/>
                  <p:cNvGrpSpPr/>
                  <p:nvPr/>
                </p:nvGrpSpPr>
                <p:grpSpPr>
                  <a:xfrm>
                    <a:off x="1188668" y="2264816"/>
                    <a:ext cx="557168" cy="1034319"/>
                    <a:chOff x="1853876" y="2223933"/>
                    <a:chExt cx="557168" cy="1034319"/>
                  </a:xfrm>
                </p:grpSpPr>
                <p:sp>
                  <p:nvSpPr>
                    <p:cNvPr id="275" name="矩形 274"/>
                    <p:cNvSpPr/>
                    <p:nvPr/>
                  </p:nvSpPr>
                  <p:spPr>
                    <a:xfrm>
                      <a:off x="1853876"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76" name="矩形 275"/>
                    <p:cNvSpPr/>
                    <p:nvPr/>
                  </p:nvSpPr>
                  <p:spPr>
                    <a:xfrm>
                      <a:off x="1853876"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77" name="矩形 276"/>
                    <p:cNvSpPr/>
                    <p:nvPr/>
                  </p:nvSpPr>
                  <p:spPr>
                    <a:xfrm>
                      <a:off x="1853876"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271" name="直接箭头连接符 270"/>
                  <p:cNvCxnSpPr>
                    <a:stCxn id="276" idx="3"/>
                    <a:endCxn id="272" idx="1"/>
                  </p:cNvCxnSpPr>
                  <p:nvPr/>
                </p:nvCxnSpPr>
                <p:spPr>
                  <a:xfrm flipV="1">
                    <a:off x="1745836"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2015000"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273" name="直接箭头连接符 272"/>
                  <p:cNvCxnSpPr>
                    <a:stCxn id="272" idx="3"/>
                    <a:endCxn id="274" idx="1"/>
                  </p:cNvCxnSpPr>
                  <p:nvPr/>
                </p:nvCxnSpPr>
                <p:spPr>
                  <a:xfrm>
                    <a:off x="2892043"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3193168"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243" name="组合 242"/>
              <p:cNvGrpSpPr/>
              <p:nvPr/>
            </p:nvGrpSpPr>
            <p:grpSpPr>
              <a:xfrm>
                <a:off x="4893842" y="3029122"/>
                <a:ext cx="3096344" cy="1050202"/>
                <a:chOff x="789872" y="2248933"/>
                <a:chExt cx="3096344" cy="1050202"/>
              </a:xfrm>
            </p:grpSpPr>
            <p:sp>
              <p:nvSpPr>
                <p:cNvPr id="256" name="TextBox 255"/>
                <p:cNvSpPr txBox="1"/>
                <p:nvPr/>
              </p:nvSpPr>
              <p:spPr>
                <a:xfrm>
                  <a:off x="835682"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257" name="组合 256"/>
                <p:cNvGrpSpPr/>
                <p:nvPr/>
              </p:nvGrpSpPr>
              <p:grpSpPr>
                <a:xfrm>
                  <a:off x="789872" y="2264816"/>
                  <a:ext cx="3096344" cy="1034319"/>
                  <a:chOff x="789872" y="2264816"/>
                  <a:chExt cx="3096344" cy="1034319"/>
                </a:xfrm>
              </p:grpSpPr>
              <p:sp>
                <p:nvSpPr>
                  <p:cNvPr id="258" name="矩形 257"/>
                  <p:cNvSpPr/>
                  <p:nvPr/>
                </p:nvSpPr>
                <p:spPr>
                  <a:xfrm>
                    <a:off x="789872" y="2264816"/>
                    <a:ext cx="3096344" cy="103431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59" name="组合 258"/>
                  <p:cNvGrpSpPr/>
                  <p:nvPr/>
                </p:nvGrpSpPr>
                <p:grpSpPr>
                  <a:xfrm>
                    <a:off x="1162359" y="2264816"/>
                    <a:ext cx="557168" cy="1034319"/>
                    <a:chOff x="1827567" y="2223933"/>
                    <a:chExt cx="557168" cy="1034319"/>
                  </a:xfrm>
                </p:grpSpPr>
                <p:sp>
                  <p:nvSpPr>
                    <p:cNvPr id="264" name="矩形 263"/>
                    <p:cNvSpPr/>
                    <p:nvPr/>
                  </p:nvSpPr>
                  <p:spPr>
                    <a:xfrm>
                      <a:off x="1827567"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65" name="矩形 264"/>
                    <p:cNvSpPr/>
                    <p:nvPr/>
                  </p:nvSpPr>
                  <p:spPr>
                    <a:xfrm>
                      <a:off x="1827567"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66" name="矩形 265"/>
                    <p:cNvSpPr/>
                    <p:nvPr/>
                  </p:nvSpPr>
                  <p:spPr>
                    <a:xfrm>
                      <a:off x="1827567"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260" name="直接箭头连接符 259"/>
                  <p:cNvCxnSpPr>
                    <a:stCxn id="265" idx="3"/>
                    <a:endCxn id="261" idx="1"/>
                  </p:cNvCxnSpPr>
                  <p:nvPr/>
                </p:nvCxnSpPr>
                <p:spPr>
                  <a:xfrm flipV="1">
                    <a:off x="1719527"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1988691"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262" name="直接箭头连接符 261"/>
                  <p:cNvCxnSpPr>
                    <a:stCxn id="261" idx="3"/>
                    <a:endCxn id="263" idx="1"/>
                  </p:cNvCxnSpPr>
                  <p:nvPr/>
                </p:nvCxnSpPr>
                <p:spPr>
                  <a:xfrm>
                    <a:off x="2865734"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3166859"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244" name="组合 243"/>
              <p:cNvGrpSpPr/>
              <p:nvPr/>
            </p:nvGrpSpPr>
            <p:grpSpPr>
              <a:xfrm>
                <a:off x="4893842" y="4217692"/>
                <a:ext cx="3096344" cy="1050202"/>
                <a:chOff x="805795" y="2248933"/>
                <a:chExt cx="3096344" cy="1050202"/>
              </a:xfrm>
            </p:grpSpPr>
            <p:sp>
              <p:nvSpPr>
                <p:cNvPr id="245" name="TextBox 244"/>
                <p:cNvSpPr txBox="1"/>
                <p:nvPr/>
              </p:nvSpPr>
              <p:spPr>
                <a:xfrm>
                  <a:off x="851605" y="2248933"/>
                  <a:ext cx="355250" cy="1050202"/>
                </a:xfrm>
                <a:prstGeom prst="rect">
                  <a:avLst/>
                </a:prstGeom>
                <a:noFill/>
              </p:spPr>
              <p:txBody>
                <a:bodyPr vert="eaVert"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mining3</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nvGrpSpPr>
                <p:cNvPr id="246" name="组合 245"/>
                <p:cNvGrpSpPr/>
                <p:nvPr/>
              </p:nvGrpSpPr>
              <p:grpSpPr>
                <a:xfrm>
                  <a:off x="805795" y="2264816"/>
                  <a:ext cx="3096344" cy="1034319"/>
                  <a:chOff x="805795" y="2264816"/>
                  <a:chExt cx="3096344" cy="1034319"/>
                </a:xfrm>
              </p:grpSpPr>
              <p:sp>
                <p:nvSpPr>
                  <p:cNvPr id="247" name="矩形 246"/>
                  <p:cNvSpPr/>
                  <p:nvPr/>
                </p:nvSpPr>
                <p:spPr>
                  <a:xfrm>
                    <a:off x="805795" y="2264816"/>
                    <a:ext cx="3096344" cy="103431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8" name="组合 247"/>
                  <p:cNvGrpSpPr/>
                  <p:nvPr/>
                </p:nvGrpSpPr>
                <p:grpSpPr>
                  <a:xfrm>
                    <a:off x="1178282" y="2264816"/>
                    <a:ext cx="557168" cy="1034319"/>
                    <a:chOff x="1843490" y="2223933"/>
                    <a:chExt cx="557168" cy="1034319"/>
                  </a:xfrm>
                </p:grpSpPr>
                <p:sp>
                  <p:nvSpPr>
                    <p:cNvPr id="253" name="矩形 252"/>
                    <p:cNvSpPr/>
                    <p:nvPr/>
                  </p:nvSpPr>
                  <p:spPr>
                    <a:xfrm>
                      <a:off x="1843490" y="2223933"/>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54" name="矩形 253"/>
                    <p:cNvSpPr/>
                    <p:nvPr/>
                  </p:nvSpPr>
                  <p:spPr>
                    <a:xfrm>
                      <a:off x="1843490" y="2568706"/>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sp>
                  <p:nvSpPr>
                    <p:cNvPr id="255" name="矩形 254"/>
                    <p:cNvSpPr/>
                    <p:nvPr/>
                  </p:nvSpPr>
                  <p:spPr>
                    <a:xfrm>
                      <a:off x="1843490" y="2913479"/>
                      <a:ext cx="557168" cy="344773"/>
                    </a:xfrm>
                    <a:prstGeom prst="rect">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chemeClr val="bg1"/>
                          </a:solidFill>
                        </a:rPr>
                        <a:t>key</a:t>
                      </a:r>
                      <a:endParaRPr lang="zh-CN" altLang="en-US" dirty="0">
                        <a:solidFill>
                          <a:schemeClr val="bg1"/>
                        </a:solidFill>
                      </a:endParaRPr>
                    </a:p>
                  </p:txBody>
                </p:sp>
              </p:grpSp>
              <p:cxnSp>
                <p:nvCxnSpPr>
                  <p:cNvPr id="249" name="直接箭头连接符 248"/>
                  <p:cNvCxnSpPr>
                    <a:stCxn id="254" idx="3"/>
                    <a:endCxn id="250" idx="1"/>
                  </p:cNvCxnSpPr>
                  <p:nvPr/>
                </p:nvCxnSpPr>
                <p:spPr>
                  <a:xfrm flipV="1">
                    <a:off x="1735450" y="2774034"/>
                    <a:ext cx="269164" cy="794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0" name="TextBox 249"/>
                  <p:cNvSpPr txBox="1"/>
                  <p:nvPr/>
                </p:nvSpPr>
                <p:spPr>
                  <a:xfrm>
                    <a:off x="2004614" y="2604757"/>
                    <a:ext cx="877043" cy="338554"/>
                  </a:xfrm>
                  <a:prstGeom prst="rect">
                    <a:avLst/>
                  </a:prstGeom>
                  <a:solidFill>
                    <a:srgbClr val="FF0000"/>
                  </a:solidFill>
                  <a:ln>
                    <a:solidFill>
                      <a:schemeClr val="bg1"/>
                    </a:solidFill>
                  </a:ln>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merge</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cxnSp>
                <p:nvCxnSpPr>
                  <p:cNvPr id="251" name="直接箭头连接符 250"/>
                  <p:cNvCxnSpPr>
                    <a:stCxn id="250" idx="3"/>
                    <a:endCxn id="252" idx="1"/>
                  </p:cNvCxnSpPr>
                  <p:nvPr/>
                </p:nvCxnSpPr>
                <p:spPr>
                  <a:xfrm>
                    <a:off x="2881657" y="2774034"/>
                    <a:ext cx="301125" cy="483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182782" y="2609589"/>
                    <a:ext cx="673452" cy="338554"/>
                  </a:xfrm>
                  <a:prstGeom prst="rect">
                    <a:avLst/>
                  </a:prstGeom>
                  <a:solidFill>
                    <a:srgbClr val="FF0000"/>
                  </a:solidFill>
                  <a:ln>
                    <a:solidFill>
                      <a:schemeClr val="bg1"/>
                    </a:solidFill>
                  </a:ln>
                </p:spPr>
                <p:txBody>
                  <a:bodyPr wrap="square" rtlCol="0">
                    <a:spAutoFit/>
                  </a:bodyPr>
                  <a:lstStyle/>
                  <a:p>
                    <a:pPr algn="ctr"/>
                    <a:r>
                      <a:rPr lang="en-US" altLang="zh-CN" sz="1600" dirty="0" err="1" smtClean="0">
                        <a:solidFill>
                          <a:schemeClr val="bg1"/>
                        </a:solidFill>
                        <a:latin typeface="微软雅黑" panose="020B0503020204020204" pitchFamily="34" charset="-122"/>
                        <a:ea typeface="微软雅黑" panose="020B0503020204020204" pitchFamily="34" charset="-122"/>
                      </a:rPr>
                      <a:t>redis</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grpSp>
        </p:grpSp>
        <p:sp>
          <p:nvSpPr>
            <p:cNvPr id="278" name="右大括号 277"/>
            <p:cNvSpPr/>
            <p:nvPr/>
          </p:nvSpPr>
          <p:spPr>
            <a:xfrm>
              <a:off x="8013015" y="2300801"/>
              <a:ext cx="299435" cy="2506844"/>
            </a:xfrm>
            <a:prstGeom prst="rightBrace">
              <a:avLst>
                <a:gd name="adj1" fmla="val 8333"/>
                <a:gd name="adj2" fmla="val 50351"/>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86" name="TextBox 285"/>
          <p:cNvSpPr txBox="1"/>
          <p:nvPr/>
        </p:nvSpPr>
        <p:spPr>
          <a:xfrm>
            <a:off x="584200" y="1106488"/>
            <a:ext cx="3721447"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Re-retrieval</a:t>
            </a:r>
            <a:r>
              <a:rPr lang="zh-CN" altLang="en-US" sz="2800" dirty="0" smtClean="0">
                <a:solidFill>
                  <a:schemeClr val="bg1"/>
                </a:solidFill>
                <a:latin typeface="微软雅黑" panose="020B0503020204020204" pitchFamily="34" charset="-122"/>
                <a:ea typeface="微软雅黑" panose="020B0503020204020204" pitchFamily="34" charset="-122"/>
              </a:rPr>
              <a:t>逻辑</a:t>
            </a:r>
          </a:p>
        </p:txBody>
      </p:sp>
      <p:grpSp>
        <p:nvGrpSpPr>
          <p:cNvPr id="108" name="组合 107"/>
          <p:cNvGrpSpPr/>
          <p:nvPr/>
        </p:nvGrpSpPr>
        <p:grpSpPr>
          <a:xfrm>
            <a:off x="0" y="260350"/>
            <a:ext cx="12192000" cy="846138"/>
            <a:chOff x="0" y="260350"/>
            <a:chExt cx="12192000" cy="846138"/>
          </a:xfrm>
        </p:grpSpPr>
        <p:sp>
          <p:nvSpPr>
            <p:cNvPr id="109" name="矩形 7"/>
            <p:cNvSpPr>
              <a:spLocks noChangeArrowheads="1"/>
            </p:cNvSpPr>
            <p:nvPr/>
          </p:nvSpPr>
          <p:spPr bwMode="auto">
            <a:xfrm>
              <a:off x="0" y="260350"/>
              <a:ext cx="2506663" cy="846138"/>
            </a:xfrm>
            <a:prstGeom prst="rect">
              <a:avLst/>
            </a:prstGeom>
            <a:solidFill>
              <a:srgbClr val="F2F2F2"/>
            </a:solidFill>
            <a:ln w="9525">
              <a:noFill/>
              <a:miter lim="800000"/>
            </a:ln>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8"/>
            <p:cNvSpPr>
              <a:spLocks noChangeArrowheads="1"/>
            </p:cNvSpPr>
            <p:nvPr/>
          </p:nvSpPr>
          <p:spPr bwMode="auto">
            <a:xfrm>
              <a:off x="584200" y="260350"/>
              <a:ext cx="1254125" cy="846138"/>
            </a:xfrm>
            <a:prstGeom prst="rect">
              <a:avLst/>
            </a:prstGeom>
            <a:solidFill>
              <a:srgbClr val="FF0000"/>
            </a:solidFill>
            <a:ln w="9525">
              <a:noFill/>
              <a:miter lim="800000"/>
            </a:ln>
          </p:spPr>
          <p:txBody>
            <a:bodyPr anchor="ctr"/>
            <a:lstStyle/>
            <a:p>
              <a:r>
                <a:rPr lang="zh-CN"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0</a:t>
              </a:r>
              <a:r>
                <a:rPr lang="en-US" altLang="zh-CN" sz="7200" dirty="0" smtClean="0">
                  <a:solidFill>
                    <a:schemeClr val="bg1"/>
                  </a:solidFill>
                  <a:latin typeface="Calibri" panose="020F0502020204030204" pitchFamily="34" charset="0"/>
                  <a:cs typeface="Calibri" panose="020F0502020204030204" pitchFamily="34" charset="0"/>
                  <a:sym typeface="Calibri" panose="020F0502020204030204" pitchFamily="34" charset="0"/>
                </a:rPr>
                <a:t>3</a:t>
              </a:r>
              <a:endParaRPr lang="zh-CN" altLang="zh-CN" sz="7200" dirty="0">
                <a:solidFill>
                  <a:schemeClr val="bg1"/>
                </a:solidFill>
                <a:latin typeface="宋体" panose="02010600030101010101" pitchFamily="2" charset="-122"/>
                <a:sym typeface="宋体" panose="02010600030101010101" pitchFamily="2" charset="-122"/>
              </a:endParaRPr>
            </a:p>
          </p:txBody>
        </p:sp>
        <p:sp>
          <p:nvSpPr>
            <p:cNvPr id="111" name="标题 1"/>
            <p:cNvSpPr txBox="1">
              <a:spLocks noChangeArrowheads="1"/>
            </p:cNvSpPr>
            <p:nvPr/>
          </p:nvSpPr>
          <p:spPr bwMode="auto">
            <a:xfrm>
              <a:off x="2506663" y="260350"/>
              <a:ext cx="9685337" cy="846138"/>
            </a:xfrm>
            <a:prstGeom prst="rect">
              <a:avLst/>
            </a:prstGeom>
            <a:solidFill>
              <a:srgbClr val="F2F2F2"/>
            </a:solid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Recommend</a:t>
              </a:r>
              <a:r>
                <a:rPr kumimoji="0" lang="en-US" altLang="zh-CN" sz="4000" b="1" i="0" u="none" strike="noStrike" kern="0" cap="none" spc="0" normalizeH="0" noProof="0" dirty="0" smtClean="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rPr>
                <a:t> Server</a:t>
              </a:r>
              <a:endParaRPr kumimoji="0" lang="zh-CN" altLang="zh-CN" sz="4000" b="1" i="0" u="none" strike="noStrike" kern="0" cap="none" spc="0" normalizeH="0" baseline="0" noProof="0" dirty="0">
                <a:ln>
                  <a:noFill/>
                </a:ln>
                <a:solidFill>
                  <a:srgbClr val="005076"/>
                </a:solidFill>
                <a:effectLst/>
                <a:uLnTx/>
                <a:uFillTx/>
                <a:latin typeface="微软雅黑" panose="020B0503020204020204" pitchFamily="34" charset="-122"/>
                <a:ea typeface="微软雅黑" panose="020B0503020204020204" pitchFamily="34" charset="-122"/>
                <a:cs typeface="+mj-cs"/>
                <a:sym typeface="Calibri Light" panose="020F0302020204030204" pitchFamily="34" charset="0"/>
              </a:endParaRPr>
            </a:p>
          </p:txBody>
        </p:sp>
      </p:grpSp>
      <p:sp>
        <p:nvSpPr>
          <p:cNvPr id="112" name="直接连接符 63"/>
          <p:cNvSpPr>
            <a:spLocks noChangeShapeType="1"/>
          </p:cNvSpPr>
          <p:nvPr/>
        </p:nvSpPr>
        <p:spPr bwMode="auto">
          <a:xfrm flipV="1">
            <a:off x="584200" y="1603972"/>
            <a:ext cx="10553700" cy="77787"/>
          </a:xfrm>
          <a:prstGeom prst="line">
            <a:avLst/>
          </a:prstGeom>
          <a:noFill/>
          <a:ln w="38100" cap="flat" cmpd="sng">
            <a:solidFill>
              <a:schemeClr val="bg1"/>
            </a:solidFill>
            <a:prstDash val="dash"/>
            <a:round/>
          </a:ln>
          <a:effectLst/>
        </p:spPr>
        <p:txBody>
          <a:bodyP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9381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1000"/>
                                        <p:tgtEl>
                                          <p:spTgt spid="285"/>
                                        </p:tgtEl>
                                      </p:cBhvr>
                                    </p:animEffect>
                                    <p:anim calcmode="lin" valueType="num">
                                      <p:cBhvr>
                                        <p:cTn id="8" dur="1000" fill="hold"/>
                                        <p:tgtEl>
                                          <p:spTgt spid="285"/>
                                        </p:tgtEl>
                                        <p:attrNameLst>
                                          <p:attrName>ppt_x</p:attrName>
                                        </p:attrNameLst>
                                      </p:cBhvr>
                                      <p:tavLst>
                                        <p:tav tm="0">
                                          <p:val>
                                            <p:strVal val="#ppt_x"/>
                                          </p:val>
                                        </p:tav>
                                        <p:tav tm="100000">
                                          <p:val>
                                            <p:strVal val="#ppt_x"/>
                                          </p:val>
                                        </p:tav>
                                      </p:tavLst>
                                    </p:anim>
                                    <p:anim calcmode="lin" valueType="num">
                                      <p:cBhvr>
                                        <p:cTn id="9" dur="1000" fill="hold"/>
                                        <p:tgtEl>
                                          <p:spTgt spid="2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000082"/>
      </a:dk2>
      <a:lt2>
        <a:srgbClr val="F3F3FF"/>
      </a:lt2>
      <a:accent1>
        <a:srgbClr val="828200"/>
      </a:accent1>
      <a:accent2>
        <a:srgbClr val="1B582B"/>
      </a:accent2>
      <a:accent3>
        <a:srgbClr val="FFFFFF"/>
      </a:accent3>
      <a:accent4>
        <a:srgbClr val="000000"/>
      </a:accent4>
      <a:accent5>
        <a:srgbClr val="C1C1AA"/>
      </a:accent5>
      <a:accent6>
        <a:srgbClr val="174F26"/>
      </a:accent6>
      <a:hlink>
        <a:srgbClr val="FC9658"/>
      </a:hlink>
      <a:folHlink>
        <a:srgbClr val="E800E8"/>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82"/>
      </a:dk2>
      <a:lt2>
        <a:srgbClr val="F3F3FF"/>
      </a:lt2>
      <a:accent1>
        <a:srgbClr val="828200"/>
      </a:accent1>
      <a:accent2>
        <a:srgbClr val="1B582B"/>
      </a:accent2>
      <a:accent3>
        <a:srgbClr val="FFFFFF"/>
      </a:accent3>
      <a:accent4>
        <a:srgbClr val="000000"/>
      </a:accent4>
      <a:accent5>
        <a:srgbClr val="C1C1AA"/>
      </a:accent5>
      <a:accent6>
        <a:srgbClr val="174F26"/>
      </a:accent6>
      <a:hlink>
        <a:srgbClr val="FC9658"/>
      </a:hlink>
      <a:folHlink>
        <a:srgbClr val="E800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3724</Words>
  <Application>Microsoft Office PowerPoint</Application>
  <PresentationFormat>自定义</PresentationFormat>
  <Paragraphs>397</Paragraphs>
  <Slides>23</Slides>
  <Notes>21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产品原型</vt:lpstr>
      <vt:lpstr>PowerPoint 演示文稿</vt:lpstr>
      <vt:lpstr>产品原型</vt:lpstr>
      <vt:lpstr>PowerPoint 演示文稿</vt:lpstr>
      <vt:lpstr>PowerPoint 演示文稿</vt:lpstr>
      <vt:lpstr>PowerPoint 演示文稿</vt:lpstr>
      <vt:lpstr>PowerPoint 演示文稿</vt:lpstr>
      <vt:lpstr>PowerPoint 演示文稿</vt:lpstr>
      <vt:lpstr>产品原型</vt:lpstr>
      <vt:lpstr>产品原型</vt:lpstr>
      <vt:lpstr>产品原型</vt:lpstr>
      <vt:lpstr>产品原型</vt:lpstr>
      <vt:lpstr>PowerPoint 演示文稿</vt:lpstr>
      <vt:lpstr>产品原型</vt:lpstr>
      <vt:lpstr>产品原型</vt:lpstr>
      <vt:lpstr>产品原型</vt:lpstr>
      <vt:lpstr>产品原型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田旺</dc:creator>
  <cp:lastModifiedBy>Windows 用户</cp:lastModifiedBy>
  <cp:revision>179</cp:revision>
  <dcterms:created xsi:type="dcterms:W3CDTF">2014-05-16T06:00:00Z</dcterms:created>
  <dcterms:modified xsi:type="dcterms:W3CDTF">2016-08-23T02:14:24Z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2052-10.1.0.5862</vt:lpwstr>
  </property>
</Properties>
</file>