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4" r:id="rId4"/>
    <p:sldId id="275" r:id="rId5"/>
    <p:sldId id="276" r:id="rId6"/>
    <p:sldId id="277" r:id="rId7"/>
    <p:sldId id="258" r:id="rId8"/>
    <p:sldId id="259" r:id="rId9"/>
    <p:sldId id="266" r:id="rId10"/>
    <p:sldId id="260" r:id="rId11"/>
    <p:sldId id="267" r:id="rId12"/>
    <p:sldId id="262" r:id="rId13"/>
    <p:sldId id="269" r:id="rId14"/>
    <p:sldId id="270" r:id="rId15"/>
    <p:sldId id="271" r:id="rId16"/>
    <p:sldId id="274" r:id="rId17"/>
    <p:sldId id="280" r:id="rId18"/>
    <p:sldId id="281" r:id="rId19"/>
    <p:sldId id="278" r:id="rId20"/>
    <p:sldId id="27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7" autoAdjust="0"/>
  </p:normalViewPr>
  <p:slideViewPr>
    <p:cSldViewPr>
      <p:cViewPr>
        <p:scale>
          <a:sx n="60" d="100"/>
          <a:sy n="60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4A8BE-3891-4F51-A9E3-12FDC68669AC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3B2E3-EA71-403E-B01A-D6EAA0B21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流量周报的主要数据来源包括：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广告部市场推广费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转账金费用（集中采买，采销包买）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现金广告成本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现金广告收入，执行额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PV, UV, </a:t>
            </a:r>
            <a:r>
              <a:rPr lang="zh-CN" altLang="en-US" dirty="0" smtClean="0"/>
              <a:t>访次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GMV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在目前的流量周报的生成过程中，收入数据、</a:t>
            </a:r>
            <a:r>
              <a:rPr lang="en-US" altLang="zh-CN" dirty="0" smtClean="0"/>
              <a:t>GMV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UV</a:t>
            </a:r>
            <a:r>
              <a:rPr lang="zh-CN" altLang="en-US" dirty="0" smtClean="0"/>
              <a:t>数据的产生逻辑和过程都比较稳定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痛点在于成本数据经常变化，而且依赖于人工或者外部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上传的数据，导致数据延迟和错误经常发生，从而影响整个周报的产生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所以，在新流量周报的第一阶段，我们要重点解决成本数据生成过程的稳定性和容错性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另一个任务是将流量数据生成最后的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的过程尽量自动化，减少手动工作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B2E3-EA71-403E-B01A-D6EAA0B217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3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B2E3-EA71-403E-B01A-D6EAA0B217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6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DAG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3B2E3-EA71-403E-B01A-D6EAA0B217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5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FD33A88E-308E-43A3-BA59-7A757D6142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249866-BE77-4590-AA14-CD0FAF93F48F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A88E-308E-43A3-BA59-7A757D614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8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FD33A88E-308E-43A3-BA59-7A757D614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66590551" TargetMode="External"/><Relationship Id="rId2" Type="http://schemas.openxmlformats.org/officeDocument/2006/relationships/hyperlink" Target="http://git.jd.com/ads-bi/doc/wikis/git-workflow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git.jd.com/ads-bi/tdp/issu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uhang.jd.com/dashboard2.0/webroot/site/index/32997/21693" TargetMode="External"/><Relationship Id="rId2" Type="http://schemas.openxmlformats.org/officeDocument/2006/relationships/hyperlink" Target="http://huhang.jd.com/dashboard2.0/webroot/jenkins?jobname=adsbi_tdp_star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.jd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新流量周报自动化</a:t>
            </a:r>
            <a:endParaRPr lang="zh-CN" altLang="en-US" sz="6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032" y="5013176"/>
            <a:ext cx="2912368" cy="625624"/>
          </a:xfrm>
        </p:spPr>
        <p:txBody>
          <a:bodyPr/>
          <a:lstStyle/>
          <a:p>
            <a:r>
              <a:rPr lang="en-US" altLang="zh-CN" dirty="0" smtClean="0"/>
              <a:t>BI Team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7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1. Technical Stack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数据校验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数据切分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技术方案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8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选择合适的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粒度，尽量避免一项输入数据变更导致重跑所有或大量数据</a:t>
            </a:r>
            <a:endParaRPr lang="en-US" altLang="zh-CN" dirty="0" smtClean="0"/>
          </a:p>
          <a:p>
            <a:r>
              <a:rPr lang="zh-CN" altLang="en-US" dirty="0" smtClean="0"/>
              <a:t>让经常发生的重跑路径互相隔离</a:t>
            </a:r>
            <a:endParaRPr lang="en-US" altLang="zh-CN" dirty="0" smtClean="0"/>
          </a:p>
          <a:p>
            <a:r>
              <a:rPr lang="zh-CN" altLang="en-US" dirty="0" smtClean="0"/>
              <a:t>成本录入是最大的重跑因素，按照成本输入源进行切分，每种成本的拆分都有单独的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负责，产生的数据存储在独立的表中或者分区中</a:t>
            </a:r>
            <a:endParaRPr lang="en-US" altLang="zh-CN" dirty="0" smtClean="0"/>
          </a:p>
          <a:p>
            <a:r>
              <a:rPr lang="zh-CN" altLang="en-US" dirty="0"/>
              <a:t>费用</a:t>
            </a:r>
            <a:r>
              <a:rPr lang="zh-CN" altLang="en-US" dirty="0" smtClean="0"/>
              <a:t>收入数据汇总按照系统进行切分</a:t>
            </a:r>
            <a:endParaRPr lang="en-US" altLang="zh-CN" dirty="0" smtClean="0"/>
          </a:p>
          <a:p>
            <a:r>
              <a:rPr lang="zh-CN" altLang="en-US" dirty="0" smtClean="0"/>
              <a:t>数据切分也便于团队成员的</a:t>
            </a:r>
            <a:r>
              <a:rPr lang="zh-CN" altLang="en-US" dirty="0" smtClean="0"/>
              <a:t>分工合作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Technical Stack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数据校验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数据切分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Workflow</a:t>
            </a:r>
            <a:r>
              <a:rPr lang="zh-CN" altLang="en-US" dirty="0"/>
              <a:t>框架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技术方案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0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en-US" altLang="zh-CN" dirty="0"/>
              <a:t>Buffalo – </a:t>
            </a:r>
            <a:r>
              <a:rPr lang="zh-CN" altLang="zh-CN" dirty="0"/>
              <a:t>公司自主开发，据军亮说以后其节点主要使用虚拟节点，对外部很不透明，出了问题不好调试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我们希望整个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的运行能在自己控制下运行，便于排查问题和运维。</a:t>
            </a:r>
            <a:endParaRPr lang="zh-CN" altLang="zh-CN" dirty="0"/>
          </a:p>
          <a:p>
            <a:r>
              <a:rPr lang="en-US" altLang="zh-CN" dirty="0" err="1"/>
              <a:t>Oozie</a:t>
            </a:r>
            <a:r>
              <a:rPr lang="en-US" altLang="zh-CN" dirty="0"/>
              <a:t> – </a:t>
            </a:r>
            <a:r>
              <a:rPr lang="zh-CN" altLang="zh-CN" dirty="0"/>
              <a:t>为</a:t>
            </a:r>
            <a:r>
              <a:rPr lang="en-US" altLang="zh-CN" dirty="0"/>
              <a:t>Hadoop</a:t>
            </a:r>
            <a:r>
              <a:rPr lang="zh-CN" altLang="zh-CN" dirty="0"/>
              <a:t>设计，和</a:t>
            </a:r>
            <a:r>
              <a:rPr lang="en-US" altLang="zh-CN" dirty="0"/>
              <a:t>Hadoop</a:t>
            </a:r>
            <a:r>
              <a:rPr lang="zh-CN" altLang="zh-CN" dirty="0"/>
              <a:t>紧绑定，即使</a:t>
            </a:r>
            <a:r>
              <a:rPr lang="en-US" altLang="zh-CN" dirty="0"/>
              <a:t>Shell action</a:t>
            </a:r>
            <a:r>
              <a:rPr lang="zh-CN" altLang="zh-CN" dirty="0"/>
              <a:t>也要允许在</a:t>
            </a:r>
            <a:r>
              <a:rPr lang="en-US" altLang="zh-CN" dirty="0"/>
              <a:t>Hadoop</a:t>
            </a:r>
            <a:r>
              <a:rPr lang="zh-CN" altLang="zh-CN" dirty="0"/>
              <a:t>节点上。由于预计我们的</a:t>
            </a:r>
            <a:r>
              <a:rPr lang="en-US" altLang="zh-CN" dirty="0"/>
              <a:t>job</a:t>
            </a:r>
            <a:r>
              <a:rPr lang="zh-CN" altLang="zh-CN" dirty="0"/>
              <a:t>会比较灵活，需要访问各种数据源，在</a:t>
            </a:r>
            <a:r>
              <a:rPr lang="en-US" altLang="zh-CN" dirty="0"/>
              <a:t>Hadoop</a:t>
            </a:r>
            <a:r>
              <a:rPr lang="zh-CN" altLang="zh-CN" dirty="0"/>
              <a:t>节点上跑可能会遇见麻烦。另外</a:t>
            </a:r>
            <a:r>
              <a:rPr lang="en-US" altLang="zh-CN" dirty="0" err="1"/>
              <a:t>Oozie</a:t>
            </a:r>
            <a:r>
              <a:rPr lang="zh-CN" altLang="zh-CN" dirty="0"/>
              <a:t>配置复杂，</a:t>
            </a:r>
            <a:r>
              <a:rPr lang="en-US" altLang="zh-CN" dirty="0"/>
              <a:t>UI</a:t>
            </a:r>
            <a:r>
              <a:rPr lang="zh-CN" altLang="zh-CN" dirty="0"/>
              <a:t>难用。</a:t>
            </a:r>
          </a:p>
          <a:p>
            <a:r>
              <a:rPr lang="en-US" altLang="zh-CN" dirty="0"/>
              <a:t>Luigi, Airflow</a:t>
            </a:r>
            <a:r>
              <a:rPr lang="zh-CN" altLang="zh-CN" dirty="0"/>
              <a:t>等</a:t>
            </a:r>
            <a:r>
              <a:rPr lang="en-US" altLang="zh-CN" dirty="0"/>
              <a:t> – </a:t>
            </a:r>
            <a:r>
              <a:rPr lang="zh-CN" altLang="zh-CN" dirty="0"/>
              <a:t>公司内使用的少，运维经验缺乏</a:t>
            </a:r>
            <a:r>
              <a:rPr lang="zh-CN" altLang="zh-CN" dirty="0" smtClean="0"/>
              <a:t>，现有</a:t>
            </a:r>
            <a:r>
              <a:rPr lang="zh-CN" altLang="zh-CN" dirty="0"/>
              <a:t>组内成员不太熟悉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对于各种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框架的研究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 smtClean="0"/>
              <a:t>综合考虑后，决定使用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来搭建我们的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Jenkins</a:t>
            </a:r>
            <a:r>
              <a:rPr lang="zh-CN" altLang="en-US" dirty="0" smtClean="0"/>
              <a:t>虽然主要用于</a:t>
            </a:r>
            <a:r>
              <a:rPr lang="en-US" altLang="zh-CN" dirty="0" smtClean="0"/>
              <a:t>CI</a:t>
            </a:r>
            <a:r>
              <a:rPr lang="zh-CN" altLang="en-US" dirty="0" smtClean="0"/>
              <a:t>，但是其配置灵活，很容易用于各种工作流管理。我们的运维人员对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的各种配置比较熟悉，能够提供给力的支持，能够将需要的节点甚至是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机器加入</a:t>
            </a:r>
            <a:r>
              <a:rPr lang="en-US" altLang="zh-CN" dirty="0" smtClean="0"/>
              <a:t>Jenkins slave</a:t>
            </a:r>
            <a:r>
              <a:rPr lang="zh-CN" altLang="en-US" dirty="0" smtClean="0"/>
              <a:t>，调试方便。</a:t>
            </a:r>
          </a:p>
          <a:p>
            <a:r>
              <a:rPr lang="en-US" altLang="zh-CN" dirty="0" smtClean="0"/>
              <a:t>Jenkins</a:t>
            </a:r>
            <a:r>
              <a:rPr lang="zh-CN" altLang="en-US" dirty="0" smtClean="0"/>
              <a:t>作为一个简单的框架，没有对我们的应用场景进行任何封装和优化，但是这也使我们能更灵活的组织和定义自己的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78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</p:spPr>
        <p:txBody>
          <a:bodyPr/>
          <a:lstStyle/>
          <a:p>
            <a:r>
              <a:rPr lang="en-US" altLang="zh-CN" dirty="0" smtClean="0"/>
              <a:t>1.	Endpoint(EP) job – </a:t>
            </a:r>
            <a:r>
              <a:rPr lang="zh-CN" altLang="en-US" dirty="0" smtClean="0"/>
              <a:t>用于探测外部数据源是否可用，每个外部输入源对应一个</a:t>
            </a:r>
            <a:r>
              <a:rPr lang="en-US" altLang="zh-CN" dirty="0" smtClean="0"/>
              <a:t>EP job</a:t>
            </a:r>
          </a:p>
          <a:p>
            <a:r>
              <a:rPr lang="en-US" altLang="zh-CN" dirty="0" smtClean="0"/>
              <a:t>2.	Main job – </a:t>
            </a:r>
            <a:r>
              <a:rPr lang="zh-CN" altLang="en-US" dirty="0" smtClean="0"/>
              <a:t>完成主要业务计算逻辑的</a:t>
            </a:r>
            <a:r>
              <a:rPr lang="en-US" altLang="zh-CN" dirty="0" smtClean="0"/>
              <a:t>job</a:t>
            </a:r>
          </a:p>
          <a:p>
            <a:r>
              <a:rPr lang="en-US" altLang="zh-CN" dirty="0" smtClean="0"/>
              <a:t>3.	Validation job – </a:t>
            </a:r>
            <a:r>
              <a:rPr lang="zh-CN" altLang="en-US" dirty="0" smtClean="0"/>
              <a:t>校验数据正确性的</a:t>
            </a:r>
            <a:r>
              <a:rPr lang="en-US" altLang="zh-CN" dirty="0" smtClean="0"/>
              <a:t>job</a:t>
            </a:r>
          </a:p>
          <a:p>
            <a:r>
              <a:rPr lang="en-US" altLang="zh-CN" dirty="0" smtClean="0"/>
              <a:t>4.	Join job –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Main job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Validation job</a:t>
            </a:r>
            <a:r>
              <a:rPr lang="zh-CN" altLang="en-US" dirty="0" smtClean="0"/>
              <a:t>依赖于多个上游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join job</a:t>
            </a:r>
            <a:r>
              <a:rPr lang="zh-CN" altLang="en-US" dirty="0" smtClean="0"/>
              <a:t>用于辅助监控所有上游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是否完成，</a:t>
            </a:r>
            <a:r>
              <a:rPr lang="en-US" altLang="zh-CN" dirty="0" smtClean="0"/>
              <a:t>join job</a:t>
            </a:r>
            <a:r>
              <a:rPr lang="zh-CN" altLang="en-US" dirty="0" smtClean="0"/>
              <a:t>所辅助的</a:t>
            </a:r>
            <a:r>
              <a:rPr lang="en-US" altLang="zh-CN" dirty="0" smtClean="0"/>
              <a:t>job</a:t>
            </a:r>
            <a:r>
              <a:rPr lang="zh-CN" altLang="en-US" dirty="0"/>
              <a:t>称</a:t>
            </a:r>
            <a:r>
              <a:rPr lang="zh-CN" altLang="en-US" dirty="0" smtClean="0"/>
              <a:t>为它的</a:t>
            </a:r>
            <a:r>
              <a:rPr lang="en-US" altLang="zh-CN" dirty="0" smtClean="0"/>
              <a:t>master job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Job</a:t>
            </a:r>
            <a:r>
              <a:rPr lang="zh-CN" altLang="en-US" dirty="0" smtClean="0"/>
              <a:t>类型定义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3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1" y="1268760"/>
            <a:ext cx="856010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7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Technical Stack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数据校验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数据切分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Jenkins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框架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技术方案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6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的源代码管理</a:t>
            </a:r>
            <a:endParaRPr lang="en-US" altLang="zh-CN" dirty="0" smtClean="0"/>
          </a:p>
          <a:p>
            <a:r>
              <a:rPr lang="zh-CN" altLang="en-US" dirty="0" smtClean="0"/>
              <a:t>严格的开发流程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git.jd.com/ads-bi/doc/wikis/git-workflow</a:t>
            </a:r>
            <a:endParaRPr lang="en-US" altLang="zh-CN" dirty="0" smtClean="0"/>
          </a:p>
          <a:p>
            <a:r>
              <a:rPr lang="zh-CN" altLang="en-US" dirty="0" smtClean="0"/>
              <a:t>文档管理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cf.jd.com/pages/viewpage.action?pageId=66590551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Issue</a:t>
            </a:r>
            <a:r>
              <a:rPr lang="zh-CN" altLang="en-US" dirty="0" smtClean="0"/>
              <a:t>来追踪任务完成情况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git.jd.com/ads-bi/tdp/issues</a:t>
            </a:r>
            <a:endParaRPr lang="en-US" altLang="zh-CN" dirty="0" smtClean="0"/>
          </a:p>
          <a:p>
            <a:r>
              <a:rPr lang="en-US" altLang="zh-CN" dirty="0" smtClean="0"/>
              <a:t>Scrum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Daily Standup + Sprint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PM</a:t>
            </a:r>
            <a:r>
              <a:rPr lang="zh-CN" altLang="en-US" dirty="0" smtClean="0"/>
              <a:t>积极合作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2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Workflow Visualization: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huhang.jd.com/dashboard2.0/webroot/jenkins?jobname=adsbi_tdp_start</a:t>
            </a:r>
            <a:endParaRPr lang="en-US" altLang="zh-CN" dirty="0" smtClean="0"/>
          </a:p>
          <a:p>
            <a:r>
              <a:rPr lang="zh-CN" altLang="en-US" dirty="0" smtClean="0"/>
              <a:t>流量周报 </a:t>
            </a:r>
            <a:r>
              <a:rPr lang="en-US" altLang="zh-CN" dirty="0" smtClean="0"/>
              <a:t>on Web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huhang.jd.com/dashboard2.0/webroot/site/index/32997/21693</a:t>
            </a:r>
            <a:endParaRPr lang="en-US" altLang="zh-CN" dirty="0" smtClean="0"/>
          </a:p>
          <a:p>
            <a:r>
              <a:rPr lang="en-US" altLang="zh-CN" dirty="0" smtClean="0"/>
              <a:t>Data Visualization:</a:t>
            </a:r>
          </a:p>
          <a:p>
            <a:r>
              <a:rPr lang="en-US" altLang="zh-CN" dirty="0">
                <a:hlinkClick r:id="rId4"/>
              </a:rPr>
              <a:t>http://bi.jd.com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Show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55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流量周报的组成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924944"/>
            <a:ext cx="2016224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流量数据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5322878"/>
            <a:ext cx="1656184" cy="7704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费用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4008" y="5322878"/>
            <a:ext cx="1656184" cy="7704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GMV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8224" y="5322878"/>
            <a:ext cx="1656184" cy="7704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PV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UV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访次，订单量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0"/>
            <a:endCxn id="4" idx="2"/>
          </p:cNvCxnSpPr>
          <p:nvPr/>
        </p:nvCxnSpPr>
        <p:spPr>
          <a:xfrm flipV="1">
            <a:off x="1583668" y="3717032"/>
            <a:ext cx="2916324" cy="1605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0"/>
            <a:endCxn id="4" idx="2"/>
          </p:cNvCxnSpPr>
          <p:nvPr/>
        </p:nvCxnSpPr>
        <p:spPr>
          <a:xfrm flipH="1" flipV="1">
            <a:off x="4499992" y="3717032"/>
            <a:ext cx="2916324" cy="1605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0"/>
            <a:endCxn id="4" idx="2"/>
          </p:cNvCxnSpPr>
          <p:nvPr/>
        </p:nvCxnSpPr>
        <p:spPr>
          <a:xfrm flipH="1" flipV="1">
            <a:off x="4499992" y="3717032"/>
            <a:ext cx="972108" cy="1605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699792" y="5322878"/>
            <a:ext cx="1656184" cy="7704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广告收入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执行额</a:t>
            </a:r>
          </a:p>
        </p:txBody>
      </p:sp>
      <p:cxnSp>
        <p:nvCxnSpPr>
          <p:cNvPr id="21" name="直接箭头连接符 20"/>
          <p:cNvCxnSpPr>
            <a:stCxn id="20" idx="0"/>
            <a:endCxn id="4" idx="2"/>
          </p:cNvCxnSpPr>
          <p:nvPr/>
        </p:nvCxnSpPr>
        <p:spPr>
          <a:xfrm flipV="1">
            <a:off x="3527884" y="3717032"/>
            <a:ext cx="972108" cy="1605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91880" y="1628800"/>
            <a:ext cx="2016224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流量周报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Excel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0"/>
            <a:endCxn id="24" idx="2"/>
          </p:cNvCxnSpPr>
          <p:nvPr/>
        </p:nvCxnSpPr>
        <p:spPr>
          <a:xfrm flipV="1">
            <a:off x="4499992" y="24208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87824" y="2996952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Comic Sans MS" panose="030F0702030302020204" pitchFamily="66" charset="0"/>
                <a:ea typeface="+mj-ea"/>
              </a:rPr>
              <a:t>Thanks</a:t>
            </a:r>
            <a:endParaRPr lang="zh-CN" altLang="en-US" sz="6000" dirty="0" smtClean="0">
              <a:latin typeface="Comic Sans MS" panose="030F0702030302020204" pitchFamily="66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669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数据流</a:t>
            </a:r>
            <a:endParaRPr lang="zh-CN" altLang="en-US" dirty="0"/>
          </a:p>
        </p:txBody>
      </p:sp>
      <p:pic>
        <p:nvPicPr>
          <p:cNvPr id="3074" name="Picture 2" descr="D:\bi\流量周报输出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9309" y="1196752"/>
            <a:ext cx="17260301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</p:spPr>
        <p:txBody>
          <a:bodyPr/>
          <a:lstStyle/>
          <a:p>
            <a:r>
              <a:rPr lang="en-US" altLang="zh-CN" dirty="0" smtClean="0"/>
              <a:t>1. Technical Stack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技术方案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0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4365104"/>
            <a:ext cx="2880320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 smtClean="0">
                <a:latin typeface="Segoe Script" panose="020B0504020000000003" pitchFamily="34" charset="0"/>
                <a:ea typeface="+mj-ea"/>
              </a:rPr>
              <a:t>MySQL</a:t>
            </a:r>
            <a:endParaRPr lang="zh-CN" altLang="en-US" sz="2800" b="1" dirty="0" smtClean="0">
              <a:latin typeface="Segoe Script" panose="020B0504020000000003" pitchFamily="34" charset="0"/>
              <a:ea typeface="+mj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27784" y="3212976"/>
            <a:ext cx="3960440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 smtClean="0">
                <a:latin typeface="Segoe Script" panose="020B0504020000000003" pitchFamily="34" charset="0"/>
                <a:ea typeface="+mj-ea"/>
              </a:rPr>
              <a:t>Spark SQL</a:t>
            </a:r>
            <a:endParaRPr lang="zh-CN" altLang="en-US" sz="2800" b="1" dirty="0" smtClean="0">
              <a:latin typeface="Segoe Script" panose="020B0504020000000003" pitchFamily="34" charset="0"/>
              <a:ea typeface="+mj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11560" y="3212976"/>
            <a:ext cx="1800200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 smtClean="0">
                <a:latin typeface="Segoe Script" panose="020B0504020000000003" pitchFamily="34" charset="0"/>
                <a:ea typeface="+mj-ea"/>
              </a:rPr>
              <a:t>Shell</a:t>
            </a:r>
            <a:endParaRPr lang="zh-CN" altLang="en-US" sz="2800" b="1" dirty="0" smtClean="0">
              <a:latin typeface="Segoe Script" panose="020B0504020000000003" pitchFamily="34" charset="0"/>
              <a:ea typeface="+mj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707904" y="4365104"/>
            <a:ext cx="2880320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 smtClean="0">
                <a:latin typeface="Segoe Script" panose="020B0504020000000003" pitchFamily="34" charset="0"/>
                <a:ea typeface="+mj-ea"/>
              </a:rPr>
              <a:t>Hive</a:t>
            </a:r>
            <a:endParaRPr lang="zh-CN" altLang="en-US" sz="2800" b="1" dirty="0" smtClean="0">
              <a:latin typeface="Segoe Script" panose="020B0504020000000003" pitchFamily="34" charset="0"/>
              <a:ea typeface="+mj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11560" y="2060848"/>
            <a:ext cx="2880320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Segoe Script" panose="020B0504020000000003" pitchFamily="34" charset="0"/>
                <a:ea typeface="+mj-ea"/>
              </a:rPr>
              <a:t>护航</a:t>
            </a:r>
            <a:endParaRPr lang="zh-CN" altLang="en-US" sz="2800" dirty="0" smtClean="0">
              <a:latin typeface="Segoe Script" panose="020B0504020000000003" pitchFamily="34" charset="0"/>
              <a:ea typeface="+mj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07904" y="2060848"/>
            <a:ext cx="2880320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 smtClean="0">
                <a:latin typeface="Segoe Script" panose="020B0504020000000003" pitchFamily="34" charset="0"/>
              </a:rPr>
              <a:t>Zeppelin</a:t>
            </a:r>
            <a:endParaRPr lang="zh-CN" altLang="en-US" sz="2800" b="1" dirty="0">
              <a:latin typeface="Segoe Script" panose="020B0504020000000003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772518" y="3212976"/>
            <a:ext cx="1687913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 smtClean="0">
                <a:latin typeface="Segoe Script" panose="020B0504020000000003" pitchFamily="34" charset="0"/>
                <a:ea typeface="+mj-ea"/>
              </a:rPr>
              <a:t>Jenkins</a:t>
            </a:r>
            <a:endParaRPr lang="zh-CN" altLang="en-US" sz="2800" b="1" dirty="0" smtClean="0">
              <a:latin typeface="Segoe Script" panose="020B050402000000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075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运行速度比</a:t>
            </a:r>
            <a:r>
              <a:rPr lang="en-US" altLang="zh-CN" dirty="0" smtClean="0"/>
              <a:t>Hadoop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有很大提高，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可以更快的完成，在数据错误需要重跑或者上游数据延迟的情况下，尽量保证数据能按时产生</a:t>
            </a:r>
            <a:endParaRPr lang="en-US" altLang="zh-CN" dirty="0" smtClean="0"/>
          </a:p>
          <a:p>
            <a:r>
              <a:rPr lang="en-US" altLang="zh-CN" dirty="0" err="1" smtClean="0"/>
              <a:t>SparkSQL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提供了对结构化数据的处理接口</a:t>
            </a:r>
            <a:endParaRPr lang="en-US" altLang="zh-CN" dirty="0" smtClean="0"/>
          </a:p>
          <a:p>
            <a:r>
              <a:rPr lang="en-US" altLang="zh-CN" dirty="0" err="1" smtClean="0"/>
              <a:t>SparkSQL</a:t>
            </a:r>
            <a:r>
              <a:rPr lang="zh-CN" altLang="en-US" dirty="0" smtClean="0"/>
              <a:t>支持从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等各种数据源载入数据进行联合查询和计算，适合构建数据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r>
              <a:rPr lang="zh-CN" altLang="en-US" dirty="0" smtClean="0"/>
              <a:t>目前在资源受限的情况下，处理一天的数据，整个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分钟。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如果资源充足，可在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小时内完成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7900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1. Technical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Stack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数据</a:t>
            </a:r>
            <a:r>
              <a:rPr lang="zh-CN" altLang="en-US" dirty="0"/>
              <a:t>校验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技术方案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2162969"/>
            <a:ext cx="5800725" cy="3324225"/>
          </a:xfrm>
        </p:spPr>
      </p:pic>
      <p:sp>
        <p:nvSpPr>
          <p:cNvPr id="5" name="TextBox 4"/>
          <p:cNvSpPr txBox="1"/>
          <p:nvPr/>
        </p:nvSpPr>
        <p:spPr>
          <a:xfrm>
            <a:off x="1547664" y="148652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Comic Sans MS" panose="030F0702030302020204" pitchFamily="66" charset="0"/>
              </a:rPr>
              <a:t>Garbage in,  Garbage out</a:t>
            </a:r>
            <a:endParaRPr lang="zh-CN" altLang="en-US" sz="36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5621178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Data Quality </a:t>
            </a:r>
            <a:r>
              <a:rPr lang="zh-CN" altLang="en-US" sz="2000" dirty="0" smtClean="0"/>
              <a:t>是数据处理系统能产生正确结果的必要条件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28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数据校验作为基础架构贯穿于整个工作流的始终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每个输入源在被使用前需要经过校验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每个任务的产出数据需要校验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数据校验的规则类型：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数据语法，比如某值不能为空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数据语义，比如百分比数据应该在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同比对比，比如某数据比昨天上涨</a:t>
            </a:r>
            <a:r>
              <a:rPr lang="en-US" altLang="zh-CN" dirty="0" smtClean="0"/>
              <a:t>50%</a:t>
            </a:r>
            <a:r>
              <a:rPr lang="zh-CN" altLang="en-US" dirty="0" smtClean="0"/>
              <a:t>以上，认为可能出现了错误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校验规则需要人工根据以往经验定义并不断完善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在第一阶段，数据校验可以使用脚本来实现；未来考虑使用规则引擎实现校验的可配置化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1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RDM BudgetThinking 2014Y V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</Template>
  <TotalTime>3073</TotalTime>
  <Words>883</Words>
  <Application>Microsoft Office PowerPoint</Application>
  <PresentationFormat>全屏显示(4:3)</PresentationFormat>
  <Paragraphs>107</Paragraphs>
  <Slides>20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RDM BudgetThinking 2014Y V0.1</vt:lpstr>
      <vt:lpstr>think-cell Slide</vt:lpstr>
      <vt:lpstr>新流量周报自动化</vt:lpstr>
      <vt:lpstr>流量周报的组成</vt:lpstr>
      <vt:lpstr>数据流</vt:lpstr>
      <vt:lpstr>技术方案</vt:lpstr>
      <vt:lpstr>PowerPoint 演示文稿</vt:lpstr>
      <vt:lpstr>Spark</vt:lpstr>
      <vt:lpstr>技术方案</vt:lpstr>
      <vt:lpstr>PowerPoint 演示文稿</vt:lpstr>
      <vt:lpstr>PowerPoint 演示文稿</vt:lpstr>
      <vt:lpstr>技术方案</vt:lpstr>
      <vt:lpstr>PowerPoint 演示文稿</vt:lpstr>
      <vt:lpstr>技术方案</vt:lpstr>
      <vt:lpstr>对于各种Workflow框架的研究</vt:lpstr>
      <vt:lpstr>PowerPoint 演示文稿</vt:lpstr>
      <vt:lpstr>Job类型定义</vt:lpstr>
      <vt:lpstr>PowerPoint 演示文稿</vt:lpstr>
      <vt:lpstr>技术方案</vt:lpstr>
      <vt:lpstr>PowerPoint 演示文稿</vt:lpstr>
      <vt:lpstr>Show Time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新流量周报方案</dc:title>
  <dc:creator>wanglei24@jd.com</dc:creator>
  <cp:lastModifiedBy>Helpdesk</cp:lastModifiedBy>
  <cp:revision>53</cp:revision>
  <dcterms:created xsi:type="dcterms:W3CDTF">2016-01-20T03:18:58Z</dcterms:created>
  <dcterms:modified xsi:type="dcterms:W3CDTF">2016-05-11T08:20:36Z</dcterms:modified>
</cp:coreProperties>
</file>