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7"/>
  </p:handoutMasterIdLst>
  <p:sldIdLst>
    <p:sldId id="256" r:id="rId2"/>
    <p:sldId id="257" r:id="rId3"/>
    <p:sldId id="328" r:id="rId4"/>
    <p:sldId id="344" r:id="rId5"/>
    <p:sldId id="329" r:id="rId6"/>
    <p:sldId id="345" r:id="rId7"/>
    <p:sldId id="343" r:id="rId8"/>
    <p:sldId id="346" r:id="rId9"/>
    <p:sldId id="347" r:id="rId10"/>
    <p:sldId id="348" r:id="rId11"/>
    <p:sldId id="349" r:id="rId12"/>
    <p:sldId id="350" r:id="rId13"/>
    <p:sldId id="351" r:id="rId14"/>
    <p:sldId id="340" r:id="rId15"/>
    <p:sldId id="288" r:id="rId16"/>
    <p:sldId id="324" r:id="rId17"/>
    <p:sldId id="352" r:id="rId18"/>
    <p:sldId id="261" r:id="rId19"/>
    <p:sldId id="280" r:id="rId20"/>
    <p:sldId id="281" r:id="rId21"/>
    <p:sldId id="353" r:id="rId22"/>
    <p:sldId id="283" r:id="rId23"/>
    <p:sldId id="355" r:id="rId24"/>
    <p:sldId id="292" r:id="rId25"/>
    <p:sldId id="325" r:id="rId2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81" d="100"/>
          <a:sy n="81" d="100"/>
        </p:scale>
        <p:origin x="-1056" y="-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158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38A9B-7FA5-40BB-B6CD-5FCB628D68F8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9A49D-DD38-46E3-9498-4629E4B26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2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238500"/>
            <a:ext cx="7088832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FC38-C3BD-4D80-BAE3-DF2E6DEC275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B6EE-5E6E-4CDE-B46E-FF75454B8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9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FC38-C3BD-4D80-BAE3-DF2E6DEC275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B6EE-5E6E-4CDE-B46E-FF75454B8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0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FC38-C3BD-4D80-BAE3-DF2E6DEC275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B6EE-5E6E-4CDE-B46E-FF75454B8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3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FC38-C3BD-4D80-BAE3-DF2E6DEC275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B6EE-5E6E-4CDE-B46E-FF75454B8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3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FC38-C3BD-4D80-BAE3-DF2E6DEC275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B6EE-5E6E-4CDE-B46E-FF75454B8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4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3143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3143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FC38-C3BD-4D80-BAE3-DF2E6DEC275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B6EE-5E6E-4CDE-B46E-FF75454B8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8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7"/>
            <a:ext cx="8229600" cy="68441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730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3364"/>
            <a:ext cx="4040188" cy="3471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05730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3364"/>
            <a:ext cx="4041775" cy="3471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FC38-C3BD-4D80-BAE3-DF2E6DEC275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B6EE-5E6E-4CDE-B46E-FF75454B8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8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FC38-C3BD-4D80-BAE3-DF2E6DEC275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B6EE-5E6E-4CDE-B46E-FF75454B8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4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FC38-C3BD-4D80-BAE3-DF2E6DEC275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B6EE-5E6E-4CDE-B46E-FF75454B8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89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FC38-C3BD-4D80-BAE3-DF2E6DEC275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B6EE-5E6E-4CDE-B46E-FF75454B8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32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FC38-C3BD-4D80-BAE3-DF2E6DEC275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B6EE-5E6E-4CDE-B46E-FF75454B8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7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7"/>
            <a:ext cx="8229600" cy="684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7300"/>
            <a:ext cx="8229600" cy="404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FC38-C3BD-4D80-BAE3-DF2E6DEC275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B6EE-5E6E-4CDE-B46E-FF75454B8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1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旁路评估系统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李采玺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9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模型预估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7139136" cy="158417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模拟</a:t>
            </a:r>
            <a:r>
              <a:rPr lang="en-US" altLang="zh-CN" sz="2000" dirty="0" err="1" smtClean="0"/>
              <a:t>adserver</a:t>
            </a:r>
            <a:r>
              <a:rPr lang="zh-CN" altLang="en-US" sz="2000" dirty="0" smtClean="0"/>
              <a:t>在线请求</a:t>
            </a:r>
            <a:r>
              <a:rPr lang="en-US" altLang="zh-CN" sz="2000" dirty="0"/>
              <a:t>P</a:t>
            </a:r>
            <a:r>
              <a:rPr lang="en-US" altLang="zh-CN" sz="2000" dirty="0" smtClean="0"/>
              <a:t>roxy</a:t>
            </a:r>
            <a:r>
              <a:rPr lang="zh-CN" altLang="en-US" sz="2000" dirty="0" smtClean="0"/>
              <a:t>，使预估环境和线上环境一致，最终实现预估效果和线上效果一致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从请求日志提取特征数据，将</a:t>
            </a:r>
            <a:r>
              <a:rPr lang="en-US" altLang="zh-CN" sz="1600" dirty="0" err="1" smtClean="0"/>
              <a:t>modelID</a:t>
            </a:r>
            <a:r>
              <a:rPr lang="zh-CN" altLang="en-US" sz="1600" dirty="0" smtClean="0"/>
              <a:t>和特征数据发</a:t>
            </a:r>
            <a:r>
              <a:rPr lang="en-US" altLang="zh-CN" sz="1600" dirty="0" smtClean="0"/>
              <a:t>Proxy</a:t>
            </a:r>
          </a:p>
          <a:p>
            <a:pPr lvl="1"/>
            <a:r>
              <a:rPr lang="en-US" altLang="zh-CN" sz="1600" dirty="0" smtClean="0"/>
              <a:t>Proxy</a:t>
            </a:r>
            <a:r>
              <a:rPr lang="zh-CN" altLang="en-US" sz="1600" dirty="0" smtClean="0"/>
              <a:t>根据</a:t>
            </a:r>
            <a:r>
              <a:rPr lang="en-US" altLang="zh-CN" sz="1600" dirty="0" err="1" smtClean="0"/>
              <a:t>modelID</a:t>
            </a:r>
            <a:r>
              <a:rPr lang="zh-CN" altLang="en-US" sz="1600" dirty="0" smtClean="0"/>
              <a:t>找到相应的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redictor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返回</a:t>
            </a:r>
            <a:r>
              <a:rPr lang="zh-CN" altLang="en-US" sz="1600" dirty="0" smtClean="0"/>
              <a:t>预估值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圆角矩形 4"/>
          <p:cNvSpPr/>
          <p:nvPr/>
        </p:nvSpPr>
        <p:spPr>
          <a:xfrm>
            <a:off x="1716868" y="4061158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特征</a:t>
            </a:r>
            <a:r>
              <a:rPr lang="zh-CN" altLang="en-US" sz="1200" dirty="0" smtClean="0">
                <a:latin typeface="+mj-ea"/>
                <a:ea typeface="+mj-ea"/>
              </a:rPr>
              <a:t>数据</a:t>
            </a:r>
            <a:endParaRPr lang="en-US" altLang="zh-CN" sz="1200" dirty="0" smtClean="0">
              <a:latin typeface="+mj-ea"/>
              <a:ea typeface="+mj-ea"/>
            </a:endParaRPr>
          </a:p>
          <a:p>
            <a:pPr algn="ctr"/>
            <a:r>
              <a:rPr lang="en-US" altLang="zh-CN" sz="1200" dirty="0" smtClean="0">
                <a:latin typeface="+mj-ea"/>
                <a:ea typeface="+mj-ea"/>
              </a:rPr>
              <a:t>+</a:t>
            </a:r>
          </a:p>
          <a:p>
            <a:pPr algn="ctr"/>
            <a:r>
              <a:rPr lang="en-US" altLang="zh-CN" sz="1200" dirty="0" err="1" smtClean="0">
                <a:latin typeface="+mj-ea"/>
                <a:ea typeface="+mj-ea"/>
              </a:rPr>
              <a:t>modelID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01044" y="4061158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旁路</a:t>
            </a:r>
            <a:r>
              <a:rPr lang="en-US" altLang="zh-CN" dirty="0" smtClean="0"/>
              <a:t>proxy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29236" y="4061158"/>
            <a:ext cx="122413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predictor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215444" y="4277182"/>
            <a:ext cx="8137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631268" y="4277182"/>
            <a:ext cx="6697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215444" y="4709230"/>
            <a:ext cx="8137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631268" y="4709230"/>
            <a:ext cx="6697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81164" y="47092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pctr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52972" y="47092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pctr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69568" y="278549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Train</a:t>
            </a:r>
          </a:p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184104" y="2785492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14" idx="1"/>
          </p:cNvCxnSpPr>
          <p:nvPr/>
        </p:nvCxnSpPr>
        <p:spPr>
          <a:xfrm>
            <a:off x="4283968" y="3242692"/>
            <a:ext cx="900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2"/>
            <a:endCxn id="7" idx="0"/>
          </p:cNvCxnSpPr>
          <p:nvPr/>
        </p:nvCxnSpPr>
        <p:spPr>
          <a:xfrm>
            <a:off x="5641304" y="3699892"/>
            <a:ext cx="0" cy="361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3669" y="3699892"/>
            <a:ext cx="164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Load model</a:t>
            </a:r>
            <a:endParaRPr lang="zh-CN" altLang="en-US" dirty="0"/>
          </a:p>
        </p:txBody>
      </p:sp>
      <p:sp>
        <p:nvSpPr>
          <p:cNvPr id="21" name="圆角矩形标注 20"/>
          <p:cNvSpPr/>
          <p:nvPr/>
        </p:nvSpPr>
        <p:spPr>
          <a:xfrm>
            <a:off x="971600" y="2630044"/>
            <a:ext cx="1596226" cy="612648"/>
          </a:xfrm>
          <a:prstGeom prst="wedgeRoundRectCallout">
            <a:avLst>
              <a:gd name="adj1" fmla="val 71475"/>
              <a:gd name="adj2" fmla="val 1141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预估环境和线上环境一致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846644" y="3627711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Storm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395536" y="4063935"/>
            <a:ext cx="9144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评估</a:t>
            </a:r>
            <a:endParaRPr lang="en-US" altLang="zh-CN" dirty="0" smtClean="0"/>
          </a:p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580" y="3640296"/>
            <a:ext cx="69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Redis</a:t>
            </a:r>
            <a:endParaRPr lang="zh-CN" altLang="en-US" b="1" dirty="0"/>
          </a:p>
        </p:txBody>
      </p:sp>
      <p:cxnSp>
        <p:nvCxnSpPr>
          <p:cNvPr id="23" name="直接箭头连接符 22"/>
          <p:cNvCxnSpPr>
            <a:stCxn id="5" idx="1"/>
            <a:endCxn id="12" idx="3"/>
          </p:cNvCxnSpPr>
          <p:nvPr/>
        </p:nvCxnSpPr>
        <p:spPr>
          <a:xfrm flipH="1">
            <a:off x="1309936" y="4518358"/>
            <a:ext cx="406932" cy="2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标注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3754760" cy="1800200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通过</a:t>
            </a:r>
            <a:r>
              <a:rPr lang="en-US" altLang="zh-CN" sz="1800" dirty="0" err="1" smtClean="0">
                <a:latin typeface="+mj-ea"/>
                <a:ea typeface="+mj-ea"/>
              </a:rPr>
              <a:t>sid+posid</a:t>
            </a:r>
            <a:r>
              <a:rPr lang="zh-CN" altLang="en-US" sz="1800" dirty="0" smtClean="0">
                <a:latin typeface="+mj-ea"/>
                <a:ea typeface="+mj-ea"/>
              </a:rPr>
              <a:t>拼接日志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有点击的样本是正例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无点击的样本是负例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2339752" y="3361556"/>
            <a:ext cx="914400" cy="61264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样本</a:t>
            </a:r>
            <a:r>
              <a:rPr lang="zh-CN" altLang="en-US" sz="1200" b="1" dirty="0"/>
              <a:t>数据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2381781" y="4215599"/>
            <a:ext cx="914400" cy="61264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点击日志</a:t>
            </a:r>
            <a:endParaRPr lang="zh-CN" altLang="en-US" sz="1200" b="1" dirty="0"/>
          </a:p>
        </p:txBody>
      </p:sp>
      <p:sp>
        <p:nvSpPr>
          <p:cNvPr id="7" name="流程图: 可选过程 6"/>
          <p:cNvSpPr/>
          <p:nvPr/>
        </p:nvSpPr>
        <p:spPr>
          <a:xfrm>
            <a:off x="3635896" y="3667880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Join</a:t>
            </a:r>
            <a:endParaRPr lang="zh-CN" altLang="en-US" sz="1200" b="1" dirty="0"/>
          </a:p>
        </p:txBody>
      </p:sp>
      <p:sp>
        <p:nvSpPr>
          <p:cNvPr id="8" name="流程图: 决策 7"/>
          <p:cNvSpPr/>
          <p:nvPr/>
        </p:nvSpPr>
        <p:spPr>
          <a:xfrm>
            <a:off x="4898468" y="3505571"/>
            <a:ext cx="914400" cy="863189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有无点击</a:t>
            </a:r>
            <a:endParaRPr lang="zh-CN" altLang="en-US" sz="1200" b="1" dirty="0"/>
          </a:p>
        </p:txBody>
      </p:sp>
      <p:sp>
        <p:nvSpPr>
          <p:cNvPr id="9" name="流程图: 可选过程 8"/>
          <p:cNvSpPr/>
          <p:nvPr/>
        </p:nvSpPr>
        <p:spPr>
          <a:xfrm>
            <a:off x="6948264" y="4050404"/>
            <a:ext cx="914400" cy="6126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正例</a:t>
            </a:r>
            <a:endParaRPr lang="zh-CN" altLang="en-US" sz="1200" b="1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6948264" y="3082725"/>
            <a:ext cx="914400" cy="6126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负例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stCxn id="5" idx="3"/>
            <a:endCxn id="7" idx="1"/>
          </p:cNvCxnSpPr>
          <p:nvPr/>
        </p:nvCxnSpPr>
        <p:spPr>
          <a:xfrm>
            <a:off x="3254152" y="3667880"/>
            <a:ext cx="381744" cy="306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</p:cNvCxnSpPr>
          <p:nvPr/>
        </p:nvCxnSpPr>
        <p:spPr>
          <a:xfrm flipV="1">
            <a:off x="3296181" y="4215599"/>
            <a:ext cx="339715" cy="306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 flipV="1">
            <a:off x="4550296" y="3937166"/>
            <a:ext cx="348172" cy="37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10" idx="1"/>
          </p:cNvCxnSpPr>
          <p:nvPr/>
        </p:nvCxnSpPr>
        <p:spPr>
          <a:xfrm flipV="1">
            <a:off x="5812868" y="3389049"/>
            <a:ext cx="1135396" cy="548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9" idx="1"/>
          </p:cNvCxnSpPr>
          <p:nvPr/>
        </p:nvCxnSpPr>
        <p:spPr>
          <a:xfrm>
            <a:off x="5868144" y="3974204"/>
            <a:ext cx="1080120" cy="382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流程图: 磁盘 31"/>
          <p:cNvSpPr/>
          <p:nvPr/>
        </p:nvSpPr>
        <p:spPr>
          <a:xfrm>
            <a:off x="946448" y="4215599"/>
            <a:ext cx="914400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kafka</a:t>
            </a:r>
            <a:endParaRPr lang="zh-CN" altLang="en-US" sz="1200" b="1" dirty="0"/>
          </a:p>
        </p:txBody>
      </p:sp>
      <p:cxnSp>
        <p:nvCxnSpPr>
          <p:cNvPr id="34" name="直接箭头连接符 33"/>
          <p:cNvCxnSpPr>
            <a:stCxn id="32" idx="4"/>
          </p:cNvCxnSpPr>
          <p:nvPr/>
        </p:nvCxnSpPr>
        <p:spPr>
          <a:xfrm>
            <a:off x="1860848" y="4521923"/>
            <a:ext cx="4789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72817" y="338904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325217" y="40504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</p:spTree>
    <p:extLst>
      <p:ext uri="{BB962C8B-B14F-4D97-AF65-F5344CB8AC3E}">
        <p14:creationId xmlns:p14="http://schemas.microsoft.com/office/powerpoint/2010/main" val="15101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6635080" cy="1656184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Auc</a:t>
            </a:r>
            <a:r>
              <a:rPr lang="zh-CN" altLang="en-US" sz="1800" dirty="0" smtClean="0"/>
              <a:t>评估需要至少累积一小时的数据，所以数据先存储起来</a:t>
            </a:r>
            <a:endParaRPr lang="en-US" altLang="zh-CN" sz="1800" dirty="0" smtClean="0"/>
          </a:p>
          <a:p>
            <a:r>
              <a:rPr lang="zh-CN" altLang="en-US" sz="1800" dirty="0"/>
              <a:t>分</a:t>
            </a:r>
            <a:r>
              <a:rPr lang="zh-CN" altLang="en-US" sz="1800" dirty="0" smtClean="0"/>
              <a:t>小时存储，便于分小时预估</a:t>
            </a:r>
            <a:endParaRPr lang="en-US" altLang="zh-CN" sz="1800" dirty="0" smtClean="0"/>
          </a:p>
          <a:p>
            <a:r>
              <a:rPr lang="zh-CN" altLang="en-US" sz="1800" dirty="0" smtClean="0"/>
              <a:t>目前使用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存储</a:t>
            </a:r>
            <a:endParaRPr lang="en-US" altLang="zh-CN" sz="1800" dirty="0" smtClean="0"/>
          </a:p>
          <a:p>
            <a:r>
              <a:rPr lang="zh-CN" altLang="en-US" sz="1800" dirty="0" smtClean="0"/>
              <a:t>后续可能使用</a:t>
            </a:r>
            <a:r>
              <a:rPr lang="en-US" altLang="zh-CN" sz="1800" dirty="0" err="1" smtClean="0"/>
              <a:t>hdfs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mfs</a:t>
            </a:r>
            <a:r>
              <a:rPr lang="zh-CN" altLang="en-US" sz="1800" dirty="0" smtClean="0"/>
              <a:t>，解决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存储容量的限制</a:t>
            </a:r>
            <a:endParaRPr lang="zh-CN" altLang="en-US" sz="1800" dirty="0"/>
          </a:p>
        </p:txBody>
      </p:sp>
      <p:sp>
        <p:nvSpPr>
          <p:cNvPr id="5" name="圆角矩形 4"/>
          <p:cNvSpPr/>
          <p:nvPr/>
        </p:nvSpPr>
        <p:spPr>
          <a:xfrm>
            <a:off x="1443566" y="3361556"/>
            <a:ext cx="1105272" cy="5040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338936" y="3361556"/>
            <a:ext cx="1105272" cy="504057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067944" y="3361556"/>
            <a:ext cx="1105272" cy="504057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MFS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771800" y="3361556"/>
            <a:ext cx="1105272" cy="504057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7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144016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计算</a:t>
            </a:r>
            <a:r>
              <a:rPr lang="en-US" altLang="zh-CN" sz="1800" dirty="0" err="1" smtClean="0"/>
              <a:t>auc</a:t>
            </a:r>
            <a:r>
              <a:rPr lang="zh-CN" altLang="en-US" sz="1800" dirty="0" smtClean="0"/>
              <a:t>、逆序对等指标</a:t>
            </a:r>
            <a:endParaRPr lang="en-US" altLang="zh-CN" sz="1800" dirty="0" smtClean="0"/>
          </a:p>
          <a:p>
            <a:r>
              <a:rPr lang="zh-CN" altLang="en-US" sz="1800" dirty="0"/>
              <a:t>分</a:t>
            </a:r>
            <a:r>
              <a:rPr lang="zh-CN" altLang="en-US" sz="1800" dirty="0" smtClean="0"/>
              <a:t>小时出报表</a:t>
            </a:r>
            <a:endParaRPr lang="en-US" altLang="zh-CN" sz="1800" dirty="0" smtClean="0"/>
          </a:p>
          <a:p>
            <a:r>
              <a:rPr lang="zh-CN" altLang="en-US" sz="1800" dirty="0" smtClean="0"/>
              <a:t>采用分布式计算框架</a:t>
            </a:r>
            <a:r>
              <a:rPr lang="en-US" altLang="zh-CN" sz="1800" dirty="0" smtClean="0"/>
              <a:t>Celery</a:t>
            </a:r>
            <a:endParaRPr lang="zh-CN" altLang="en-US" sz="1800" dirty="0"/>
          </a:p>
        </p:txBody>
      </p:sp>
      <p:sp>
        <p:nvSpPr>
          <p:cNvPr id="5" name="圆角矩形 4"/>
          <p:cNvSpPr/>
          <p:nvPr/>
        </p:nvSpPr>
        <p:spPr>
          <a:xfrm>
            <a:off x="1649468" y="2496888"/>
            <a:ext cx="5214921" cy="1639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00086" y="2676795"/>
            <a:ext cx="1211621" cy="7424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46539" y="2823865"/>
            <a:ext cx="1211621" cy="7424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3444960" y="3419261"/>
            <a:ext cx="834298" cy="62474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Task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Queue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3085213" y="2676795"/>
            <a:ext cx="830553" cy="3712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546001" y="2937249"/>
            <a:ext cx="1211621" cy="7424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7553" y="2639199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elery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944667" y="3573042"/>
            <a:ext cx="1098996" cy="4616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</a:t>
            </a:r>
          </a:p>
          <a:p>
            <a:pPr algn="ctr"/>
            <a:r>
              <a:rPr lang="en-US" altLang="zh-CN" sz="1600" dirty="0" smtClean="0"/>
              <a:t>interface</a:t>
            </a:r>
            <a:endParaRPr lang="zh-CN" altLang="en-US" sz="1600" dirty="0"/>
          </a:p>
        </p:txBody>
      </p:sp>
      <p:cxnSp>
        <p:nvCxnSpPr>
          <p:cNvPr id="13" name="肘形连接符 12"/>
          <p:cNvCxnSpPr>
            <a:stCxn id="9" idx="2"/>
            <a:endCxn id="8" idx="1"/>
          </p:cNvCxnSpPr>
          <p:nvPr/>
        </p:nvCxnSpPr>
        <p:spPr>
          <a:xfrm rot="16200000" flipH="1">
            <a:off x="3495683" y="3052834"/>
            <a:ext cx="371233" cy="3616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4"/>
          </p:cNvCxnSpPr>
          <p:nvPr/>
        </p:nvCxnSpPr>
        <p:spPr>
          <a:xfrm flipV="1">
            <a:off x="4279258" y="3419261"/>
            <a:ext cx="307684" cy="312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309752" y="3566331"/>
            <a:ext cx="992791" cy="165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4"/>
          </p:cNvCxnSpPr>
          <p:nvPr/>
        </p:nvCxnSpPr>
        <p:spPr>
          <a:xfrm flipV="1">
            <a:off x="4279258" y="3704267"/>
            <a:ext cx="1925728" cy="27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2" idx="3"/>
            <a:endCxn id="8" idx="2"/>
          </p:cNvCxnSpPr>
          <p:nvPr/>
        </p:nvCxnSpPr>
        <p:spPr>
          <a:xfrm flipV="1">
            <a:off x="3043663" y="3731632"/>
            <a:ext cx="401297" cy="722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7505673" y="1474315"/>
            <a:ext cx="914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1"/>
            <a:endCxn id="6" idx="0"/>
          </p:cNvCxnSpPr>
          <p:nvPr/>
        </p:nvCxnSpPr>
        <p:spPr>
          <a:xfrm flipH="1">
            <a:off x="5005897" y="1931515"/>
            <a:ext cx="2499776" cy="745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151811" y="2209428"/>
            <a:ext cx="1353862" cy="614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0" idx="3"/>
          </p:cNvCxnSpPr>
          <p:nvPr/>
        </p:nvCxnSpPr>
        <p:spPr>
          <a:xfrm flipH="1">
            <a:off x="6757622" y="2388715"/>
            <a:ext cx="1205251" cy="91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470250" y="3803875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endCxn id="25" idx="1"/>
          </p:cNvCxnSpPr>
          <p:nvPr/>
        </p:nvCxnSpPr>
        <p:spPr>
          <a:xfrm>
            <a:off x="6757622" y="3648981"/>
            <a:ext cx="712628" cy="612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98703" y="3429199"/>
            <a:ext cx="93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护航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54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Web Management UI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开发目的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模型接入、下线、流量分配需求比较频繁</a:t>
            </a:r>
            <a:endParaRPr lang="en-US" altLang="zh-CN" dirty="0" smtClean="0"/>
          </a:p>
          <a:p>
            <a:pPr lvl="1"/>
            <a:r>
              <a:rPr lang="zh-CN" altLang="en-US" dirty="0"/>
              <a:t>修改</a:t>
            </a:r>
            <a:r>
              <a:rPr lang="zh-CN" altLang="en-US" dirty="0" smtClean="0"/>
              <a:t>配置文件的方式麻烦，易出错</a:t>
            </a:r>
            <a:endParaRPr lang="en-US" altLang="zh-CN" dirty="0"/>
          </a:p>
          <a:p>
            <a:pPr lvl="1"/>
            <a:r>
              <a:rPr lang="zh-CN" altLang="en-US" dirty="0" smtClean="0"/>
              <a:t>新的配置项生效，需重</a:t>
            </a:r>
            <a:r>
              <a:rPr lang="zh-CN" altLang="en-US" dirty="0"/>
              <a:t>启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，会丢掉部分缓存日志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不是每个人都知道如何修改配置文件，我成了瓶颈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解决方法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开发</a:t>
            </a:r>
            <a:r>
              <a:rPr lang="en-US" altLang="zh-CN" dirty="0" smtClean="0"/>
              <a:t>Web UI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界面管理接入模型、分配流量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配置修改后，</a:t>
            </a:r>
            <a:r>
              <a:rPr lang="zh-CN" altLang="en-US" dirty="0"/>
              <a:t>在线</a:t>
            </a:r>
            <a:r>
              <a:rPr lang="zh-CN" altLang="en-US" dirty="0" smtClean="0"/>
              <a:t>生效，不需要重启</a:t>
            </a:r>
            <a:r>
              <a:rPr lang="en-US" altLang="zh-CN" dirty="0"/>
              <a:t>S</a:t>
            </a:r>
            <a:r>
              <a:rPr lang="en-US" altLang="zh-CN" dirty="0" smtClean="0"/>
              <a:t>torm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效果</a:t>
            </a:r>
            <a:endParaRPr lang="en-US" altLang="zh-CN" sz="2400" dirty="0"/>
          </a:p>
          <a:p>
            <a:pPr lvl="1"/>
            <a:r>
              <a:rPr lang="zh-CN" altLang="en-US" dirty="0" smtClean="0"/>
              <a:t>提高了模型接入效率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避免重启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，使评估服务不间断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95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Management 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01316"/>
            <a:ext cx="897093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3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输出报表</a:t>
            </a:r>
            <a:r>
              <a:rPr lang="en-US" altLang="zh-CN" dirty="0" smtClean="0"/>
              <a:t>------AUC</a:t>
            </a:r>
            <a:r>
              <a:rPr lang="zh-CN" altLang="en-US" dirty="0"/>
              <a:t>对比图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28419"/>
            <a:ext cx="4038600" cy="200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方便模型效果对比</a:t>
            </a:r>
            <a:endParaRPr lang="en-US" altLang="zh-CN" dirty="0" smtClean="0"/>
          </a:p>
          <a:p>
            <a:r>
              <a:rPr lang="zh-CN" altLang="en-US" dirty="0" smtClean="0"/>
              <a:t>输出指标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点击率</a:t>
            </a:r>
            <a:endParaRPr lang="en-US" altLang="zh-CN" dirty="0" smtClean="0"/>
          </a:p>
          <a:p>
            <a:pPr lvl="1"/>
            <a:r>
              <a:rPr lang="zh-CN" altLang="en-US" dirty="0"/>
              <a:t>预估</a:t>
            </a:r>
            <a:r>
              <a:rPr lang="zh-CN" altLang="en-US" dirty="0" smtClean="0"/>
              <a:t>均值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标准差</a:t>
            </a:r>
            <a:endParaRPr lang="en-US" altLang="zh-CN" dirty="0" smtClean="0"/>
          </a:p>
          <a:p>
            <a:pPr lvl="1"/>
            <a:r>
              <a:rPr lang="zh-CN" altLang="en-US" dirty="0"/>
              <a:t>分位数</a:t>
            </a:r>
          </a:p>
        </p:txBody>
      </p:sp>
    </p:spTree>
    <p:extLst>
      <p:ext uri="{BB962C8B-B14F-4D97-AF65-F5344CB8AC3E}">
        <p14:creationId xmlns:p14="http://schemas.microsoft.com/office/powerpoint/2010/main" val="4171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352839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auc</a:t>
            </a:r>
            <a:endParaRPr lang="en-US" altLang="zh-CN" dirty="0" smtClean="0"/>
          </a:p>
          <a:p>
            <a:pPr lvl="1"/>
            <a:r>
              <a:rPr lang="en-US" altLang="zh-CN" sz="1600" dirty="0" smtClean="0"/>
              <a:t>Area </a:t>
            </a:r>
            <a:r>
              <a:rPr lang="en-US" altLang="zh-CN" sz="1600" dirty="0"/>
              <a:t>Under roc </a:t>
            </a:r>
            <a:r>
              <a:rPr lang="en-US" altLang="zh-CN" sz="1600" dirty="0" smtClean="0"/>
              <a:t>Curve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计算</a:t>
            </a:r>
            <a:r>
              <a:rPr lang="zh-CN" altLang="en-US" sz="2400" dirty="0" smtClean="0"/>
              <a:t>原理</a:t>
            </a:r>
            <a:endParaRPr lang="en-US" altLang="zh-CN" sz="2400" dirty="0"/>
          </a:p>
          <a:p>
            <a:pPr lvl="1"/>
            <a:r>
              <a:rPr lang="zh-CN" altLang="en-US" sz="1600" dirty="0"/>
              <a:t>对所有样本预估的点击率</a:t>
            </a:r>
            <a:r>
              <a:rPr lang="zh-CN" altLang="en-US" sz="1600" dirty="0" smtClean="0"/>
              <a:t>由大到</a:t>
            </a:r>
            <a:r>
              <a:rPr lang="zh-CN" altLang="en-US" sz="1600" dirty="0"/>
              <a:t>小</a:t>
            </a:r>
            <a:r>
              <a:rPr lang="zh-CN" altLang="en-US" sz="1600" dirty="0" smtClean="0"/>
              <a:t>排序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如果被点击了的那些广告都处在排序高的那</a:t>
            </a:r>
            <a:r>
              <a:rPr lang="zh-CN" altLang="en-US" sz="1600" dirty="0" smtClean="0"/>
              <a:t>一部分，代表模型好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被</a:t>
            </a:r>
            <a:r>
              <a:rPr lang="zh-CN" altLang="en-US" sz="1600" dirty="0"/>
              <a:t>点击了的样本在这个排好序的序列中杂乱无章的</a:t>
            </a:r>
            <a:r>
              <a:rPr lang="zh-CN" altLang="en-US" sz="1600" dirty="0" smtClean="0"/>
              <a:t>出现，代表模型不好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上述两种情况，</a:t>
            </a:r>
            <a:r>
              <a:rPr lang="en-US" altLang="zh-CN" sz="1600" dirty="0" smtClean="0"/>
              <a:t>AUC</a:t>
            </a:r>
            <a:r>
              <a:rPr lang="zh-CN" altLang="en-US" sz="1600" dirty="0"/>
              <a:t>的值分别是</a:t>
            </a:r>
            <a:r>
              <a:rPr lang="en-US" altLang="zh-CN" sz="1600" dirty="0"/>
              <a:t>1.0</a:t>
            </a:r>
            <a:r>
              <a:rPr lang="zh-CN" altLang="en-US" sz="1600" dirty="0"/>
              <a:t>和</a:t>
            </a:r>
            <a:r>
              <a:rPr lang="en-US" altLang="zh-CN" sz="1600" dirty="0"/>
              <a:t>0.5</a:t>
            </a:r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0882"/>
              </p:ext>
            </p:extLst>
          </p:nvPr>
        </p:nvGraphicFramePr>
        <p:xfrm>
          <a:off x="5436096" y="841276"/>
          <a:ext cx="20574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数据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预测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是否点击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68672"/>
              </p:ext>
            </p:extLst>
          </p:nvPr>
        </p:nvGraphicFramePr>
        <p:xfrm>
          <a:off x="5436096" y="3217540"/>
          <a:ext cx="20574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数据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预测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是否点击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84368" y="1561356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92D050"/>
                </a:solidFill>
              </a:rPr>
              <a:t>效果好</a:t>
            </a:r>
            <a:endParaRPr lang="zh-CN" altLang="en-US" sz="1400" b="1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8126" y="3721596"/>
            <a:ext cx="128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效果不好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输出报表</a:t>
            </a:r>
            <a:r>
              <a:rPr lang="en-US" altLang="zh-CN" dirty="0" smtClean="0"/>
              <a:t>------AUC</a:t>
            </a:r>
            <a:r>
              <a:rPr lang="zh-CN" altLang="en-US" dirty="0" smtClean="0"/>
              <a:t>表格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56315"/>
            <a:ext cx="8229600" cy="305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6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输出报表</a:t>
            </a:r>
            <a:r>
              <a:rPr lang="en-US" altLang="zh-CN" dirty="0" smtClean="0"/>
              <a:t>------AUC</a:t>
            </a:r>
            <a:r>
              <a:rPr lang="zh-CN" altLang="en-US" dirty="0" smtClean="0"/>
              <a:t>表格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68314"/>
            <a:ext cx="8229600" cy="302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9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altLang="zh-CN" dirty="0" smtClean="0"/>
          </a:p>
          <a:p>
            <a:r>
              <a:rPr lang="zh-CN" altLang="en-US" dirty="0" smtClean="0"/>
              <a:t>方案</a:t>
            </a:r>
            <a:endParaRPr lang="en-US" altLang="zh-CN" dirty="0" smtClean="0"/>
          </a:p>
          <a:p>
            <a:r>
              <a:rPr lang="zh-CN" altLang="en-US" dirty="0" smtClean="0"/>
              <a:t>系统架构</a:t>
            </a:r>
            <a:endParaRPr lang="en-US" altLang="zh-CN" dirty="0" smtClean="0"/>
          </a:p>
          <a:p>
            <a:r>
              <a:rPr lang="en-US" altLang="zh-CN" dirty="0" smtClean="0"/>
              <a:t>Web Management UI</a:t>
            </a:r>
          </a:p>
          <a:p>
            <a:r>
              <a:rPr lang="zh-CN" altLang="en-US" dirty="0"/>
              <a:t>输出</a:t>
            </a:r>
            <a:r>
              <a:rPr lang="zh-CN" altLang="en-US" dirty="0" smtClean="0"/>
              <a:t>报表</a:t>
            </a:r>
            <a:endParaRPr lang="en-US" altLang="zh-CN" dirty="0" smtClean="0"/>
          </a:p>
          <a:p>
            <a:r>
              <a:rPr lang="en-US" altLang="zh-CN" dirty="0" smtClean="0"/>
              <a:t>2016</a:t>
            </a:r>
            <a:r>
              <a:rPr lang="zh-CN" altLang="en-US" dirty="0" smtClean="0"/>
              <a:t>规划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9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输出报表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逆序比对比图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33068"/>
            <a:ext cx="4038600" cy="259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输出指标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逆序比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逆序对数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0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什么是逆序比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inversion pair rate</a:t>
            </a:r>
          </a:p>
          <a:p>
            <a:r>
              <a:rPr lang="zh-CN" altLang="en-US" dirty="0" smtClean="0"/>
              <a:t>和</a:t>
            </a:r>
            <a:r>
              <a:rPr lang="en-US" altLang="zh-CN" dirty="0" err="1" smtClean="0"/>
              <a:t>auc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/>
            <a:r>
              <a:rPr lang="en-US" altLang="zh-CN" sz="1600" dirty="0" err="1" smtClean="0"/>
              <a:t>Auc</a:t>
            </a:r>
            <a:r>
              <a:rPr lang="zh-CN" altLang="en-US" sz="1600" dirty="0" smtClean="0"/>
              <a:t>是整体，计算所有请求的，泛化能力更强，逆序比是每个请求级别的</a:t>
            </a:r>
            <a:endParaRPr lang="zh-CN" altLang="en-US" sz="1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07965"/>
              </p:ext>
            </p:extLst>
          </p:nvPr>
        </p:nvGraphicFramePr>
        <p:xfrm>
          <a:off x="5508104" y="625252"/>
          <a:ext cx="2057400" cy="2250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47923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数据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预测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是否点击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6856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6856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6856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6856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6856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6856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6856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6856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6856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6856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83032"/>
              </p:ext>
            </p:extLst>
          </p:nvPr>
        </p:nvGraphicFramePr>
        <p:xfrm>
          <a:off x="5538936" y="3289548"/>
          <a:ext cx="20574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数据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预测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是否点击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39362" y="1705371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00B050"/>
                </a:solidFill>
              </a:rPr>
              <a:t>逆序对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1</a:t>
            </a:r>
            <a:r>
              <a:rPr lang="zh-CN" altLang="en-US" sz="1200" b="1" dirty="0" smtClean="0">
                <a:solidFill>
                  <a:srgbClr val="00B050"/>
                </a:solidFill>
              </a:rPr>
              <a:t>个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9362" y="3937620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逆序对</a:t>
            </a:r>
            <a:r>
              <a:rPr lang="en-US" altLang="zh-CN" sz="1200" b="1" dirty="0">
                <a:solidFill>
                  <a:srgbClr val="FF0000"/>
                </a:solidFill>
              </a:rPr>
              <a:t>4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个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输出报表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逆序比表格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181087"/>
            <a:ext cx="8229600" cy="38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3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114800" cy="1440160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Ctr</a:t>
            </a:r>
            <a:r>
              <a:rPr lang="zh-CN" altLang="en-US" sz="1800" dirty="0" smtClean="0"/>
              <a:t>预估小组所有模型上线前都要先走旁路评估</a:t>
            </a:r>
            <a:endParaRPr lang="en-US" altLang="zh-CN" sz="1800" dirty="0" smtClean="0"/>
          </a:p>
          <a:p>
            <a:r>
              <a:rPr lang="zh-CN" altLang="en-US" sz="1800" dirty="0" smtClean="0"/>
              <a:t>同时在线评估的模型数：</a:t>
            </a:r>
            <a:r>
              <a:rPr lang="en-US" altLang="zh-CN" sz="1800" dirty="0" smtClean="0"/>
              <a:t>10+</a:t>
            </a:r>
          </a:p>
          <a:p>
            <a:r>
              <a:rPr lang="zh-CN" altLang="en-US" sz="1800" dirty="0" smtClean="0"/>
              <a:t>提升了评估效率，节省人力</a:t>
            </a:r>
            <a:endParaRPr lang="en-US" altLang="zh-CN" sz="1400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17" y="913284"/>
            <a:ext cx="4418312" cy="174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9508"/>
            <a:ext cx="7821166" cy="2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7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未来规划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增加更多评估指标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近期可能增加</a:t>
            </a:r>
            <a:r>
              <a:rPr lang="en-US" altLang="zh-CN" dirty="0" err="1" smtClean="0"/>
              <a:t>ndcg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完善</a:t>
            </a:r>
            <a:r>
              <a:rPr lang="zh-CN" altLang="en-US" sz="2400" dirty="0" smtClean="0"/>
              <a:t>监控</a:t>
            </a:r>
            <a:endParaRPr lang="en-US" altLang="zh-CN" sz="2400" dirty="0" smtClean="0"/>
          </a:p>
          <a:p>
            <a:pPr lvl="1"/>
            <a:r>
              <a:rPr lang="zh-CN" altLang="en-US" dirty="0"/>
              <a:t>比如</a:t>
            </a:r>
            <a:r>
              <a:rPr lang="en-US" altLang="zh-CN" dirty="0" err="1"/>
              <a:t>auc</a:t>
            </a:r>
            <a:r>
              <a:rPr lang="zh-CN" altLang="en-US" dirty="0"/>
              <a:t>指标异常波动、计算失败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系统</a:t>
            </a:r>
            <a:r>
              <a:rPr lang="zh-CN" altLang="en-US" sz="2400" dirty="0" smtClean="0"/>
              <a:t>架构</a:t>
            </a:r>
            <a:r>
              <a:rPr lang="zh-CN" altLang="en-US" sz="2400" dirty="0"/>
              <a:t>升级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存储：使用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mfs</a:t>
            </a:r>
            <a:r>
              <a:rPr lang="zh-CN" altLang="en-US" dirty="0" smtClean="0"/>
              <a:t>存储评估数据，解决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容量限制的问题</a:t>
            </a:r>
            <a:endParaRPr lang="en-US" altLang="zh-CN" dirty="0" smtClean="0"/>
          </a:p>
          <a:p>
            <a:pPr lvl="1"/>
            <a:r>
              <a:rPr lang="zh-CN" altLang="en-US" sz="2100" dirty="0" smtClean="0"/>
              <a:t>计算：更灵活的指标接入接口，方便接入更多的指标</a:t>
            </a:r>
            <a:endParaRPr lang="en-US" altLang="zh-CN" sz="2100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8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345332"/>
            <a:ext cx="8229600" cy="1800200"/>
          </a:xfrm>
        </p:spPr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9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离线评估存在缺陷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步骤复杂，工作量大，容易出错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步骤复杂：准备数据、分离出评估数据、模型预测、评估、上线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工作量大：同一份数据评估多个模型、一个模型用不同的数据评估</a:t>
            </a:r>
            <a:endParaRPr lang="en-US" altLang="zh-CN" dirty="0" smtClean="0"/>
          </a:p>
          <a:p>
            <a:pPr lvl="2"/>
            <a:r>
              <a:rPr lang="zh-CN" altLang="en-US" dirty="0"/>
              <a:t>容易</a:t>
            </a:r>
            <a:r>
              <a:rPr lang="zh-CN" altLang="en-US" dirty="0" smtClean="0"/>
              <a:t>出错：人工分离训练数据和评估数据，容易数据穿越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重复劳动，效率低：每开发一个模型，评估流程都要走一遍，还可能评估错了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</a:t>
            </a:r>
            <a:r>
              <a:rPr lang="zh-CN" altLang="en-US" dirty="0"/>
              <a:t>上效果和离线效果</a:t>
            </a:r>
            <a:r>
              <a:rPr lang="zh-CN" altLang="en-US" dirty="0" smtClean="0"/>
              <a:t>脱节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线上环境错综复杂、实时变化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线上实现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、限制等会导致离线很好的效果线上实际下降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414809" y="193204"/>
            <a:ext cx="8229600" cy="684419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数据穿越</a:t>
            </a:r>
            <a:endParaRPr lang="zh-CN" altLang="en-US" dirty="0"/>
          </a:p>
        </p:txBody>
      </p:sp>
      <p:sp>
        <p:nvSpPr>
          <p:cNvPr id="22" name="内容占位符 21"/>
          <p:cNvSpPr>
            <a:spLocks noGrp="1"/>
          </p:cNvSpPr>
          <p:nvPr>
            <p:ph sz="half" idx="1"/>
          </p:nvPr>
        </p:nvSpPr>
        <p:spPr>
          <a:xfrm>
            <a:off x="491009" y="1008616"/>
            <a:ext cx="4038600" cy="3143250"/>
          </a:xfrm>
        </p:spPr>
        <p:txBody>
          <a:bodyPr/>
          <a:lstStyle/>
          <a:p>
            <a:r>
              <a:rPr lang="zh-CN" altLang="en-US" dirty="0" smtClean="0"/>
              <a:t>评估数据包含在训练数据中了，导致评估的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过高</a:t>
            </a:r>
            <a:endParaRPr lang="en-US" altLang="zh-CN" dirty="0" smtClean="0"/>
          </a:p>
          <a:p>
            <a:r>
              <a:rPr lang="zh-CN" altLang="en-US" dirty="0"/>
              <a:t>需要</a:t>
            </a:r>
            <a:r>
              <a:rPr lang="zh-CN" altLang="en-US" dirty="0" smtClean="0"/>
              <a:t>人工把握好，实际操作易出错</a:t>
            </a:r>
            <a:endParaRPr lang="en-US" altLang="zh-CN" dirty="0" smtClean="0"/>
          </a:p>
          <a:p>
            <a:r>
              <a:rPr lang="zh-CN" altLang="en-US" dirty="0" smtClean="0"/>
              <a:t>在线评估解决了穿越的问题</a:t>
            </a:r>
            <a:endParaRPr lang="zh-CN" altLang="en-US" dirty="0"/>
          </a:p>
        </p:txBody>
      </p:sp>
      <p:sp>
        <p:nvSpPr>
          <p:cNvPr id="25" name="流程图: 过程 24"/>
          <p:cNvSpPr/>
          <p:nvPr/>
        </p:nvSpPr>
        <p:spPr>
          <a:xfrm>
            <a:off x="5429017" y="1443085"/>
            <a:ext cx="1368152" cy="106900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训练数据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（最新</a:t>
            </a:r>
            <a:r>
              <a:rPr lang="en-US" altLang="zh-CN" sz="1400" dirty="0" smtClean="0"/>
              <a:t>3-10</a:t>
            </a:r>
            <a:r>
              <a:rPr lang="zh-CN" altLang="en-US" sz="1400" dirty="0" smtClean="0"/>
              <a:t>天）</a:t>
            </a:r>
            <a:endParaRPr lang="zh-CN" altLang="en-US" sz="1400" dirty="0"/>
          </a:p>
        </p:txBody>
      </p:sp>
      <p:sp>
        <p:nvSpPr>
          <p:cNvPr id="26" name="流程图: 过程 25"/>
          <p:cNvSpPr/>
          <p:nvPr/>
        </p:nvSpPr>
        <p:spPr>
          <a:xfrm>
            <a:off x="5554341" y="2259418"/>
            <a:ext cx="1117503" cy="505346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评估数据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（最近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天）</a:t>
            </a:r>
            <a:endParaRPr lang="zh-CN" altLang="en-US" sz="1200" dirty="0"/>
          </a:p>
        </p:txBody>
      </p:sp>
      <p:sp>
        <p:nvSpPr>
          <p:cNvPr id="27" name="流程图: 过程 26"/>
          <p:cNvSpPr/>
          <p:nvPr/>
        </p:nvSpPr>
        <p:spPr>
          <a:xfrm>
            <a:off x="8237329" y="1267717"/>
            <a:ext cx="749261" cy="109448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模型</a:t>
            </a:r>
            <a:endParaRPr lang="zh-CN" altLang="en-US" sz="1400" dirty="0"/>
          </a:p>
        </p:txBody>
      </p:sp>
      <p:cxnSp>
        <p:nvCxnSpPr>
          <p:cNvPr id="39" name="直接箭头连接符 38"/>
          <p:cNvCxnSpPr>
            <a:stCxn id="26" idx="3"/>
            <a:endCxn id="27" idx="1"/>
          </p:cNvCxnSpPr>
          <p:nvPr/>
        </p:nvCxnSpPr>
        <p:spPr>
          <a:xfrm flipV="1">
            <a:off x="6671844" y="1814959"/>
            <a:ext cx="1565485" cy="69713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797168" y="1578756"/>
            <a:ext cx="1440161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39361" y="2206243"/>
            <a:ext cx="955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Auc</a:t>
            </a:r>
            <a:r>
              <a:rPr lang="zh-CN" altLang="en-US" sz="1200" dirty="0" smtClean="0"/>
              <a:t>过高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967353" y="1304585"/>
            <a:ext cx="955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训练出模型</a:t>
            </a:r>
            <a:endParaRPr lang="zh-CN" altLang="en-US" sz="1200" dirty="0"/>
          </a:p>
        </p:txBody>
      </p:sp>
      <p:sp>
        <p:nvSpPr>
          <p:cNvPr id="62" name="流程图: 过程 61"/>
          <p:cNvSpPr/>
          <p:nvPr/>
        </p:nvSpPr>
        <p:spPr>
          <a:xfrm>
            <a:off x="5470466" y="3200809"/>
            <a:ext cx="1418456" cy="8934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训练数据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（最近</a:t>
            </a:r>
            <a:r>
              <a:rPr lang="en-US" altLang="zh-CN" sz="1400" dirty="0" smtClean="0"/>
              <a:t>3-10</a:t>
            </a:r>
            <a:r>
              <a:rPr lang="zh-CN" altLang="en-US" sz="1400" dirty="0" smtClean="0"/>
              <a:t>天）</a:t>
            </a:r>
            <a:endParaRPr lang="zh-CN" altLang="en-US" sz="1400" dirty="0"/>
          </a:p>
        </p:txBody>
      </p:sp>
      <p:sp>
        <p:nvSpPr>
          <p:cNvPr id="63" name="流程图: 过程 62"/>
          <p:cNvSpPr/>
          <p:nvPr/>
        </p:nvSpPr>
        <p:spPr>
          <a:xfrm>
            <a:off x="5503313" y="4238273"/>
            <a:ext cx="1418455" cy="4320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评估数据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（最近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天）</a:t>
            </a:r>
            <a:endParaRPr lang="zh-CN" altLang="en-US" sz="1400" dirty="0"/>
          </a:p>
        </p:txBody>
      </p:sp>
      <p:sp>
        <p:nvSpPr>
          <p:cNvPr id="64" name="流程图: 过程 63"/>
          <p:cNvSpPr/>
          <p:nvPr/>
        </p:nvSpPr>
        <p:spPr>
          <a:xfrm>
            <a:off x="8278778" y="3341209"/>
            <a:ext cx="778841" cy="100507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模型</a:t>
            </a:r>
            <a:endParaRPr lang="zh-CN" altLang="en-US" sz="1400" dirty="0"/>
          </a:p>
        </p:txBody>
      </p:sp>
      <p:cxnSp>
        <p:nvCxnSpPr>
          <p:cNvPr id="66" name="直接箭头连接符 65"/>
          <p:cNvCxnSpPr>
            <a:stCxn id="62" idx="3"/>
            <a:endCxn id="64" idx="1"/>
          </p:cNvCxnSpPr>
          <p:nvPr/>
        </p:nvCxnSpPr>
        <p:spPr>
          <a:xfrm>
            <a:off x="6888922" y="3647533"/>
            <a:ext cx="1389856" cy="19621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3"/>
          </p:cNvCxnSpPr>
          <p:nvPr/>
        </p:nvCxnSpPr>
        <p:spPr>
          <a:xfrm flipV="1">
            <a:off x="6921768" y="4094257"/>
            <a:ext cx="1357010" cy="36004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4704619" y="1138772"/>
            <a:ext cx="0" cy="396044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87370" y="2491915"/>
            <a:ext cx="461665" cy="10128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时间轴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028327" y="341112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训练出模型</a:t>
            </a:r>
            <a:endParaRPr lang="zh-CN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118682" y="4346285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正常评估</a:t>
            </a:r>
            <a:endParaRPr lang="zh-CN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849579" y="1578756"/>
            <a:ext cx="400110" cy="10128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数据穿越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49579" y="3411121"/>
            <a:ext cx="400110" cy="10128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未穿越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开发一套统一的评估服务系统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自动化评估，避免离线评估的重复劳动</a:t>
            </a:r>
            <a:endParaRPr lang="en-US" altLang="zh-CN" dirty="0" smtClean="0"/>
          </a:p>
          <a:p>
            <a:pPr lvl="1"/>
            <a:r>
              <a:rPr lang="zh-CN" altLang="en-US" dirty="0"/>
              <a:t>用实时数据流评估，保证数据不穿越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在线评估，使评估环境和线上预估环境一致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输出报表，直观看到不同模型的 效果对比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最终解决</a:t>
            </a:r>
            <a:r>
              <a:rPr lang="zh-CN" altLang="en-US" sz="2400" dirty="0"/>
              <a:t>离线评估的</a:t>
            </a:r>
            <a:r>
              <a:rPr lang="zh-CN" altLang="en-US" sz="2400" dirty="0" smtClean="0"/>
              <a:t>缺点，提高产出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49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62" name="文本占位符 6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0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048015" y="1933839"/>
            <a:ext cx="6192688" cy="78960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033096" y="179289"/>
            <a:ext cx="6192688" cy="15904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258489" y="179288"/>
            <a:ext cx="785119" cy="5295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051720" y="2855019"/>
            <a:ext cx="6192688" cy="18026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2007947" y="4801716"/>
            <a:ext cx="6192688" cy="7133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2970653" y="2077854"/>
            <a:ext cx="1105272" cy="5040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033095" y="403784"/>
            <a:ext cx="50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数据准备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090223" y="3390216"/>
            <a:ext cx="45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</a:t>
            </a:r>
            <a:endParaRPr lang="en-US" altLang="zh-CN" dirty="0" smtClean="0"/>
          </a:p>
          <a:p>
            <a:r>
              <a:rPr lang="zh-CN" altLang="en-US" dirty="0" smtClean="0"/>
              <a:t>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090223" y="4835249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报表</a:t>
            </a:r>
            <a:endParaRPr lang="en-US" altLang="zh-CN" dirty="0" smtClean="0"/>
          </a:p>
        </p:txBody>
      </p:sp>
      <p:sp>
        <p:nvSpPr>
          <p:cNvPr id="83" name="圆角矩形 82"/>
          <p:cNvSpPr/>
          <p:nvPr/>
        </p:nvSpPr>
        <p:spPr>
          <a:xfrm>
            <a:off x="3011226" y="4998043"/>
            <a:ext cx="1049780" cy="42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Auc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49264" y="2022363"/>
            <a:ext cx="34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下箭头 1"/>
          <p:cNvSpPr/>
          <p:nvPr/>
        </p:nvSpPr>
        <p:spPr>
          <a:xfrm>
            <a:off x="8388424" y="194924"/>
            <a:ext cx="484632" cy="532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数据流向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043608" y="309865"/>
            <a:ext cx="989488" cy="7675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模型接入</a:t>
            </a:r>
            <a:endParaRPr lang="zh-CN" altLang="en-US" sz="1200" dirty="0"/>
          </a:p>
        </p:txBody>
      </p:sp>
      <p:sp>
        <p:nvSpPr>
          <p:cNvPr id="37" name="右箭头 36"/>
          <p:cNvSpPr/>
          <p:nvPr/>
        </p:nvSpPr>
        <p:spPr>
          <a:xfrm>
            <a:off x="1043607" y="3294191"/>
            <a:ext cx="1008108" cy="8426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维</a:t>
            </a:r>
            <a:r>
              <a:rPr lang="zh-CN" altLang="en-US" sz="1200" dirty="0" smtClean="0"/>
              <a:t>度接入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4335607" y="4998043"/>
            <a:ext cx="1049780" cy="426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逆序</a:t>
            </a:r>
            <a:r>
              <a:rPr lang="zh-CN" altLang="en-US" dirty="0"/>
              <a:t>对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5652120" y="4998043"/>
            <a:ext cx="1049780" cy="426258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Ndcg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6832203" y="4998043"/>
            <a:ext cx="1049780" cy="426257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6866023" y="2077854"/>
            <a:ext cx="1105272" cy="504057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863141" y="2929508"/>
            <a:ext cx="5214921" cy="1639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5595031" y="2077854"/>
            <a:ext cx="1105272" cy="504057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MFS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298887" y="2077854"/>
            <a:ext cx="1105272" cy="504057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49" name="右箭头 48"/>
          <p:cNvSpPr/>
          <p:nvPr/>
        </p:nvSpPr>
        <p:spPr>
          <a:xfrm>
            <a:off x="1052917" y="1166283"/>
            <a:ext cx="989488" cy="7675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流量分配</a:t>
            </a:r>
            <a:endParaRPr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5613759" y="3109415"/>
            <a:ext cx="1211621" cy="7424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260212" y="3256485"/>
            <a:ext cx="1211621" cy="7424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52" name="圆柱形 51"/>
          <p:cNvSpPr/>
          <p:nvPr/>
        </p:nvSpPr>
        <p:spPr>
          <a:xfrm>
            <a:off x="4658633" y="3851881"/>
            <a:ext cx="834298" cy="62474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Task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Queue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4298886" y="3109415"/>
            <a:ext cx="830553" cy="3712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759674" y="3369869"/>
            <a:ext cx="1211621" cy="7424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11226" y="3071819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elery</a:t>
            </a:r>
            <a:endParaRPr lang="zh-CN" altLang="en-US" dirty="0"/>
          </a:p>
        </p:txBody>
      </p:sp>
      <p:sp>
        <p:nvSpPr>
          <p:cNvPr id="13" name="流程图: 可选过程 12"/>
          <p:cNvSpPr/>
          <p:nvPr/>
        </p:nvSpPr>
        <p:spPr>
          <a:xfrm>
            <a:off x="2627784" y="328170"/>
            <a:ext cx="4238238" cy="12759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4572000" y="444549"/>
            <a:ext cx="937893" cy="6127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日志接入</a:t>
            </a:r>
            <a:endParaRPr lang="en-US" altLang="zh-CN" sz="1200" dirty="0" smtClean="0"/>
          </a:p>
        </p:txBody>
      </p:sp>
      <p:sp>
        <p:nvSpPr>
          <p:cNvPr id="71" name="圆柱形 70"/>
          <p:cNvSpPr/>
          <p:nvPr/>
        </p:nvSpPr>
        <p:spPr>
          <a:xfrm>
            <a:off x="3561563" y="441746"/>
            <a:ext cx="666286" cy="57767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KAFKA</a:t>
            </a:r>
            <a:endParaRPr lang="zh-CN" altLang="en-US" sz="1200" dirty="0"/>
          </a:p>
        </p:txBody>
      </p:sp>
      <p:sp>
        <p:nvSpPr>
          <p:cNvPr id="87" name="圆角矩形 86"/>
          <p:cNvSpPr/>
          <p:nvPr/>
        </p:nvSpPr>
        <p:spPr>
          <a:xfrm>
            <a:off x="4614630" y="1174160"/>
            <a:ext cx="890793" cy="387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模型预估</a:t>
            </a:r>
            <a:endParaRPr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5733025" y="1174160"/>
            <a:ext cx="940849" cy="387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日志分配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3459535" y="1129308"/>
            <a:ext cx="896572" cy="408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标注</a:t>
            </a:r>
          </a:p>
        </p:txBody>
      </p:sp>
      <p:sp>
        <p:nvSpPr>
          <p:cNvPr id="90" name="右箭头 89"/>
          <p:cNvSpPr/>
          <p:nvPr/>
        </p:nvSpPr>
        <p:spPr>
          <a:xfrm>
            <a:off x="4257336" y="611896"/>
            <a:ext cx="289856" cy="2373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7020272" y="555407"/>
            <a:ext cx="951022" cy="8305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其他数据流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693074" y="452054"/>
            <a:ext cx="5075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实时数据流</a:t>
            </a:r>
            <a:endParaRPr lang="zh-CN" altLang="en-US" sz="1400" dirty="0"/>
          </a:p>
        </p:txBody>
      </p:sp>
      <p:sp>
        <p:nvSpPr>
          <p:cNvPr id="93" name="右箭头 92"/>
          <p:cNvSpPr/>
          <p:nvPr/>
        </p:nvSpPr>
        <p:spPr>
          <a:xfrm>
            <a:off x="5508104" y="603901"/>
            <a:ext cx="289856" cy="2373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 flipH="1">
            <a:off x="4355976" y="1269692"/>
            <a:ext cx="290096" cy="2196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箭头 94"/>
          <p:cNvSpPr/>
          <p:nvPr/>
        </p:nvSpPr>
        <p:spPr>
          <a:xfrm flipH="1">
            <a:off x="5505423" y="1269692"/>
            <a:ext cx="290096" cy="2196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097604" y="940838"/>
            <a:ext cx="256606" cy="26582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58340" y="4005662"/>
            <a:ext cx="1098996" cy="4616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</a:t>
            </a:r>
          </a:p>
          <a:p>
            <a:pPr algn="ctr"/>
            <a:r>
              <a:rPr lang="en-US" altLang="zh-CN" sz="1600" dirty="0" smtClean="0"/>
              <a:t>interface</a:t>
            </a:r>
            <a:endParaRPr lang="zh-CN" altLang="en-US" sz="1600" dirty="0"/>
          </a:p>
        </p:txBody>
      </p:sp>
      <p:cxnSp>
        <p:nvCxnSpPr>
          <p:cNvPr id="18" name="肘形连接符 17"/>
          <p:cNvCxnSpPr>
            <a:stCxn id="8" idx="2"/>
            <a:endCxn id="52" idx="1"/>
          </p:cNvCxnSpPr>
          <p:nvPr/>
        </p:nvCxnSpPr>
        <p:spPr>
          <a:xfrm rot="16200000" flipH="1">
            <a:off x="4709356" y="3485454"/>
            <a:ext cx="371233" cy="3616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2" idx="4"/>
          </p:cNvCxnSpPr>
          <p:nvPr/>
        </p:nvCxnSpPr>
        <p:spPr>
          <a:xfrm flipV="1">
            <a:off x="5492931" y="3851881"/>
            <a:ext cx="307684" cy="312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23425" y="3998951"/>
            <a:ext cx="992791" cy="165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2" idx="4"/>
          </p:cNvCxnSpPr>
          <p:nvPr/>
        </p:nvCxnSpPr>
        <p:spPr>
          <a:xfrm flipV="1">
            <a:off x="5492931" y="4136887"/>
            <a:ext cx="1925728" cy="27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6" idx="3"/>
            <a:endCxn id="52" idx="2"/>
          </p:cNvCxnSpPr>
          <p:nvPr/>
        </p:nvCxnSpPr>
        <p:spPr>
          <a:xfrm flipV="1">
            <a:off x="4257336" y="4164252"/>
            <a:ext cx="401297" cy="722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柱形 96"/>
          <p:cNvSpPr/>
          <p:nvPr/>
        </p:nvSpPr>
        <p:spPr>
          <a:xfrm>
            <a:off x="5814524" y="388465"/>
            <a:ext cx="666286" cy="57767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KAFKA</a:t>
            </a:r>
            <a:endParaRPr lang="zh-CN" altLang="en-US" sz="1200" dirty="0"/>
          </a:p>
        </p:txBody>
      </p:sp>
      <p:sp>
        <p:nvSpPr>
          <p:cNvPr id="98" name="下箭头 97"/>
          <p:cNvSpPr/>
          <p:nvPr/>
        </p:nvSpPr>
        <p:spPr>
          <a:xfrm>
            <a:off x="3788555" y="977049"/>
            <a:ext cx="256606" cy="26582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8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  <a:r>
              <a:rPr lang="en-US" altLang="zh-CN" dirty="0"/>
              <a:t>------</a:t>
            </a:r>
            <a:r>
              <a:rPr lang="zh-CN" altLang="en-US" dirty="0"/>
              <a:t>日志接入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09010" y="913285"/>
            <a:ext cx="8411462" cy="151216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800" dirty="0" smtClean="0"/>
              <a:t>从</a:t>
            </a:r>
            <a:r>
              <a:rPr lang="en-US" altLang="zh-CN" sz="1800" b="1" dirty="0"/>
              <a:t>K</a:t>
            </a:r>
            <a:r>
              <a:rPr lang="en-US" altLang="zh-CN" sz="1800" b="1" dirty="0" smtClean="0"/>
              <a:t>afka</a:t>
            </a:r>
            <a:r>
              <a:rPr lang="zh-CN" altLang="en-US" sz="1800" b="1" dirty="0" smtClean="0"/>
              <a:t>接入实时数据流</a:t>
            </a:r>
            <a:r>
              <a:rPr lang="zh-CN" altLang="en-US" sz="1800" dirty="0" smtClean="0"/>
              <a:t>，避免</a:t>
            </a:r>
            <a:r>
              <a:rPr lang="zh-CN" altLang="en-US" sz="1800" b="1" dirty="0" smtClean="0"/>
              <a:t>数据穿越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Predictor</a:t>
            </a:r>
            <a:r>
              <a:rPr lang="zh-CN" altLang="en-US" sz="1400" dirty="0" smtClean="0"/>
              <a:t>中的模型最快也是几小时前的数据训练出来的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而评估数据是实时数据流，两份数据至少相差几小时，不会穿越</a:t>
            </a:r>
            <a:endParaRPr lang="en-US" altLang="zh-CN" sz="1400" dirty="0" smtClean="0"/>
          </a:p>
          <a:p>
            <a:r>
              <a:rPr lang="zh-CN" altLang="en-US" sz="1800" dirty="0" smtClean="0"/>
              <a:t>在</a:t>
            </a:r>
            <a:r>
              <a:rPr lang="en-US" altLang="zh-CN" sz="1800" b="1" dirty="0"/>
              <a:t>S</a:t>
            </a:r>
            <a:r>
              <a:rPr lang="en-US" altLang="zh-CN" sz="1800" b="1" dirty="0" smtClean="0"/>
              <a:t>torm</a:t>
            </a:r>
            <a:r>
              <a:rPr lang="zh-CN" altLang="en-US" sz="1800" dirty="0" smtClean="0"/>
              <a:t>中完成日志合并、拼接、抽样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合并</a:t>
            </a:r>
            <a:r>
              <a:rPr lang="en-US" altLang="zh-CN" sz="1400" dirty="0" smtClean="0"/>
              <a:t>proxy</a:t>
            </a:r>
            <a:r>
              <a:rPr lang="zh-CN" altLang="en-US" sz="1400" dirty="0" smtClean="0"/>
              <a:t>分片的请求日志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和曝光日志</a:t>
            </a:r>
            <a:r>
              <a:rPr lang="zh-CN" altLang="en-US" sz="1400" dirty="0"/>
              <a:t>拼接（推荐和</a:t>
            </a:r>
            <a:r>
              <a:rPr lang="en-US" altLang="zh-CN" sz="1400" dirty="0" err="1"/>
              <a:t>adx</a:t>
            </a:r>
            <a:r>
              <a:rPr lang="zh-CN" altLang="en-US" sz="1400" dirty="0" smtClean="0"/>
              <a:t>业务）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日志抽样或者使用随机流量</a:t>
            </a:r>
            <a:endParaRPr lang="en-US" altLang="zh-CN" sz="1400" dirty="0"/>
          </a:p>
          <a:p>
            <a:pPr lvl="1"/>
            <a:endParaRPr lang="en-US" altLang="zh-CN" sz="1400" dirty="0"/>
          </a:p>
        </p:txBody>
      </p:sp>
      <p:sp>
        <p:nvSpPr>
          <p:cNvPr id="8" name="圆角矩形 7"/>
          <p:cNvSpPr/>
          <p:nvPr/>
        </p:nvSpPr>
        <p:spPr>
          <a:xfrm>
            <a:off x="2176282" y="3203910"/>
            <a:ext cx="104411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t</a:t>
            </a:r>
            <a:r>
              <a:rPr lang="en-US" altLang="zh-CN" sz="1200" b="1" dirty="0" smtClean="0"/>
              <a:t>opic1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176282" y="3674330"/>
            <a:ext cx="104411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topic2</a:t>
            </a:r>
            <a:endParaRPr lang="zh-CN" altLang="en-US" sz="1200" b="1" dirty="0"/>
          </a:p>
        </p:txBody>
      </p:sp>
      <p:sp>
        <p:nvSpPr>
          <p:cNvPr id="10" name="圆角矩形 9"/>
          <p:cNvSpPr/>
          <p:nvPr/>
        </p:nvSpPr>
        <p:spPr>
          <a:xfrm>
            <a:off x="2176282" y="4140014"/>
            <a:ext cx="104411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topic3</a:t>
            </a:r>
            <a:endParaRPr lang="zh-CN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94364" y="2830087"/>
            <a:ext cx="1125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Kafka topic</a:t>
            </a:r>
            <a:endParaRPr lang="zh-CN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88841" y="2987160"/>
            <a:ext cx="80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KAFKA</a:t>
            </a:r>
            <a:endParaRPr lang="zh-CN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29100" y="284866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STORM</a:t>
            </a:r>
            <a:endParaRPr lang="zh-CN" altLang="en-US" sz="1200" b="1" dirty="0"/>
          </a:p>
        </p:txBody>
      </p:sp>
      <p:sp>
        <p:nvSpPr>
          <p:cNvPr id="16" name="圆角矩形 15"/>
          <p:cNvSpPr/>
          <p:nvPr/>
        </p:nvSpPr>
        <p:spPr>
          <a:xfrm>
            <a:off x="3959932" y="329762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Merge</a:t>
            </a:r>
            <a:endParaRPr lang="zh-CN" altLang="en-US" sz="1200" b="1" dirty="0"/>
          </a:p>
        </p:txBody>
      </p:sp>
      <p:sp>
        <p:nvSpPr>
          <p:cNvPr id="17" name="圆角矩形 16"/>
          <p:cNvSpPr/>
          <p:nvPr/>
        </p:nvSpPr>
        <p:spPr>
          <a:xfrm>
            <a:off x="5242574" y="3305033"/>
            <a:ext cx="10081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Sample</a:t>
            </a:r>
          </a:p>
          <a:p>
            <a:pPr algn="ctr"/>
            <a:r>
              <a:rPr lang="zh-CN" altLang="en-US" sz="1200" b="1" dirty="0" smtClean="0"/>
              <a:t>（</a:t>
            </a:r>
            <a:r>
              <a:rPr lang="en-US" altLang="zh-CN" sz="1200" b="1" dirty="0" smtClean="0"/>
              <a:t>1%-30%</a:t>
            </a:r>
            <a:r>
              <a:rPr lang="zh-CN" altLang="en-US" sz="1200" b="1" dirty="0" smtClean="0"/>
              <a:t>）</a:t>
            </a:r>
            <a:endParaRPr lang="en-US" altLang="zh-CN" sz="1200" b="1" dirty="0" smtClean="0"/>
          </a:p>
        </p:txBody>
      </p:sp>
      <p:cxnSp>
        <p:nvCxnSpPr>
          <p:cNvPr id="19" name="直接箭头连接符 18"/>
          <p:cNvCxnSpPr>
            <a:stCxn id="9" idx="3"/>
            <a:endCxn id="16" idx="1"/>
          </p:cNvCxnSpPr>
          <p:nvPr/>
        </p:nvCxnSpPr>
        <p:spPr>
          <a:xfrm flipV="1">
            <a:off x="3220398" y="3754822"/>
            <a:ext cx="739534" cy="99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6" idx="1"/>
          </p:cNvCxnSpPr>
          <p:nvPr/>
        </p:nvCxnSpPr>
        <p:spPr>
          <a:xfrm>
            <a:off x="3051230" y="3455938"/>
            <a:ext cx="908702" cy="298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3"/>
            <a:endCxn id="17" idx="1"/>
          </p:cNvCxnSpPr>
          <p:nvPr/>
        </p:nvCxnSpPr>
        <p:spPr>
          <a:xfrm>
            <a:off x="4874332" y="3754822"/>
            <a:ext cx="368242" cy="7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6624228" y="3435806"/>
            <a:ext cx="914400" cy="6528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旁路</a:t>
            </a:r>
            <a:r>
              <a:rPr lang="en-US" altLang="zh-CN" sz="1200" b="1" dirty="0" smtClean="0"/>
              <a:t>topic</a:t>
            </a:r>
            <a:endParaRPr lang="zh-CN" altLang="en-US" sz="1200" b="1" dirty="0"/>
          </a:p>
        </p:txBody>
      </p:sp>
      <p:cxnSp>
        <p:nvCxnSpPr>
          <p:cNvPr id="23" name="直接箭头连接符 22"/>
          <p:cNvCxnSpPr>
            <a:stCxn id="17" idx="3"/>
            <a:endCxn id="22" idx="1"/>
          </p:cNvCxnSpPr>
          <p:nvPr/>
        </p:nvCxnSpPr>
        <p:spPr>
          <a:xfrm>
            <a:off x="6250686" y="3762233"/>
            <a:ext cx="37354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6162" y="371585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搜索</a:t>
            </a:r>
            <a:r>
              <a:rPr lang="en-US" altLang="zh-CN" sz="1200" b="1" dirty="0" smtClean="0"/>
              <a:t>pc</a:t>
            </a:r>
            <a:endParaRPr lang="zh-CN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96162" y="414001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商详页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6162" y="326266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站内</a:t>
            </a:r>
            <a:endParaRPr lang="zh-CN" altLang="en-US" sz="1200" b="1" dirty="0"/>
          </a:p>
        </p:txBody>
      </p:sp>
      <p:cxnSp>
        <p:nvCxnSpPr>
          <p:cNvPr id="33" name="直接箭头连接符 32"/>
          <p:cNvCxnSpPr>
            <a:stCxn id="10" idx="3"/>
          </p:cNvCxnSpPr>
          <p:nvPr/>
        </p:nvCxnSpPr>
        <p:spPr>
          <a:xfrm>
            <a:off x="3220398" y="4320034"/>
            <a:ext cx="739534" cy="3874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157990" y="4707866"/>
            <a:ext cx="104411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topic4</a:t>
            </a:r>
            <a:endParaRPr lang="zh-CN" altLang="en-US" sz="1200" b="1" dirty="0"/>
          </a:p>
        </p:txBody>
      </p:sp>
      <p:sp>
        <p:nvSpPr>
          <p:cNvPr id="41" name="圆角矩形 40"/>
          <p:cNvSpPr/>
          <p:nvPr/>
        </p:nvSpPr>
        <p:spPr>
          <a:xfrm>
            <a:off x="7884368" y="3401159"/>
            <a:ext cx="1152128" cy="6528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流量分配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获取预估值</a:t>
            </a:r>
            <a:endParaRPr lang="zh-CN" altLang="en-US" sz="1200" b="1" dirty="0"/>
          </a:p>
        </p:txBody>
      </p:sp>
      <p:sp>
        <p:nvSpPr>
          <p:cNvPr id="42" name="圆角矩形 41"/>
          <p:cNvSpPr/>
          <p:nvPr/>
        </p:nvSpPr>
        <p:spPr>
          <a:xfrm>
            <a:off x="3976664" y="44170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Merge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13237" y="4707456"/>
            <a:ext cx="938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曝光日志</a:t>
            </a:r>
            <a:endParaRPr lang="zh-CN" altLang="en-US" sz="1200" b="1" dirty="0"/>
          </a:p>
        </p:txBody>
      </p:sp>
      <p:cxnSp>
        <p:nvCxnSpPr>
          <p:cNvPr id="45" name="直接箭头连接符 44"/>
          <p:cNvCxnSpPr>
            <a:stCxn id="34" idx="3"/>
            <a:endCxn id="42" idx="1"/>
          </p:cNvCxnSpPr>
          <p:nvPr/>
        </p:nvCxnSpPr>
        <p:spPr>
          <a:xfrm flipV="1">
            <a:off x="3202106" y="4874213"/>
            <a:ext cx="774558" cy="136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6162" y="2827862"/>
            <a:ext cx="1125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Predictor log</a:t>
            </a:r>
            <a:endParaRPr lang="zh-CN" altLang="en-US" sz="1200" b="1" dirty="0"/>
          </a:p>
        </p:txBody>
      </p:sp>
      <p:sp>
        <p:nvSpPr>
          <p:cNvPr id="52" name="圆角矩形 51"/>
          <p:cNvSpPr/>
          <p:nvPr/>
        </p:nvSpPr>
        <p:spPr>
          <a:xfrm>
            <a:off x="5288814" y="44170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Join</a:t>
            </a:r>
            <a:endParaRPr lang="zh-CN" altLang="en-US" sz="1200" b="1" dirty="0"/>
          </a:p>
        </p:txBody>
      </p:sp>
      <p:cxnSp>
        <p:nvCxnSpPr>
          <p:cNvPr id="54" name="直接箭头连接符 53"/>
          <p:cNvCxnSpPr>
            <a:stCxn id="42" idx="3"/>
            <a:endCxn id="52" idx="1"/>
          </p:cNvCxnSpPr>
          <p:nvPr/>
        </p:nvCxnSpPr>
        <p:spPr>
          <a:xfrm>
            <a:off x="4891064" y="4874213"/>
            <a:ext cx="3977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2" idx="0"/>
            <a:endCxn id="17" idx="2"/>
          </p:cNvCxnSpPr>
          <p:nvPr/>
        </p:nvCxnSpPr>
        <p:spPr>
          <a:xfrm flipV="1">
            <a:off x="5746014" y="4219433"/>
            <a:ext cx="616" cy="197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39516" y="300106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STORM</a:t>
            </a:r>
            <a:endParaRPr lang="zh-CN" altLang="en-US" sz="1200" b="1" dirty="0"/>
          </a:p>
        </p:txBody>
      </p:sp>
      <p:cxnSp>
        <p:nvCxnSpPr>
          <p:cNvPr id="58" name="直接箭头连接符 57"/>
          <p:cNvCxnSpPr>
            <a:stCxn id="22" idx="3"/>
            <a:endCxn id="41" idx="1"/>
          </p:cNvCxnSpPr>
          <p:nvPr/>
        </p:nvCxnSpPr>
        <p:spPr>
          <a:xfrm flipV="1">
            <a:off x="7538628" y="3727586"/>
            <a:ext cx="345740" cy="346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形标注 64"/>
          <p:cNvSpPr/>
          <p:nvPr/>
        </p:nvSpPr>
        <p:spPr>
          <a:xfrm>
            <a:off x="7254298" y="4401132"/>
            <a:ext cx="1422158" cy="612648"/>
          </a:xfrm>
          <a:prstGeom prst="wedgeEllipseCallout">
            <a:avLst>
              <a:gd name="adj1" fmla="val -122567"/>
              <a:gd name="adj2" fmla="val 376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过滤没有曝光的样本</a:t>
            </a:r>
            <a:endParaRPr lang="zh-CN" altLang="en-US" sz="1200" dirty="0"/>
          </a:p>
        </p:txBody>
      </p:sp>
      <p:sp>
        <p:nvSpPr>
          <p:cNvPr id="68" name="圆角矩形 67"/>
          <p:cNvSpPr/>
          <p:nvPr/>
        </p:nvSpPr>
        <p:spPr>
          <a:xfrm>
            <a:off x="2157990" y="5293020"/>
            <a:ext cx="104411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topicN</a:t>
            </a:r>
            <a:endParaRPr lang="zh-CN" altLang="en-US" sz="1200" b="1" dirty="0"/>
          </a:p>
        </p:txBody>
      </p:sp>
      <p:sp>
        <p:nvSpPr>
          <p:cNvPr id="69" name="圆角矩形 68"/>
          <p:cNvSpPr/>
          <p:nvPr/>
        </p:nvSpPr>
        <p:spPr>
          <a:xfrm>
            <a:off x="1173124" y="2466073"/>
            <a:ext cx="7719356" cy="3825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从日志接入到请求模型获取预估值，总时间不超过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分钟，可防止穿越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9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>
            <a:off x="7668344" y="2392236"/>
            <a:ext cx="1296144" cy="882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670267" y="985292"/>
            <a:ext cx="1296144" cy="12055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7"/>
            <a:ext cx="4931349" cy="684419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日志分配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7299"/>
            <a:ext cx="4272281" cy="198011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800" dirty="0" smtClean="0"/>
              <a:t>解决哪种模型使用哪种日志评估的问题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如</a:t>
            </a:r>
            <a:r>
              <a:rPr lang="zh-CN" altLang="en-US" sz="1600" dirty="0"/>
              <a:t>搜索无线</a:t>
            </a:r>
            <a:r>
              <a:rPr lang="zh-CN" altLang="en-US" sz="1600" dirty="0" smtClean="0"/>
              <a:t>的模型</a:t>
            </a:r>
            <a:r>
              <a:rPr lang="zh-CN" altLang="en-US" sz="1600" dirty="0"/>
              <a:t>需要</a:t>
            </a:r>
            <a:r>
              <a:rPr lang="zh-CN" altLang="en-US" sz="1600" dirty="0" smtClean="0"/>
              <a:t>搜索</a:t>
            </a:r>
            <a:r>
              <a:rPr lang="zh-CN" altLang="en-US" sz="1600" dirty="0"/>
              <a:t>无线</a:t>
            </a:r>
            <a:r>
              <a:rPr lang="zh-CN" altLang="en-US" sz="1600" dirty="0" smtClean="0"/>
              <a:t>的日志评估</a:t>
            </a:r>
            <a:endParaRPr lang="en-US" altLang="zh-CN" sz="1600" dirty="0"/>
          </a:p>
          <a:p>
            <a:r>
              <a:rPr lang="zh-CN" altLang="en-US" sz="1800" dirty="0" smtClean="0"/>
              <a:t>能保证不同模型使用相同的日志评估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比如</a:t>
            </a:r>
            <a:r>
              <a:rPr lang="en-US" altLang="zh-CN" sz="1600" dirty="0" smtClean="0"/>
              <a:t>107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108</a:t>
            </a:r>
            <a:r>
              <a:rPr lang="zh-CN" altLang="en-US" sz="1600" dirty="0" smtClean="0"/>
              <a:t>两个模型都是用</a:t>
            </a:r>
            <a:r>
              <a:rPr lang="en-US" altLang="zh-CN" sz="1600" dirty="0" smtClean="0"/>
              <a:t>1292,782,633</a:t>
            </a:r>
            <a:r>
              <a:rPr lang="zh-CN" altLang="en-US" sz="1600" dirty="0" smtClean="0"/>
              <a:t>广告位的日志评估</a:t>
            </a:r>
            <a:endParaRPr lang="en-US" altLang="zh-CN" sz="16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同一个模型使用不同日志评估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比如</a:t>
            </a:r>
            <a:r>
              <a:rPr lang="en-US" altLang="zh-CN" sz="1600" dirty="0" smtClean="0"/>
              <a:t>107</a:t>
            </a:r>
            <a:r>
              <a:rPr lang="zh-CN" altLang="en-US" sz="1600" dirty="0" smtClean="0"/>
              <a:t>模型分别用</a:t>
            </a:r>
            <a:r>
              <a:rPr lang="en-US" altLang="zh-CN" sz="1600" dirty="0" smtClean="0"/>
              <a:t>1292,782</a:t>
            </a:r>
            <a:r>
              <a:rPr lang="zh-CN" altLang="en-US" sz="1600" dirty="0" smtClean="0"/>
              <a:t>广告位的数据评估</a:t>
            </a:r>
            <a:endParaRPr lang="en-US" altLang="zh-CN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6086090" y="1099666"/>
            <a:ext cx="91440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86090" y="1531714"/>
            <a:ext cx="91440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86090" y="2035770"/>
            <a:ext cx="91440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86090" y="2467818"/>
            <a:ext cx="91440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67871" y="1333569"/>
            <a:ext cx="900936" cy="233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884368" y="1758791"/>
            <a:ext cx="91440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79269" y="2491249"/>
            <a:ext cx="91440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model3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3"/>
            <a:endCxn id="9" idx="1"/>
          </p:cNvCxnSpPr>
          <p:nvPr/>
        </p:nvCxnSpPr>
        <p:spPr>
          <a:xfrm>
            <a:off x="7000490" y="1243682"/>
            <a:ext cx="867381" cy="206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10" idx="1"/>
          </p:cNvCxnSpPr>
          <p:nvPr/>
        </p:nvCxnSpPr>
        <p:spPr>
          <a:xfrm>
            <a:off x="7000490" y="1675730"/>
            <a:ext cx="883878" cy="2270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9" idx="1"/>
          </p:cNvCxnSpPr>
          <p:nvPr/>
        </p:nvCxnSpPr>
        <p:spPr>
          <a:xfrm flipV="1">
            <a:off x="7000490" y="1450522"/>
            <a:ext cx="867381" cy="2252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10" idx="1"/>
          </p:cNvCxnSpPr>
          <p:nvPr/>
        </p:nvCxnSpPr>
        <p:spPr>
          <a:xfrm>
            <a:off x="7000490" y="1243682"/>
            <a:ext cx="883878" cy="6591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>
            <a:off x="7000490" y="2179786"/>
            <a:ext cx="76348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000490" y="2539826"/>
            <a:ext cx="763488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76481" y="129346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搜索无线日志</a:t>
            </a:r>
            <a:endParaRPr lang="zh-CN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76481" y="219081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站内日志</a:t>
            </a:r>
            <a:endParaRPr lang="zh-CN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70267" y="59426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一组对照模型</a:t>
            </a:r>
            <a:endParaRPr lang="zh-CN" altLang="en-US" sz="1200" b="1" dirty="0"/>
          </a:p>
        </p:txBody>
      </p:sp>
      <p:sp>
        <p:nvSpPr>
          <p:cNvPr id="36" name="矩形 35"/>
          <p:cNvSpPr/>
          <p:nvPr/>
        </p:nvSpPr>
        <p:spPr>
          <a:xfrm>
            <a:off x="5813136" y="185663"/>
            <a:ext cx="847096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配置信息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如</a:t>
            </a:r>
            <a:r>
              <a:rPr lang="en-US" altLang="zh-CN" sz="1200" dirty="0" err="1" smtClean="0"/>
              <a:t>posid</a:t>
            </a:r>
            <a:endParaRPr lang="zh-CN" altLang="en-US" sz="1200" dirty="0"/>
          </a:p>
        </p:txBody>
      </p:sp>
      <p:cxnSp>
        <p:nvCxnSpPr>
          <p:cNvPr id="38" name="直接箭头连接符 37"/>
          <p:cNvCxnSpPr>
            <a:stCxn id="36" idx="2"/>
            <a:endCxn id="5" idx="0"/>
          </p:cNvCxnSpPr>
          <p:nvPr/>
        </p:nvCxnSpPr>
        <p:spPr>
          <a:xfrm>
            <a:off x="6236684" y="642863"/>
            <a:ext cx="306606" cy="456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licaixi\Documents\JDdongdong\JIMEnterprise\bjlicaixi\Temp\JdOnline201603121813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87" y="3615763"/>
            <a:ext cx="67341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77738"/>
            <a:ext cx="67246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98323"/>
            <a:ext cx="68008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706271" y="106649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搜索无线模型</a:t>
            </a:r>
            <a:endParaRPr lang="zh-CN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58671" y="289891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站内</a:t>
            </a:r>
            <a:r>
              <a:rPr lang="zh-CN" altLang="en-US" sz="1200" b="1" dirty="0" smtClean="0"/>
              <a:t>模型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277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D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4064</TotalTime>
  <Words>1244</Words>
  <Application>Microsoft Office PowerPoint</Application>
  <PresentationFormat>全屏显示(16:10)</PresentationFormat>
  <Paragraphs>404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旁路评估系统</vt:lpstr>
      <vt:lpstr>内容</vt:lpstr>
      <vt:lpstr>背景</vt:lpstr>
      <vt:lpstr>背景------数据穿越</vt:lpstr>
      <vt:lpstr>方案</vt:lpstr>
      <vt:lpstr>系统架构</vt:lpstr>
      <vt:lpstr>PowerPoint 演示文稿</vt:lpstr>
      <vt:lpstr>系统架构------日志接入</vt:lpstr>
      <vt:lpstr>系统架构------日志分配</vt:lpstr>
      <vt:lpstr>系统架构------模型预估</vt:lpstr>
      <vt:lpstr>系统架构------标注</vt:lpstr>
      <vt:lpstr>系统架构------存储</vt:lpstr>
      <vt:lpstr>系统架构------计算</vt:lpstr>
      <vt:lpstr>Web Management UI</vt:lpstr>
      <vt:lpstr>WEB Management UI</vt:lpstr>
      <vt:lpstr>输出报表------AUC对比图</vt:lpstr>
      <vt:lpstr>补充知识</vt:lpstr>
      <vt:lpstr>输出报表------AUC表格</vt:lpstr>
      <vt:lpstr>输出报表------AUC表格</vt:lpstr>
      <vt:lpstr>输出报表------逆序比对比图</vt:lpstr>
      <vt:lpstr>补充知识</vt:lpstr>
      <vt:lpstr>输出报表------逆序比表格</vt:lpstr>
      <vt:lpstr>使用效果</vt:lpstr>
      <vt:lpstr>2016未来规划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Helpdesk</dc:creator>
  <cp:lastModifiedBy>Helpdesk</cp:lastModifiedBy>
  <cp:revision>422</cp:revision>
  <dcterms:created xsi:type="dcterms:W3CDTF">2015-07-29T02:57:03Z</dcterms:created>
  <dcterms:modified xsi:type="dcterms:W3CDTF">2016-03-16T02:15:39Z</dcterms:modified>
</cp:coreProperties>
</file>