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4580" r:id="rId2"/>
  </p:sldMasterIdLst>
  <p:notesMasterIdLst>
    <p:notesMasterId r:id="rId18"/>
  </p:notesMasterIdLst>
  <p:sldIdLst>
    <p:sldId id="572" r:id="rId3"/>
    <p:sldId id="575" r:id="rId4"/>
    <p:sldId id="586" r:id="rId5"/>
    <p:sldId id="587" r:id="rId6"/>
    <p:sldId id="588" r:id="rId7"/>
    <p:sldId id="585" r:id="rId8"/>
    <p:sldId id="589" r:id="rId9"/>
    <p:sldId id="590" r:id="rId10"/>
    <p:sldId id="583" r:id="rId11"/>
    <p:sldId id="565" r:id="rId12"/>
    <p:sldId id="584" r:id="rId13"/>
    <p:sldId id="576" r:id="rId14"/>
    <p:sldId id="591" r:id="rId15"/>
    <p:sldId id="578" r:id="rId16"/>
    <p:sldId id="552" r:id="rId17"/>
  </p:sldIdLst>
  <p:sldSz cx="9144000" cy="6858000" type="screen4x3"/>
  <p:notesSz cx="6858000" cy="9144000"/>
  <p:custDataLst>
    <p:tags r:id="rId20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72E19"/>
    <a:srgbClr val="B63E0E"/>
    <a:srgbClr val="C31B1B"/>
    <a:srgbClr val="F1595D"/>
    <a:srgbClr val="F0735A"/>
    <a:srgbClr val="FF3333"/>
    <a:srgbClr val="FFCCCC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5" autoAdjust="0"/>
    <p:restoredTop sz="90538" autoAdjust="0"/>
  </p:normalViewPr>
  <p:slideViewPr>
    <p:cSldViewPr>
      <p:cViewPr>
        <p:scale>
          <a:sx n="66" d="100"/>
          <a:sy n="66" d="100"/>
        </p:scale>
        <p:origin x="-2872" y="-8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3" d="100"/>
        <a:sy n="43" d="100"/>
      </p:scale>
      <p:origin x="0" y="19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tags" Target="tags/tag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2C6F4BFD-B914-4B3A-A15A-10A928BB71DB}" type="datetimeFigureOut">
              <a:rPr lang="zh-CN" altLang="en-US"/>
              <a:pPr>
                <a:defRPr/>
              </a:pPr>
              <a:t>16/12/1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ED522ED5-6226-45D3-B41F-7F13F54CC3E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5800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201C3E14-79B2-4C1C-97FE-00ADFA977C55}" type="slidenum">
              <a:rPr lang="zh-CN" altLang="en-US" smtClean="0"/>
              <a:pPr eaLnBrk="1" hangingPunct="1"/>
              <a:t>1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522ED5-6226-45D3-B41F-7F13F54CC3EA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498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522ED5-6226-45D3-B41F-7F13F54CC3EA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498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522ED5-6226-45D3-B41F-7F13F54CC3EA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498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522ED5-6226-45D3-B41F-7F13F54CC3EA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498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522ED5-6226-45D3-B41F-7F13F54CC3EA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498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4198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9934CA8-9A7B-4E33-B42C-E7D4DA7CF856}" type="slidenum">
              <a:rPr lang="zh-CN" altLang="en-US" smtClean="0"/>
              <a:pPr eaLnBrk="1" hangingPunct="1"/>
              <a:t>15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522ED5-6226-45D3-B41F-7F13F54CC3EA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498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522ED5-6226-45D3-B41F-7F13F54CC3EA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498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522ED5-6226-45D3-B41F-7F13F54CC3EA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498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522ED5-6226-45D3-B41F-7F13F54CC3EA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498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522ED5-6226-45D3-B41F-7F13F54CC3EA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498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522ED5-6226-45D3-B41F-7F13F54CC3EA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498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522ED5-6226-45D3-B41F-7F13F54CC3EA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498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522ED5-6226-45D3-B41F-7F13F54CC3EA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49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F6A3B-E7F7-470F-9849-F84A5E227DD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8048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FF6394-9DEE-4B94-96F7-863F783103C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4463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3600" b="1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BABA00-6F5C-40AE-99E2-91DCF5FDCD8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66825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37AF61-0D83-4C28-A765-CE6EFAC9834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71322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 lang="zh-CN" altLang="en-US" sz="3600" b="1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6FA176-42A6-43AE-BA58-99294FB6957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3951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4E643B-747B-48B7-A797-0B4E4E2372D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777080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EDEFD4-B030-4394-87CB-3FDFDAF3E68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2639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D989C0-5534-4993-AF92-21151B7052E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12013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39A968-5AD0-4A14-B5EB-71984734D86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10833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5D6D65-0067-4C47-AFE0-79FB587F72D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6653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7CFB9D-4BA8-46F8-97C2-52FDF1C7870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8365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3600" b="1" kern="1200" dirty="0">
                <a:solidFill>
                  <a:schemeClr val="accent2">
                    <a:lumMod val="50000"/>
                  </a:schemeClr>
                </a:solidFill>
                <a:effectLst/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lnSpc>
                <a:spcPct val="15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5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316F41-AADF-411F-9450-914CEF1BDC3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17781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3CFEE7-474A-40B3-97EB-8BF4E01677B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63549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C1935E-AC8E-4043-AA09-39028DB60BB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93720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E2E981-29B8-4DDB-B739-CD9218E24B0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90849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44BD1C-7E0C-4BFF-A84C-54A430DE434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73267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1CFF8C-61B4-41CB-8593-DB224C6B249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9194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3600" b="1" kern="1200" dirty="0">
                <a:solidFill>
                  <a:schemeClr val="accent2">
                    <a:lumMod val="50000"/>
                  </a:schemeClr>
                </a:solidFill>
                <a:effectLst/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E7068C-E155-473A-A233-94079BFAA72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9172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3600" b="1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BE079C-CC4E-4094-8E53-B91F328A7AC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8346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3600" b="1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292EF3-DA2A-4842-91A7-5DBE0A0F521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7462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3600" b="1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21BF5E-3549-4B17-9CF9-5924BBCB469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8143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3600" b="1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511C8D-8C97-4287-AC7F-1DEFB8E3956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9909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7B1398-A8B4-47C9-85E6-84672EC90C9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0229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3EA971-B284-4ED6-9DBA-118A783E616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24994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13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32F4FD1-B437-44B7-9E06-22D0DD0EB70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615" r:id="rId1"/>
    <p:sldLayoutId id="2147485592" r:id="rId2"/>
    <p:sldLayoutId id="2147485593" r:id="rId3"/>
    <p:sldLayoutId id="2147485594" r:id="rId4"/>
    <p:sldLayoutId id="2147485595" r:id="rId5"/>
    <p:sldLayoutId id="2147485596" r:id="rId6"/>
    <p:sldLayoutId id="2147485597" r:id="rId7"/>
    <p:sldLayoutId id="2147485598" r:id="rId8"/>
    <p:sldLayoutId id="2147485599" r:id="rId9"/>
    <p:sldLayoutId id="2147485600" r:id="rId10"/>
    <p:sldLayoutId id="2147485601" r:id="rId11"/>
    <p:sldLayoutId id="2147485602" r:id="rId12"/>
    <p:sldLayoutId id="2147485603" r:id="rId13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rgbClr val="632523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itchFamily="34" charset="-122"/>
          <a:ea typeface="微软雅黑" pitchFamily="34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32523"/>
          </a:solidFill>
          <a:latin typeface="微软雅黑" pitchFamily="34" charset="-122"/>
          <a:ea typeface="微软雅黑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32523"/>
          </a:solidFill>
          <a:latin typeface="微软雅黑" pitchFamily="34" charset="-122"/>
          <a:ea typeface="微软雅黑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32523"/>
          </a:solidFill>
          <a:latin typeface="微软雅黑" pitchFamily="34" charset="-122"/>
          <a:ea typeface="微软雅黑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32523"/>
          </a:solidFill>
          <a:latin typeface="微软雅黑" pitchFamily="34" charset="-122"/>
          <a:ea typeface="微软雅黑" pitchFamily="34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b="1" kern="1200">
          <a:solidFill>
            <a:srgbClr val="CC0000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4" descr="应用部分3-05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463" y="-9525"/>
            <a:ext cx="9180513" cy="687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49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765844E2-A4E9-4C33-86C4-0D844A9FB0C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604" r:id="rId1"/>
    <p:sldLayoutId id="2147485605" r:id="rId2"/>
    <p:sldLayoutId id="2147485606" r:id="rId3"/>
    <p:sldLayoutId id="2147485607" r:id="rId4"/>
    <p:sldLayoutId id="2147485608" r:id="rId5"/>
    <p:sldLayoutId id="2147485609" r:id="rId6"/>
    <p:sldLayoutId id="2147485610" r:id="rId7"/>
    <p:sldLayoutId id="2147485611" r:id="rId8"/>
    <p:sldLayoutId id="2147485612" r:id="rId9"/>
    <p:sldLayoutId id="2147485613" r:id="rId10"/>
    <p:sldLayoutId id="214748561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微软雅黑" pitchFamily="34" charset="-122"/>
          <a:ea typeface="微软雅黑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微软雅黑" pitchFamily="34" charset="-122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微软雅黑" pitchFamily="34" charset="-122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微软雅黑" pitchFamily="34" charset="-122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微软雅黑" pitchFamily="34" charset="-122"/>
          <a:ea typeface="微软雅黑" pitchFamily="34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微软雅黑" pitchFamily="34" charset="-122"/>
          <a:ea typeface="微软雅黑" pitchFamily="34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微软雅黑" pitchFamily="34" charset="-122"/>
          <a:ea typeface="微软雅黑" pitchFamily="34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微软雅黑" pitchFamily="34" charset="-122"/>
          <a:ea typeface="微软雅黑" pitchFamily="34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微软雅黑" pitchFamily="34" charset="-122"/>
          <a:ea typeface="微软雅黑" pitchFamily="34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9" descr="应用部分3-0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3" y="844550"/>
            <a:ext cx="9167813" cy="568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7" name="Text Box 8"/>
          <p:cNvSpPr txBox="1">
            <a:spLocks noChangeArrowheads="1"/>
          </p:cNvSpPr>
          <p:nvPr/>
        </p:nvSpPr>
        <p:spPr bwMode="auto">
          <a:xfrm>
            <a:off x="612775" y="5949950"/>
            <a:ext cx="251936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200">
                <a:solidFill>
                  <a:schemeClr val="bg2"/>
                </a:solidFill>
              </a:rPr>
              <a:t>www.jd.com</a:t>
            </a:r>
          </a:p>
        </p:txBody>
      </p:sp>
      <p:sp>
        <p:nvSpPr>
          <p:cNvPr id="21508" name="标题 1"/>
          <p:cNvSpPr txBox="1">
            <a:spLocks/>
          </p:cNvSpPr>
          <p:nvPr/>
        </p:nvSpPr>
        <p:spPr bwMode="auto">
          <a:xfrm>
            <a:off x="323850" y="1347788"/>
            <a:ext cx="8424863" cy="3449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3200" i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3200" i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日志平台分享</a:t>
            </a:r>
            <a:r>
              <a:rPr lang="en-US" altLang="zh-CN" sz="3200" i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3200" i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endParaRPr lang="en-US" altLang="zh-CN" sz="2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                                                         </a:t>
            </a:r>
            <a:endParaRPr lang="en-US" altLang="zh-CN" sz="2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			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肖京宇</a:t>
            </a: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609600" y="333375"/>
            <a:ext cx="8229600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endParaRPr lang="zh-CN" altLang="en-US" sz="2800" kern="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17317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 bwMode="auto">
          <a:xfrm>
            <a:off x="609600" y="333375"/>
            <a:ext cx="8229600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altLang="zh-CN" sz="2200" b="1" kern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agent</a:t>
            </a:r>
            <a:endParaRPr lang="zh-CN" altLang="en-US" sz="2800" b="1" kern="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9600" y="1052736"/>
            <a:ext cx="7778824" cy="132343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Agent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是在应用程序端跟应用部署的服务器在一台机器上。在应用服务器中将要记录的内容，按照约定的格式打印在具体的日志文件中，配置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flume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source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为监控机器为某一应用日志文件所在的目录。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这样日志上的任何信息都会被采集到。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09600" y="2708920"/>
            <a:ext cx="7778824" cy="70788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Agent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channel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是自定义的一个类，这个类型的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channel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兼容内存传输当内存不足时，将内容写入文件中。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09600" y="4869160"/>
            <a:ext cx="7778824" cy="101566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Agent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的安装方式是将相关文件都配置好后，打包成一个安装文件，交给运维人员，上传至应用所在服务器，然后执行此脚本，将软件安装到相应位置，并启动（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agent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要的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jdk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版本是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1.7+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11560" y="3717032"/>
            <a:ext cx="7778824" cy="70788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Agent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sink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是一个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group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包含两个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sink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，类型是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avro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（即将内容远程打印在某服务器的端口）用作负载均衡。算法是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round_robin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 bwMode="auto">
          <a:xfrm>
            <a:off x="589721" y="333375"/>
            <a:ext cx="8229600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altLang="zh-CN" sz="2200" b="1" kern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collector</a:t>
            </a:r>
            <a:endParaRPr lang="zh-CN" altLang="en-US" sz="2800" b="1" kern="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20869" y="1052736"/>
            <a:ext cx="7778824" cy="70788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collector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实际也是一个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apache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flume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，主要作用是收集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agent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传递过来的消息。并将内容写入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es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集群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1560" y="2024811"/>
            <a:ext cx="7778824" cy="70788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collector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source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类型是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avro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（就是监听本机的一个端口看是否有消息传递过来）。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09600" y="4509120"/>
            <a:ext cx="7778824" cy="40011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collector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sink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就是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es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的集群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89721" y="2996952"/>
            <a:ext cx="7778824" cy="101566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collector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channel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kafka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topic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。这里使用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kafka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的原因时，当操作日志大量传递过来时如果使用内存的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channel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，会导致内存溢出。所有要引入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kafka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76421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 bwMode="auto">
          <a:xfrm>
            <a:off x="609600" y="333375"/>
            <a:ext cx="8229600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zh-CN" altLang="en-US" sz="2800" b="1" kern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当前问题</a:t>
            </a:r>
            <a:endParaRPr lang="zh-CN" altLang="en-US" sz="2800" b="1" kern="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9552" y="1196752"/>
            <a:ext cx="792284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agent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端的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flume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假死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日志消费速度跟不上日志的采集速度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代码黑盒子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0981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 bwMode="auto">
          <a:xfrm>
            <a:off x="609600" y="333375"/>
            <a:ext cx="8229600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altLang="zh-CN" sz="2800" b="1" kern="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Elasticsearch</a:t>
            </a:r>
            <a:r>
              <a:rPr lang="zh-CN" altLang="en-US" sz="2800" b="1" kern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/</a:t>
            </a:r>
            <a:r>
              <a:rPr lang="en-US" altLang="zh-CN" sz="2800" b="1" kern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java/</a:t>
            </a:r>
            <a:r>
              <a:rPr lang="en-US" altLang="zh-CN" sz="2800" b="1" kern="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javascript</a:t>
            </a:r>
            <a:endParaRPr lang="zh-CN" altLang="en-US" sz="2800" b="1" kern="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9552" y="1196752"/>
            <a:ext cx="792284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Spring-data</a:t>
            </a: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err="1"/>
              <a:t>searchbox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Elasticseach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-client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-elasticsearch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2033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 bwMode="auto">
          <a:xfrm>
            <a:off x="609600" y="333375"/>
            <a:ext cx="8229600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zh-CN" altLang="en-US" sz="2800" b="1" kern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讨论话题</a:t>
            </a:r>
            <a:endParaRPr lang="zh-CN" altLang="en-US" sz="2800" b="1" kern="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51520" y="980728"/>
            <a:ext cx="8587680" cy="5688632"/>
          </a:xfrm>
          <a:prstGeom prst="roundRect">
            <a:avLst/>
          </a:prstGeom>
          <a:noFill/>
          <a:ln w="28575">
            <a:solidFill>
              <a:srgbClr val="C00000">
                <a:alpha val="73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lnSpc>
                <a:spcPts val="2500"/>
              </a:lnSpc>
              <a:buFont typeface="Arial" pitchFamily="34" charset="0"/>
              <a:buNone/>
              <a:defRPr/>
            </a:pPr>
            <a:endParaRPr lang="zh-CN" altLang="en-US" sz="20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99592" y="1268761"/>
            <a:ext cx="741682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	</a:t>
            </a:r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r>
              <a:rPr lang="en-US" altLang="zh-CN" sz="2400" dirty="0"/>
              <a:t>	</a:t>
            </a:r>
            <a:r>
              <a:rPr lang="zh-CN" altLang="en-US" sz="2400" dirty="0" smtClean="0"/>
              <a:t>如何更加充分的使用</a:t>
            </a:r>
            <a:r>
              <a:rPr lang="en-US" altLang="zh-CN" sz="2400" dirty="0" err="1" smtClean="0"/>
              <a:t>Elasticsearch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8845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9" descr="应用部分3-0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3" y="844550"/>
            <a:ext cx="9167813" cy="601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7" name="Text Box 8"/>
          <p:cNvSpPr txBox="1">
            <a:spLocks noChangeArrowheads="1"/>
          </p:cNvSpPr>
          <p:nvPr/>
        </p:nvSpPr>
        <p:spPr bwMode="auto">
          <a:xfrm>
            <a:off x="612775" y="5949950"/>
            <a:ext cx="251936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200">
                <a:solidFill>
                  <a:schemeClr val="bg2"/>
                </a:solidFill>
              </a:rPr>
              <a:t>www.jd.com</a:t>
            </a:r>
          </a:p>
        </p:txBody>
      </p:sp>
      <p:sp>
        <p:nvSpPr>
          <p:cNvPr id="26628" name="标题 1"/>
          <p:cNvSpPr txBox="1">
            <a:spLocks/>
          </p:cNvSpPr>
          <p:nvPr/>
        </p:nvSpPr>
        <p:spPr bwMode="auto">
          <a:xfrm>
            <a:off x="323850" y="1779588"/>
            <a:ext cx="8280400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4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谢谢</a:t>
            </a:r>
            <a:r>
              <a:rPr lang="zh-CN" altLang="en-US" sz="4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各位同事在工作中对</a:t>
            </a:r>
            <a:r>
              <a:rPr lang="en-US" altLang="zh-CN" sz="4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DBA</a:t>
            </a:r>
            <a:r>
              <a:rPr lang="zh-CN" altLang="en-US" sz="4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理解和支持！</a:t>
            </a:r>
            <a:endParaRPr lang="en-US" altLang="zh-CN" sz="4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4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                           </a:t>
            </a:r>
            <a:endParaRPr lang="en-US" altLang="zh-CN" sz="4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800" i="1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                                  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 bwMode="auto">
          <a:xfrm>
            <a:off x="609600" y="333375"/>
            <a:ext cx="8229600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zh-CN" altLang="en-US" sz="2200" b="1" kern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组件介绍</a:t>
            </a:r>
            <a:r>
              <a:rPr lang="en-US" altLang="zh-CN" sz="2200" b="1" kern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——flume</a:t>
            </a:r>
            <a:endParaRPr lang="zh-CN" altLang="en-US" sz="2800" b="1" kern="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755650" y="1341438"/>
            <a:ext cx="7632700" cy="4824412"/>
          </a:xfrm>
          <a:prstGeom prst="roundRect">
            <a:avLst/>
          </a:prstGeom>
          <a:noFill/>
          <a:ln w="28575">
            <a:solidFill>
              <a:srgbClr val="C00000">
                <a:alpha val="73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lnSpc>
                <a:spcPts val="2500"/>
              </a:lnSpc>
              <a:buFont typeface="Arial" pitchFamily="34" charset="0"/>
              <a:buNone/>
              <a:defRPr/>
            </a:pPr>
            <a:endParaRPr lang="zh-CN" altLang="en-US" sz="20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43608" y="2852936"/>
            <a:ext cx="6840760" cy="101566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Apache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-flume:Flume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是一个分布式、可靠和高可用的服务，用于收集、聚合以及移动大量日志数据，使用一个简单灵活的架构，就流数据模型。这是一个可靠、容错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的服务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1941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 bwMode="auto">
          <a:xfrm>
            <a:off x="609600" y="333375"/>
            <a:ext cx="8229600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zh-CN" altLang="en-US" sz="2200" b="1" kern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组件介绍</a:t>
            </a:r>
            <a:r>
              <a:rPr lang="en-US" altLang="zh-CN" sz="2200" b="1" kern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——flume——</a:t>
            </a:r>
            <a:r>
              <a:rPr lang="zh-CN" altLang="en-US" sz="2200" b="1" kern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重要概念</a:t>
            </a:r>
            <a:endParaRPr lang="zh-CN" altLang="en-US" sz="2800" b="1" kern="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124744"/>
            <a:ext cx="7992888" cy="48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489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 bwMode="auto">
          <a:xfrm>
            <a:off x="609600" y="333375"/>
            <a:ext cx="8229600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zh-CN" altLang="en-US" sz="2200" b="1" kern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组件介绍</a:t>
            </a:r>
            <a:r>
              <a:rPr lang="en-US" altLang="zh-CN" sz="2200" b="1" kern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——flume——</a:t>
            </a:r>
            <a:r>
              <a:rPr lang="zh-CN" altLang="en-US" sz="2200" b="1" kern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数据流模型</a:t>
            </a:r>
            <a:endParaRPr lang="zh-CN" altLang="en-US" sz="2800" b="1" kern="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916832"/>
            <a:ext cx="8091672" cy="3532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697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 bwMode="auto">
          <a:xfrm>
            <a:off x="609600" y="333375"/>
            <a:ext cx="8229600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zh-CN" altLang="en-US" sz="2200" b="1" kern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组件介绍</a:t>
            </a:r>
            <a:r>
              <a:rPr lang="zh-CN" altLang="zh-CN" sz="2200" b="1" kern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——</a:t>
            </a:r>
            <a:r>
              <a:rPr lang="en-US" altLang="zh-CN" sz="2200" b="1" kern="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Elasticsearch</a:t>
            </a:r>
            <a:endParaRPr lang="zh-CN" altLang="en-US" sz="2800" b="1" kern="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755650" y="1341438"/>
            <a:ext cx="7632700" cy="4824412"/>
          </a:xfrm>
          <a:prstGeom prst="roundRect">
            <a:avLst/>
          </a:prstGeom>
          <a:noFill/>
          <a:ln w="28575">
            <a:solidFill>
              <a:srgbClr val="C00000">
                <a:alpha val="73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lnSpc>
                <a:spcPts val="2500"/>
              </a:lnSpc>
              <a:buFont typeface="Arial" pitchFamily="34" charset="0"/>
              <a:buNone/>
              <a:defRPr/>
            </a:pPr>
            <a:endParaRPr lang="zh-CN" altLang="en-US" sz="20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43608" y="3068960"/>
            <a:ext cx="6840760" cy="132343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Elasticsearch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：一个基于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Lucene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的搜索服务器。它提供了一个分布式多用户能力的全文搜索引擎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，是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当前流行的企业级搜索引擎。设计用于云计算中，能够达到实时搜索，稳定，可靠，快速，安装使用方便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3772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 bwMode="auto">
          <a:xfrm>
            <a:off x="609600" y="333375"/>
            <a:ext cx="8229600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zh-CN" altLang="en-US" sz="2200" b="1" kern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组件介绍</a:t>
            </a:r>
            <a:r>
              <a:rPr lang="en-US" altLang="zh-CN" sz="2200" b="1" kern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——</a:t>
            </a:r>
            <a:r>
              <a:rPr lang="en-US" altLang="zh-CN" sz="2200" b="1" kern="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Elasticsearch</a:t>
            </a:r>
            <a:r>
              <a:rPr lang="en-US" altLang="zh-CN" sz="2200" b="1" kern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——</a:t>
            </a:r>
            <a:r>
              <a:rPr lang="zh-CN" altLang="en-US" sz="2200" b="1" kern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基本概念</a:t>
            </a:r>
            <a:endParaRPr lang="zh-CN" altLang="en-US" sz="2800" b="1" kern="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755650" y="1341438"/>
            <a:ext cx="7632700" cy="4824412"/>
          </a:xfrm>
          <a:prstGeom prst="roundRect">
            <a:avLst/>
          </a:prstGeom>
          <a:noFill/>
          <a:ln w="28575">
            <a:solidFill>
              <a:srgbClr val="C00000">
                <a:alpha val="73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lnSpc>
                <a:spcPts val="2500"/>
              </a:lnSpc>
              <a:buFont typeface="Arial" pitchFamily="34" charset="0"/>
              <a:buNone/>
              <a:defRPr/>
            </a:pPr>
            <a:endParaRPr lang="zh-CN" altLang="en-US" sz="20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87624" y="1484784"/>
            <a:ext cx="6840760" cy="470898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集群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(cluster)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：集群是由一个或多个节点组成对外提供索引和搜索功能。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节点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(node):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一个节点是一个逻辑上独立的服务，它是群集的一部分，可以存储数据，并参与集群的索引和搜索功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能</a:t>
            </a: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索引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(index):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索引是有点结构的文档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集合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索引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(index):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一个索引就是一个拥有几分相似特征的文档的集合</a:t>
            </a: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相当于关系型数据库中的库的概念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(type):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在一个索引中，你可以定义一种或者多种类型。相当于关系型数据库中表的概念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文档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doucment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一个文档是一个可被索引的基础信息单元。相当于关系型数据库里面的表记录。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分片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(shards):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将一个索引内容分布到多个计算机上，每个计算机上的内容称之为分片。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副本（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replicas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为每个分片拷贝多个副本保证高可用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3884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 bwMode="auto">
          <a:xfrm>
            <a:off x="609600" y="333375"/>
            <a:ext cx="8229600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zh-CN" altLang="en-US" sz="2200" b="1" kern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组件介绍</a:t>
            </a:r>
            <a:r>
              <a:rPr lang="zh-CN" altLang="zh-CN" sz="2200" b="1" kern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——</a:t>
            </a:r>
            <a:r>
              <a:rPr lang="en-US" altLang="zh-CN" sz="2200" b="1" kern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Kafka</a:t>
            </a:r>
            <a:endParaRPr lang="zh-CN" altLang="en-US" sz="2800" b="1" kern="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755650" y="1341438"/>
            <a:ext cx="7632700" cy="4824412"/>
          </a:xfrm>
          <a:prstGeom prst="roundRect">
            <a:avLst/>
          </a:prstGeom>
          <a:noFill/>
          <a:ln w="28575">
            <a:solidFill>
              <a:srgbClr val="C00000">
                <a:alpha val="73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lnSpc>
                <a:spcPts val="2500"/>
              </a:lnSpc>
              <a:buFont typeface="Arial" pitchFamily="34" charset="0"/>
              <a:buNone/>
              <a:defRPr/>
            </a:pPr>
            <a:endParaRPr lang="zh-CN" altLang="en-US" sz="20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15616" y="1700808"/>
            <a:ext cx="6840760" cy="224676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kafka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：一种高吞吐量的分布式发布订阅消息系统，有以下特征：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通过磁盘数据结构提供消息的持久化，这种结构对于即使数于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TB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的消息存储也能保持长时间稳定性能。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高吞吐量：即使非常普通的硬件也可以支持每秒数百万的消息</a:t>
            </a: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支持通过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kafka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服务器和消费机集群机集群来区分消息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115956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 bwMode="auto">
          <a:xfrm>
            <a:off x="609600" y="333375"/>
            <a:ext cx="8229600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zh-CN" altLang="en-US" sz="2200" b="1" kern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组件介绍</a:t>
            </a:r>
            <a:r>
              <a:rPr lang="en-US" altLang="zh-CN" sz="2200" b="1" kern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——</a:t>
            </a:r>
            <a:r>
              <a:rPr lang="en-US" altLang="zh-CN" sz="2200" b="1" kern="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kafka</a:t>
            </a:r>
            <a:r>
              <a:rPr lang="en-US" altLang="zh-CN" sz="2200" b="1" kern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——</a:t>
            </a:r>
            <a:r>
              <a:rPr lang="zh-CN" altLang="en-US" sz="2200" b="1" kern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基本概念</a:t>
            </a:r>
            <a:endParaRPr lang="zh-CN" altLang="en-US" sz="2800" b="1" kern="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755650" y="1341438"/>
            <a:ext cx="7632700" cy="4824412"/>
          </a:xfrm>
          <a:prstGeom prst="roundRect">
            <a:avLst/>
          </a:prstGeom>
          <a:noFill/>
          <a:ln w="28575">
            <a:solidFill>
              <a:srgbClr val="C00000">
                <a:alpha val="73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lnSpc>
                <a:spcPts val="2500"/>
              </a:lnSpc>
              <a:buFont typeface="Arial" pitchFamily="34" charset="0"/>
              <a:buNone/>
              <a:defRPr/>
            </a:pPr>
            <a:endParaRPr lang="zh-CN" altLang="en-US" sz="20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87624" y="1484784"/>
            <a:ext cx="6840760" cy="40934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主题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(Topic)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Kafka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中用于区分不同类别信息类的别名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生产者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Producer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将消息发布到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kafka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特定的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topic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消费者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Comsumer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订阅并处理特定的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Topic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中的消息对象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Broker(Kafka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服务集群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已经发布的消息保存在一组服务器中，称之为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kafka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集群。集群中每一个服务器都是一个代理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(Broker).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消费者可以订阅一个或者或者多个话题并从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Broker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拉取数据，从而消费这些已发布的消息。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分区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(Partition):Topic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物理上的分组，一个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topic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可以分为多个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partition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，每个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partition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中的的每条消息都会被分配一个有序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消息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(Message):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消息，是通信的基本单位，每个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producer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可以向一个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topic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(主题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发布消息。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959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 bwMode="auto">
          <a:xfrm>
            <a:off x="609600" y="333375"/>
            <a:ext cx="8229600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zh-CN" altLang="en-US" sz="2200" b="1" kern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总体架构</a:t>
            </a:r>
            <a:r>
              <a:rPr lang="en-US" altLang="zh-CN" sz="2200" b="1" kern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——1.0</a:t>
            </a:r>
            <a:r>
              <a:rPr lang="zh-CN" altLang="en-US" sz="2200" b="1" kern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版</a:t>
            </a:r>
            <a:endParaRPr lang="zh-CN" altLang="en-US" sz="2800" b="1" kern="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656" y="906524"/>
            <a:ext cx="8237930" cy="5042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5458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00.京东商城PPT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tx1">
              <a:lumMod val="95000"/>
              <a:lumOff val="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京东PPT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00.京东商城PPT模板</Template>
  <TotalTime>17820</TotalTime>
  <Words>606</Words>
  <Application>Microsoft Macintosh PowerPoint</Application>
  <PresentationFormat>全屏显示(4:3)</PresentationFormat>
  <Paragraphs>83</Paragraphs>
  <Slides>15</Slides>
  <Notes>15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17" baseType="lpstr">
      <vt:lpstr>00.京东商城PPT模板</vt:lpstr>
      <vt:lpstr>京东PPT模板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2013年新任主管培训方案</dc:title>
  <dc:creator>shaohui</dc:creator>
  <cp:lastModifiedBy>fish xiaojingyu</cp:lastModifiedBy>
  <cp:revision>998</cp:revision>
  <dcterms:created xsi:type="dcterms:W3CDTF">2012-12-28T01:28:50Z</dcterms:created>
  <dcterms:modified xsi:type="dcterms:W3CDTF">2016-12-02T11:35:10Z</dcterms:modified>
</cp:coreProperties>
</file>