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71" r:id="rId4"/>
    <p:sldId id="276" r:id="rId5"/>
    <p:sldId id="275" r:id="rId6"/>
    <p:sldId id="277" r:id="rId7"/>
    <p:sldId id="273" r:id="rId8"/>
    <p:sldId id="280" r:id="rId9"/>
    <p:sldId id="283" r:id="rId10"/>
    <p:sldId id="282" r:id="rId11"/>
    <p:sldId id="286" r:id="rId12"/>
    <p:sldId id="279" r:id="rId13"/>
    <p:sldId id="272" r:id="rId14"/>
    <p:sldId id="278" r:id="rId15"/>
    <p:sldId id="28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D7FA3"/>
    <a:srgbClr val="97E7E5"/>
    <a:srgbClr val="33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8" autoAdjust="0"/>
    <p:restoredTop sz="94674" autoAdjust="0"/>
  </p:normalViewPr>
  <p:slideViewPr>
    <p:cSldViewPr>
      <p:cViewPr>
        <p:scale>
          <a:sx n="125" d="100"/>
          <a:sy n="125" d="100"/>
        </p:scale>
        <p:origin x="-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2CD3F-C1E3-48C9-8F6A-AE8260E7F84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E9A00-63A3-48D0-AF43-DF37C0EC0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推荐给出的是排序</a:t>
            </a:r>
            <a:endParaRPr lang="en-US" altLang="zh-CN" dirty="0" smtClean="0"/>
          </a:p>
          <a:p>
            <a:r>
              <a:rPr lang="zh-CN" altLang="en-US" dirty="0" smtClean="0"/>
              <a:t>隐相关反馈</a:t>
            </a:r>
            <a:endParaRPr lang="en-US" altLang="zh-CN" dirty="0" smtClean="0"/>
          </a:p>
          <a:p>
            <a:r>
              <a:rPr lang="zh-CN" altLang="en-US" dirty="0" smtClean="0"/>
              <a:t>用户有很多隐式相关的反馈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E9A00-63A3-48D0-AF43-DF37C0EC00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E9A00-63A3-48D0-AF43-DF37C0EC00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1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522730-CE9E-4CC9-9BB8-1D8540E21AAB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F4BF2B-ECF4-44A9-AC6A-67CA30131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rm\behavior_modeling.vsd\Drawing\~&#39029;-10\&#25991;&#26723;\&#25991;&#20214;.1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file:///D:\project\rm\behavior_modeling.vsd\Drawing\~&#39029;-10\&#25991;&#26723;\&#25991;&#20214;.10" TargetMode="Externa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质量部</a:t>
            </a:r>
            <a:r>
              <a:rPr lang="en-US" altLang="zh-CN" dirty="0"/>
              <a:t>-</a:t>
            </a:r>
            <a:r>
              <a:rPr lang="zh-CN" altLang="en-US" dirty="0" smtClean="0"/>
              <a:t>推荐组</a:t>
            </a:r>
            <a:endParaRPr lang="en-US" altLang="zh-CN" dirty="0" smtClean="0"/>
          </a:p>
          <a:p>
            <a:r>
              <a:rPr lang="en-US" altLang="zh-CN" dirty="0" smtClean="0"/>
              <a:t>2016/10/25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标注模型在推荐中的应用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标注模型的训练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GBDT:XGBOOST</a:t>
            </a:r>
          </a:p>
          <a:p>
            <a:r>
              <a:rPr lang="zh-CN" altLang="en-US" dirty="0" smtClean="0"/>
              <a:t>训练数据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个月的用户订单数据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划分训练测试比例 </a:t>
            </a:r>
            <a:r>
              <a:rPr lang="en-US" altLang="zh-CN" dirty="0" smtClean="0"/>
              <a:t>80</a:t>
            </a:r>
            <a:r>
              <a:rPr lang="en-US" altLang="zh-CN" dirty="0"/>
              <a:t>:</a:t>
            </a:r>
            <a:r>
              <a:rPr lang="en-US" altLang="zh-CN" dirty="0" smtClean="0"/>
              <a:t>20</a:t>
            </a:r>
          </a:p>
          <a:p>
            <a:r>
              <a:rPr lang="zh-CN" altLang="en-US" dirty="0" smtClean="0"/>
              <a:t>评价指标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AUC</a:t>
            </a:r>
            <a:r>
              <a:rPr lang="zh-CN" altLang="en-US" dirty="0" smtClean="0"/>
              <a:t>，逆序比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GMV</a:t>
            </a:r>
            <a:r>
              <a:rPr lang="zh-CN" altLang="en-US" dirty="0" smtClean="0"/>
              <a:t>，点击量，下单量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7" name="Picture 1" descr="C:\Users\Administrator\AppData\Roaming\Tencent\Users\415791635\QQ\WinTemp\RichOle\(AT14G7D~54Q%H_WF7XEN[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40768"/>
            <a:ext cx="21526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标注模型的训练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预测流程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998701" cy="2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84628" y="1492875"/>
            <a:ext cx="7671748" cy="30882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81640" tIns="181640" rIns="181640" bIns="181640" numCol="1" spcCol="1270" rtlCol="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dirty="0" err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775" y="-9939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结合标注模型的推荐框架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19672" y="4765794"/>
            <a:ext cx="6696744" cy="1872208"/>
            <a:chOff x="1043608" y="4270024"/>
            <a:chExt cx="6696744" cy="1872208"/>
          </a:xfrm>
        </p:grpSpPr>
        <p:sp>
          <p:nvSpPr>
            <p:cNvPr id="8" name="椭圆 7"/>
            <p:cNvSpPr/>
            <p:nvPr/>
          </p:nvSpPr>
          <p:spPr>
            <a:xfrm>
              <a:off x="1043608" y="4270024"/>
              <a:ext cx="6696744" cy="1872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1640" tIns="181640" rIns="181640" bIns="181640" numCol="1" spcCol="1270" rtlCol="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39652" y="5021462"/>
              <a:ext cx="5976664" cy="370009"/>
              <a:chOff x="1475656" y="5647410"/>
              <a:chExt cx="5976664" cy="37000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75656" y="5647410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在线用户请求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5896" y="5648087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推荐引擎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68144" y="5647410"/>
                <a:ext cx="15841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推荐结果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5" idx="3"/>
                <a:endCxn id="6" idx="1"/>
              </p:cNvCxnSpPr>
              <p:nvPr/>
            </p:nvCxnSpPr>
            <p:spPr>
              <a:xfrm>
                <a:off x="3059832" y="5832076"/>
                <a:ext cx="576064" cy="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220072" y="5832076"/>
                <a:ext cx="648072" cy="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938444" y="570189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</a:rPr>
                <a:t>线上实时推荐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3" name="直接连接符 22"/>
          <p:cNvCxnSpPr>
            <a:stCxn id="3" idx="2"/>
            <a:endCxn id="6" idx="0"/>
          </p:cNvCxnSpPr>
          <p:nvPr/>
        </p:nvCxnSpPr>
        <p:spPr>
          <a:xfrm flipH="1">
            <a:off x="4968044" y="3415357"/>
            <a:ext cx="3634122" cy="21025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4137" y="37778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线下模型训练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4531" y="1804696"/>
            <a:ext cx="7848872" cy="1641940"/>
            <a:chOff x="467544" y="1052736"/>
            <a:chExt cx="7848872" cy="1641940"/>
          </a:xfrm>
        </p:grpSpPr>
        <p:sp>
          <p:nvSpPr>
            <p:cNvPr id="19" name="TextBox 18"/>
            <p:cNvSpPr txBox="1"/>
            <p:nvPr/>
          </p:nvSpPr>
          <p:spPr>
            <a:xfrm>
              <a:off x="3052215" y="1994395"/>
              <a:ext cx="9993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用户行为标注</a:t>
              </a:r>
              <a:endParaRPr lang="zh-CN" altLang="en-US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920901" y="1053064"/>
              <a:ext cx="919098" cy="1006951"/>
              <a:chOff x="2436475" y="599149"/>
              <a:chExt cx="919098" cy="1006951"/>
            </a:xfrm>
          </p:grpSpPr>
          <p:sp>
            <p:nvSpPr>
              <p:cNvPr id="38" name="流程图: 磁盘 37"/>
              <p:cNvSpPr/>
              <p:nvPr/>
            </p:nvSpPr>
            <p:spPr>
              <a:xfrm>
                <a:off x="2742350" y="599149"/>
                <a:ext cx="401008" cy="576064"/>
              </a:xfrm>
              <a:prstGeom prst="flowChartMagneticDisk">
                <a:avLst/>
              </a:prstGeom>
              <a:solidFill>
                <a:srgbClr val="0070C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81640" tIns="181640" rIns="181640" bIns="181640" numCol="1" spcCol="1270" rtlCol="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36475" y="1175213"/>
                <a:ext cx="9190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 smtClean="0"/>
                  <a:t>点击后行为日志</a:t>
                </a:r>
                <a:endParaRPr lang="zh-CN" altLang="en-US" sz="1100" dirty="0"/>
              </a:p>
            </p:txBody>
          </p:sp>
        </p:grpSp>
        <p:sp>
          <p:nvSpPr>
            <p:cNvPr id="46" name="平行四边形 45"/>
            <p:cNvSpPr/>
            <p:nvPr/>
          </p:nvSpPr>
          <p:spPr>
            <a:xfrm>
              <a:off x="4483646" y="1942926"/>
              <a:ext cx="1476164" cy="749269"/>
            </a:xfrm>
            <a:prstGeom prst="parallelogram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1640" tIns="181640" rIns="181640" bIns="181640" numCol="1" spcCol="1270" rtlCol="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新标注训练数据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stCxn id="46" idx="2"/>
              <a:endCxn id="70" idx="1"/>
            </p:cNvCxnSpPr>
            <p:nvPr/>
          </p:nvCxnSpPr>
          <p:spPr>
            <a:xfrm flipV="1">
              <a:off x="5866151" y="2308496"/>
              <a:ext cx="542053" cy="90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9" idx="3"/>
              <a:endCxn id="46" idx="5"/>
            </p:cNvCxnSpPr>
            <p:nvPr/>
          </p:nvCxnSpPr>
          <p:spPr>
            <a:xfrm>
              <a:off x="4051598" y="2317561"/>
              <a:ext cx="5257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76" idx="2"/>
              <a:endCxn id="19" idx="1"/>
            </p:cNvCxnSpPr>
            <p:nvPr/>
          </p:nvCxnSpPr>
          <p:spPr>
            <a:xfrm flipV="1">
              <a:off x="1850049" y="2317561"/>
              <a:ext cx="1202166" cy="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08204" y="1985330"/>
              <a:ext cx="9981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排序模型训练</a:t>
              </a:r>
              <a:endParaRPr lang="zh-CN" altLang="en-US" dirty="0"/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885270"/>
                </p:ext>
              </p:extLst>
            </p:nvPr>
          </p:nvGraphicFramePr>
          <p:xfrm>
            <a:off x="3933225" y="1052736"/>
            <a:ext cx="571500" cy="66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Visio" r:id="rId3" imgW="571735" imgH="661607" progId="Visio.Drawing.11">
                    <p:link updateAutomatic="1"/>
                  </p:oleObj>
                </mc:Choice>
                <mc:Fallback>
                  <p:oleObj name="Visio" r:id="rId3" imgW="571735" imgH="661607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3225" y="1052736"/>
                          <a:ext cx="571500" cy="661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平行四边形 75"/>
            <p:cNvSpPr/>
            <p:nvPr/>
          </p:nvSpPr>
          <p:spPr>
            <a:xfrm>
              <a:off x="467544" y="1945407"/>
              <a:ext cx="1476164" cy="749269"/>
            </a:xfrm>
            <a:prstGeom prst="parallelogram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1640" tIns="181640" rIns="181640" bIns="181640" numCol="1" spcCol="1270" rtlCol="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排序模型训练数据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肘形连接符 81"/>
            <p:cNvCxnSpPr>
              <a:stCxn id="38" idx="4"/>
              <a:endCxn id="19" idx="1"/>
            </p:cNvCxnSpPr>
            <p:nvPr/>
          </p:nvCxnSpPr>
          <p:spPr>
            <a:xfrm>
              <a:off x="2627784" y="1341096"/>
              <a:ext cx="424431" cy="97646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2" idx="2"/>
              <a:endCxn id="19" idx="0"/>
            </p:cNvCxnSpPr>
            <p:nvPr/>
          </p:nvCxnSpPr>
          <p:spPr>
            <a:xfrm flipH="1">
              <a:off x="3551907" y="1714723"/>
              <a:ext cx="667068" cy="2796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3"/>
            </p:cNvCxnSpPr>
            <p:nvPr/>
          </p:nvCxnSpPr>
          <p:spPr>
            <a:xfrm flipV="1">
              <a:off x="7406389" y="2308495"/>
              <a:ext cx="91002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465412" y="2696360"/>
            <a:ext cx="5851004" cy="749269"/>
            <a:chOff x="2447764" y="2696774"/>
            <a:chExt cx="5851004" cy="749269"/>
          </a:xfrm>
        </p:grpSpPr>
        <p:sp>
          <p:nvSpPr>
            <p:cNvPr id="18" name="平行四边形 17"/>
            <p:cNvSpPr/>
            <p:nvPr/>
          </p:nvSpPr>
          <p:spPr>
            <a:xfrm>
              <a:off x="2447764" y="2696774"/>
              <a:ext cx="1476164" cy="749269"/>
            </a:xfrm>
            <a:prstGeom prst="parallelogram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1640" tIns="181640" rIns="181640" bIns="181640" numCol="1" spcCol="1270" rtlCol="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排序模型训练数据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0494" y="2725893"/>
              <a:ext cx="9981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排序模型训练</a:t>
              </a:r>
              <a:endParaRPr lang="zh-CN" altLang="en-US" dirty="0"/>
            </a:p>
          </p:txBody>
        </p:sp>
        <p:cxnSp>
          <p:nvCxnSpPr>
            <p:cNvPr id="90" name="直接箭头连接符 89"/>
            <p:cNvCxnSpPr>
              <a:stCxn id="24" idx="3"/>
              <a:endCxn id="3" idx="1"/>
            </p:cNvCxnSpPr>
            <p:nvPr/>
          </p:nvCxnSpPr>
          <p:spPr>
            <a:xfrm>
              <a:off x="6018679" y="3049059"/>
              <a:ext cx="2280089" cy="134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8" idx="2"/>
            </p:cNvCxnSpPr>
            <p:nvPr/>
          </p:nvCxnSpPr>
          <p:spPr>
            <a:xfrm>
              <a:off x="3830269" y="3071409"/>
              <a:ext cx="11902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圆角矩形 100"/>
          <p:cNvSpPr/>
          <p:nvPr/>
        </p:nvSpPr>
        <p:spPr>
          <a:xfrm>
            <a:off x="1977719" y="1730182"/>
            <a:ext cx="4040959" cy="17708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81640" tIns="181640" rIns="181640" bIns="181640" numCol="1" spcCol="1270" rtlCol="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dirty="0" err="1">
              <a:solidFill>
                <a:schemeClr val="tx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30501"/>
              </p:ext>
            </p:extLst>
          </p:nvPr>
        </p:nvGraphicFramePr>
        <p:xfrm>
          <a:off x="8316416" y="2708920"/>
          <a:ext cx="5715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Visio" r:id="rId5" imgW="571735" imgH="706686" progId="Visio.Drawing.11">
                  <p:link updateAutomatic="1"/>
                </p:oleObj>
              </mc:Choice>
              <mc:Fallback>
                <p:oleObj name="Visio" r:id="rId5" imgW="571735" imgH="70668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6416" y="2708920"/>
                        <a:ext cx="5715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6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线下效果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App</a:t>
            </a:r>
            <a:r>
              <a:rPr lang="zh-CN" altLang="en-US" dirty="0" smtClean="0"/>
              <a:t>端逆序比降低</a:t>
            </a:r>
            <a:r>
              <a:rPr lang="en-US" altLang="zh-CN" dirty="0"/>
              <a:t>~</a:t>
            </a:r>
            <a:r>
              <a:rPr lang="en-US" altLang="zh-CN" dirty="0" smtClean="0"/>
              <a:t>0.02</a:t>
            </a:r>
            <a:endParaRPr lang="en-US" altLang="zh-CN" dirty="0"/>
          </a:p>
          <a:p>
            <a:pPr lvl="1"/>
            <a:r>
              <a:rPr lang="zh-CN" altLang="en-US" dirty="0" smtClean="0"/>
              <a:t>线上统一模型效果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APP</a:t>
            </a:r>
            <a:r>
              <a:rPr lang="zh-CN" altLang="en-US" dirty="0" smtClean="0"/>
              <a:t>端首页，点击</a:t>
            </a:r>
            <a:r>
              <a:rPr lang="en-US" altLang="zh-CN" dirty="0" smtClean="0"/>
              <a:t>+9%,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+10%,GMV+10%</a:t>
            </a:r>
          </a:p>
          <a:p>
            <a:pPr lvl="2"/>
            <a:r>
              <a:rPr lang="en-US" altLang="zh-CN" dirty="0" smtClean="0"/>
              <a:t>App</a:t>
            </a:r>
            <a:r>
              <a:rPr lang="zh-CN" altLang="en-US" dirty="0" smtClean="0"/>
              <a:t>端详情页，点击</a:t>
            </a:r>
            <a:r>
              <a:rPr lang="en-US" altLang="zh-CN" dirty="0" smtClean="0"/>
              <a:t>+1%,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+1%,GMV+2%</a:t>
            </a:r>
          </a:p>
          <a:p>
            <a:pPr lvl="2"/>
            <a:r>
              <a:rPr lang="zh-CN" altLang="en-US" dirty="0"/>
              <a:t>微</a:t>
            </a:r>
            <a:r>
              <a:rPr lang="zh-CN" altLang="en-US" dirty="0" smtClean="0"/>
              <a:t>信端，在小规模测试效果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更新并加入最新的用户事件</a:t>
            </a:r>
            <a:endParaRPr lang="en-US" altLang="zh-CN" dirty="0" smtClean="0"/>
          </a:p>
          <a:p>
            <a:r>
              <a:rPr lang="zh-CN" altLang="en-US" dirty="0" smtClean="0"/>
              <a:t>根据商品和用户，归一化行为动作和时间</a:t>
            </a:r>
            <a:endParaRPr lang="en-US" altLang="zh-CN" dirty="0"/>
          </a:p>
          <a:p>
            <a:r>
              <a:rPr lang="zh-CN" altLang="en-US" dirty="0" smtClean="0"/>
              <a:t>合并用户同一</a:t>
            </a:r>
            <a:r>
              <a:rPr lang="en-US" altLang="zh-CN" dirty="0" smtClean="0"/>
              <a:t>SKU</a:t>
            </a:r>
            <a:r>
              <a:rPr lang="zh-CN" altLang="en-US" dirty="0" smtClean="0"/>
              <a:t>上不同时间段上的多个事件</a:t>
            </a:r>
            <a:endParaRPr lang="en-US" altLang="zh-CN" dirty="0" smtClean="0"/>
          </a:p>
          <a:p>
            <a:r>
              <a:rPr lang="zh-CN" altLang="en-US" dirty="0" smtClean="0"/>
              <a:t>尝试其他隐用户反馈的方法</a:t>
            </a:r>
            <a:endParaRPr lang="en-US" altLang="zh-CN" dirty="0" smtClean="0"/>
          </a:p>
          <a:p>
            <a:r>
              <a:rPr lang="zh-CN" altLang="en-US" dirty="0" smtClean="0"/>
              <a:t>尝试在触发上过滤推荐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2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5576" y="234888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 smtClean="0"/>
              <a:t>Q&amp;A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432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 smtClean="0"/>
              <a:t>标注模型</a:t>
            </a:r>
            <a:endParaRPr lang="en-US" altLang="zh-CN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 smtClean="0"/>
              <a:t>未来的方向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4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dministrator\AppData\Roaming\Tencent\Users\415791635\QQ\WinTemp\RichOle\X(%9GU1BJV3PF9FEW}ST}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27" y="1807745"/>
            <a:ext cx="6887629" cy="15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推荐用户相关的商品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19869"/>
            <a:ext cx="1926368" cy="342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10740"/>
            <a:ext cx="1905101" cy="338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10741"/>
            <a:ext cx="1929871" cy="343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推荐流程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3" y="1420349"/>
            <a:ext cx="7704856" cy="518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437768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产生推荐商品序列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提升</a:t>
                </a:r>
                <a:r>
                  <a:rPr lang="en-US" altLang="zh-CN" dirty="0" smtClean="0"/>
                  <a:t>GMV</a:t>
                </a:r>
              </a:p>
              <a:p>
                <a:r>
                  <a:rPr lang="zh-CN" altLang="en-US" dirty="0" smtClean="0"/>
                  <a:t>模型排序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GMV</a:t>
                </a:r>
                <a:r>
                  <a:rPr lang="zh-CN" altLang="en-US" dirty="0" smtClean="0"/>
                  <a:t>做为样本的标注值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Pairwise </a:t>
                </a:r>
                <a:r>
                  <a:rPr lang="en-US" altLang="zh-CN" dirty="0" smtClean="0"/>
                  <a:t>ranking</a:t>
                </a:r>
              </a:p>
              <a:p>
                <a:r>
                  <a:rPr lang="en-US" altLang="zh-CN" dirty="0" smtClean="0"/>
                  <a:t>Pair</a:t>
                </a:r>
                <a:r>
                  <a:rPr lang="zh-CN" altLang="en-US" dirty="0" smtClean="0"/>
                  <a:t>构造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下</a:t>
                </a:r>
                <a:r>
                  <a:rPr lang="zh-CN" altLang="en-US" dirty="0" smtClean="0"/>
                  <a:t>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≽</m:t>
                    </m:r>
                  </m:oMath>
                </a14:m>
                <a:r>
                  <a:rPr lang="zh-CN" altLang="en-US" dirty="0" smtClean="0"/>
                  <a:t>未下单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推荐评价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线</a:t>
                </a:r>
                <a:r>
                  <a:rPr lang="zh-CN" altLang="en-US" dirty="0" smtClean="0"/>
                  <a:t>下：逆序比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线</a:t>
                </a:r>
                <a:r>
                  <a:rPr lang="zh-CN" altLang="en-US" dirty="0" smtClean="0"/>
                  <a:t>上：</a:t>
                </a:r>
                <a:r>
                  <a:rPr lang="en-US" altLang="zh-CN" dirty="0" smtClean="0"/>
                  <a:t>GMV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CTR</a:t>
                </a:r>
                <a:r>
                  <a:rPr lang="zh-CN" altLang="en-US" dirty="0" smtClean="0"/>
                  <a:t>，消费等等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4377680" cy="4572000"/>
              </a:xfrm>
              <a:blipFill rotWithShape="1">
                <a:blip r:embed="rId3"/>
                <a:stretch>
                  <a:fillRect l="-1253" t="-2667" r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6" y="548680"/>
            <a:ext cx="3968789" cy="446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50" y="3861048"/>
            <a:ext cx="5137310" cy="133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82078"/>
              </p:ext>
            </p:extLst>
          </p:nvPr>
        </p:nvGraphicFramePr>
        <p:xfrm>
          <a:off x="5508104" y="1052736"/>
          <a:ext cx="268796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95"/>
                <a:gridCol w="335995"/>
                <a:gridCol w="335995"/>
                <a:gridCol w="335995"/>
                <a:gridCol w="335995"/>
                <a:gridCol w="335995"/>
                <a:gridCol w="335995"/>
                <a:gridCol w="335995"/>
              </a:tblGrid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031" y="343436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422068"/>
                <a:ext cx="3672408" cy="51944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数据稀疏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点击量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展示量</a:t>
                </a:r>
                <a:r>
                  <a:rPr lang="en-US" altLang="zh-CN" dirty="0" smtClean="0"/>
                  <a:t>&lt;2%,</a:t>
                </a:r>
                <a:r>
                  <a:rPr lang="zh-CN" altLang="en-US" dirty="0"/>
                  <a:t>下单量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点击量</a:t>
                </a:r>
                <a:r>
                  <a:rPr lang="en-US" altLang="zh-CN" dirty="0"/>
                  <a:t>&lt;2</a:t>
                </a:r>
                <a:r>
                  <a:rPr lang="en-US" altLang="zh-CN" dirty="0" smtClean="0"/>
                  <a:t>%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ym typeface="Wingdings" panose="05000000000000000000" pitchFamily="2" charset="2"/>
                  </a:rPr>
                  <a:t>有下单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≽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未下单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/>
                  <a:t>有下单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≽</m:t>
                    </m:r>
                  </m:oMath>
                </a14:m>
                <a:r>
                  <a:rPr lang="zh-CN" altLang="en-US" dirty="0" smtClean="0"/>
                  <a:t>详情页有点击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≽</m:t>
                    </m:r>
                  </m:oMath>
                </a14:m>
                <a:r>
                  <a:rPr lang="zh-CN" altLang="en-US" dirty="0" smtClean="0"/>
                  <a:t>详情页未点击</a:t>
                </a:r>
                <a:endParaRPr lang="en-US" altLang="zh-CN" dirty="0"/>
              </a:p>
              <a:p>
                <a:r>
                  <a:rPr lang="zh-CN" altLang="en-US" dirty="0" smtClean="0"/>
                  <a:t>缺少推荐后用户行为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间接的反馈</a:t>
                </a:r>
                <a:endParaRPr lang="en-US" altLang="zh-CN" dirty="0" smtClean="0"/>
              </a:p>
              <a:p>
                <a:pPr lvl="2"/>
                <a:r>
                  <a:rPr lang="zh-CN" altLang="en-US" dirty="0">
                    <a:latin typeface="+mn-ea"/>
                  </a:rPr>
                  <a:t>详情页有</a:t>
                </a:r>
                <a:r>
                  <a:rPr lang="zh-CN" altLang="en-US" dirty="0" smtClean="0">
                    <a:latin typeface="+mn-ea"/>
                  </a:rPr>
                  <a:t>点击 </a:t>
                </a:r>
                <a:r>
                  <a:rPr lang="en-US" altLang="zh-CN" dirty="0" smtClean="0">
                    <a:latin typeface="+mn-ea"/>
                  </a:rPr>
                  <a:t>vs</a:t>
                </a:r>
                <a:r>
                  <a:rPr lang="zh-CN" altLang="en-US" dirty="0">
                    <a:latin typeface="+mn-ea"/>
                  </a:rPr>
                  <a:t>详情页没</a:t>
                </a:r>
                <a:r>
                  <a:rPr lang="zh-CN" altLang="en-US" dirty="0" smtClean="0">
                    <a:latin typeface="+mn-ea"/>
                  </a:rPr>
                  <a:t>点击</a:t>
                </a:r>
                <a:endParaRPr lang="en-US" altLang="zh-CN" dirty="0" smtClean="0">
                  <a:latin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</a:rPr>
                  <a:t>详情页有</a:t>
                </a:r>
                <a:r>
                  <a:rPr lang="zh-CN" altLang="en-US" dirty="0" smtClean="0">
                    <a:latin typeface="+mn-ea"/>
                  </a:rPr>
                  <a:t>点击 </a:t>
                </a:r>
                <a:r>
                  <a:rPr lang="en-US" altLang="zh-CN" dirty="0" smtClean="0">
                    <a:latin typeface="+mn-ea"/>
                  </a:rPr>
                  <a:t>vs</a:t>
                </a:r>
                <a:r>
                  <a:rPr lang="zh-CN" altLang="en-US" dirty="0">
                    <a:latin typeface="+mn-ea"/>
                  </a:rPr>
                  <a:t>详情页有</a:t>
                </a:r>
                <a:r>
                  <a:rPr lang="zh-CN" altLang="en-US" dirty="0" smtClean="0">
                    <a:latin typeface="+mn-ea"/>
                  </a:rPr>
                  <a:t>点击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 smtClean="0"/>
                  <a:t>可增强用户粘合度，提提升长远收益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作为</a:t>
                </a:r>
                <a:r>
                  <a:rPr lang="en-US" altLang="zh-CN" dirty="0" smtClean="0"/>
                  <a:t>feature</a:t>
                </a:r>
                <a:r>
                  <a:rPr lang="zh-CN" altLang="en-US" dirty="0" smtClean="0"/>
                  <a:t>不能加入到训练模型中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422068"/>
                <a:ext cx="3672408" cy="5194419"/>
              </a:xfrm>
              <a:blipFill rotWithShape="1">
                <a:blip r:embed="rId4"/>
                <a:stretch>
                  <a:fillRect l="-1329" t="-2817" r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16442"/>
              </p:ext>
            </p:extLst>
          </p:nvPr>
        </p:nvGraphicFramePr>
        <p:xfrm>
          <a:off x="5508104" y="1052736"/>
          <a:ext cx="268796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95"/>
                <a:gridCol w="335995"/>
                <a:gridCol w="335995"/>
                <a:gridCol w="335995"/>
                <a:gridCol w="335995"/>
                <a:gridCol w="335995"/>
                <a:gridCol w="335995"/>
                <a:gridCol w="335995"/>
              </a:tblGrid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2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364088" y="1052736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28364" y="189002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08104" y="90872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93647" y="611396"/>
            <a:ext cx="1618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recommend item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6704"/>
              </p:ext>
            </p:extLst>
          </p:nvPr>
        </p:nvGraphicFramePr>
        <p:xfrm>
          <a:off x="8271537" y="1052736"/>
          <a:ext cx="360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8602367" y="1052736"/>
            <a:ext cx="48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buy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66281"/>
              </p:ext>
            </p:extLst>
          </p:nvPr>
        </p:nvGraphicFramePr>
        <p:xfrm>
          <a:off x="8268343" y="1486436"/>
          <a:ext cx="360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8599173" y="1486436"/>
            <a:ext cx="575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203701" y="5370447"/>
            <a:ext cx="4785810" cy="1154897"/>
            <a:chOff x="4203701" y="5370447"/>
            <a:chExt cx="4785810" cy="1154897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1" y="5370447"/>
              <a:ext cx="1088379" cy="107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5826067"/>
              <a:ext cx="885087" cy="43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947" y="5841075"/>
              <a:ext cx="736333" cy="684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743" y="5650202"/>
              <a:ext cx="624768" cy="71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939" y="5877052"/>
              <a:ext cx="885087" cy="43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直角上箭头 4"/>
          <p:cNvSpPr/>
          <p:nvPr/>
        </p:nvSpPr>
        <p:spPr>
          <a:xfrm rot="16200000">
            <a:off x="5871039" y="4989554"/>
            <a:ext cx="307393" cy="1321294"/>
          </a:xfrm>
          <a:prstGeom prst="bentUpArrow">
            <a:avLst>
              <a:gd name="adj1" fmla="val 16324"/>
              <a:gd name="adj2" fmla="val 25000"/>
              <a:gd name="adj3" fmla="val 25000"/>
            </a:avLst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81640" tIns="181640" rIns="181640" bIns="181640" numCol="1" spcCol="1270" rtlCol="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600" dirty="0" err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49" y="5370447"/>
            <a:ext cx="413025" cy="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881736" cy="4572000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pPr lvl="1"/>
            <a:r>
              <a:rPr lang="zh-CN" altLang="en-US" dirty="0" smtClean="0"/>
              <a:t>标注模型的假设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没有下单的数据划可分为有点击和无点击两部分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商详页上的用户行为能够反映出用户的偏爱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用户在商详页的不同动作效果不同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行为的个数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行为的种类，如点击评论页、点击优惠页面、点击店铺页面等。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行为所耗费的时间反应了用户对产品的偏爱度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单个行为持续的时间</a:t>
            </a:r>
            <a:endParaRPr lang="en-US" altLang="zh-CN" dirty="0" smtClean="0"/>
          </a:p>
          <a:p>
            <a:pPr lvl="3"/>
            <a:r>
              <a:rPr lang="zh-CN" altLang="en-US" dirty="0"/>
              <a:t>详情</a:t>
            </a:r>
            <a:r>
              <a:rPr lang="zh-CN" altLang="en-US" dirty="0" smtClean="0"/>
              <a:t>页上花费</a:t>
            </a:r>
            <a:r>
              <a:rPr lang="zh-CN" altLang="en-US" dirty="0"/>
              <a:t>的总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marL="868680" lvl="3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6437"/>
              </p:ext>
            </p:extLst>
          </p:nvPr>
        </p:nvGraphicFramePr>
        <p:xfrm>
          <a:off x="6948264" y="2060848"/>
          <a:ext cx="10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</a:tblGrid>
              <a:tr h="6480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Gmv</a:t>
                      </a:r>
                      <a:r>
                        <a:rPr kumimoji="0" lang="en-US" altLang="zh-CN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</a:t>
                      </a:r>
                      <a:endParaRPr kumimoji="0" lang="zh-CN" alt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2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Gmv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58085"/>
                  </p:ext>
                </p:extLst>
              </p:nvPr>
            </p:nvGraphicFramePr>
            <p:xfrm>
              <a:off x="6948264" y="2060848"/>
              <a:ext cx="1080000" cy="2879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</a:tblGrid>
                  <a:tr h="646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 smtClean="0">
                              <a:solidFill>
                                <a:schemeClr val="tx1"/>
                              </a:solidFill>
                            </a:rPr>
                            <a:t>Gmv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&gt;0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</a:tr>
                  <a:tr h="11169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1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mv</m:t>
                                    </m:r>
                                  </m:e>
                                </m:acc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1116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Gmv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58085"/>
                  </p:ext>
                </p:extLst>
              </p:nvPr>
            </p:nvGraphicFramePr>
            <p:xfrm>
              <a:off x="6948264" y="2060848"/>
              <a:ext cx="1080000" cy="2879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</a:tblGrid>
                  <a:tr h="646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 smtClean="0">
                              <a:solidFill>
                                <a:schemeClr val="tx1"/>
                              </a:solidFill>
                            </a:rPr>
                            <a:t>Gmv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&gt;0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FF00"/>
                        </a:solidFill>
                      </a:tcPr>
                    </a:tc>
                  </a:tr>
                  <a:tr h="11169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60326" b="-99457"/>
                          </a:stretch>
                        </a:blipFill>
                      </a:tcPr>
                    </a:tc>
                  </a:tr>
                  <a:tr h="1116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Gmv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66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标注模型的特征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用户行为的提取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根据点击行为日志（</a:t>
            </a:r>
            <a:r>
              <a:rPr lang="en-US" altLang="zh-CN" dirty="0" err="1" smtClean="0"/>
              <a:t>gdm</a:t>
            </a:r>
            <a:r>
              <a:rPr lang="en-US" altLang="zh-CN" dirty="0"/>
              <a:t>. gdm_m14_wireless_click_log</a:t>
            </a:r>
            <a:r>
              <a:rPr lang="zh-CN" altLang="en-US" dirty="0" smtClean="0"/>
              <a:t>）提取用户行为</a:t>
            </a:r>
            <a:endParaRPr lang="en-US" altLang="zh-CN" dirty="0" smtClean="0"/>
          </a:p>
          <a:p>
            <a:pPr lvl="2"/>
            <a:r>
              <a:rPr lang="zh-CN" altLang="en-US" dirty="0"/>
              <a:t>用户在详情</a:t>
            </a:r>
            <a:r>
              <a:rPr lang="zh-CN" altLang="en-US" dirty="0" smtClean="0"/>
              <a:t>页上的行为</a:t>
            </a:r>
            <a:r>
              <a:rPr lang="zh-CN" altLang="en-US" dirty="0"/>
              <a:t>事件及时间</a:t>
            </a:r>
            <a:r>
              <a:rPr lang="zh-CN" altLang="en-US" dirty="0" smtClean="0"/>
              <a:t>戳</a:t>
            </a:r>
            <a:endParaRPr lang="en-US" altLang="zh-CN" dirty="0" smtClean="0"/>
          </a:p>
          <a:p>
            <a:pPr lvl="2"/>
            <a:r>
              <a:rPr lang="zh-CN" altLang="en-US" dirty="0"/>
              <a:t>过滤自动加载或上传的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/>
              <a:t>提取事件耗费时间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合并</a:t>
            </a:r>
            <a:r>
              <a:rPr lang="en-US" altLang="zh-CN" dirty="0"/>
              <a:t>session</a:t>
            </a:r>
          </a:p>
          <a:p>
            <a:pPr lvl="1"/>
            <a:r>
              <a:rPr lang="zh-CN" altLang="en-US" dirty="0"/>
              <a:t>同一</a:t>
            </a:r>
            <a:r>
              <a:rPr lang="en-US" altLang="zh-CN" dirty="0"/>
              <a:t>session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2"/>
            <a:r>
              <a:rPr lang="en-US" altLang="zh-CN" dirty="0" err="1"/>
              <a:t>Sku</a:t>
            </a:r>
            <a:r>
              <a:rPr lang="en-US" altLang="zh-CN" dirty="0"/>
              <a:t>/</a:t>
            </a:r>
            <a:r>
              <a:rPr lang="en-US" altLang="zh-CN" dirty="0" err="1"/>
              <a:t>spu</a:t>
            </a:r>
            <a:r>
              <a:rPr lang="en-US" altLang="zh-CN" dirty="0"/>
              <a:t> </a:t>
            </a:r>
            <a:r>
              <a:rPr lang="zh-CN" altLang="en-US" dirty="0"/>
              <a:t>浏览次序，次数，时间</a:t>
            </a:r>
            <a:endParaRPr lang="en-US" altLang="zh-CN" dirty="0"/>
          </a:p>
          <a:p>
            <a:pPr lvl="2"/>
            <a:r>
              <a:rPr lang="zh-CN" altLang="en-US" dirty="0"/>
              <a:t>各种事件时间占比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3734740"/>
            <a:ext cx="5183445" cy="298800"/>
          </a:xfrm>
          <a:prstGeom prst="rect">
            <a:avLst/>
          </a:prstGeom>
        </p:spPr>
      </p:pic>
      <p:sp>
        <p:nvSpPr>
          <p:cNvPr id="28" name="TextBox 4"/>
          <p:cNvSpPr txBox="1"/>
          <p:nvPr/>
        </p:nvSpPr>
        <p:spPr>
          <a:xfrm>
            <a:off x="2699792" y="409478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19:09:26</a:t>
            </a:r>
            <a:endParaRPr lang="zh-CN" altLang="en-US" sz="900" dirty="0"/>
          </a:p>
        </p:txBody>
      </p:sp>
      <p:sp>
        <p:nvSpPr>
          <p:cNvPr id="29" name="TextBox 5"/>
          <p:cNvSpPr txBox="1"/>
          <p:nvPr/>
        </p:nvSpPr>
        <p:spPr>
          <a:xfrm>
            <a:off x="1741908" y="409478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19:09:15</a:t>
            </a:r>
            <a:endParaRPr lang="zh-CN" altLang="en-US" sz="900" dirty="0"/>
          </a:p>
        </p:txBody>
      </p:sp>
      <p:sp>
        <p:nvSpPr>
          <p:cNvPr id="30" name="TextBox 7"/>
          <p:cNvSpPr txBox="1"/>
          <p:nvPr/>
        </p:nvSpPr>
        <p:spPr>
          <a:xfrm>
            <a:off x="5634933" y="4094780"/>
            <a:ext cx="66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19:11:13</a:t>
            </a:r>
            <a:endParaRPr lang="zh-CN" altLang="en-US" sz="900" dirty="0"/>
          </a:p>
        </p:txBody>
      </p:sp>
      <p:sp>
        <p:nvSpPr>
          <p:cNvPr id="31" name="TextBox 9"/>
          <p:cNvSpPr txBox="1"/>
          <p:nvPr/>
        </p:nvSpPr>
        <p:spPr>
          <a:xfrm>
            <a:off x="6591562" y="409554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19:11:15</a:t>
            </a:r>
            <a:endParaRPr lang="zh-CN" altLang="en-US" sz="9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987824" y="3907077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00192" y="3645024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051720" y="3933056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936877" y="3910189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876255" y="3907077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36296" y="3645024"/>
            <a:ext cx="0" cy="20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51" y="3747448"/>
            <a:ext cx="5183445" cy="298800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5967562" y="3414192"/>
            <a:ext cx="66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19:11:13</a:t>
            </a:r>
            <a:endParaRPr lang="zh-CN" altLang="en-US" sz="900" dirty="0"/>
          </a:p>
        </p:txBody>
      </p:sp>
      <p:sp>
        <p:nvSpPr>
          <p:cNvPr id="17" name="TextBox 9"/>
          <p:cNvSpPr txBox="1"/>
          <p:nvPr/>
        </p:nvSpPr>
        <p:spPr>
          <a:xfrm>
            <a:off x="6951602" y="3414192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19:11:15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00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标注模型的特征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zh-CN" altLang="en-US" dirty="0" smtClean="0"/>
              <a:t>类特征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SKU</a:t>
            </a:r>
            <a:r>
              <a:rPr lang="zh-CN" altLang="en-US" dirty="0" smtClean="0"/>
              <a:t>的类目，近期</a:t>
            </a:r>
            <a:r>
              <a:rPr lang="en-US" altLang="zh-CN" dirty="0" smtClean="0"/>
              <a:t>SKU</a:t>
            </a:r>
            <a:r>
              <a:rPr lang="zh-CN" altLang="en-US" dirty="0" smtClean="0"/>
              <a:t>的销量、</a:t>
            </a:r>
            <a:r>
              <a:rPr lang="en-US" altLang="zh-CN" dirty="0" smtClean="0"/>
              <a:t>GMV</a:t>
            </a:r>
            <a:r>
              <a:rPr lang="zh-CN" altLang="en-US" dirty="0"/>
              <a:t>、</a:t>
            </a:r>
            <a:r>
              <a:rPr lang="zh-CN" altLang="en-US" dirty="0" smtClean="0"/>
              <a:t>单价等</a:t>
            </a:r>
            <a:endParaRPr lang="en-US" altLang="zh-CN" dirty="0" smtClean="0"/>
          </a:p>
          <a:p>
            <a:pPr lvl="1"/>
            <a:r>
              <a:rPr lang="zh-CN" altLang="en-US" dirty="0"/>
              <a:t>当前浏览是否切换了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pPr lvl="1"/>
            <a:r>
              <a:rPr lang="zh-CN" altLang="en-US" dirty="0"/>
              <a:t>当前浏览是否加入了购物</a:t>
            </a:r>
            <a:r>
              <a:rPr lang="zh-CN" altLang="en-US" dirty="0" smtClean="0"/>
              <a:t>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推荐的商品的是否下单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推荐的商品的</a:t>
            </a:r>
            <a:r>
              <a:rPr lang="en-US" altLang="zh-CN" dirty="0" smtClean="0"/>
              <a:t>GMV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90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solidFill>
          <a:srgbClr val="00FF00"/>
        </a:solidFill>
      </a:spPr>
      <a:bodyPr spcFirstLastPara="0" vert="horz" wrap="square" lIns="181640" tIns="181640" rIns="181640" bIns="181640" numCol="1" spcCol="1270" anchor="ctr" anchorCtr="0">
        <a:noAutofit/>
      </a:bodyPr>
      <a:lstStyle>
        <a:defPPr algn="ctr" defTabSz="1778000">
          <a:lnSpc>
            <a:spcPct val="90000"/>
          </a:lnSpc>
          <a:spcBef>
            <a:spcPct val="0"/>
          </a:spcBef>
          <a:spcAft>
            <a:spcPct val="35000"/>
          </a:spcAft>
          <a:defRPr sz="2600" dirty="0" err="1">
            <a:solidFill>
              <a:schemeClr val="tx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9353</TotalTime>
  <Words>570</Words>
  <Application>Microsoft Office PowerPoint</Application>
  <PresentationFormat>全屏显示(4:3)</PresentationFormat>
  <Paragraphs>126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平衡</vt:lpstr>
      <vt:lpstr>D:\project\rm\behavior_modeling.vsd\Drawing\~页-10\文档\文件.19</vt:lpstr>
      <vt:lpstr>D:\project\rm\behavior_modeling.vsd\Drawing\~页-10\文档\文件.10</vt:lpstr>
      <vt:lpstr>标注模型在推荐中的应用</vt:lpstr>
      <vt:lpstr>大纲</vt:lpstr>
      <vt:lpstr>项目背景</vt:lpstr>
      <vt:lpstr>推荐流程</vt:lpstr>
      <vt:lpstr>排序模型</vt:lpstr>
      <vt:lpstr>问题</vt:lpstr>
      <vt:lpstr>标注模型</vt:lpstr>
      <vt:lpstr>标注模型的特征</vt:lpstr>
      <vt:lpstr>标注模型的特征</vt:lpstr>
      <vt:lpstr>标注模型的训练</vt:lpstr>
      <vt:lpstr>标注模型的训练/预测流程</vt:lpstr>
      <vt:lpstr>结合标注模型的推荐框架</vt:lpstr>
      <vt:lpstr>效果</vt:lpstr>
      <vt:lpstr>下一步工作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Helpdesk</dc:creator>
  <cp:lastModifiedBy>Helpdesk</cp:lastModifiedBy>
  <cp:revision>139</cp:revision>
  <dcterms:created xsi:type="dcterms:W3CDTF">2016-10-13T12:08:20Z</dcterms:created>
  <dcterms:modified xsi:type="dcterms:W3CDTF">2016-10-26T09:54:02Z</dcterms:modified>
</cp:coreProperties>
</file>