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1" r:id="rId5"/>
  </p:sldMasterIdLst>
  <p:notesMasterIdLst>
    <p:notesMasterId r:id="rId39"/>
  </p:notesMasterIdLst>
  <p:sldIdLst>
    <p:sldId id="256" r:id="rId6"/>
    <p:sldId id="257" r:id="rId7"/>
    <p:sldId id="302" r:id="rId8"/>
    <p:sldId id="304" r:id="rId9"/>
    <p:sldId id="303" r:id="rId10"/>
    <p:sldId id="306" r:id="rId11"/>
    <p:sldId id="315" r:id="rId12"/>
    <p:sldId id="305" r:id="rId13"/>
    <p:sldId id="307" r:id="rId14"/>
    <p:sldId id="308" r:id="rId15"/>
    <p:sldId id="309" r:id="rId16"/>
    <p:sldId id="314" r:id="rId17"/>
    <p:sldId id="310" r:id="rId18"/>
    <p:sldId id="311" r:id="rId19"/>
    <p:sldId id="312" r:id="rId20"/>
    <p:sldId id="313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71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3">
          <p15:clr>
            <a:srgbClr val="A4A3A4"/>
          </p15:clr>
        </p15:guide>
        <p15:guide id="2" orient="horz" pos="530">
          <p15:clr>
            <a:srgbClr val="A4A3A4"/>
          </p15:clr>
        </p15:guide>
        <p15:guide id="3" pos="2699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237AE"/>
    <a:srgbClr val="FF33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9766" autoAdjust="0"/>
  </p:normalViewPr>
  <p:slideViewPr>
    <p:cSldViewPr>
      <p:cViewPr>
        <p:scale>
          <a:sx n="140" d="100"/>
          <a:sy n="140" d="100"/>
        </p:scale>
        <p:origin x="-804" y="-72"/>
      </p:cViewPr>
      <p:guideLst>
        <p:guide orient="horz" pos="893"/>
        <p:guide orient="horz" pos="530"/>
        <p:guide pos="2699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6A7F-AB92-E44A-AD37-94946313C10F}" type="datetimeFigureOut">
              <a:rPr kumimoji="1" lang="zh-CN" altLang="en-US" smtClean="0"/>
              <a:t>2016/8/24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BAB6-15F0-9E4F-9B5D-9BB3D70AE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8"/>
            <a:ext cx="6400800" cy="145959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ctr">
              <a:buNone/>
              <a:defRPr/>
            </a:lvl1pPr>
            <a:lvl2pPr marL="457046" indent="0" algn="ctr">
              <a:buNone/>
              <a:defRPr/>
            </a:lvl2pPr>
            <a:lvl3pPr marL="914108" indent="0" algn="ctr">
              <a:buNone/>
              <a:defRPr/>
            </a:lvl3pPr>
            <a:lvl4pPr marL="1371158" indent="0" algn="ctr">
              <a:buNone/>
              <a:defRPr/>
            </a:lvl4pPr>
            <a:lvl5pPr marL="1828214" indent="0" algn="ctr">
              <a:buNone/>
              <a:defRPr/>
            </a:lvl5pPr>
            <a:lvl6pPr marL="2285259" indent="0" algn="ctr">
              <a:buNone/>
              <a:defRPr/>
            </a:lvl6pPr>
            <a:lvl7pPr marL="2742305" indent="0" algn="ctr">
              <a:buNone/>
              <a:defRPr/>
            </a:lvl7pPr>
            <a:lvl8pPr marL="3199360" indent="0" algn="ctr">
              <a:buNone/>
              <a:defRPr/>
            </a:lvl8pPr>
            <a:lvl9pPr marL="365641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86"/>
            <a:ext cx="20574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6"/>
            <a:ext cx="60198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2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23122" y="4772658"/>
            <a:ext cx="7323909" cy="38934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257108" indent="0" algn="ctr">
              <a:buNone/>
              <a:defRPr sz="1100"/>
            </a:lvl2pPr>
            <a:lvl3pPr marL="514217" indent="0" algn="ctr">
              <a:buNone/>
              <a:defRPr sz="1000"/>
            </a:lvl3pPr>
            <a:lvl4pPr marL="771316" indent="0" algn="ctr">
              <a:buNone/>
              <a:defRPr sz="900"/>
            </a:lvl4pPr>
            <a:lvl5pPr marL="1028420" indent="0" algn="ctr">
              <a:buNone/>
              <a:defRPr sz="900"/>
            </a:lvl5pPr>
            <a:lvl6pPr marL="1285523" indent="0" algn="ctr">
              <a:buNone/>
              <a:defRPr sz="900"/>
            </a:lvl6pPr>
            <a:lvl7pPr marL="1542623" indent="0" algn="ctr">
              <a:buNone/>
              <a:defRPr sz="900"/>
            </a:lvl7pPr>
            <a:lvl8pPr marL="1799730" indent="0" algn="ctr">
              <a:buNone/>
              <a:defRPr sz="900"/>
            </a:lvl8pPr>
            <a:lvl9pPr marL="2056838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23122" y="4009105"/>
            <a:ext cx="7323909" cy="65040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72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95536" y="137198"/>
            <a:ext cx="8215844" cy="66334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1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10" y="1756849"/>
            <a:ext cx="5995988" cy="1029229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87" y="2833691"/>
            <a:ext cx="3067662" cy="2978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142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3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4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6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7997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68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217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8" y="1037170"/>
            <a:ext cx="3810000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9" y="1037170"/>
            <a:ext cx="3820587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3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98790"/>
            <a:ext cx="6984076" cy="597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146979"/>
            <a:ext cx="386834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1833575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901" y="1146979"/>
            <a:ext cx="388739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901" y="1833575"/>
            <a:ext cx="388739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3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pic>
        <p:nvPicPr>
          <p:cNvPr id="5" name="图片 4" descr="京东logo组合标准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1893" y="206958"/>
            <a:ext cx="2172601" cy="4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5" y="444504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86383"/>
            <a:ext cx="4629150" cy="4061354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5" y="17780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17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7" y="381008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822877"/>
            <a:ext cx="4629150" cy="4061354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08" indent="0">
              <a:buNone/>
              <a:defRPr sz="1600"/>
            </a:lvl2pPr>
            <a:lvl3pPr marL="514217" indent="0">
              <a:buNone/>
              <a:defRPr sz="1400"/>
            </a:lvl3pPr>
            <a:lvl4pPr marL="771316" indent="0">
              <a:buNone/>
              <a:defRPr sz="1100"/>
            </a:lvl4pPr>
            <a:lvl5pPr marL="1028420" indent="0">
              <a:buNone/>
              <a:defRPr sz="1100"/>
            </a:lvl5pPr>
            <a:lvl6pPr marL="1285523" indent="0">
              <a:buNone/>
              <a:defRPr sz="1100"/>
            </a:lvl6pPr>
            <a:lvl7pPr marL="1542623" indent="0">
              <a:buNone/>
              <a:defRPr sz="1100"/>
            </a:lvl7pPr>
            <a:lvl8pPr marL="1799730" indent="0">
              <a:buNone/>
              <a:defRPr sz="1100"/>
            </a:lvl8pPr>
            <a:lvl9pPr marL="2056838" indent="0">
              <a:buNone/>
              <a:defRPr sz="1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7" y="17145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6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98" y="304290"/>
            <a:ext cx="886884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04290"/>
            <a:ext cx="5949952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CBF1-72CB-4477-9C83-6464DF0F78C7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44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32" y="-22820"/>
            <a:ext cx="9144032" cy="946869"/>
            <a:chOff x="-32" y="-20538"/>
            <a:chExt cx="6929486" cy="852182"/>
          </a:xfrm>
        </p:grpSpPr>
        <p:sp>
          <p:nvSpPr>
            <p:cNvPr id="15" name="矩形 14"/>
            <p:cNvSpPr/>
            <p:nvPr/>
          </p:nvSpPr>
          <p:spPr>
            <a:xfrm>
              <a:off x="0" y="285734"/>
              <a:ext cx="6929454" cy="5459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68452"/>
              <a:ext cx="6929454" cy="5459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62356"/>
              <a:ext cx="6929486" cy="545910"/>
            </a:xfrm>
            <a:prstGeom prst="rect">
              <a:avLst/>
            </a:prstGeom>
            <a:solidFill>
              <a:srgbClr val="D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0538"/>
              <a:ext cx="6929454" cy="5459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504" y="-182838"/>
            <a:ext cx="8229600" cy="952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75109" y="5451455"/>
            <a:ext cx="533401" cy="206374"/>
          </a:xfrm>
          <a:prstGeom prst="rect">
            <a:avLst/>
          </a:prstGeom>
        </p:spPr>
        <p:txBody>
          <a:bodyPr vert="horz" lIns="91414" tIns="45707" rIns="91414" bIns="45707" rtlCol="0" anchor="ctr"/>
          <a:lstStyle/>
          <a:p>
            <a:pPr algn="r">
              <a:defRPr/>
            </a:pPr>
            <a:fld id="{8F82E0A0-C266-4798-8C8F-B9F91E9DA37E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88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6FF1A91-6489-4732-B324-4F633F77F50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C040DDD-E867-407B-BDB1-21571C896B9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6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0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E561AFE8-09E7-47F2-960B-A2E9CB24EF4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8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8EBACE74-89D9-4F9B-877D-8DC1CB7831F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EF6DC33-A441-4E6A-9474-0D2CD0618A6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6"/>
            <a:ext cx="7772400" cy="1136397"/>
          </a:xfrm>
          <a:prstGeom prst="rect">
            <a:avLst/>
          </a:prstGeom>
        </p:spPr>
        <p:txBody>
          <a:bodyPr lIns="91414" tIns="45707" rIns="91414" bIns="45707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000"/>
            </a:lvl1pPr>
            <a:lvl2pPr marL="457046" indent="0">
              <a:buNone/>
              <a:defRPr sz="1800"/>
            </a:lvl2pPr>
            <a:lvl3pPr marL="914108" indent="0">
              <a:buNone/>
              <a:defRPr sz="1600"/>
            </a:lvl3pPr>
            <a:lvl4pPr marL="1371158" indent="0">
              <a:buNone/>
              <a:defRPr sz="1400"/>
            </a:lvl4pPr>
            <a:lvl5pPr marL="1828214" indent="0">
              <a:buNone/>
              <a:defRPr sz="1400"/>
            </a:lvl5pPr>
            <a:lvl6pPr marL="2285259" indent="0">
              <a:buNone/>
              <a:defRPr sz="1400"/>
            </a:lvl6pPr>
            <a:lvl7pPr marL="2742305" indent="0">
              <a:buNone/>
              <a:defRPr sz="1400"/>
            </a:lvl7pPr>
            <a:lvl8pPr marL="3199360" indent="0">
              <a:buNone/>
              <a:defRPr sz="1400"/>
            </a:lvl8pPr>
            <a:lvl9pPr marL="365641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F32F3673-3C4F-446C-95B1-8B1943CC3BF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9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13D3907-17E2-497A-B483-FD4037E84EA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4D0611A-B3C8-4427-A5FE-961517D0399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27F7658E-3FA4-4B2A-9200-0B9D479899C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78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7AD286F-539B-45FA-B7F9-682C7A248F2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97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6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CE858AF8-8EF1-406B-811A-890EE06F478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57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A65A08D5-A9CB-447A-A346-70D7CA6035B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858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22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57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2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27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52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606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9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46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20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85083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477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62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8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679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03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5" y="1278882"/>
            <a:ext cx="4041774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5" y="1812329"/>
            <a:ext cx="4041774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94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617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13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745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5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9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23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677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7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75"/>
            <a:ext cx="3008313" cy="967848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27630"/>
            <a:ext cx="5111749" cy="487747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71"/>
            <a:ext cx="5486400" cy="342830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3200"/>
            </a:lvl1pPr>
            <a:lvl2pPr marL="457046" indent="0">
              <a:buNone/>
              <a:defRPr sz="2800"/>
            </a:lvl2pPr>
            <a:lvl3pPr marL="914108" indent="0">
              <a:buNone/>
              <a:defRPr sz="2400"/>
            </a:lvl3pPr>
            <a:lvl4pPr marL="1371158" indent="0">
              <a:buNone/>
              <a:defRPr sz="2000"/>
            </a:lvl4pPr>
            <a:lvl5pPr marL="1828214" indent="0">
              <a:buNone/>
              <a:defRPr sz="2000"/>
            </a:lvl5pPr>
            <a:lvl6pPr marL="2285259" indent="0">
              <a:buNone/>
              <a:defRPr sz="2000"/>
            </a:lvl6pPr>
            <a:lvl7pPr marL="2742305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84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86" y="5325819"/>
            <a:ext cx="2519364" cy="276973"/>
          </a:xfrm>
          <a:prstGeom prst="rect">
            <a:avLst/>
          </a:prstGeom>
          <a:noFill/>
          <a:ln>
            <a:noFill/>
          </a:ln>
          <a:extLst/>
        </p:spPr>
        <p:txBody>
          <a:bodyPr lIns="91414" tIns="45707" rIns="91414" bIns="45707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4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47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529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586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631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41" indent="-299941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255" indent="-249160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297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308" indent="-198373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281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59860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6916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3973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028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2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2" y="5296963"/>
            <a:ext cx="3086100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3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87665"/>
            <a:ext cx="8215844" cy="663342"/>
          </a:xfrm>
          <a:prstGeom prst="rect">
            <a:avLst/>
          </a:prstGeom>
        </p:spPr>
        <p:txBody>
          <a:bodyPr vert="horz" lIns="68564" tIns="34289" rIns="68564" bIns="34289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000140"/>
            <a:ext cx="8215844" cy="4250119"/>
          </a:xfrm>
          <a:prstGeom prst="rect">
            <a:avLst/>
          </a:prstGeom>
        </p:spPr>
        <p:txBody>
          <a:bodyPr vert="horz" lIns="68564" tIns="34289" rIns="68564" bIns="3428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1196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51421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397" indent="-271397" algn="just" defTabSz="514217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"/>
        <a:defRPr lang="zh-CN" altLang="en-US" sz="1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397" indent="-271397" algn="just" defTabSz="514217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762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6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69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078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17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285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394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0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17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16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2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3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83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66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79" y="5325807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1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pPr defTabSz="91422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defTabSz="91422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2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63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744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85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961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78" indent="-29997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应用部分3-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1" y="1"/>
            <a:ext cx="9178924" cy="57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>
            <a:spLocks noChangeArrowheads="1"/>
          </p:cNvSpPr>
          <p:nvPr/>
        </p:nvSpPr>
        <p:spPr bwMode="auto">
          <a:xfrm>
            <a:off x="323879" y="5325808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125863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1715744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217285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2629961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99978" indent="-299978" algn="l" defTabSz="801528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93CF-1E18-4211-87F6-C68B61241FC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9.178.136/jobhistory" TargetMode="External"/><Relationship Id="rId2" Type="http://schemas.openxmlformats.org/officeDocument/2006/relationships/hyperlink" Target="http://bdp.jd.com/oz_ad_n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hang.jd.com:9999/dashboard2.0/webroot/site/index/26541/2169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dp.jd.com/oz_ad_new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5372"/>
            <a:ext cx="9144000" cy="1368152"/>
          </a:xfrm>
        </p:spPr>
        <p:txBody>
          <a:bodyPr anchor="ctr">
            <a:normAutofit fontScale="90000"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消费者洞察介绍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185" y="4722194"/>
            <a:ext cx="8640295" cy="389342"/>
          </a:xfrm>
        </p:spPr>
        <p:txBody>
          <a:bodyPr>
            <a:noAutofit/>
          </a:bodyPr>
          <a:lstStyle/>
          <a:p>
            <a:pPr algn="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索引资源组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7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曝光竞争力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5292"/>
            <a:ext cx="6192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广告曝光对品牌新、老客的覆盖情况，以及新、老客被广告触达后的购买转化</a:t>
            </a:r>
            <a:r>
              <a:rPr lang="zh-CN" altLang="en-US" sz="1400" dirty="0" smtClean="0">
                <a:latin typeface="+mn-ea"/>
              </a:rPr>
              <a:t>情况</a:t>
            </a:r>
            <a:endParaRPr lang="en-US" altLang="zh-CN" sz="1400" dirty="0" smtClean="0">
              <a:latin typeface="+mn-ea"/>
            </a:endParaRPr>
          </a:p>
          <a:p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品牌新客：近半年未购买本品牌用户</a:t>
            </a:r>
          </a:p>
          <a:p>
            <a:r>
              <a:rPr lang="zh-CN" altLang="en-US" sz="1400" dirty="0" smtClean="0">
                <a:latin typeface="+mn-ea"/>
              </a:rPr>
              <a:t>品牌</a:t>
            </a:r>
            <a:r>
              <a:rPr lang="zh-CN" altLang="en-US" sz="1400" dirty="0">
                <a:latin typeface="+mn-ea"/>
              </a:rPr>
              <a:t>新客可细分为品类新客</a:t>
            </a:r>
            <a:r>
              <a:rPr lang="en-US" altLang="zh-CN" sz="1400" dirty="0">
                <a:latin typeface="+mn-ea"/>
              </a:rPr>
              <a:t>&amp;</a:t>
            </a:r>
            <a:r>
              <a:rPr lang="zh-CN" altLang="en-US" sz="1400" dirty="0">
                <a:latin typeface="+mn-ea"/>
              </a:rPr>
              <a:t>品类老客</a:t>
            </a:r>
          </a:p>
          <a:p>
            <a:r>
              <a:rPr lang="zh-CN" altLang="en-US" sz="1400" dirty="0">
                <a:latin typeface="+mn-ea"/>
              </a:rPr>
              <a:t>品牌老客：近半年购买过本品牌用户</a:t>
            </a:r>
          </a:p>
        </p:txBody>
      </p:sp>
    </p:spTree>
    <p:extLst>
      <p:ext uri="{BB962C8B-B14F-4D97-AF65-F5344CB8AC3E}">
        <p14:creationId xmlns:p14="http://schemas.microsoft.com/office/powerpoint/2010/main" val="10634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曝光用户分析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057300"/>
            <a:ext cx="25202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用户</a:t>
            </a:r>
            <a:r>
              <a:rPr lang="zh-CN" altLang="en-US" sz="1400" dirty="0" smtClean="0">
                <a:latin typeface="+mn-ea"/>
              </a:rPr>
              <a:t>特征分析：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年龄、性别、地域、会员等级、设备</a:t>
            </a:r>
            <a:r>
              <a:rPr lang="zh-CN" altLang="en-US" sz="1400" dirty="0" smtClean="0">
                <a:latin typeface="+mn-ea"/>
              </a:rPr>
              <a:t>偏好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 smtClean="0">
                <a:latin typeface="+mn-ea"/>
              </a:rPr>
              <a:t>用户行为</a:t>
            </a:r>
            <a:r>
              <a:rPr lang="zh-CN" altLang="en-US" sz="1400" dirty="0">
                <a:latin typeface="+mn-ea"/>
              </a:rPr>
              <a:t>分析</a:t>
            </a:r>
            <a:r>
              <a:rPr lang="zh-CN" altLang="en-US" sz="1400" dirty="0" smtClean="0">
                <a:latin typeface="+mn-ea"/>
                <a:sym typeface="Wingdings" pitchFamily="2" charset="2"/>
              </a:rPr>
              <a:t>：（</a:t>
            </a:r>
            <a:r>
              <a:rPr lang="zh-CN" altLang="en-US" sz="1400" dirty="0">
                <a:latin typeface="+mn-ea"/>
                <a:sym typeface="Wingdings" pitchFamily="2" charset="2"/>
              </a:rPr>
              <a:t>转化漏斗）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latin typeface="+mn-ea"/>
              </a:rPr>
              <a:t>目标</a:t>
            </a:r>
            <a:r>
              <a:rPr lang="zh-CN" altLang="en-US" sz="1400" dirty="0" smtClean="0">
                <a:latin typeface="+mn-ea"/>
              </a:rPr>
              <a:t>用户</a:t>
            </a:r>
            <a:r>
              <a:rPr lang="zh-CN" altLang="en-US" sz="1400" dirty="0">
                <a:latin typeface="+mn-ea"/>
              </a:rPr>
              <a:t>数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 smtClean="0">
                <a:latin typeface="+mn-ea"/>
              </a:rPr>
              <a:t>曝光用户</a:t>
            </a:r>
            <a:r>
              <a:rPr lang="zh-CN" altLang="en-US" sz="1400" dirty="0">
                <a:latin typeface="+mn-ea"/>
              </a:rPr>
              <a:t>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latin typeface="+mn-ea"/>
              </a:rPr>
              <a:t>访问</a:t>
            </a:r>
            <a:r>
              <a:rPr lang="zh-CN" altLang="en-US" sz="1400" dirty="0" smtClean="0">
                <a:latin typeface="+mn-ea"/>
              </a:rPr>
              <a:t>用户</a:t>
            </a:r>
            <a:r>
              <a:rPr lang="zh-CN" altLang="en-US" sz="1400" dirty="0">
                <a:latin typeface="+mn-ea"/>
              </a:rPr>
              <a:t>数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 smtClean="0">
                <a:latin typeface="+mn-ea"/>
              </a:rPr>
              <a:t>购买用户</a:t>
            </a:r>
            <a:r>
              <a:rPr lang="zh-CN" altLang="en-US" sz="1400" dirty="0">
                <a:latin typeface="+mn-ea"/>
              </a:rPr>
              <a:t>数</a:t>
            </a:r>
            <a:endParaRPr lang="en-US" altLang="zh-CN" sz="1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92200"/>
            <a:ext cx="5986463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兴趣用户分析、购买用户分析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64674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+mn-ea"/>
              </a:rPr>
              <a:t>兴趣用户：浏览</a:t>
            </a:r>
            <a:r>
              <a:rPr lang="zh-CN" altLang="en-US" sz="1400" dirty="0">
                <a:latin typeface="+mn-ea"/>
              </a:rPr>
              <a:t>但未购买</a:t>
            </a:r>
            <a:r>
              <a:rPr lang="zh-CN" altLang="en-US" sz="1400" dirty="0" smtClean="0">
                <a:latin typeface="+mn-ea"/>
              </a:rPr>
              <a:t>用户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+mn-ea"/>
              </a:rPr>
              <a:t>购买用户：下单的用户</a:t>
            </a:r>
            <a:endParaRPr lang="zh-CN" altLang="en-US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</a:rPr>
              <a:t>用户特征</a:t>
            </a:r>
            <a:r>
              <a:rPr lang="zh-CN" altLang="en-US" sz="1400" dirty="0" smtClean="0">
                <a:latin typeface="+mn-ea"/>
              </a:rPr>
              <a:t>：年龄</a:t>
            </a:r>
            <a:r>
              <a:rPr lang="zh-CN" altLang="en-US" sz="1400" dirty="0">
                <a:latin typeface="+mn-ea"/>
              </a:rPr>
              <a:t>、性别、地域、会员等级、常用支付</a:t>
            </a:r>
            <a:r>
              <a:rPr lang="zh-CN" altLang="en-US" sz="1400" dirty="0" smtClean="0">
                <a:latin typeface="+mn-ea"/>
              </a:rPr>
              <a:t>方式、促销</a:t>
            </a:r>
            <a:r>
              <a:rPr lang="zh-CN" altLang="en-US" sz="1400" dirty="0">
                <a:latin typeface="+mn-ea"/>
              </a:rPr>
              <a:t>敏感度、购买力、购物兴趣（全站类目偏好）</a:t>
            </a: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程序架构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9268"/>
            <a:ext cx="54133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9" y="913284"/>
            <a:ext cx="2952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分为</a:t>
            </a:r>
            <a:r>
              <a:rPr lang="en-US" altLang="zh-CN" sz="1400" dirty="0" smtClean="0">
                <a:latin typeface="+mn-ea"/>
              </a:rPr>
              <a:t>4</a:t>
            </a:r>
            <a:r>
              <a:rPr lang="zh-CN" altLang="en-US" sz="1400" dirty="0" smtClean="0">
                <a:latin typeface="+mn-ea"/>
              </a:rPr>
              <a:t>层：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+mn-ea"/>
              </a:rPr>
              <a:t>原始数据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PC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M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app</a:t>
            </a:r>
            <a:r>
              <a:rPr lang="zh-CN" altLang="en-US" sz="1400" dirty="0" smtClean="0">
                <a:latin typeface="+mn-ea"/>
              </a:rPr>
              <a:t>、微信手</a:t>
            </a:r>
            <a:r>
              <a:rPr lang="en-US" altLang="zh-CN" sz="1400" dirty="0" smtClean="0">
                <a:latin typeface="+mn-ea"/>
              </a:rPr>
              <a:t>Q</a:t>
            </a:r>
            <a:r>
              <a:rPr lang="zh-CN" altLang="en-US" sz="1400" dirty="0" smtClean="0">
                <a:latin typeface="+mn-ea"/>
              </a:rPr>
              <a:t>、曝光、购买、加购物车、加关注、定向信息等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</a:rPr>
              <a:t>基础</a:t>
            </a:r>
            <a:r>
              <a:rPr lang="zh-CN" altLang="en-US" sz="1400" dirty="0" smtClean="0">
                <a:latin typeface="+mn-ea"/>
              </a:rPr>
              <a:t>数据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对</a:t>
            </a:r>
            <a:r>
              <a:rPr lang="zh-CN" altLang="en-US" sz="1400" dirty="0" smtClean="0">
                <a:latin typeface="+mn-ea"/>
              </a:rPr>
              <a:t>原始数据进行一些基本处理，提取，转换，过滤等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+mn-ea"/>
              </a:rPr>
              <a:t>业务逻辑处理后的数据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目标</a:t>
            </a:r>
            <a:r>
              <a:rPr lang="zh-CN" altLang="en-US" sz="1400" dirty="0" smtClean="0">
                <a:latin typeface="+mn-ea"/>
              </a:rPr>
              <a:t>用户，未曝光用户，品牌老客，品类老客等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</a:rPr>
              <a:t>业务</a:t>
            </a:r>
            <a:r>
              <a:rPr lang="zh-CN" altLang="en-US" sz="1400" dirty="0" smtClean="0">
                <a:latin typeface="+mn-ea"/>
              </a:rPr>
              <a:t>指标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各种用户数、转化率、</a:t>
            </a:r>
            <a:r>
              <a:rPr lang="en-US" altLang="zh-CN" sz="1400" dirty="0" err="1" smtClean="0">
                <a:latin typeface="+mn-ea"/>
              </a:rPr>
              <a:t>pv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err="1" smtClean="0">
                <a:latin typeface="+mn-ea"/>
              </a:rPr>
              <a:t>uv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GMV</a:t>
            </a:r>
            <a:r>
              <a:rPr lang="zh-CN" altLang="en-US" sz="1400" dirty="0" smtClean="0">
                <a:latin typeface="+mn-ea"/>
              </a:rPr>
              <a:t>等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曝光效果的处理流程（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3750"/>
            <a:ext cx="82296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曝光效果的处理流程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7260"/>
            <a:ext cx="67675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1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曝光效果的处理流程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7260"/>
            <a:ext cx="4945063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 smtClean="0"/>
              <a:t>优化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对输入输出的控制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3284"/>
            <a:ext cx="8229600" cy="2448272"/>
          </a:xfrm>
        </p:spPr>
        <p:txBody>
          <a:bodyPr/>
          <a:lstStyle/>
          <a:p>
            <a:pPr marL="0" indent="0" defTabSz="914400">
              <a:buNone/>
            </a:pP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减少输入数据量</a:t>
            </a: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    对行进行过滤，去掉重复的行，对一些列进行聚合</a:t>
            </a: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+mn-ea"/>
              </a:rPr>
              <a:t>删除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不需要的列</a:t>
            </a:r>
          </a:p>
          <a:p>
            <a:pPr marL="0" indent="0" defTabSz="914400">
              <a:buNone/>
            </a:pP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减少输出文件的数量</a:t>
            </a: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    如果这个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pig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的最后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job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包括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reduce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任务，文件数量就是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reduce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数量；</a:t>
            </a: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+mn-ea"/>
              </a:rPr>
              <a:t>如果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最后的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job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仅包括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任务，这个时候就是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的数量决定。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61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1276"/>
            <a:ext cx="8229600" cy="4320480"/>
          </a:xfrm>
        </p:spPr>
        <p:txBody>
          <a:bodyPr/>
          <a:lstStyle/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大致是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的输入数据大小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文件块大小，如果输入文件小于文件块大小，这个文件会对应一个单独的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通过下面两个参数可以控制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的数量</a:t>
            </a:r>
          </a:p>
          <a:p>
            <a:pPr marL="0" indent="0" defTabSz="914400">
              <a:buNone/>
            </a:pPr>
            <a:r>
              <a:rPr lang="en-US" altLang="zh-CN" sz="1400" b="0" kern="1200" dirty="0" err="1">
                <a:solidFill>
                  <a:schemeClr val="tx1"/>
                </a:solidFill>
                <a:latin typeface="+mn-ea"/>
              </a:rPr>
              <a:t>pig.splitCombination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控制是否合并小文件，</a:t>
            </a:r>
          </a:p>
          <a:p>
            <a:pPr marL="0" indent="0" defTabSz="914400">
              <a:buNone/>
            </a:pPr>
            <a:r>
              <a:rPr lang="en-US" altLang="zh-CN" sz="1400" b="0" kern="1200" dirty="0" err="1">
                <a:solidFill>
                  <a:schemeClr val="tx1"/>
                </a:solidFill>
                <a:latin typeface="+mn-ea"/>
              </a:rPr>
              <a:t>pig.maxCombinedSplitSize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控制一个</a:t>
            </a:r>
            <a:r>
              <a:rPr lang="en-US" altLang="zh-CN" sz="1400" b="0" kern="1200" dirty="0">
                <a:solidFill>
                  <a:schemeClr val="tx1"/>
                </a:solidFill>
                <a:latin typeface="+mn-ea"/>
              </a:rPr>
              <a:t>map</a:t>
            </a: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的输入数据大小，小文件可以合并到这个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+mn-ea"/>
              </a:rPr>
              <a:t>大小</a:t>
            </a:r>
            <a:endParaRPr lang="zh-CN" altLang="en-US" sz="1400" b="0" kern="1200" dirty="0">
              <a:solidFill>
                <a:schemeClr val="tx1"/>
              </a:solidFill>
              <a:latin typeface="+mn-ea"/>
            </a:endParaRPr>
          </a:p>
          <a:p>
            <a:pPr marL="0" indent="0" defTabSz="914400">
              <a:buNone/>
            </a:pPr>
            <a:r>
              <a:rPr lang="zh-CN" altLang="en-US" sz="1400" b="0" kern="1200" dirty="0">
                <a:solidFill>
                  <a:schemeClr val="tx1"/>
                </a:solidFill>
                <a:latin typeface="+mn-ea"/>
              </a:rPr>
              <a:t>如果小文件比较多，可以考虑使用上面的参数。</a:t>
            </a:r>
          </a:p>
          <a:p>
            <a:pPr marL="0" indent="0" defTabSz="914400">
              <a:buNone/>
            </a:pPr>
            <a:endParaRPr lang="en-US" altLang="zh-CN" sz="1400" kern="1200" dirty="0" smtClean="0">
              <a:solidFill>
                <a:srgbClr val="FF0000"/>
              </a:solidFill>
              <a:latin typeface="+mn-ea"/>
            </a:endParaRPr>
          </a:p>
          <a:p>
            <a:pPr marL="0" indent="0" defTabSz="914400">
              <a:buNone/>
            </a:pPr>
            <a:r>
              <a:rPr lang="en-US" altLang="zh-CN" sz="1400" kern="1200" dirty="0" smtClean="0">
                <a:solidFill>
                  <a:srgbClr val="FF0000"/>
                </a:solidFill>
                <a:latin typeface="+mn-ea"/>
              </a:rPr>
              <a:t>pig</a:t>
            </a:r>
            <a:r>
              <a:rPr lang="zh-CN" altLang="en-US" sz="1400" kern="1200" dirty="0">
                <a:solidFill>
                  <a:srgbClr val="FF0000"/>
                </a:solidFill>
                <a:latin typeface="+mn-ea"/>
              </a:rPr>
              <a:t>脚本尽量不要以</a:t>
            </a:r>
            <a:r>
              <a:rPr lang="en-US" altLang="zh-CN" sz="1400" kern="1200" dirty="0">
                <a:solidFill>
                  <a:srgbClr val="FF0000"/>
                </a:solidFill>
                <a:latin typeface="+mn-ea"/>
              </a:rPr>
              <a:t>map</a:t>
            </a:r>
            <a:r>
              <a:rPr lang="zh-CN" altLang="en-US" sz="1400" kern="1200" dirty="0">
                <a:solidFill>
                  <a:srgbClr val="FF0000"/>
                </a:solidFill>
                <a:latin typeface="+mn-ea"/>
              </a:rPr>
              <a:t>任务结束。</a:t>
            </a:r>
          </a:p>
          <a:p>
            <a:pPr marL="0" indent="0" defTabSz="914400">
              <a:buNone/>
            </a:pPr>
            <a:endParaRPr lang="zh-CN" altLang="en-US" sz="1800" b="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5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/>
              <a:t>的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255" y="913284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通过下面两种方式可以控制</a:t>
            </a:r>
            <a:r>
              <a:rPr lang="en-US" altLang="zh-CN" sz="1400" dirty="0" smtClean="0">
                <a:latin typeface="+mn-ea"/>
              </a:rPr>
              <a:t>reduce</a:t>
            </a:r>
            <a:r>
              <a:rPr lang="zh-CN" altLang="en-US" sz="1400" dirty="0" smtClean="0">
                <a:latin typeface="+mn-ea"/>
              </a:rPr>
              <a:t>的数量：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set </a:t>
            </a:r>
            <a:r>
              <a:rPr lang="en-US" altLang="zh-CN" sz="1400" dirty="0" err="1">
                <a:latin typeface="+mn-ea"/>
              </a:rPr>
              <a:t>default_parallel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parallel</a:t>
            </a:r>
          </a:p>
          <a:p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如果没用上面两种方式，</a:t>
            </a:r>
            <a:r>
              <a:rPr lang="en-US" altLang="zh-CN" sz="1400" dirty="0">
                <a:latin typeface="+mn-ea"/>
              </a:rPr>
              <a:t>pig</a:t>
            </a:r>
            <a:r>
              <a:rPr lang="zh-CN" altLang="en-US" sz="1400" dirty="0">
                <a:latin typeface="+mn-ea"/>
              </a:rPr>
              <a:t>就会基于</a:t>
            </a:r>
            <a:r>
              <a:rPr lang="en-US" altLang="zh-CN" sz="1400" dirty="0">
                <a:latin typeface="+mn-ea"/>
              </a:rPr>
              <a:t>job</a:t>
            </a:r>
            <a:r>
              <a:rPr lang="zh-CN" altLang="en-US" sz="1400" dirty="0">
                <a:latin typeface="+mn-ea"/>
              </a:rPr>
              <a:t>的输入数据大小来计算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的数量</a:t>
            </a:r>
          </a:p>
          <a:p>
            <a:r>
              <a:rPr lang="en-US" altLang="zh-CN" sz="1400" dirty="0" err="1">
                <a:latin typeface="+mn-ea"/>
              </a:rPr>
              <a:t>pig.exec.reducers.bytes.per.reducer</a:t>
            </a:r>
            <a:r>
              <a:rPr lang="zh-CN" altLang="en-US" sz="1400" dirty="0">
                <a:latin typeface="+mn-ea"/>
              </a:rPr>
              <a:t>定义了每个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的输入字节数，缺省</a:t>
            </a:r>
            <a:r>
              <a:rPr lang="en-US" altLang="zh-CN" sz="1400" dirty="0">
                <a:latin typeface="+mn-ea"/>
              </a:rPr>
              <a:t>1G</a:t>
            </a:r>
          </a:p>
          <a:p>
            <a:r>
              <a:rPr lang="en-US" altLang="zh-CN" sz="1400" dirty="0" err="1">
                <a:latin typeface="+mn-ea"/>
              </a:rPr>
              <a:t>pig.exec.reducers.max</a:t>
            </a:r>
            <a:r>
              <a:rPr lang="zh-CN" altLang="en-US" sz="1400" dirty="0">
                <a:latin typeface="+mn-ea"/>
              </a:rPr>
              <a:t>定义了每个</a:t>
            </a:r>
            <a:r>
              <a:rPr lang="en-US" altLang="zh-CN" sz="1400" dirty="0">
                <a:latin typeface="+mn-ea"/>
              </a:rPr>
              <a:t>job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上限，缺省</a:t>
            </a:r>
            <a:r>
              <a:rPr lang="en-US" altLang="zh-CN" sz="1400" dirty="0">
                <a:latin typeface="+mn-ea"/>
              </a:rPr>
              <a:t>999</a:t>
            </a:r>
          </a:p>
          <a:p>
            <a:r>
              <a:rPr lang="en-US" altLang="zh-CN" sz="1400" dirty="0">
                <a:latin typeface="+mn-ea"/>
              </a:rPr>
              <a:t>pig</a:t>
            </a:r>
            <a:r>
              <a:rPr lang="zh-CN" altLang="en-US" sz="1400" dirty="0">
                <a:latin typeface="+mn-ea"/>
              </a:rPr>
              <a:t>用这种方式计算出来的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数往往不太准确，根据实际情况进行调整。</a:t>
            </a:r>
          </a:p>
          <a:p>
            <a:r>
              <a:rPr lang="en-US" altLang="zh-CN" sz="1400" dirty="0">
                <a:latin typeface="+mn-ea"/>
              </a:rPr>
              <a:t>pig</a:t>
            </a:r>
            <a:r>
              <a:rPr lang="zh-CN" altLang="en-US" sz="1400" dirty="0">
                <a:latin typeface="+mn-ea"/>
              </a:rPr>
              <a:t>考虑的是</a:t>
            </a:r>
            <a:r>
              <a:rPr lang="en-US" altLang="zh-CN" sz="1400" dirty="0">
                <a:latin typeface="+mn-ea"/>
              </a:rPr>
              <a:t>job</a:t>
            </a:r>
            <a:r>
              <a:rPr lang="zh-CN" altLang="en-US" sz="1400" dirty="0">
                <a:latin typeface="+mn-ea"/>
              </a:rPr>
              <a:t>的输入数据大小，这个值可能不算大，但是经过</a:t>
            </a:r>
            <a:r>
              <a:rPr lang="en-US" altLang="zh-CN" sz="1400" dirty="0">
                <a:latin typeface="+mn-ea"/>
              </a:rPr>
              <a:t>map</a:t>
            </a:r>
            <a:r>
              <a:rPr lang="zh-CN" altLang="en-US" sz="1400" dirty="0">
                <a:latin typeface="+mn-ea"/>
              </a:rPr>
              <a:t>后，可能变大了几十上百倍，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的输入是</a:t>
            </a:r>
            <a:r>
              <a:rPr lang="en-US" altLang="zh-CN" sz="1400" dirty="0">
                <a:latin typeface="+mn-ea"/>
              </a:rPr>
              <a:t>map</a:t>
            </a:r>
            <a:r>
              <a:rPr lang="zh-CN" altLang="en-US" sz="1400" dirty="0">
                <a:latin typeface="+mn-ea"/>
              </a:rPr>
              <a:t>后的结果，这个时候要调大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数量。</a:t>
            </a:r>
          </a:p>
          <a:p>
            <a:r>
              <a:rPr lang="zh-CN" altLang="en-US" sz="1400" dirty="0">
                <a:latin typeface="+mn-ea"/>
              </a:rPr>
              <a:t>反过来也一样，需要调小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 smtClean="0">
                <a:latin typeface="+mn-ea"/>
              </a:rPr>
              <a:t>数量。</a:t>
            </a:r>
            <a:endParaRPr lang="zh-CN" altLang="en-US" sz="1400" dirty="0">
              <a:latin typeface="+mn-ea"/>
            </a:endParaRPr>
          </a:p>
          <a:p>
            <a:endParaRPr lang="zh-CN" altLang="en-US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的数量多少合适？</a:t>
            </a:r>
          </a:p>
          <a:p>
            <a:r>
              <a:rPr lang="zh-CN" altLang="en-US" sz="1400" dirty="0">
                <a:latin typeface="+mn-ea"/>
              </a:rPr>
              <a:t>需要考虑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的执行时间，输出的文件数量（等于</a:t>
            </a:r>
            <a:r>
              <a:rPr lang="en-US" altLang="zh-CN" sz="1400" dirty="0">
                <a:latin typeface="+mn-ea"/>
              </a:rPr>
              <a:t>reduce</a:t>
            </a:r>
            <a:r>
              <a:rPr lang="zh-CN" altLang="en-US" sz="1400" dirty="0">
                <a:latin typeface="+mn-ea"/>
              </a:rPr>
              <a:t>数量</a:t>
            </a:r>
            <a:r>
              <a:rPr lang="zh-CN" altLang="en-US" sz="1400" dirty="0" smtClean="0">
                <a:latin typeface="+mn-ea"/>
              </a:rPr>
              <a:t>）等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182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913284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业务概况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程序架构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问题定位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913284"/>
            <a:ext cx="8229600" cy="4032448"/>
          </a:xfrm>
        </p:spPr>
        <p:txBody>
          <a:bodyPr>
            <a:normAutofit fontScale="55000" lnSpcReduction="20000"/>
          </a:bodyPr>
          <a:lstStyle/>
          <a:p>
            <a:pPr marL="0" indent="0" defTabSz="914400">
              <a:buNone/>
            </a:pP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foreach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的嵌套块中使用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distinct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可能会消耗大量时间</a:t>
            </a:r>
          </a:p>
          <a:p>
            <a:pPr marL="0" indent="0" defTabSz="914400">
              <a:buNone/>
            </a:pP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假如关系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有两列（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cid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user_pin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）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B = group A by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cid</a:t>
            </a:r>
            <a:endParaRPr lang="en-US" altLang="zh-CN" b="0" kern="1200" dirty="0">
              <a:solidFill>
                <a:schemeClr val="tx1"/>
              </a:solidFill>
              <a:latin typeface="+mn-ea"/>
            </a:endParaRP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C =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foreach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B {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     pins =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A.user_pin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dist_pin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= distinct pins;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     generate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group.cid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as 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cid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      flatten(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dist_pin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marL="0" indent="0" defTabSz="914400">
              <a:buNone/>
            </a:pPr>
            <a:r>
              <a:rPr lang="zh-CN" altLang="zh-CN" b="0" kern="1200" dirty="0">
                <a:solidFill>
                  <a:schemeClr val="tx1"/>
                </a:solidFill>
                <a:latin typeface="+mn-ea"/>
              </a:rPr>
              <a:t>如果某个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cid</a:t>
            </a:r>
            <a:r>
              <a:rPr lang="zh-CN" altLang="zh-CN" b="0" kern="1200" dirty="0">
                <a:solidFill>
                  <a:schemeClr val="tx1"/>
                </a:solidFill>
                <a:latin typeface="+mn-ea"/>
              </a:rPr>
              <a:t>下有大量的不同</a:t>
            </a: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user_pin</a:t>
            </a:r>
            <a:r>
              <a:rPr lang="zh-CN" altLang="zh-CN" b="0" kern="1200" dirty="0">
                <a:solidFill>
                  <a:schemeClr val="tx1"/>
                </a:solidFill>
                <a:latin typeface="+mn-ea"/>
              </a:rPr>
              <a:t>，会触发把对象写到磁盘来释放空间，耗费大量时间。</a:t>
            </a:r>
          </a:p>
          <a:p>
            <a:pPr marL="0" indent="0" defTabSz="914400">
              <a:buNone/>
            </a:pPr>
            <a:r>
              <a:rPr lang="zh-CN" altLang="zh-CN" b="0" kern="1200" dirty="0">
                <a:solidFill>
                  <a:schemeClr val="tx1"/>
                </a:solidFill>
                <a:latin typeface="+mn-ea"/>
              </a:rPr>
              <a:t>通过检查任务的日志，看看有没有下面的信息，</a:t>
            </a:r>
          </a:p>
          <a:p>
            <a:pPr marL="0" indent="0" defTabSz="914400">
              <a:buNone/>
            </a:pPr>
            <a:r>
              <a:rPr lang="en-US" altLang="zh-CN" b="0" kern="1200" dirty="0" err="1">
                <a:solidFill>
                  <a:schemeClr val="tx1"/>
                </a:solidFill>
                <a:latin typeface="+mn-ea"/>
              </a:rPr>
              <a:t>org.apache.pig.impl.util.SpillableMemoryManager</a:t>
            </a:r>
            <a:endParaRPr lang="en-US" altLang="zh-CN" b="0" kern="1200" dirty="0">
              <a:solidFill>
                <a:schemeClr val="tx1"/>
              </a:solidFill>
              <a:latin typeface="+mn-ea"/>
            </a:endParaRPr>
          </a:p>
          <a:p>
            <a:pPr marL="0" indent="0" defTabSz="914400">
              <a:buNone/>
            </a:pP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如果非常多，就要考虑上面代码的改进，可以把</a:t>
            </a: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distinct</a:t>
            </a:r>
            <a:r>
              <a:rPr lang="zh-CN" altLang="en-US" b="0" kern="1200" dirty="0">
                <a:solidFill>
                  <a:schemeClr val="tx1"/>
                </a:solidFill>
                <a:latin typeface="+mn-ea"/>
              </a:rPr>
              <a:t>移到外面，不用分组。代码如下：</a:t>
            </a:r>
          </a:p>
          <a:p>
            <a:pPr marL="0" indent="0" defTabSz="914400">
              <a:buNone/>
            </a:pPr>
            <a:r>
              <a:rPr lang="en-US" altLang="zh-CN" b="0" kern="1200" dirty="0">
                <a:solidFill>
                  <a:schemeClr val="tx1"/>
                </a:solidFill>
                <a:latin typeface="+mn-ea"/>
              </a:rPr>
              <a:t>B = distinct A;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71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913285"/>
            <a:ext cx="8229600" cy="2448272"/>
          </a:xfrm>
        </p:spPr>
        <p:txBody>
          <a:bodyPr/>
          <a:lstStyle/>
          <a:p>
            <a:pPr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400" b="0" kern="1200" dirty="0">
                <a:solidFill>
                  <a:schemeClr val="tx1"/>
                </a:solidFill>
              </a:rPr>
              <a:t>参加运算的关系中重复</a:t>
            </a:r>
            <a:r>
              <a:rPr lang="en-US" altLang="zh-CN" sz="1400" b="0" kern="1200" dirty="0">
                <a:solidFill>
                  <a:schemeClr val="tx1"/>
                </a:solidFill>
              </a:rPr>
              <a:t>key</a:t>
            </a:r>
            <a:r>
              <a:rPr lang="zh-CN" altLang="zh-CN" sz="1400" b="0" kern="1200" dirty="0">
                <a:solidFill>
                  <a:schemeClr val="tx1"/>
                </a:solidFill>
              </a:rPr>
              <a:t>的记录不要太多，要不然就先</a:t>
            </a:r>
            <a:r>
              <a:rPr lang="en-US" altLang="zh-CN" sz="1400" b="0" kern="1200" dirty="0">
                <a:solidFill>
                  <a:schemeClr val="tx1"/>
                </a:solidFill>
              </a:rPr>
              <a:t>distinct</a:t>
            </a:r>
            <a:r>
              <a:rPr lang="zh-CN" altLang="zh-CN" sz="1400" b="0" kern="1200" dirty="0">
                <a:solidFill>
                  <a:schemeClr val="tx1"/>
                </a:solidFill>
              </a:rPr>
              <a:t>，再</a:t>
            </a:r>
            <a:r>
              <a:rPr lang="en-US" altLang="zh-CN" sz="1400" b="0" kern="1200" dirty="0">
                <a:solidFill>
                  <a:schemeClr val="tx1"/>
                </a:solidFill>
              </a:rPr>
              <a:t>join</a:t>
            </a:r>
            <a:r>
              <a:rPr lang="zh-CN" altLang="zh-CN" sz="1400" b="0" kern="1200" dirty="0">
                <a:solidFill>
                  <a:schemeClr val="tx1"/>
                </a:solidFill>
              </a:rPr>
              <a:t>。</a:t>
            </a:r>
            <a:endParaRPr lang="en-US" altLang="zh-CN" sz="1400" b="0" kern="1200" dirty="0">
              <a:solidFill>
                <a:schemeClr val="tx1"/>
              </a:solidFill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en-US" altLang="zh-CN" sz="1400" b="0" kern="1200" dirty="0">
                <a:solidFill>
                  <a:schemeClr val="tx1"/>
                </a:solidFill>
              </a:rPr>
              <a:t>join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时把数据量大的表放在最后</a:t>
            </a:r>
            <a:endParaRPr lang="en-US" altLang="zh-CN" sz="1400" b="0" kern="1200" dirty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altLang="zh-CN" sz="1400" b="0" kern="1200" dirty="0">
                <a:solidFill>
                  <a:schemeClr val="tx1"/>
                </a:solidFill>
              </a:rPr>
              <a:t> 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     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在</a:t>
            </a:r>
            <a:r>
              <a:rPr lang="zh-CN" altLang="en-US" sz="1400" b="0" kern="1200" dirty="0">
                <a:solidFill>
                  <a:schemeClr val="tx1"/>
                </a:solidFill>
              </a:rPr>
              <a:t>进行</a:t>
            </a:r>
            <a:r>
              <a:rPr lang="en-US" altLang="zh-CN" sz="1400" b="0" kern="1200" dirty="0">
                <a:solidFill>
                  <a:schemeClr val="tx1"/>
                </a:solidFill>
              </a:rPr>
              <a:t>join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时，最后的表不会放入内存，而是以</a:t>
            </a:r>
            <a:r>
              <a:rPr lang="en-US" altLang="zh-CN" sz="1400" b="0" kern="1200" dirty="0">
                <a:solidFill>
                  <a:schemeClr val="tx1"/>
                </a:solidFill>
              </a:rPr>
              <a:t>stream</a:t>
            </a:r>
            <a:r>
              <a:rPr lang="zh-CN" altLang="en-US" sz="1400" b="0" kern="1200" dirty="0">
                <a:solidFill>
                  <a:schemeClr val="tx1"/>
                </a:solidFill>
              </a:rPr>
              <a:t>的方式处理。</a:t>
            </a:r>
          </a:p>
        </p:txBody>
      </p:sp>
    </p:spTree>
    <p:extLst>
      <p:ext uri="{BB962C8B-B14F-4D97-AF65-F5344CB8AC3E}">
        <p14:creationId xmlns:p14="http://schemas.microsoft.com/office/powerpoint/2010/main" val="251926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replicated join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913284"/>
            <a:ext cx="8229600" cy="4525963"/>
          </a:xfrm>
        </p:spPr>
        <p:txBody>
          <a:bodyPr>
            <a:noAutofit/>
          </a:bodyPr>
          <a:lstStyle/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 smtClean="0">
                <a:solidFill>
                  <a:schemeClr val="tx1"/>
                </a:solidFill>
              </a:rPr>
              <a:t>需要确保其中</a:t>
            </a:r>
            <a:r>
              <a:rPr lang="zh-CN" altLang="en-US" sz="1400" b="0" kern="1200" dirty="0">
                <a:solidFill>
                  <a:schemeClr val="tx1"/>
                </a:solidFill>
              </a:rPr>
              <a:t>一个或多个关系的数据量要很小，可以放进内存，要不然任务会失败。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>
                <a:solidFill>
                  <a:schemeClr val="tx1"/>
                </a:solidFill>
              </a:rPr>
              <a:t>因为</a:t>
            </a:r>
            <a:r>
              <a:rPr lang="en-US" altLang="zh-CN" sz="1400" b="0" kern="1200" dirty="0">
                <a:solidFill>
                  <a:schemeClr val="tx1"/>
                </a:solidFill>
              </a:rPr>
              <a:t>replicated join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不用做</a:t>
            </a:r>
            <a:r>
              <a:rPr lang="en-US" altLang="zh-CN" sz="1400" b="0" kern="1200" dirty="0">
                <a:solidFill>
                  <a:schemeClr val="tx1"/>
                </a:solidFill>
              </a:rPr>
              <a:t>reduce</a:t>
            </a:r>
            <a:r>
              <a:rPr lang="zh-CN" altLang="en-US" sz="1400" b="0" kern="1200" dirty="0">
                <a:solidFill>
                  <a:schemeClr val="tx1"/>
                </a:solidFill>
              </a:rPr>
              <a:t>，时间会节省很多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。</a:t>
            </a:r>
            <a:endParaRPr lang="zh-CN" altLang="en-US" sz="1400" b="0" kern="12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>
                <a:solidFill>
                  <a:schemeClr val="tx1"/>
                </a:solidFill>
              </a:rPr>
              <a:t>如果程序在按天、小时等运行，需要确保某个关系的数据一直都很小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。</a:t>
            </a:r>
            <a:endParaRPr lang="en-US" altLang="zh-CN" sz="1400" b="0" kern="120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20000"/>
              </a:lnSpc>
              <a:buNone/>
            </a:pPr>
            <a:endParaRPr lang="en-US" altLang="zh-CN" sz="1400" b="0" kern="120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 smtClean="0">
                <a:solidFill>
                  <a:schemeClr val="tx1"/>
                </a:solidFill>
              </a:rPr>
              <a:t>场景分析：</a:t>
            </a:r>
            <a:endParaRPr lang="zh-CN" altLang="en-US" sz="1400" b="0" kern="1200" dirty="0">
              <a:solidFill>
                <a:schemeClr val="tx1"/>
              </a:solidFill>
            </a:endParaRPr>
          </a:p>
          <a:p>
            <a:pPr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0" kern="1200" dirty="0" err="1">
                <a:solidFill>
                  <a:schemeClr val="tx1"/>
                </a:solidFill>
              </a:rPr>
              <a:t>target_user_cid_brand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= join </a:t>
            </a:r>
            <a:r>
              <a:rPr lang="en-US" altLang="zh-CN" sz="1400" b="0" kern="1200" dirty="0" err="1">
                <a:solidFill>
                  <a:schemeClr val="tx1"/>
                </a:solidFill>
              </a:rPr>
              <a:t>target_user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by </a:t>
            </a:r>
            <a:r>
              <a:rPr lang="en-US" altLang="zh-CN" sz="1400" b="0" kern="1200" dirty="0" err="1">
                <a:solidFill>
                  <a:schemeClr val="tx1"/>
                </a:solidFill>
              </a:rPr>
              <a:t>campaign_id</a:t>
            </a:r>
            <a:r>
              <a:rPr lang="en-US" altLang="zh-CN" sz="1400" b="0" kern="1200" dirty="0">
                <a:solidFill>
                  <a:schemeClr val="tx1"/>
                </a:solidFill>
              </a:rPr>
              <a:t>, campaign_2_sku by </a:t>
            </a:r>
            <a:r>
              <a:rPr lang="en-US" altLang="zh-CN" sz="1400" b="0" kern="1200" dirty="0" err="1">
                <a:solidFill>
                  <a:schemeClr val="tx1"/>
                </a:solidFill>
              </a:rPr>
              <a:t>campaign_id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using 'replicated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';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 smtClean="0">
                <a:solidFill>
                  <a:schemeClr val="tx1"/>
                </a:solidFill>
              </a:rPr>
              <a:t>上面这段代码在没有使用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replicated join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之前，总有一个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reduce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要耗费好几个小时才完成，分析发现前面的关系数据量很大，每个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key</a:t>
            </a:r>
            <a:r>
              <a:rPr lang="zh-CN" altLang="en-US" sz="1400" b="0" kern="1200" dirty="0">
                <a:solidFill>
                  <a:schemeClr val="tx1"/>
                </a:solidFill>
              </a:rPr>
              <a:t>都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有几千万的记录，后边的那个关系数据量很小（大约几百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K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），但是个别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key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对应的记录有上白条，导致一个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reduce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的输出大了上百倍。改完后一个小时左右就可以跑完</a:t>
            </a:r>
            <a:endParaRPr lang="en-US" altLang="zh-CN" sz="1400" b="0" kern="120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20000"/>
              </a:lnSpc>
              <a:buNone/>
            </a:pPr>
            <a:endParaRPr lang="en-US" altLang="zh-CN" sz="1400" b="0" kern="1200" dirty="0">
              <a:solidFill>
                <a:schemeClr val="tx1"/>
              </a:solidFill>
            </a:endParaRPr>
          </a:p>
          <a:p>
            <a:pPr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b="0" kern="1200" dirty="0" smtClean="0">
                <a:solidFill>
                  <a:schemeClr val="tx1"/>
                </a:solidFill>
              </a:rPr>
              <a:t>替换</a:t>
            </a:r>
            <a:r>
              <a:rPr lang="en-US" altLang="zh-CN" sz="1400" b="0" kern="1200" dirty="0" smtClean="0">
                <a:solidFill>
                  <a:schemeClr val="tx1"/>
                </a:solidFill>
              </a:rPr>
              <a:t>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操作符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1400" b="0" kern="1200" dirty="0" err="1">
                <a:solidFill>
                  <a:schemeClr val="tx1"/>
                </a:solidFill>
              </a:rPr>
              <a:t>adver_target_info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= filter </a:t>
            </a:r>
            <a:r>
              <a:rPr lang="en-US" altLang="zh-CN" sz="1400" b="0" kern="1200" dirty="0" err="1">
                <a:solidFill>
                  <a:schemeClr val="tx1"/>
                </a:solidFill>
              </a:rPr>
              <a:t>advertiser_target_info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by </a:t>
            </a:r>
            <a:r>
              <a:rPr lang="en-US" altLang="zh-CN" sz="1400" b="0" kern="1200" dirty="0" err="1">
                <a:solidFill>
                  <a:schemeClr val="tx1"/>
                </a:solidFill>
              </a:rPr>
              <a:t>campaign_id</a:t>
            </a:r>
            <a:r>
              <a:rPr lang="en-US" altLang="zh-CN" sz="1400" b="0" kern="1200" dirty="0">
                <a:solidFill>
                  <a:schemeClr val="tx1"/>
                </a:solidFill>
              </a:rPr>
              <a:t> in (1445628, 2428627, 1445587, 1445585, 1234699);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1400" b="0" kern="1200" dirty="0">
                <a:solidFill>
                  <a:schemeClr val="tx1"/>
                </a:solidFill>
              </a:rPr>
              <a:t>用</a:t>
            </a:r>
            <a:r>
              <a:rPr lang="en-US" altLang="zh-CN" sz="1400" b="0" kern="1200" dirty="0">
                <a:solidFill>
                  <a:schemeClr val="tx1"/>
                </a:solidFill>
              </a:rPr>
              <a:t>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有点缺乏灵活性，后面的值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不好</a:t>
            </a:r>
            <a:r>
              <a:rPr lang="zh-CN" altLang="en-US" sz="1400" b="0" kern="1200" dirty="0">
                <a:solidFill>
                  <a:schemeClr val="tx1"/>
                </a:solidFill>
              </a:rPr>
              <a:t>动态变化，如果这个关系数据量很大，用</a:t>
            </a:r>
            <a:r>
              <a:rPr lang="en-US" altLang="zh-CN" sz="1400" b="0" kern="1200" dirty="0">
                <a:solidFill>
                  <a:schemeClr val="tx1"/>
                </a:solidFill>
              </a:rPr>
              <a:t>join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很慢，这个时候可以从文件中读出这些值，放到一个关系中，进行</a:t>
            </a:r>
            <a:r>
              <a:rPr lang="en-US" altLang="zh-CN" sz="1400" b="0" kern="1200" dirty="0">
                <a:solidFill>
                  <a:schemeClr val="tx1"/>
                </a:solidFill>
              </a:rPr>
              <a:t>replicated join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，效果和用</a:t>
            </a:r>
            <a:r>
              <a:rPr lang="en-US" altLang="zh-CN" sz="1400" b="0" kern="1200" dirty="0">
                <a:solidFill>
                  <a:schemeClr val="tx1"/>
                </a:solidFill>
              </a:rPr>
              <a:t>in</a:t>
            </a:r>
            <a:r>
              <a:rPr lang="zh-CN" altLang="en-US" sz="1400" b="0" kern="1200" dirty="0">
                <a:solidFill>
                  <a:schemeClr val="tx1"/>
                </a:solidFill>
              </a:rPr>
              <a:t>是一样的，都只做了</a:t>
            </a:r>
            <a:r>
              <a:rPr lang="en-US" altLang="zh-CN" sz="1400" b="0" kern="1200" dirty="0">
                <a:solidFill>
                  <a:schemeClr val="tx1"/>
                </a:solidFill>
              </a:rPr>
              <a:t>map</a:t>
            </a:r>
            <a:r>
              <a:rPr lang="zh-CN" altLang="en-US" sz="1400" b="0" kern="1200" dirty="0" smtClean="0">
                <a:solidFill>
                  <a:schemeClr val="tx1"/>
                </a:solidFill>
              </a:rPr>
              <a:t>。</a:t>
            </a:r>
            <a:endParaRPr lang="zh-CN" altLang="en-US" sz="1400" b="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0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skewed join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9852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400" dirty="0" smtClean="0">
                <a:sym typeface="Arial" pitchFamily="34" charset="0"/>
              </a:rPr>
              <a:t>先</a:t>
            </a:r>
            <a:r>
              <a:rPr lang="zh-CN" altLang="en-US" sz="1400" dirty="0">
                <a:sym typeface="Arial" pitchFamily="34" charset="0"/>
              </a:rPr>
              <a:t>要确定输入的数据是不是真的出现倾斜，可以通过分析各个</a:t>
            </a:r>
            <a:r>
              <a:rPr lang="en-US" altLang="zh-CN" sz="1400" dirty="0">
                <a:sym typeface="Arial" pitchFamily="34" charset="0"/>
              </a:rPr>
              <a:t>reduce</a:t>
            </a:r>
            <a:r>
              <a:rPr lang="zh-CN" altLang="en-US" sz="1400" dirty="0">
                <a:sym typeface="Arial" pitchFamily="34" charset="0"/>
              </a:rPr>
              <a:t>任务的输入数据的大小，或者是根据实际情况分析，某个</a:t>
            </a:r>
            <a:r>
              <a:rPr lang="en-US" altLang="zh-CN" sz="1400" dirty="0">
                <a:sym typeface="Arial" pitchFamily="34" charset="0"/>
              </a:rPr>
              <a:t>key</a:t>
            </a:r>
            <a:r>
              <a:rPr lang="zh-CN" altLang="en-US" sz="1400" dirty="0">
                <a:sym typeface="Arial" pitchFamily="34" charset="0"/>
              </a:rPr>
              <a:t>下的</a:t>
            </a:r>
            <a:r>
              <a:rPr lang="zh-CN" altLang="en-US" sz="1400" dirty="0" smtClean="0">
                <a:sym typeface="Arial" pitchFamily="34" charset="0"/>
              </a:rPr>
              <a:t>数据占</a:t>
            </a:r>
            <a:r>
              <a:rPr lang="zh-CN" altLang="en-US" sz="1400" dirty="0">
                <a:sym typeface="Arial" pitchFamily="34" charset="0"/>
              </a:rPr>
              <a:t>了很大比例。</a:t>
            </a:r>
          </a:p>
          <a:p>
            <a:pPr marL="0" marR="0" lvl="0" indent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400" dirty="0" smtClean="0">
                <a:sym typeface="Arial" pitchFamily="34" charset="0"/>
              </a:rPr>
              <a:t>由于相同</a:t>
            </a:r>
            <a:r>
              <a:rPr lang="zh-CN" altLang="en-US" sz="1400" dirty="0">
                <a:sym typeface="Arial" pitchFamily="34" charset="0"/>
              </a:rPr>
              <a:t>的</a:t>
            </a:r>
            <a:r>
              <a:rPr lang="en-US" altLang="zh-CN" sz="1400" dirty="0">
                <a:sym typeface="Arial" pitchFamily="34" charset="0"/>
              </a:rPr>
              <a:t>key</a:t>
            </a:r>
            <a:r>
              <a:rPr lang="zh-CN" altLang="en-US" sz="1400" dirty="0">
                <a:sym typeface="Arial" pitchFamily="34" charset="0"/>
              </a:rPr>
              <a:t>会分散到多个</a:t>
            </a:r>
            <a:r>
              <a:rPr lang="en-US" altLang="zh-CN" sz="1400" dirty="0">
                <a:sym typeface="Arial" pitchFamily="34" charset="0"/>
              </a:rPr>
              <a:t>reduce</a:t>
            </a:r>
            <a:r>
              <a:rPr lang="zh-CN" altLang="en-US" sz="1400" dirty="0">
                <a:sym typeface="Arial" pitchFamily="34" charset="0"/>
              </a:rPr>
              <a:t>上运行，效率提升很大</a:t>
            </a:r>
            <a:r>
              <a:rPr lang="zh-CN" altLang="en-US" sz="1400" dirty="0" smtClean="0">
                <a:sym typeface="Arial" pitchFamily="34" charset="0"/>
              </a:rPr>
              <a:t>。</a:t>
            </a:r>
            <a:endParaRPr lang="en-US" altLang="zh-CN" sz="1400" dirty="0" smtClean="0">
              <a:sym typeface="Arial" pitchFamily="34" charset="0"/>
            </a:endParaRPr>
          </a:p>
          <a:p>
            <a:pPr marL="0" marR="0" lvl="0" indent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1400" dirty="0" smtClean="0">
              <a:sym typeface="Arial" pitchFamily="34" charset="0"/>
            </a:endParaRPr>
          </a:p>
          <a:p>
            <a:pPr marL="0" marR="0" lvl="0" indent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400" dirty="0" smtClean="0">
                <a:sym typeface="Arial" pitchFamily="34" charset="0"/>
              </a:rPr>
              <a:t>场景分析：</a:t>
            </a:r>
            <a:endParaRPr lang="en-US" altLang="zh-CN" sz="1400" dirty="0" smtClean="0">
              <a:sym typeface="Arial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>
                <a:sym typeface="Arial" pitchFamily="34" charset="0"/>
              </a:rPr>
              <a:t>这个是在计算关联购买时碰到的问题</a:t>
            </a:r>
            <a:r>
              <a:rPr lang="zh-CN" altLang="en-US" sz="1400" dirty="0" smtClean="0">
                <a:sym typeface="Arial" pitchFamily="34" charset="0"/>
              </a:rPr>
              <a:t>，一些日用品牌奥妙，海飞丝，买的人很多，这些人的关联购买就也很庞大，就造成了某个</a:t>
            </a:r>
            <a:r>
              <a:rPr lang="en-US" altLang="zh-CN" sz="1400" dirty="0" err="1" smtClean="0">
                <a:sym typeface="Arial" pitchFamily="34" charset="0"/>
              </a:rPr>
              <a:t>cid</a:t>
            </a:r>
            <a:r>
              <a:rPr lang="zh-CN" altLang="en-US" sz="1400" dirty="0" smtClean="0">
                <a:sym typeface="Arial" pitchFamily="34" charset="0"/>
              </a:rPr>
              <a:t>，</a:t>
            </a:r>
            <a:r>
              <a:rPr lang="en-US" altLang="zh-CN" sz="1400" dirty="0" smtClean="0">
                <a:sym typeface="Arial" pitchFamily="34" charset="0"/>
              </a:rPr>
              <a:t>brand</a:t>
            </a:r>
            <a:r>
              <a:rPr lang="zh-CN" altLang="en-US" sz="1400" dirty="0" smtClean="0">
                <a:sym typeface="Arial" pitchFamily="34" charset="0"/>
              </a:rPr>
              <a:t>下的记录数特别大，这样就造成了倾斜，某个</a:t>
            </a:r>
            <a:r>
              <a:rPr lang="en-US" altLang="zh-CN" sz="1400" dirty="0" smtClean="0">
                <a:sym typeface="Arial" pitchFamily="34" charset="0"/>
              </a:rPr>
              <a:t>reduce</a:t>
            </a:r>
            <a:r>
              <a:rPr lang="zh-CN" altLang="en-US" sz="1400" dirty="0" smtClean="0">
                <a:sym typeface="Arial" pitchFamily="34" charset="0"/>
              </a:rPr>
              <a:t>的数据非常大，这个</a:t>
            </a:r>
            <a:r>
              <a:rPr lang="en-US" altLang="zh-CN" sz="1400" dirty="0" smtClean="0">
                <a:sym typeface="Arial" pitchFamily="34" charset="0"/>
              </a:rPr>
              <a:t>reduce</a:t>
            </a:r>
            <a:r>
              <a:rPr lang="zh-CN" altLang="en-US" sz="1400" dirty="0" smtClean="0">
                <a:sym typeface="Arial" pitchFamily="34" charset="0"/>
              </a:rPr>
              <a:t>就拖慢了整个速度，通过使用</a:t>
            </a:r>
            <a:r>
              <a:rPr lang="en-US" altLang="zh-CN" sz="1400" dirty="0" smtClean="0">
                <a:sym typeface="Arial" pitchFamily="34" charset="0"/>
              </a:rPr>
              <a:t>skewed join</a:t>
            </a:r>
            <a:r>
              <a:rPr lang="zh-CN" altLang="en-US" sz="1400" dirty="0" smtClean="0">
                <a:sym typeface="Arial" pitchFamily="34" charset="0"/>
              </a:rPr>
              <a:t>，可以很大的缩短时间。</a:t>
            </a:r>
            <a:endParaRPr lang="zh-CN" altLang="en-US" sz="1400" dirty="0">
              <a:sym typeface="Arial" pitchFamily="34" charset="0"/>
            </a:endParaRPr>
          </a:p>
          <a:p>
            <a:pPr marL="0" marR="0" lvl="0" indent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400" dirty="0" err="1">
                <a:sym typeface="Arial" pitchFamily="34" charset="0"/>
              </a:rPr>
              <a:t>join_cid_order_track_data</a:t>
            </a:r>
            <a:r>
              <a:rPr lang="en-US" altLang="zh-CN" sz="1400" dirty="0">
                <a:sym typeface="Arial" pitchFamily="34" charset="0"/>
              </a:rPr>
              <a:t> = join </a:t>
            </a:r>
            <a:r>
              <a:rPr lang="en-US" altLang="zh-CN" sz="1400" dirty="0" err="1">
                <a:sym typeface="Arial" pitchFamily="34" charset="0"/>
              </a:rPr>
              <a:t>order_track_data_all</a:t>
            </a:r>
            <a:r>
              <a:rPr lang="en-US" altLang="zh-CN" sz="1400" dirty="0">
                <a:sym typeface="Arial" pitchFamily="34" charset="0"/>
              </a:rPr>
              <a:t> by (</a:t>
            </a:r>
            <a:r>
              <a:rPr lang="en-US" altLang="zh-CN" sz="1400" dirty="0" err="1">
                <a:sym typeface="Arial" pitchFamily="34" charset="0"/>
              </a:rPr>
              <a:t>cid</a:t>
            </a:r>
            <a:r>
              <a:rPr lang="en-US" altLang="zh-CN" sz="1400" dirty="0">
                <a:sym typeface="Arial" pitchFamily="34" charset="0"/>
              </a:rPr>
              <a:t>, </a:t>
            </a:r>
            <a:r>
              <a:rPr lang="en-US" altLang="zh-CN" sz="1400" dirty="0" err="1">
                <a:sym typeface="Arial" pitchFamily="34" charset="0"/>
              </a:rPr>
              <a:t>brand_id</a:t>
            </a:r>
            <a:r>
              <a:rPr lang="en-US" altLang="zh-CN" sz="1400" dirty="0">
                <a:sym typeface="Arial" pitchFamily="34" charset="0"/>
              </a:rPr>
              <a:t>), </a:t>
            </a:r>
            <a:r>
              <a:rPr lang="en-US" altLang="zh-CN" sz="1400" dirty="0" err="1">
                <a:sym typeface="Arial" pitchFamily="34" charset="0"/>
              </a:rPr>
              <a:t>uniq_cid_brand_id</a:t>
            </a:r>
            <a:r>
              <a:rPr lang="en-US" altLang="zh-CN" sz="1400" dirty="0">
                <a:sym typeface="Arial" pitchFamily="34" charset="0"/>
              </a:rPr>
              <a:t> by (</a:t>
            </a:r>
            <a:r>
              <a:rPr lang="en-US" altLang="zh-CN" sz="1400" dirty="0" err="1">
                <a:sym typeface="Arial" pitchFamily="34" charset="0"/>
              </a:rPr>
              <a:t>cid</a:t>
            </a:r>
            <a:r>
              <a:rPr lang="en-US" altLang="zh-CN" sz="1400" dirty="0">
                <a:sym typeface="Arial" pitchFamily="34" charset="0"/>
              </a:rPr>
              <a:t>, </a:t>
            </a:r>
            <a:r>
              <a:rPr lang="en-US" altLang="zh-CN" sz="1400" dirty="0" err="1">
                <a:sym typeface="Arial" pitchFamily="34" charset="0"/>
              </a:rPr>
              <a:t>brand_id</a:t>
            </a:r>
            <a:r>
              <a:rPr lang="en-US" altLang="zh-CN" sz="1400" dirty="0">
                <a:sym typeface="Arial" pitchFamily="34" charset="0"/>
              </a:rPr>
              <a:t>) using 'skewed</a:t>
            </a:r>
            <a:r>
              <a:rPr lang="en-US" altLang="zh-CN" sz="1400" dirty="0" smtClean="0">
                <a:sym typeface="Arial" pitchFamily="34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57719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问题定位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1057301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在定位问题时，下面三</a:t>
            </a:r>
            <a:r>
              <a:rPr lang="zh-CN" altLang="en-US" sz="1400" dirty="0"/>
              <a:t>个链接是经常使用到</a:t>
            </a:r>
            <a:r>
              <a:rPr lang="zh-CN" altLang="en-US" sz="1400" dirty="0" smtClean="0"/>
              <a:t>的：</a:t>
            </a:r>
            <a:endParaRPr lang="en-US" altLang="zh-CN" sz="1400" dirty="0"/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获取任务的</a:t>
            </a:r>
            <a:r>
              <a:rPr lang="en-US" altLang="zh-CN" sz="1400" dirty="0" smtClean="0"/>
              <a:t>job id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的任务，通过下面的链接查看</a:t>
            </a:r>
            <a:r>
              <a:rPr lang="en-US" altLang="zh-CN" sz="1400" dirty="0"/>
              <a:t>job </a:t>
            </a:r>
            <a:r>
              <a:rPr lang="en-US" altLang="zh-CN" sz="1400" dirty="0" smtClean="0"/>
              <a:t>id</a:t>
            </a:r>
            <a:endParaRPr lang="en-US" altLang="zh-CN" sz="1400" dirty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hlinkClick r:id="rId2"/>
              </a:rPr>
              <a:t>http://bdp.jd.com/oz_ad_new</a:t>
            </a:r>
            <a:r>
              <a:rPr lang="en-US" altLang="zh-CN" sz="1400" dirty="0" smtClean="0">
                <a:hlinkClick r:id="rId2"/>
              </a:rPr>
              <a:t>/</a:t>
            </a:r>
            <a:endParaRPr lang="en-US" altLang="zh-CN" sz="1400" dirty="0" smtClean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/>
              <a:t>如果是在控制台运行的</a:t>
            </a:r>
            <a:r>
              <a:rPr lang="en-US" altLang="zh-CN" sz="1400" dirty="0"/>
              <a:t>pig</a:t>
            </a:r>
            <a:r>
              <a:rPr lang="zh-CN" altLang="en-US" sz="1400" dirty="0"/>
              <a:t>脚本，在控制台就可以看到</a:t>
            </a:r>
            <a:r>
              <a:rPr lang="en-US" altLang="zh-CN" sz="1400" dirty="0"/>
              <a:t>job id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dirty="0"/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/>
              <a:t>通过下面的链接可以看到</a:t>
            </a:r>
            <a:r>
              <a:rPr lang="en-US" altLang="zh-CN" sz="1400" dirty="0"/>
              <a:t>job</a:t>
            </a:r>
            <a:r>
              <a:rPr lang="zh-CN" altLang="en-US" sz="1400" dirty="0"/>
              <a:t>的详细信息</a:t>
            </a:r>
            <a:endParaRPr lang="en-US" altLang="zh-CN" sz="1400" dirty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hlinkClick r:id="rId3"/>
              </a:rPr>
              <a:t>http://</a:t>
            </a:r>
            <a:r>
              <a:rPr lang="en-US" altLang="zh-CN" sz="1400" dirty="0" smtClean="0">
                <a:hlinkClick r:id="rId3"/>
              </a:rPr>
              <a:t>172.19.178.136/jobhistory</a:t>
            </a:r>
            <a:endParaRPr lang="en-US" altLang="zh-CN" sz="1400" dirty="0" smtClean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dirty="0"/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护航平台</a:t>
            </a:r>
            <a:endParaRPr lang="en-US" altLang="zh-CN" sz="1400" dirty="0" smtClean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可以查看各种监控数据，任务的执行情况，队列的使用情况</a:t>
            </a:r>
            <a:endParaRPr lang="en-US" altLang="zh-CN" sz="1400" dirty="0" smtClean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hlinkClick r:id="rId4"/>
              </a:rPr>
              <a:t>http://</a:t>
            </a:r>
            <a:r>
              <a:rPr lang="en-US" altLang="zh-CN" sz="1400" dirty="0" smtClean="0">
                <a:hlinkClick r:id="rId4"/>
              </a:rPr>
              <a:t>huhang.jd.com:9999/dashboard2.0/webroot/site/index/26541/21693</a:t>
            </a:r>
            <a:endParaRPr lang="en-US" altLang="zh-CN" sz="1400" dirty="0" smtClean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13974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43"/>
            <a:ext cx="8229600" cy="95221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oozie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5332"/>
            <a:ext cx="82296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" y="841276"/>
            <a:ext cx="6638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进入</a:t>
            </a:r>
            <a:r>
              <a:rPr lang="en-US" altLang="zh-CN" sz="1400" dirty="0" smtClean="0">
                <a:latin typeface="+mn-ea"/>
                <a:hlinkClick r:id="rId3"/>
              </a:rPr>
              <a:t>http</a:t>
            </a:r>
            <a:r>
              <a:rPr lang="en-US" altLang="zh-CN" sz="1400" dirty="0">
                <a:latin typeface="+mn-ea"/>
                <a:hlinkClick r:id="rId3"/>
              </a:rPr>
              <a:t>://bdp.jd.com/oz_ad_new</a:t>
            </a:r>
            <a:r>
              <a:rPr lang="en-US" altLang="zh-CN" sz="1400" dirty="0" smtClean="0">
                <a:latin typeface="+mn-ea"/>
                <a:hlinkClick r:id="rId3"/>
              </a:rPr>
              <a:t>/</a:t>
            </a:r>
            <a:r>
              <a:rPr lang="zh-CN" altLang="en-US" sz="1400" dirty="0" smtClean="0">
                <a:latin typeface="+mn-ea"/>
              </a:rPr>
              <a:t>，找到</a:t>
            </a:r>
            <a:r>
              <a:rPr lang="en-US" altLang="zh-CN" sz="1400" dirty="0" err="1" smtClean="0">
                <a:latin typeface="+mn-ea"/>
              </a:rPr>
              <a:t>oozie</a:t>
            </a:r>
            <a:r>
              <a:rPr lang="zh-CN" altLang="en-US" sz="1400" dirty="0" smtClean="0">
                <a:latin typeface="+mn-ea"/>
              </a:rPr>
              <a:t>任务，一直找到具体的</a:t>
            </a:r>
            <a:r>
              <a:rPr lang="en-US" altLang="zh-CN" sz="1400" dirty="0" smtClean="0">
                <a:latin typeface="+mn-ea"/>
              </a:rPr>
              <a:t>action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8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job id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2" y="1243930"/>
            <a:ext cx="5297487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831984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该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就对应</a:t>
            </a:r>
            <a:r>
              <a:rPr lang="en-US" altLang="zh-CN" sz="1400" dirty="0" smtClean="0"/>
              <a:t>pig</a:t>
            </a:r>
            <a:r>
              <a:rPr lang="zh-CN" altLang="en-US" sz="1400" dirty="0" smtClean="0"/>
              <a:t>脚本了，取得这个</a:t>
            </a:r>
            <a:r>
              <a:rPr lang="en-US" altLang="zh-CN" sz="1400" dirty="0" smtClean="0"/>
              <a:t>job id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job_1471428592509_136151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23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相关信息（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1583" y="913284"/>
            <a:ext cx="8122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172.19.178.136/jobhistory/job/</a:t>
            </a:r>
            <a:r>
              <a:rPr lang="en-US" altLang="zh-CN" sz="1400" dirty="0"/>
              <a:t> job_1471428592509_136151 </a:t>
            </a:r>
            <a:r>
              <a:rPr lang="zh-CN" altLang="en-US" sz="1400" dirty="0" smtClean="0"/>
              <a:t>，就可以看到该</a:t>
            </a:r>
            <a:r>
              <a:rPr lang="en-US" altLang="zh-CN" sz="1400" dirty="0" smtClean="0"/>
              <a:t>job</a:t>
            </a:r>
            <a:r>
              <a:rPr lang="zh-CN" altLang="en-US" sz="1400" dirty="0" smtClean="0"/>
              <a:t>的基本信息，点击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，可以查看到详细的任务统计信息，</a:t>
            </a:r>
            <a:endParaRPr lang="en-US" altLang="zh-CN" sz="1400" dirty="0" smtClean="0"/>
          </a:p>
          <a:p>
            <a:r>
              <a:rPr lang="zh-CN" altLang="en-US" sz="1400" dirty="0" smtClean="0"/>
              <a:t>点击右边的</a:t>
            </a:r>
            <a:r>
              <a:rPr lang="en-US" altLang="zh-CN" sz="1400" dirty="0" smtClean="0"/>
              <a:t>logs</a:t>
            </a:r>
            <a:r>
              <a:rPr lang="zh-CN" altLang="en-US" sz="1400" dirty="0" smtClean="0"/>
              <a:t>可以看到</a:t>
            </a:r>
            <a:r>
              <a:rPr lang="en-US" altLang="zh-CN" sz="1400" dirty="0" smtClean="0"/>
              <a:t>application master</a:t>
            </a:r>
            <a:r>
              <a:rPr lang="zh-CN" altLang="en-US" sz="1400" dirty="0" smtClean="0"/>
              <a:t>的日志，可以看到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reduce</a:t>
            </a:r>
            <a:r>
              <a:rPr lang="zh-CN" altLang="en-US" sz="1400" dirty="0" smtClean="0"/>
              <a:t>的运行日志，如果有任务被</a:t>
            </a:r>
            <a:r>
              <a:rPr lang="en-US" altLang="zh-CN" sz="1400" dirty="0" smtClean="0"/>
              <a:t>kill</a:t>
            </a:r>
            <a:r>
              <a:rPr lang="zh-CN" altLang="en-US" sz="1400" dirty="0" smtClean="0"/>
              <a:t>掉，可以从中找到原因</a:t>
            </a:r>
            <a:endParaRPr lang="en-US" altLang="zh-CN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81436"/>
            <a:ext cx="8120658" cy="222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38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相关信息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372"/>
            <a:ext cx="82296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882184"/>
            <a:ext cx="6824304" cy="58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Arial" pitchFamily="34" charset="0"/>
              </a:rPr>
              <a:t>在日志中，找到下面的信息，它描述了一个</a:t>
            </a:r>
            <a:r>
              <a:rPr lang="en-US" altLang="zh-CN" sz="1400" dirty="0">
                <a:sym typeface="Arial" pitchFamily="34" charset="0"/>
              </a:rPr>
              <a:t>pig</a:t>
            </a:r>
            <a:r>
              <a:rPr lang="zh-CN" altLang="en-US" sz="1400" dirty="0">
                <a:sym typeface="Arial" pitchFamily="34" charset="0"/>
              </a:rPr>
              <a:t>脚本的执行情况，它分成了</a:t>
            </a:r>
            <a:r>
              <a:rPr lang="en-US" altLang="zh-CN" sz="1400" dirty="0">
                <a:sym typeface="Arial" pitchFamily="34" charset="0"/>
              </a:rPr>
              <a:t>4</a:t>
            </a:r>
            <a:r>
              <a:rPr lang="zh-CN" altLang="en-US" sz="1400" dirty="0">
                <a:sym typeface="Arial" pitchFamily="34" charset="0"/>
              </a:rPr>
              <a:t>个</a:t>
            </a:r>
            <a:r>
              <a:rPr lang="en-US" altLang="zh-CN" sz="1400" dirty="0">
                <a:sym typeface="Arial" pitchFamily="34" charset="0"/>
              </a:rPr>
              <a:t>job</a:t>
            </a:r>
            <a:r>
              <a:rPr lang="zh-CN" altLang="en-US" sz="1400" dirty="0">
                <a:sym typeface="Arial" pitchFamily="34" charset="0"/>
              </a:rPr>
              <a:t>，</a:t>
            </a:r>
            <a:endParaRPr lang="en-US" altLang="zh-CN" sz="1400" dirty="0">
              <a:sym typeface="Arial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Arial" pitchFamily="34" charset="0"/>
              </a:rPr>
              <a:t>每个</a:t>
            </a:r>
            <a:r>
              <a:rPr lang="en-US" altLang="zh-CN" sz="1400" dirty="0">
                <a:sym typeface="Arial" pitchFamily="34" charset="0"/>
              </a:rPr>
              <a:t>job</a:t>
            </a:r>
            <a:r>
              <a:rPr lang="zh-CN" altLang="en-US" sz="1400" dirty="0">
                <a:sym typeface="Arial" pitchFamily="34" charset="0"/>
              </a:rPr>
              <a:t>做了什么操作，耗了多长时间。这个时候可以找一个最耗时的那个</a:t>
            </a:r>
            <a:r>
              <a:rPr lang="en-US" altLang="zh-CN" sz="1400" dirty="0">
                <a:sym typeface="Arial" pitchFamily="34" charset="0"/>
              </a:rPr>
              <a:t>job</a:t>
            </a:r>
            <a:r>
              <a:rPr lang="zh-CN" altLang="en-US" sz="1400" dirty="0">
                <a:sym typeface="Arial" pitchFamily="34" charset="0"/>
              </a:rPr>
              <a:t>分析。</a:t>
            </a:r>
          </a:p>
        </p:txBody>
      </p:sp>
    </p:spTree>
    <p:extLst>
      <p:ext uri="{BB962C8B-B14F-4D97-AF65-F5344CB8AC3E}">
        <p14:creationId xmlns:p14="http://schemas.microsoft.com/office/powerpoint/2010/main" val="4085653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相关信息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9059"/>
            <a:ext cx="82296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0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321271" y="1457831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广告</a:t>
            </a:r>
            <a:r>
              <a:rPr lang="zh-CN" altLang="en-US" dirty="0"/>
              <a:t>主可以看到投放的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指导</a:t>
            </a:r>
            <a:r>
              <a:rPr lang="zh-CN" altLang="en-US" dirty="0"/>
              <a:t>广告主去做更有效的投放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8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相关信息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3812"/>
            <a:ext cx="8229600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250" y="769268"/>
            <a:ext cx="82415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进入</a:t>
            </a:r>
            <a:r>
              <a:rPr lang="en-US" altLang="zh-CN" sz="1400" dirty="0"/>
              <a:t>reduce</a:t>
            </a:r>
            <a:r>
              <a:rPr lang="zh-CN" altLang="en-US" sz="1400" dirty="0"/>
              <a:t>的信息页面，可以查看每个</a:t>
            </a:r>
            <a:r>
              <a:rPr lang="en-US" altLang="zh-CN" sz="1400" dirty="0"/>
              <a:t>reduce</a:t>
            </a:r>
            <a:r>
              <a:rPr lang="zh-CN" altLang="en-US" sz="1400" dirty="0"/>
              <a:t>的耗时，</a:t>
            </a:r>
            <a:r>
              <a:rPr lang="en-US" altLang="zh-CN" sz="1400" dirty="0"/>
              <a:t>shuffle</a:t>
            </a:r>
            <a:r>
              <a:rPr lang="zh-CN" altLang="en-US" sz="1400" dirty="0"/>
              <a:t>、</a:t>
            </a:r>
            <a:r>
              <a:rPr lang="en-US" altLang="zh-CN" sz="1400" dirty="0"/>
              <a:t>merge</a:t>
            </a:r>
            <a:r>
              <a:rPr lang="zh-CN" altLang="en-US" sz="1400" dirty="0"/>
              <a:t>、</a:t>
            </a:r>
            <a:r>
              <a:rPr lang="en-US" altLang="zh-CN" sz="1400" dirty="0"/>
              <a:t>reduce</a:t>
            </a:r>
            <a:r>
              <a:rPr lang="zh-CN" altLang="en-US" sz="1400" dirty="0" smtClean="0"/>
              <a:t>阶段</a:t>
            </a:r>
            <a:r>
              <a:rPr lang="zh-CN" altLang="en-US" sz="1400" dirty="0"/>
              <a:t>的时间</a:t>
            </a:r>
            <a:r>
              <a:rPr lang="zh-CN" altLang="en-US" sz="1400" dirty="0" smtClean="0"/>
              <a:t>，可以对这些字段排序，找到最耗时的</a:t>
            </a:r>
            <a:r>
              <a:rPr lang="en-US" altLang="zh-CN" sz="1400" dirty="0" smtClean="0"/>
              <a:t>reduce</a:t>
            </a:r>
            <a:r>
              <a:rPr lang="zh-CN" altLang="en-US" sz="1400" dirty="0" smtClean="0"/>
              <a:t>，进行比对分析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093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相关信息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7263"/>
            <a:ext cx="82296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250" y="769268"/>
            <a:ext cx="8241550" cy="32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进入</a:t>
            </a:r>
            <a:r>
              <a:rPr lang="en-US" altLang="zh-CN" sz="1400" dirty="0" smtClean="0"/>
              <a:t>reduce task</a:t>
            </a:r>
            <a:r>
              <a:rPr lang="zh-CN" altLang="en-US" sz="1400" dirty="0" smtClean="0"/>
              <a:t>的页面，可以查看</a:t>
            </a:r>
            <a:r>
              <a:rPr lang="en-US" altLang="zh-CN" sz="1400" dirty="0" smtClean="0"/>
              <a:t>log</a:t>
            </a:r>
            <a:r>
              <a:rPr lang="zh-CN" altLang="en-US" sz="1400" dirty="0" smtClean="0"/>
              <a:t>，以及统计信息。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771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相关信息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2078"/>
            <a:ext cx="822960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250" y="769268"/>
            <a:ext cx="82415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进入</a:t>
            </a:r>
            <a:r>
              <a:rPr lang="en-US" altLang="zh-CN" sz="1400" dirty="0" smtClean="0"/>
              <a:t>reduce </a:t>
            </a:r>
            <a:r>
              <a:rPr lang="zh-CN" altLang="en-US" sz="1400" dirty="0" smtClean="0"/>
              <a:t>统计信息页面。重点关注</a:t>
            </a:r>
            <a:r>
              <a:rPr lang="en-US" altLang="zh-CN" sz="1400" dirty="0" smtClean="0"/>
              <a:t>reduce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shuffle bytes</a:t>
            </a:r>
            <a:r>
              <a:rPr lang="zh-CN" altLang="en-US" sz="1400" dirty="0" smtClean="0"/>
              <a:t>，这是</a:t>
            </a:r>
            <a:r>
              <a:rPr lang="en-US" altLang="zh-CN" sz="1400" dirty="0" smtClean="0"/>
              <a:t>reduce</a:t>
            </a:r>
            <a:r>
              <a:rPr lang="zh-CN" altLang="en-US" sz="1400" dirty="0" smtClean="0"/>
              <a:t>的输入大小，</a:t>
            </a:r>
            <a:r>
              <a:rPr lang="en-US" altLang="zh-CN" sz="1400" dirty="0" smtClean="0"/>
              <a:t>reduce input records,</a:t>
            </a:r>
            <a:r>
              <a:rPr lang="en-US" altLang="zh-CN" sz="1400" dirty="0"/>
              <a:t> reduce input </a:t>
            </a:r>
            <a:r>
              <a:rPr lang="en-US" altLang="zh-CN" sz="1400" dirty="0" smtClean="0"/>
              <a:t>records</a:t>
            </a:r>
            <a:r>
              <a:rPr lang="zh-CN" altLang="en-US" sz="1400" dirty="0" smtClean="0"/>
              <a:t>，不同</a:t>
            </a:r>
            <a:r>
              <a:rPr lang="en-US" altLang="zh-CN" sz="1400" dirty="0" smtClean="0"/>
              <a:t>reduce</a:t>
            </a:r>
            <a:r>
              <a:rPr lang="zh-CN" altLang="en-US" sz="1400" dirty="0" smtClean="0"/>
              <a:t>的这些字段进行对比，找到耗时的原因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75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3528" y="1417340"/>
            <a:ext cx="9144000" cy="136815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有模块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4" y="697260"/>
            <a:ext cx="84137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品牌分析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9268"/>
            <a:ext cx="396044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>
            <a:spLocks noChangeAspect="1" noChangeArrowheads="1"/>
          </p:cNvSpPr>
          <p:nvPr/>
        </p:nvSpPr>
        <p:spPr bwMode="auto">
          <a:xfrm>
            <a:off x="4706818" y="774477"/>
            <a:ext cx="540544" cy="720725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圆角矩形 6"/>
          <p:cNvSpPr>
            <a:spLocks noChangeAspect="1" noChangeArrowheads="1"/>
          </p:cNvSpPr>
          <p:nvPr/>
        </p:nvSpPr>
        <p:spPr bwMode="auto">
          <a:xfrm>
            <a:off x="4705628" y="2381027"/>
            <a:ext cx="540544" cy="720725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" name="圆角矩形 7"/>
          <p:cNvSpPr>
            <a:spLocks noChangeAspect="1" noChangeArrowheads="1"/>
          </p:cNvSpPr>
          <p:nvPr/>
        </p:nvSpPr>
        <p:spPr bwMode="auto">
          <a:xfrm>
            <a:off x="4705628" y="4079652"/>
            <a:ext cx="539353" cy="720725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5246171" y="81257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商品页访问量排名</a:t>
            </a: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5247362" y="2419127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商品页访问用户数排名</a:t>
            </a: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5244981" y="4117751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销售额排名</a:t>
            </a: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5247362" y="1188814"/>
            <a:ext cx="20859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商品页访问量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即三级类目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品牌下所有商详页单天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PV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按品牌汇总并排名。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5247362" y="2795364"/>
            <a:ext cx="20883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商品页访问用户数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即三级类目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品牌下所有商详页单天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UV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，按品牌进行汇总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并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排名。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5244981" y="4493989"/>
            <a:ext cx="2088356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销售额排名即三级类目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品牌下商品单天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GMV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，按品牌进行汇总并排名。</a:t>
            </a:r>
            <a:endParaRPr lang="zh-CN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4"/>
          <p:cNvGrpSpPr>
            <a:grpSpLocks/>
          </p:cNvGrpSpPr>
          <p:nvPr/>
        </p:nvGrpSpPr>
        <p:grpSpPr bwMode="auto">
          <a:xfrm>
            <a:off x="4797306" y="898302"/>
            <a:ext cx="364331" cy="485775"/>
            <a:chOff x="6416676" y="3148013"/>
            <a:chExt cx="595312" cy="593725"/>
          </a:xfrm>
        </p:grpSpPr>
        <p:sp>
          <p:nvSpPr>
            <p:cNvPr id="18" name="Freeform 136"/>
            <p:cNvSpPr>
              <a:spLocks/>
            </p:cNvSpPr>
            <p:nvPr/>
          </p:nvSpPr>
          <p:spPr bwMode="auto">
            <a:xfrm>
              <a:off x="6416676" y="3148013"/>
              <a:ext cx="592138" cy="593725"/>
            </a:xfrm>
            <a:custGeom>
              <a:avLst/>
              <a:gdLst>
                <a:gd name="T0" fmla="*/ 2147483647 w 202"/>
                <a:gd name="T1" fmla="*/ 2147483647 h 202"/>
                <a:gd name="T2" fmla="*/ 2147483647 w 202"/>
                <a:gd name="T3" fmla="*/ 2147483647 h 202"/>
                <a:gd name="T4" fmla="*/ 0 w 202"/>
                <a:gd name="T5" fmla="*/ 2147483647 h 202"/>
                <a:gd name="T6" fmla="*/ 0 w 202"/>
                <a:gd name="T7" fmla="*/ 2147483647 h 202"/>
                <a:gd name="T8" fmla="*/ 2147483647 w 202"/>
                <a:gd name="T9" fmla="*/ 0 h 202"/>
                <a:gd name="T10" fmla="*/ 2147483647 w 202"/>
                <a:gd name="T11" fmla="*/ 2147483647 h 202"/>
                <a:gd name="T12" fmla="*/ 2147483647 w 202"/>
                <a:gd name="T13" fmla="*/ 2147483647 h 202"/>
                <a:gd name="T14" fmla="*/ 2147483647 w 202"/>
                <a:gd name="T15" fmla="*/ 2147483647 h 202"/>
                <a:gd name="T16" fmla="*/ 2147483647 w 202"/>
                <a:gd name="T17" fmla="*/ 2147483647 h 202"/>
                <a:gd name="T18" fmla="*/ 2147483647 w 202"/>
                <a:gd name="T19" fmla="*/ 2147483647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94" y="202"/>
                  </a:moveTo>
                  <a:cubicBezTo>
                    <a:pt x="8" y="202"/>
                    <a:pt x="8" y="202"/>
                    <a:pt x="8" y="202"/>
                  </a:cubicBezTo>
                  <a:cubicBezTo>
                    <a:pt x="3" y="202"/>
                    <a:pt x="0" y="198"/>
                    <a:pt x="0" y="19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198" y="186"/>
                    <a:pt x="202" y="190"/>
                    <a:pt x="202" y="194"/>
                  </a:cubicBezTo>
                  <a:cubicBezTo>
                    <a:pt x="202" y="198"/>
                    <a:pt x="198" y="202"/>
                    <a:pt x="194" y="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37"/>
            <p:cNvSpPr>
              <a:spLocks/>
            </p:cNvSpPr>
            <p:nvPr/>
          </p:nvSpPr>
          <p:spPr bwMode="auto">
            <a:xfrm>
              <a:off x="6469063" y="3195638"/>
              <a:ext cx="519113" cy="352425"/>
            </a:xfrm>
            <a:custGeom>
              <a:avLst/>
              <a:gdLst>
                <a:gd name="T0" fmla="*/ 2147483647 w 177"/>
                <a:gd name="T1" fmla="*/ 2147483647 h 120"/>
                <a:gd name="T2" fmla="*/ 2147483647 w 177"/>
                <a:gd name="T3" fmla="*/ 2147483647 h 120"/>
                <a:gd name="T4" fmla="*/ 2147483647 w 177"/>
                <a:gd name="T5" fmla="*/ 2147483647 h 120"/>
                <a:gd name="T6" fmla="*/ 2147483647 w 177"/>
                <a:gd name="T7" fmla="*/ 2147483647 h 120"/>
                <a:gd name="T8" fmla="*/ 2147483647 w 177"/>
                <a:gd name="T9" fmla="*/ 2147483647 h 120"/>
                <a:gd name="T10" fmla="*/ 2147483647 w 177"/>
                <a:gd name="T11" fmla="*/ 2147483647 h 120"/>
                <a:gd name="T12" fmla="*/ 2147483647 w 177"/>
                <a:gd name="T13" fmla="*/ 2147483647 h 120"/>
                <a:gd name="T14" fmla="*/ 2147483647 w 177"/>
                <a:gd name="T15" fmla="*/ 2147483647 h 120"/>
                <a:gd name="T16" fmla="*/ 2147483647 w 177"/>
                <a:gd name="T17" fmla="*/ 2147483647 h 120"/>
                <a:gd name="T18" fmla="*/ 2147483647 w 177"/>
                <a:gd name="T19" fmla="*/ 2147483647 h 120"/>
                <a:gd name="T20" fmla="*/ 2147483647 w 177"/>
                <a:gd name="T21" fmla="*/ 2147483647 h 120"/>
                <a:gd name="T22" fmla="*/ 2147483647 w 177"/>
                <a:gd name="T23" fmla="*/ 2147483647 h 120"/>
                <a:gd name="T24" fmla="*/ 2147483647 w 177"/>
                <a:gd name="T25" fmla="*/ 2147483647 h 120"/>
                <a:gd name="T26" fmla="*/ 2147483647 w 177"/>
                <a:gd name="T27" fmla="*/ 2147483647 h 120"/>
                <a:gd name="T28" fmla="*/ 2147483647 w 177"/>
                <a:gd name="T29" fmla="*/ 2147483647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20">
                  <a:moveTo>
                    <a:pt x="121" y="120"/>
                  </a:moveTo>
                  <a:cubicBezTo>
                    <a:pt x="119" y="120"/>
                    <a:pt x="118" y="119"/>
                    <a:pt x="116" y="118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3" y="117"/>
                    <a:pt x="8" y="117"/>
                    <a:pt x="5" y="115"/>
                  </a:cubicBezTo>
                  <a:cubicBezTo>
                    <a:pt x="1" y="112"/>
                    <a:pt x="0" y="107"/>
                    <a:pt x="3" y="103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3" y="51"/>
                    <a:pt x="48" y="50"/>
                    <a:pt x="51" y="53"/>
                  </a:cubicBezTo>
                  <a:cubicBezTo>
                    <a:pt x="118" y="100"/>
                    <a:pt x="118" y="100"/>
                    <a:pt x="118" y="10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2" y="2"/>
                    <a:pt x="167" y="0"/>
                    <a:pt x="171" y="2"/>
                  </a:cubicBezTo>
                  <a:cubicBezTo>
                    <a:pt x="175" y="4"/>
                    <a:pt x="177" y="9"/>
                    <a:pt x="175" y="13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7" y="117"/>
                    <a:pt x="125" y="119"/>
                    <a:pt x="123" y="119"/>
                  </a:cubicBezTo>
                  <a:cubicBezTo>
                    <a:pt x="122" y="120"/>
                    <a:pt x="122" y="120"/>
                    <a:pt x="12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38"/>
            <p:cNvSpPr>
              <a:spLocks/>
            </p:cNvSpPr>
            <p:nvPr/>
          </p:nvSpPr>
          <p:spPr bwMode="auto">
            <a:xfrm>
              <a:off x="6862763" y="3192463"/>
              <a:ext cx="149225" cy="127000"/>
            </a:xfrm>
            <a:custGeom>
              <a:avLst/>
              <a:gdLst>
                <a:gd name="T0" fmla="*/ 2147483647 w 51"/>
                <a:gd name="T1" fmla="*/ 2147483647 h 43"/>
                <a:gd name="T2" fmla="*/ 2147483647 w 51"/>
                <a:gd name="T3" fmla="*/ 2147483647 h 43"/>
                <a:gd name="T4" fmla="*/ 2147483647 w 51"/>
                <a:gd name="T5" fmla="*/ 2147483647 h 43"/>
                <a:gd name="T6" fmla="*/ 2147483647 w 51"/>
                <a:gd name="T7" fmla="*/ 2147483647 h 43"/>
                <a:gd name="T8" fmla="*/ 2147483647 w 51"/>
                <a:gd name="T9" fmla="*/ 2147483647 h 43"/>
                <a:gd name="T10" fmla="*/ 2147483647 w 51"/>
                <a:gd name="T11" fmla="*/ 2147483647 h 43"/>
                <a:gd name="T12" fmla="*/ 2147483647 w 51"/>
                <a:gd name="T13" fmla="*/ 2147483647 h 43"/>
                <a:gd name="T14" fmla="*/ 2147483647 w 51"/>
                <a:gd name="T15" fmla="*/ 2147483647 h 43"/>
                <a:gd name="T16" fmla="*/ 2147483647 w 51"/>
                <a:gd name="T17" fmla="*/ 2147483647 h 43"/>
                <a:gd name="T18" fmla="*/ 2147483647 w 51"/>
                <a:gd name="T19" fmla="*/ 2147483647 h 43"/>
                <a:gd name="T20" fmla="*/ 2147483647 w 51"/>
                <a:gd name="T21" fmla="*/ 2147483647 h 43"/>
                <a:gd name="T22" fmla="*/ 2147483647 w 51"/>
                <a:gd name="T23" fmla="*/ 2147483647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" h="43">
                  <a:moveTo>
                    <a:pt x="42" y="43"/>
                  </a:moveTo>
                  <a:cubicBezTo>
                    <a:pt x="38" y="43"/>
                    <a:pt x="35" y="41"/>
                    <a:pt x="34" y="3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7" y="27"/>
                    <a:pt x="2" y="24"/>
                    <a:pt x="1" y="20"/>
                  </a:cubicBezTo>
                  <a:cubicBezTo>
                    <a:pt x="0" y="16"/>
                    <a:pt x="2" y="11"/>
                    <a:pt x="6" y="1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6" y="0"/>
                    <a:pt x="38" y="1"/>
                    <a:pt x="40" y="2"/>
                  </a:cubicBezTo>
                  <a:cubicBezTo>
                    <a:pt x="42" y="3"/>
                    <a:pt x="43" y="5"/>
                    <a:pt x="44" y="7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8"/>
                    <a:pt x="48" y="42"/>
                    <a:pt x="43" y="43"/>
                  </a:cubicBezTo>
                  <a:cubicBezTo>
                    <a:pt x="43" y="43"/>
                    <a:pt x="42" y="43"/>
                    <a:pt x="42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00913" y="2502602"/>
            <a:ext cx="366713" cy="488950"/>
            <a:chOff x="11201400" y="3155950"/>
            <a:chExt cx="552450" cy="552450"/>
          </a:xfrm>
          <a:solidFill>
            <a:schemeClr val="bg1"/>
          </a:solidFill>
        </p:grpSpPr>
        <p:sp>
          <p:nvSpPr>
            <p:cNvPr id="22" name="Freeform 79"/>
            <p:cNvSpPr>
              <a:spLocks/>
            </p:cNvSpPr>
            <p:nvPr/>
          </p:nvSpPr>
          <p:spPr bwMode="auto">
            <a:xfrm>
              <a:off x="11201400" y="3155950"/>
              <a:ext cx="552450" cy="552450"/>
            </a:xfrm>
            <a:custGeom>
              <a:avLst/>
              <a:gdLst>
                <a:gd name="T0" fmla="*/ 186 w 192"/>
                <a:gd name="T1" fmla="*/ 181 h 192"/>
                <a:gd name="T2" fmla="*/ 11 w 192"/>
                <a:gd name="T3" fmla="*/ 181 h 192"/>
                <a:gd name="T4" fmla="*/ 11 w 192"/>
                <a:gd name="T5" fmla="*/ 6 h 192"/>
                <a:gd name="T6" fmla="*/ 5 w 192"/>
                <a:gd name="T7" fmla="*/ 0 h 192"/>
                <a:gd name="T8" fmla="*/ 0 w 192"/>
                <a:gd name="T9" fmla="*/ 6 h 192"/>
                <a:gd name="T10" fmla="*/ 0 w 192"/>
                <a:gd name="T11" fmla="*/ 187 h 192"/>
                <a:gd name="T12" fmla="*/ 5 w 192"/>
                <a:gd name="T13" fmla="*/ 192 h 192"/>
                <a:gd name="T14" fmla="*/ 186 w 192"/>
                <a:gd name="T15" fmla="*/ 192 h 192"/>
                <a:gd name="T16" fmla="*/ 192 w 192"/>
                <a:gd name="T17" fmla="*/ 187 h 192"/>
                <a:gd name="T18" fmla="*/ 186 w 192"/>
                <a:gd name="T19" fmla="*/ 18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186" y="181"/>
                  </a:moveTo>
                  <a:cubicBezTo>
                    <a:pt x="11" y="181"/>
                    <a:pt x="11" y="181"/>
                    <a:pt x="11" y="181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0"/>
                    <a:pt x="2" y="192"/>
                    <a:pt x="5" y="192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9" y="192"/>
                    <a:pt x="192" y="190"/>
                    <a:pt x="192" y="187"/>
                  </a:cubicBezTo>
                  <a:cubicBezTo>
                    <a:pt x="192" y="184"/>
                    <a:pt x="189" y="181"/>
                    <a:pt x="186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1271250" y="3155950"/>
              <a:ext cx="482600" cy="488950"/>
            </a:xfrm>
            <a:custGeom>
              <a:avLst/>
              <a:gdLst>
                <a:gd name="T0" fmla="*/ 19 w 168"/>
                <a:gd name="T1" fmla="*/ 170 h 170"/>
                <a:gd name="T2" fmla="*/ 39 w 168"/>
                <a:gd name="T3" fmla="*/ 151 h 170"/>
                <a:gd name="T4" fmla="*/ 30 w 168"/>
                <a:gd name="T5" fmla="*/ 134 h 170"/>
                <a:gd name="T6" fmla="*/ 31 w 168"/>
                <a:gd name="T7" fmla="*/ 134 h 170"/>
                <a:gd name="T8" fmla="*/ 43 w 168"/>
                <a:gd name="T9" fmla="*/ 82 h 170"/>
                <a:gd name="T10" fmla="*/ 49 w 168"/>
                <a:gd name="T11" fmla="*/ 83 h 170"/>
                <a:gd name="T12" fmla="*/ 61 w 168"/>
                <a:gd name="T13" fmla="*/ 78 h 170"/>
                <a:gd name="T14" fmla="*/ 62 w 168"/>
                <a:gd name="T15" fmla="*/ 78 h 170"/>
                <a:gd name="T16" fmla="*/ 93 w 168"/>
                <a:gd name="T17" fmla="*/ 97 h 170"/>
                <a:gd name="T18" fmla="*/ 93 w 168"/>
                <a:gd name="T19" fmla="*/ 97 h 170"/>
                <a:gd name="T20" fmla="*/ 92 w 168"/>
                <a:gd name="T21" fmla="*/ 101 h 170"/>
                <a:gd name="T22" fmla="*/ 112 w 168"/>
                <a:gd name="T23" fmla="*/ 121 h 170"/>
                <a:gd name="T24" fmla="*/ 132 w 168"/>
                <a:gd name="T25" fmla="*/ 101 h 170"/>
                <a:gd name="T26" fmla="*/ 126 w 168"/>
                <a:gd name="T27" fmla="*/ 87 h 170"/>
                <a:gd name="T28" fmla="*/ 126 w 168"/>
                <a:gd name="T29" fmla="*/ 86 h 170"/>
                <a:gd name="T30" fmla="*/ 154 w 168"/>
                <a:gd name="T31" fmla="*/ 24 h 170"/>
                <a:gd name="T32" fmla="*/ 156 w 168"/>
                <a:gd name="T33" fmla="*/ 34 h 170"/>
                <a:gd name="T34" fmla="*/ 162 w 168"/>
                <a:gd name="T35" fmla="*/ 39 h 170"/>
                <a:gd name="T36" fmla="*/ 163 w 168"/>
                <a:gd name="T37" fmla="*/ 39 h 170"/>
                <a:gd name="T38" fmla="*/ 167 w 168"/>
                <a:gd name="T39" fmla="*/ 32 h 170"/>
                <a:gd name="T40" fmla="*/ 162 w 168"/>
                <a:gd name="T41" fmla="*/ 5 h 170"/>
                <a:gd name="T42" fmla="*/ 159 w 168"/>
                <a:gd name="T43" fmla="*/ 1 h 170"/>
                <a:gd name="T44" fmla="*/ 154 w 168"/>
                <a:gd name="T45" fmla="*/ 1 h 170"/>
                <a:gd name="T46" fmla="*/ 126 w 168"/>
                <a:gd name="T47" fmla="*/ 15 h 170"/>
                <a:gd name="T48" fmla="*/ 123 w 168"/>
                <a:gd name="T49" fmla="*/ 23 h 170"/>
                <a:gd name="T50" fmla="*/ 131 w 168"/>
                <a:gd name="T51" fmla="*/ 25 h 170"/>
                <a:gd name="T52" fmla="*/ 144 w 168"/>
                <a:gd name="T53" fmla="*/ 19 h 170"/>
                <a:gd name="T54" fmla="*/ 116 w 168"/>
                <a:gd name="T55" fmla="*/ 81 h 170"/>
                <a:gd name="T56" fmla="*/ 112 w 168"/>
                <a:gd name="T57" fmla="*/ 81 h 170"/>
                <a:gd name="T58" fmla="*/ 98 w 168"/>
                <a:gd name="T59" fmla="*/ 87 h 170"/>
                <a:gd name="T60" fmla="*/ 68 w 168"/>
                <a:gd name="T61" fmla="*/ 68 h 170"/>
                <a:gd name="T62" fmla="*/ 68 w 168"/>
                <a:gd name="T63" fmla="*/ 68 h 170"/>
                <a:gd name="T64" fmla="*/ 68 w 168"/>
                <a:gd name="T65" fmla="*/ 63 h 170"/>
                <a:gd name="T66" fmla="*/ 49 w 168"/>
                <a:gd name="T67" fmla="*/ 43 h 170"/>
                <a:gd name="T68" fmla="*/ 29 w 168"/>
                <a:gd name="T69" fmla="*/ 63 h 170"/>
                <a:gd name="T70" fmla="*/ 34 w 168"/>
                <a:gd name="T71" fmla="*/ 76 h 170"/>
                <a:gd name="T72" fmla="*/ 33 w 168"/>
                <a:gd name="T73" fmla="*/ 78 h 170"/>
                <a:gd name="T74" fmla="*/ 19 w 168"/>
                <a:gd name="T75" fmla="*/ 131 h 170"/>
                <a:gd name="T76" fmla="*/ 19 w 168"/>
                <a:gd name="T77" fmla="*/ 131 h 170"/>
                <a:gd name="T78" fmla="*/ 0 w 168"/>
                <a:gd name="T79" fmla="*/ 151 h 170"/>
                <a:gd name="T80" fmla="*/ 19 w 168"/>
                <a:gd name="T8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8" h="170">
                  <a:moveTo>
                    <a:pt x="19" y="170"/>
                  </a:moveTo>
                  <a:cubicBezTo>
                    <a:pt x="30" y="170"/>
                    <a:pt x="39" y="162"/>
                    <a:pt x="39" y="151"/>
                  </a:cubicBezTo>
                  <a:cubicBezTo>
                    <a:pt x="39" y="144"/>
                    <a:pt x="36" y="138"/>
                    <a:pt x="30" y="134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5" y="83"/>
                    <a:pt x="47" y="83"/>
                    <a:pt x="49" y="83"/>
                  </a:cubicBezTo>
                  <a:cubicBezTo>
                    <a:pt x="54" y="83"/>
                    <a:pt x="58" y="81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8"/>
                    <a:pt x="92" y="99"/>
                    <a:pt x="92" y="101"/>
                  </a:cubicBezTo>
                  <a:cubicBezTo>
                    <a:pt x="92" y="112"/>
                    <a:pt x="101" y="121"/>
                    <a:pt x="112" y="121"/>
                  </a:cubicBezTo>
                  <a:cubicBezTo>
                    <a:pt x="123" y="121"/>
                    <a:pt x="132" y="112"/>
                    <a:pt x="132" y="101"/>
                  </a:cubicBezTo>
                  <a:cubicBezTo>
                    <a:pt x="132" y="95"/>
                    <a:pt x="130" y="90"/>
                    <a:pt x="126" y="87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7" y="37"/>
                    <a:pt x="159" y="39"/>
                    <a:pt x="162" y="39"/>
                  </a:cubicBezTo>
                  <a:cubicBezTo>
                    <a:pt x="162" y="39"/>
                    <a:pt x="163" y="39"/>
                    <a:pt x="163" y="39"/>
                  </a:cubicBezTo>
                  <a:cubicBezTo>
                    <a:pt x="166" y="38"/>
                    <a:pt x="168" y="35"/>
                    <a:pt x="167" y="32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2" y="3"/>
                    <a:pt x="161" y="2"/>
                    <a:pt x="159" y="1"/>
                  </a:cubicBezTo>
                  <a:cubicBezTo>
                    <a:pt x="157" y="0"/>
                    <a:pt x="155" y="0"/>
                    <a:pt x="154" y="1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3" y="16"/>
                    <a:pt x="122" y="20"/>
                    <a:pt x="123" y="23"/>
                  </a:cubicBezTo>
                  <a:cubicBezTo>
                    <a:pt x="124" y="25"/>
                    <a:pt x="128" y="27"/>
                    <a:pt x="131" y="25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81"/>
                    <a:pt x="113" y="81"/>
                    <a:pt x="112" y="81"/>
                  </a:cubicBezTo>
                  <a:cubicBezTo>
                    <a:pt x="107" y="81"/>
                    <a:pt x="102" y="83"/>
                    <a:pt x="98" y="87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7"/>
                    <a:pt x="68" y="65"/>
                    <a:pt x="68" y="63"/>
                  </a:cubicBezTo>
                  <a:cubicBezTo>
                    <a:pt x="68" y="52"/>
                    <a:pt x="60" y="43"/>
                    <a:pt x="49" y="43"/>
                  </a:cubicBezTo>
                  <a:cubicBezTo>
                    <a:pt x="38" y="43"/>
                    <a:pt x="29" y="52"/>
                    <a:pt x="29" y="63"/>
                  </a:cubicBezTo>
                  <a:cubicBezTo>
                    <a:pt x="29" y="68"/>
                    <a:pt x="30" y="72"/>
                    <a:pt x="34" y="76"/>
                  </a:cubicBezTo>
                  <a:cubicBezTo>
                    <a:pt x="33" y="76"/>
                    <a:pt x="33" y="77"/>
                    <a:pt x="33" y="78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8" y="131"/>
                    <a:pt x="0" y="140"/>
                    <a:pt x="0" y="151"/>
                  </a:cubicBezTo>
                  <a:cubicBezTo>
                    <a:pt x="0" y="162"/>
                    <a:pt x="8" y="170"/>
                    <a:pt x="19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78291" y="4177537"/>
            <a:ext cx="397670" cy="527213"/>
            <a:chOff x="361950" y="963613"/>
            <a:chExt cx="558800" cy="555625"/>
          </a:xfrm>
          <a:solidFill>
            <a:schemeClr val="bg1"/>
          </a:solidFill>
        </p:grpSpPr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61950" y="963613"/>
              <a:ext cx="558800" cy="555625"/>
            </a:xfrm>
            <a:custGeom>
              <a:avLst/>
              <a:gdLst>
                <a:gd name="T0" fmla="*/ 186 w 192"/>
                <a:gd name="T1" fmla="*/ 180 h 191"/>
                <a:gd name="T2" fmla="*/ 11 w 192"/>
                <a:gd name="T3" fmla="*/ 180 h 191"/>
                <a:gd name="T4" fmla="*/ 11 w 192"/>
                <a:gd name="T5" fmla="*/ 5 h 191"/>
                <a:gd name="T6" fmla="*/ 5 w 192"/>
                <a:gd name="T7" fmla="*/ 0 h 191"/>
                <a:gd name="T8" fmla="*/ 0 w 192"/>
                <a:gd name="T9" fmla="*/ 5 h 191"/>
                <a:gd name="T10" fmla="*/ 0 w 192"/>
                <a:gd name="T11" fmla="*/ 185 h 191"/>
                <a:gd name="T12" fmla="*/ 5 w 192"/>
                <a:gd name="T13" fmla="*/ 191 h 191"/>
                <a:gd name="T14" fmla="*/ 186 w 192"/>
                <a:gd name="T15" fmla="*/ 191 h 191"/>
                <a:gd name="T16" fmla="*/ 192 w 192"/>
                <a:gd name="T17" fmla="*/ 185 h 191"/>
                <a:gd name="T18" fmla="*/ 186 w 192"/>
                <a:gd name="T19" fmla="*/ 1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1">
                  <a:moveTo>
                    <a:pt x="186" y="180"/>
                  </a:moveTo>
                  <a:cubicBezTo>
                    <a:pt x="11" y="180"/>
                    <a:pt x="11" y="180"/>
                    <a:pt x="11" y="18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9"/>
                    <a:pt x="2" y="191"/>
                    <a:pt x="5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9" y="191"/>
                    <a:pt x="192" y="189"/>
                    <a:pt x="192" y="185"/>
                  </a:cubicBezTo>
                  <a:cubicBezTo>
                    <a:pt x="192" y="182"/>
                    <a:pt x="189" y="180"/>
                    <a:pt x="18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411163" y="1003301"/>
              <a:ext cx="492125" cy="207963"/>
            </a:xfrm>
            <a:custGeom>
              <a:avLst/>
              <a:gdLst>
                <a:gd name="T0" fmla="*/ 17 w 169"/>
                <a:gd name="T1" fmla="*/ 67 h 71"/>
                <a:gd name="T2" fmla="*/ 34 w 169"/>
                <a:gd name="T3" fmla="*/ 50 h 71"/>
                <a:gd name="T4" fmla="*/ 34 w 169"/>
                <a:gd name="T5" fmla="*/ 48 h 71"/>
                <a:gd name="T6" fmla="*/ 51 w 169"/>
                <a:gd name="T7" fmla="*/ 40 h 71"/>
                <a:gd name="T8" fmla="*/ 64 w 169"/>
                <a:gd name="T9" fmla="*/ 47 h 71"/>
                <a:gd name="T10" fmla="*/ 80 w 169"/>
                <a:gd name="T11" fmla="*/ 37 h 71"/>
                <a:gd name="T12" fmla="*/ 92 w 169"/>
                <a:gd name="T13" fmla="*/ 47 h 71"/>
                <a:gd name="T14" fmla="*/ 91 w 169"/>
                <a:gd name="T15" fmla="*/ 54 h 71"/>
                <a:gd name="T16" fmla="*/ 107 w 169"/>
                <a:gd name="T17" fmla="*/ 71 h 71"/>
                <a:gd name="T18" fmla="*/ 124 w 169"/>
                <a:gd name="T19" fmla="*/ 54 h 71"/>
                <a:gd name="T20" fmla="*/ 123 w 169"/>
                <a:gd name="T21" fmla="*/ 48 h 71"/>
                <a:gd name="T22" fmla="*/ 143 w 169"/>
                <a:gd name="T23" fmla="*/ 31 h 71"/>
                <a:gd name="T24" fmla="*/ 152 w 169"/>
                <a:gd name="T25" fmla="*/ 34 h 71"/>
                <a:gd name="T26" fmla="*/ 169 w 169"/>
                <a:gd name="T27" fmla="*/ 17 h 71"/>
                <a:gd name="T28" fmla="*/ 152 w 169"/>
                <a:gd name="T29" fmla="*/ 0 h 71"/>
                <a:gd name="T30" fmla="*/ 135 w 169"/>
                <a:gd name="T31" fmla="*/ 17 h 71"/>
                <a:gd name="T32" fmla="*/ 137 w 169"/>
                <a:gd name="T33" fmla="*/ 26 h 71"/>
                <a:gd name="T34" fmla="*/ 119 w 169"/>
                <a:gd name="T35" fmla="*/ 42 h 71"/>
                <a:gd name="T36" fmla="*/ 107 w 169"/>
                <a:gd name="T37" fmla="*/ 37 h 71"/>
                <a:gd name="T38" fmla="*/ 97 w 169"/>
                <a:gd name="T39" fmla="*/ 41 h 71"/>
                <a:gd name="T40" fmla="*/ 81 w 169"/>
                <a:gd name="T41" fmla="*/ 28 h 71"/>
                <a:gd name="T42" fmla="*/ 64 w 169"/>
                <a:gd name="T43" fmla="*/ 13 h 71"/>
                <a:gd name="T44" fmla="*/ 48 w 169"/>
                <a:gd name="T45" fmla="*/ 30 h 71"/>
                <a:gd name="T46" fmla="*/ 48 w 169"/>
                <a:gd name="T47" fmla="*/ 33 h 71"/>
                <a:gd name="T48" fmla="*/ 31 w 169"/>
                <a:gd name="T49" fmla="*/ 40 h 71"/>
                <a:gd name="T50" fmla="*/ 17 w 169"/>
                <a:gd name="T51" fmla="*/ 33 h 71"/>
                <a:gd name="T52" fmla="*/ 0 w 169"/>
                <a:gd name="T53" fmla="*/ 50 h 71"/>
                <a:gd name="T54" fmla="*/ 17 w 169"/>
                <a:gd name="T55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71">
                  <a:moveTo>
                    <a:pt x="17" y="67"/>
                  </a:moveTo>
                  <a:cubicBezTo>
                    <a:pt x="26" y="67"/>
                    <a:pt x="34" y="59"/>
                    <a:pt x="34" y="50"/>
                  </a:cubicBezTo>
                  <a:cubicBezTo>
                    <a:pt x="34" y="49"/>
                    <a:pt x="34" y="48"/>
                    <a:pt x="34" y="4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4" y="44"/>
                    <a:pt x="59" y="47"/>
                    <a:pt x="64" y="47"/>
                  </a:cubicBezTo>
                  <a:cubicBezTo>
                    <a:pt x="71" y="47"/>
                    <a:pt x="77" y="43"/>
                    <a:pt x="80" y="3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1" y="49"/>
                    <a:pt x="91" y="51"/>
                    <a:pt x="91" y="54"/>
                  </a:cubicBezTo>
                  <a:cubicBezTo>
                    <a:pt x="91" y="63"/>
                    <a:pt x="98" y="71"/>
                    <a:pt x="107" y="71"/>
                  </a:cubicBezTo>
                  <a:cubicBezTo>
                    <a:pt x="117" y="71"/>
                    <a:pt x="124" y="63"/>
                    <a:pt x="124" y="54"/>
                  </a:cubicBezTo>
                  <a:cubicBezTo>
                    <a:pt x="124" y="52"/>
                    <a:pt x="124" y="50"/>
                    <a:pt x="123" y="48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33"/>
                    <a:pt x="149" y="34"/>
                    <a:pt x="152" y="34"/>
                  </a:cubicBezTo>
                  <a:cubicBezTo>
                    <a:pt x="161" y="34"/>
                    <a:pt x="169" y="26"/>
                    <a:pt x="169" y="17"/>
                  </a:cubicBezTo>
                  <a:cubicBezTo>
                    <a:pt x="169" y="8"/>
                    <a:pt x="161" y="0"/>
                    <a:pt x="152" y="0"/>
                  </a:cubicBezTo>
                  <a:cubicBezTo>
                    <a:pt x="143" y="0"/>
                    <a:pt x="135" y="8"/>
                    <a:pt x="135" y="17"/>
                  </a:cubicBezTo>
                  <a:cubicBezTo>
                    <a:pt x="135" y="20"/>
                    <a:pt x="136" y="23"/>
                    <a:pt x="137" y="26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6" y="39"/>
                    <a:pt x="112" y="37"/>
                    <a:pt x="107" y="37"/>
                  </a:cubicBezTo>
                  <a:cubicBezTo>
                    <a:pt x="103" y="37"/>
                    <a:pt x="100" y="39"/>
                    <a:pt x="97" y="41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0" y="20"/>
                    <a:pt x="73" y="13"/>
                    <a:pt x="64" y="13"/>
                  </a:cubicBezTo>
                  <a:cubicBezTo>
                    <a:pt x="55" y="13"/>
                    <a:pt x="48" y="21"/>
                    <a:pt x="48" y="30"/>
                  </a:cubicBezTo>
                  <a:cubicBezTo>
                    <a:pt x="48" y="31"/>
                    <a:pt x="48" y="32"/>
                    <a:pt x="48" y="3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8" y="36"/>
                    <a:pt x="23" y="33"/>
                    <a:pt x="17" y="33"/>
                  </a:cubicBezTo>
                  <a:cubicBezTo>
                    <a:pt x="8" y="33"/>
                    <a:pt x="0" y="41"/>
                    <a:pt x="0" y="50"/>
                  </a:cubicBezTo>
                  <a:cubicBezTo>
                    <a:pt x="0" y="59"/>
                    <a:pt x="8" y="67"/>
                    <a:pt x="17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411163" y="1216026"/>
              <a:ext cx="481013" cy="239713"/>
            </a:xfrm>
            <a:custGeom>
              <a:avLst/>
              <a:gdLst>
                <a:gd name="T0" fmla="*/ 17 w 165"/>
                <a:gd name="T1" fmla="*/ 74 h 82"/>
                <a:gd name="T2" fmla="*/ 34 w 165"/>
                <a:gd name="T3" fmla="*/ 57 h 82"/>
                <a:gd name="T4" fmla="*/ 34 w 165"/>
                <a:gd name="T5" fmla="*/ 55 h 82"/>
                <a:gd name="T6" fmla="*/ 52 w 165"/>
                <a:gd name="T7" fmla="*/ 48 h 82"/>
                <a:gd name="T8" fmla="*/ 64 w 165"/>
                <a:gd name="T9" fmla="*/ 54 h 82"/>
                <a:gd name="T10" fmla="*/ 80 w 165"/>
                <a:gd name="T11" fmla="*/ 43 h 82"/>
                <a:gd name="T12" fmla="*/ 104 w 165"/>
                <a:gd name="T13" fmla="*/ 57 h 82"/>
                <a:gd name="T14" fmla="*/ 102 w 165"/>
                <a:gd name="T15" fmla="*/ 65 h 82"/>
                <a:gd name="T16" fmla="*/ 119 w 165"/>
                <a:gd name="T17" fmla="*/ 82 h 82"/>
                <a:gd name="T18" fmla="*/ 136 w 165"/>
                <a:gd name="T19" fmla="*/ 65 h 82"/>
                <a:gd name="T20" fmla="*/ 132 w 165"/>
                <a:gd name="T21" fmla="*/ 54 h 82"/>
                <a:gd name="T22" fmla="*/ 146 w 165"/>
                <a:gd name="T23" fmla="*/ 33 h 82"/>
                <a:gd name="T24" fmla="*/ 148 w 165"/>
                <a:gd name="T25" fmla="*/ 33 h 82"/>
                <a:gd name="T26" fmla="*/ 165 w 165"/>
                <a:gd name="T27" fmla="*/ 16 h 82"/>
                <a:gd name="T28" fmla="*/ 148 w 165"/>
                <a:gd name="T29" fmla="*/ 0 h 82"/>
                <a:gd name="T30" fmla="*/ 131 w 165"/>
                <a:gd name="T31" fmla="*/ 16 h 82"/>
                <a:gd name="T32" fmla="*/ 138 w 165"/>
                <a:gd name="T33" fmla="*/ 30 h 82"/>
                <a:gd name="T34" fmla="*/ 126 w 165"/>
                <a:gd name="T35" fmla="*/ 49 h 82"/>
                <a:gd name="T36" fmla="*/ 119 w 165"/>
                <a:gd name="T37" fmla="*/ 48 h 82"/>
                <a:gd name="T38" fmla="*/ 110 w 165"/>
                <a:gd name="T39" fmla="*/ 51 h 82"/>
                <a:gd name="T40" fmla="*/ 81 w 165"/>
                <a:gd name="T41" fmla="*/ 35 h 82"/>
                <a:gd name="T42" fmla="*/ 64 w 165"/>
                <a:gd name="T43" fmla="*/ 21 h 82"/>
                <a:gd name="T44" fmla="*/ 48 w 165"/>
                <a:gd name="T45" fmla="*/ 37 h 82"/>
                <a:gd name="T46" fmla="*/ 48 w 165"/>
                <a:gd name="T47" fmla="*/ 42 h 82"/>
                <a:gd name="T48" fmla="*/ 31 w 165"/>
                <a:gd name="T49" fmla="*/ 48 h 82"/>
                <a:gd name="T50" fmla="*/ 17 w 165"/>
                <a:gd name="T51" fmla="*/ 40 h 82"/>
                <a:gd name="T52" fmla="*/ 0 w 165"/>
                <a:gd name="T53" fmla="*/ 57 h 82"/>
                <a:gd name="T54" fmla="*/ 17 w 165"/>
                <a:gd name="T55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82">
                  <a:moveTo>
                    <a:pt x="17" y="74"/>
                  </a:moveTo>
                  <a:cubicBezTo>
                    <a:pt x="26" y="74"/>
                    <a:pt x="34" y="66"/>
                    <a:pt x="34" y="57"/>
                  </a:cubicBezTo>
                  <a:cubicBezTo>
                    <a:pt x="34" y="56"/>
                    <a:pt x="34" y="56"/>
                    <a:pt x="34" y="5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5" y="52"/>
                    <a:pt x="59" y="54"/>
                    <a:pt x="64" y="54"/>
                  </a:cubicBezTo>
                  <a:cubicBezTo>
                    <a:pt x="72" y="54"/>
                    <a:pt x="78" y="50"/>
                    <a:pt x="80" y="43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9"/>
                    <a:pt x="102" y="62"/>
                    <a:pt x="102" y="65"/>
                  </a:cubicBezTo>
                  <a:cubicBezTo>
                    <a:pt x="102" y="74"/>
                    <a:pt x="110" y="82"/>
                    <a:pt x="119" y="82"/>
                  </a:cubicBezTo>
                  <a:cubicBezTo>
                    <a:pt x="128" y="82"/>
                    <a:pt x="136" y="74"/>
                    <a:pt x="136" y="65"/>
                  </a:cubicBezTo>
                  <a:cubicBezTo>
                    <a:pt x="136" y="61"/>
                    <a:pt x="134" y="57"/>
                    <a:pt x="132" y="54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7" y="33"/>
                    <a:pt x="147" y="33"/>
                    <a:pt x="148" y="33"/>
                  </a:cubicBezTo>
                  <a:cubicBezTo>
                    <a:pt x="157" y="33"/>
                    <a:pt x="165" y="26"/>
                    <a:pt x="165" y="16"/>
                  </a:cubicBezTo>
                  <a:cubicBezTo>
                    <a:pt x="165" y="7"/>
                    <a:pt x="157" y="0"/>
                    <a:pt x="148" y="0"/>
                  </a:cubicBezTo>
                  <a:cubicBezTo>
                    <a:pt x="139" y="0"/>
                    <a:pt x="131" y="7"/>
                    <a:pt x="131" y="16"/>
                  </a:cubicBezTo>
                  <a:cubicBezTo>
                    <a:pt x="131" y="22"/>
                    <a:pt x="134" y="27"/>
                    <a:pt x="138" y="3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4" y="48"/>
                    <a:pt x="121" y="48"/>
                    <a:pt x="119" y="48"/>
                  </a:cubicBezTo>
                  <a:cubicBezTo>
                    <a:pt x="116" y="48"/>
                    <a:pt x="112" y="49"/>
                    <a:pt x="110" y="51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0" y="27"/>
                    <a:pt x="73" y="21"/>
                    <a:pt x="64" y="21"/>
                  </a:cubicBezTo>
                  <a:cubicBezTo>
                    <a:pt x="55" y="21"/>
                    <a:pt x="48" y="28"/>
                    <a:pt x="48" y="37"/>
                  </a:cubicBezTo>
                  <a:cubicBezTo>
                    <a:pt x="48" y="39"/>
                    <a:pt x="48" y="40"/>
                    <a:pt x="48" y="4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3"/>
                    <a:pt x="23" y="40"/>
                    <a:pt x="17" y="40"/>
                  </a:cubicBezTo>
                  <a:cubicBezTo>
                    <a:pt x="8" y="40"/>
                    <a:pt x="0" y="48"/>
                    <a:pt x="0" y="57"/>
                  </a:cubicBezTo>
                  <a:cubicBezTo>
                    <a:pt x="0" y="66"/>
                    <a:pt x="8" y="74"/>
                    <a:pt x="1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7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地域分析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 descr="C:\Users\zhaopengcheng3\Desktop\t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00002"/>
            <a:ext cx="4160044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28" y="2128936"/>
            <a:ext cx="4160044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7538" y="769268"/>
            <a:ext cx="840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广告主三级类目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品牌在分地域表现，帮助客户认知在各地区的销售及用户情况</a:t>
            </a:r>
          </a:p>
          <a:p>
            <a:r>
              <a:rPr lang="zh-CN" altLang="en-US" sz="1400" dirty="0">
                <a:latin typeface="+mn-ea"/>
              </a:rPr>
              <a:t>分地域的</a:t>
            </a:r>
            <a:r>
              <a:rPr lang="zh-CN" altLang="en-US" sz="1400" dirty="0" smtClean="0">
                <a:latin typeface="+mn-ea"/>
              </a:rPr>
              <a:t>：品牌</a:t>
            </a:r>
            <a:r>
              <a:rPr lang="en-US" altLang="zh-CN" sz="1400" dirty="0">
                <a:latin typeface="+mn-ea"/>
              </a:rPr>
              <a:t>PV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UV</a:t>
            </a:r>
            <a:r>
              <a:rPr lang="zh-CN" altLang="en-US" sz="1400" dirty="0" smtClean="0">
                <a:latin typeface="+mn-ea"/>
              </a:rPr>
              <a:t>，品牌</a:t>
            </a:r>
            <a:r>
              <a:rPr lang="zh-CN" altLang="en-US" sz="1400" dirty="0">
                <a:latin typeface="+mn-ea"/>
              </a:rPr>
              <a:t>销售</a:t>
            </a:r>
            <a:r>
              <a:rPr lang="zh-CN" altLang="en-US" sz="1400" dirty="0" smtClean="0">
                <a:latin typeface="+mn-ea"/>
              </a:rPr>
              <a:t>情况，各</a:t>
            </a:r>
            <a:r>
              <a:rPr lang="zh-CN" altLang="en-US" sz="1400" dirty="0">
                <a:latin typeface="+mn-ea"/>
              </a:rPr>
              <a:t>指标按省份排名</a:t>
            </a:r>
          </a:p>
        </p:txBody>
      </p:sp>
    </p:spTree>
    <p:extLst>
      <p:ext uri="{BB962C8B-B14F-4D97-AF65-F5344CB8AC3E}">
        <p14:creationId xmlns:p14="http://schemas.microsoft.com/office/powerpoint/2010/main" val="708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购买分析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01316"/>
            <a:ext cx="33843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</a:rPr>
              <a:t>关联购买：当天购买本三级类目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品牌商品用户前后</a:t>
            </a:r>
            <a:r>
              <a:rPr lang="en-US" altLang="zh-CN" sz="1400" dirty="0">
                <a:latin typeface="+mn-ea"/>
              </a:rPr>
              <a:t>7</a:t>
            </a:r>
            <a:r>
              <a:rPr lang="zh-CN" altLang="en-US" sz="1400" dirty="0">
                <a:latin typeface="+mn-ea"/>
              </a:rPr>
              <a:t>天内购买了非本三级类目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品牌商品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竞品购买：前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天内浏览所选三级类目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品牌商品并在当天购买竞品（同三级类目不同品牌商品）。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47378"/>
            <a:ext cx="46704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曝光效果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8511" y="1273324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针对聚效</a:t>
            </a:r>
            <a:r>
              <a:rPr lang="en-US" altLang="zh-CN" sz="1400" dirty="0">
                <a:latin typeface="+mn-ea"/>
              </a:rPr>
              <a:t>&amp;</a:t>
            </a:r>
            <a:r>
              <a:rPr lang="zh-CN" altLang="en-US" sz="1400" dirty="0">
                <a:latin typeface="+mn-ea"/>
              </a:rPr>
              <a:t>快车广告，曝光与未曝光用户行为对比，从曝光角度评价广告效果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访问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用户：前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天内接受曝光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用户（未曝光用户）中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当天访问该三级类目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品牌商详页的用户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购买：前</a:t>
            </a:r>
            <a:r>
              <a:rPr lang="en-US" altLang="zh-CN" sz="1400" dirty="0">
                <a:latin typeface="+mn-ea"/>
              </a:rPr>
              <a:t>15</a:t>
            </a:r>
            <a:r>
              <a:rPr lang="zh-CN" altLang="en-US" sz="1400" dirty="0">
                <a:latin typeface="+mn-ea"/>
              </a:rPr>
              <a:t>天内接受曝光后当天购买本三级类目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品牌商品，按订单行统计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访问</a:t>
            </a:r>
            <a:r>
              <a:rPr lang="zh-CN" altLang="en-US" sz="1400" dirty="0">
                <a:latin typeface="+mn-ea"/>
              </a:rPr>
              <a:t>用户比例：当天前</a:t>
            </a:r>
            <a:r>
              <a:rPr lang="en-US" altLang="zh-CN" sz="1400" dirty="0">
                <a:latin typeface="+mn-ea"/>
              </a:rPr>
              <a:t>15</a:t>
            </a:r>
            <a:r>
              <a:rPr lang="zh-CN" altLang="en-US" sz="1400" dirty="0">
                <a:latin typeface="+mn-ea"/>
              </a:rPr>
              <a:t>天内接受曝光</a:t>
            </a:r>
            <a:r>
              <a:rPr lang="zh-CN" altLang="en-US" sz="1400" dirty="0" smtClean="0">
                <a:latin typeface="+mn-ea"/>
              </a:rPr>
              <a:t>用户（未曝光用户）中</a:t>
            </a:r>
            <a:r>
              <a:rPr lang="zh-CN" altLang="en-US" sz="1400" dirty="0">
                <a:latin typeface="+mn-ea"/>
              </a:rPr>
              <a:t>当天访问该三级类目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品牌商详页的用户数</a:t>
            </a:r>
            <a:r>
              <a:rPr lang="en-US" altLang="zh-CN" sz="1400" dirty="0">
                <a:latin typeface="+mn-ea"/>
              </a:rPr>
              <a:t>/15</a:t>
            </a:r>
            <a:r>
              <a:rPr lang="zh-CN" altLang="en-US" sz="1400" dirty="0">
                <a:latin typeface="+mn-ea"/>
              </a:rPr>
              <a:t>天内接受曝光用户数</a:t>
            </a:r>
          </a:p>
          <a:p>
            <a:r>
              <a:rPr lang="zh-CN" altLang="en-US" sz="1400" dirty="0">
                <a:latin typeface="+mn-ea"/>
              </a:rPr>
              <a:t>购买率（购买用户比例）</a:t>
            </a:r>
            <a:r>
              <a:rPr lang="en-US" altLang="zh-CN" sz="1400" dirty="0">
                <a:latin typeface="+mn-ea"/>
              </a:rPr>
              <a:t>=</a:t>
            </a:r>
            <a:r>
              <a:rPr lang="zh-CN" altLang="en-US" sz="1400" dirty="0">
                <a:latin typeface="+mn-ea"/>
              </a:rPr>
              <a:t>当日订单行数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前计</a:t>
            </a:r>
            <a:r>
              <a:rPr lang="en-US" altLang="zh-CN" sz="1400" dirty="0">
                <a:latin typeface="+mn-ea"/>
              </a:rPr>
              <a:t>15</a:t>
            </a:r>
            <a:r>
              <a:rPr lang="zh-CN" altLang="en-US" sz="1400" dirty="0">
                <a:latin typeface="+mn-ea"/>
              </a:rPr>
              <a:t>天内接受曝光用户</a:t>
            </a:r>
            <a:r>
              <a:rPr lang="zh-CN" altLang="en-US" sz="1400" dirty="0" smtClean="0">
                <a:latin typeface="+mn-ea"/>
              </a:rPr>
              <a:t>数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273324"/>
            <a:ext cx="485881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曝光频次影响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935361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被聚效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快车广告曝光不同频次的用户购买行为分析，帮助认知投放频度的意义，指导广告主合理控制投放强度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展现一段时间内接受不同频次曝光的用户数、用户比例及对应购买</a:t>
            </a:r>
            <a:r>
              <a:rPr lang="zh-CN" altLang="en-US" sz="1400" dirty="0" smtClean="0">
                <a:latin typeface="+mn-ea"/>
              </a:rPr>
              <a:t>率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" y="899543"/>
            <a:ext cx="4466388" cy="353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000120140530A99PPBG">
  <a:themeElements>
    <a:clrScheme name="自定义 570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00B05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正文页">
  <a:themeElements>
    <a:clrScheme name="1_正文页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7196</TotalTime>
  <Words>1951</Words>
  <Application>Microsoft Office PowerPoint</Application>
  <PresentationFormat>全屏显示(16:10)</PresentationFormat>
  <Paragraphs>174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主题1</vt:lpstr>
      <vt:lpstr>A000120140530A99PPBG</vt:lpstr>
      <vt:lpstr>3_正文页</vt:lpstr>
      <vt:lpstr>2_自定义设计方案</vt:lpstr>
      <vt:lpstr>Office 主题​​</vt:lpstr>
      <vt:lpstr> 消费者洞察介绍  </vt:lpstr>
      <vt:lpstr>提纲</vt:lpstr>
      <vt:lpstr>目的</vt:lpstr>
      <vt:lpstr>已有模块</vt:lpstr>
      <vt:lpstr>品牌分析 </vt:lpstr>
      <vt:lpstr>地域分析</vt:lpstr>
      <vt:lpstr>购买分析</vt:lpstr>
      <vt:lpstr>曝光效果</vt:lpstr>
      <vt:lpstr>曝光频次影响</vt:lpstr>
      <vt:lpstr>曝光竞争力</vt:lpstr>
      <vt:lpstr>曝光用户分析</vt:lpstr>
      <vt:lpstr>兴趣用户分析、购买用户分析</vt:lpstr>
      <vt:lpstr>程序架构</vt:lpstr>
      <vt:lpstr>曝光效果的处理流程（1）</vt:lpstr>
      <vt:lpstr>曝光效果的处理流程（2）</vt:lpstr>
      <vt:lpstr>曝光效果的处理流程（3）</vt:lpstr>
      <vt:lpstr>pig优化 – 对输入输出的控制</vt:lpstr>
      <vt:lpstr>map的数量</vt:lpstr>
      <vt:lpstr>reduce的数量</vt:lpstr>
      <vt:lpstr>distinct</vt:lpstr>
      <vt:lpstr>join</vt:lpstr>
      <vt:lpstr>replicated join</vt:lpstr>
      <vt:lpstr>skewed join</vt:lpstr>
      <vt:lpstr>问题定位</vt:lpstr>
      <vt:lpstr>获取oozie任务</vt:lpstr>
      <vt:lpstr>获取job id</vt:lpstr>
      <vt:lpstr>job相关信息（1）</vt:lpstr>
      <vt:lpstr>job相关信息（2）</vt:lpstr>
      <vt:lpstr>job相关信息（3）</vt:lpstr>
      <vt:lpstr>job相关信息（4）</vt:lpstr>
      <vt:lpstr>job相关信息（5）</vt:lpstr>
      <vt:lpstr>job相关信息（6）</vt:lpstr>
      <vt:lpstr> Thank You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京东到家变现方案</dc:title>
  <dc:creator>Sonatina</dc:creator>
  <cp:lastModifiedBy>Helpdesk</cp:lastModifiedBy>
  <cp:revision>280</cp:revision>
  <dcterms:created xsi:type="dcterms:W3CDTF">2016-03-29T02:42:51Z</dcterms:created>
  <dcterms:modified xsi:type="dcterms:W3CDTF">2016-08-24T04:40:00Z</dcterms:modified>
</cp:coreProperties>
</file>