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8"/>
  </p:notesMasterIdLst>
  <p:sldIdLst>
    <p:sldId id="267" r:id="rId2"/>
    <p:sldId id="413" r:id="rId3"/>
    <p:sldId id="298" r:id="rId4"/>
    <p:sldId id="338" r:id="rId5"/>
    <p:sldId id="339" r:id="rId6"/>
    <p:sldId id="370" r:id="rId7"/>
    <p:sldId id="405" r:id="rId8"/>
    <p:sldId id="365" r:id="rId9"/>
    <p:sldId id="340" r:id="rId10"/>
    <p:sldId id="331" r:id="rId11"/>
    <p:sldId id="332" r:id="rId12"/>
    <p:sldId id="361" r:id="rId13"/>
    <p:sldId id="337" r:id="rId14"/>
    <p:sldId id="362" r:id="rId15"/>
    <p:sldId id="363" r:id="rId16"/>
    <p:sldId id="371" r:id="rId17"/>
    <p:sldId id="372" r:id="rId18"/>
    <p:sldId id="366" r:id="rId19"/>
    <p:sldId id="368" r:id="rId20"/>
    <p:sldId id="333" r:id="rId21"/>
    <p:sldId id="352" r:id="rId22"/>
    <p:sldId id="342" r:id="rId23"/>
    <p:sldId id="351" r:id="rId24"/>
    <p:sldId id="349" r:id="rId25"/>
    <p:sldId id="356" r:id="rId26"/>
    <p:sldId id="358" r:id="rId27"/>
    <p:sldId id="354" r:id="rId28"/>
    <p:sldId id="355" r:id="rId29"/>
    <p:sldId id="335" r:id="rId30"/>
    <p:sldId id="350" r:id="rId31"/>
    <p:sldId id="345" r:id="rId32"/>
    <p:sldId id="346" r:id="rId33"/>
    <p:sldId id="373" r:id="rId34"/>
    <p:sldId id="353" r:id="rId35"/>
    <p:sldId id="344" r:id="rId36"/>
    <p:sldId id="348" r:id="rId37"/>
    <p:sldId id="406" r:id="rId38"/>
    <p:sldId id="407" r:id="rId39"/>
    <p:sldId id="408" r:id="rId40"/>
    <p:sldId id="409" r:id="rId41"/>
    <p:sldId id="410" r:id="rId42"/>
    <p:sldId id="411" r:id="rId43"/>
    <p:sldId id="334" r:id="rId44"/>
    <p:sldId id="359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12" r:id="rId76"/>
    <p:sldId id="330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8B5"/>
    <a:srgbClr val="BF6861"/>
    <a:srgbClr val="FFCCFF"/>
    <a:srgbClr val="EEE2E2"/>
    <a:srgbClr val="967A7A"/>
    <a:srgbClr val="ECD2D0"/>
    <a:srgbClr val="D3C7C7"/>
    <a:srgbClr val="E9E3E3"/>
    <a:srgbClr val="934754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9485" autoAdjust="0"/>
  </p:normalViewPr>
  <p:slideViewPr>
    <p:cSldViewPr>
      <p:cViewPr>
        <p:scale>
          <a:sx n="75" d="100"/>
          <a:sy n="75" d="100"/>
        </p:scale>
        <p:origin x="-2742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D0CC-18C1-4F3D-898E-A7ADBA21521A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7329-8BB0-44A8-BFFC-3D552A6EE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2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proxy</a:t>
            </a:r>
            <a:r>
              <a:rPr lang="zh-CN" altLang="en-US" dirty="0" smtClean="0"/>
              <a:t>指向主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客户端配置从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检测是否正在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发出命令阻塞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检查传播完成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proxy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指向从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客户端配置从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E90F-32A6-4751-986C-85FA1CCF039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53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0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54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6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55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7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56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3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7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57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2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8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58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7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9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59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7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8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60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80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9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61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78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0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62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45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0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63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33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1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64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18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1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65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4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2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66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60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2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67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26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3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68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06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3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69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8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4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70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0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4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71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44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5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72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6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46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8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5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73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0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6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74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47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5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48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8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49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3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50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2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9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51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4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7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52</a:t>
            </a:fld>
            <a:endParaRPr lang="zh-CN" altLang="en-US" sz="120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188640"/>
            <a:ext cx="8784976" cy="4896544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5760640" cy="1944216"/>
          </a:xfrm>
        </p:spPr>
        <p:txBody>
          <a:bodyPr anchor="t" anchorCtr="0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1771" y="3645024"/>
            <a:ext cx="2686481" cy="115212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71" y="5580405"/>
            <a:ext cx="2880320" cy="824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52" y="5877272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www.jd.com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80488" y="3245779"/>
            <a:ext cx="75830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0488" y="3212976"/>
            <a:ext cx="75830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0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64" y="836712"/>
            <a:ext cx="8229600" cy="54726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1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4726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4726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zh-CN" smtClean="0"/>
              <a:t>Page </a:t>
            </a:r>
            <a:fld id="{E3CE7A8D-BEC6-4125-A7D5-9A42919565AD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678" y="6495651"/>
            <a:ext cx="100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2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www.jd.com</a:t>
            </a:r>
            <a:endParaRPr lang="zh-CN" altLang="en-U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9512" y="3813754"/>
            <a:ext cx="8784976" cy="2857740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93096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6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188640"/>
            <a:ext cx="8784976" cy="4896544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71" y="5580405"/>
            <a:ext cx="2880320" cy="824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030374"/>
            <a:ext cx="49023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Thanks!</a:t>
            </a:r>
            <a:endParaRPr lang="zh-CN" altLang="en-US" sz="1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5711771" y="3645024"/>
            <a:ext cx="2686481" cy="115212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80488" y="3245779"/>
            <a:ext cx="75830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0488" y="3212976"/>
            <a:ext cx="75830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2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9878" y="836712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80238" y="6484618"/>
            <a:ext cx="87444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7A8D-BEC6-4125-A7D5-9A42919565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1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mbria" pitchFamily="18" charset="0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Wingdings" pitchFamily="2" charset="2"/>
        <a:buChar char="²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7560840" cy="1944216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itchFamily="2" charset="-122"/>
                <a:ea typeface="华文楷体" pitchFamily="2" charset="-122"/>
              </a:rPr>
              <a:t>深入解读</a:t>
            </a:r>
            <a:r>
              <a:rPr lang="en-US" altLang="zh-CN" sz="4800" dirty="0">
                <a:latin typeface="华文楷体" pitchFamily="2" charset="-122"/>
                <a:ea typeface="华文楷体" pitchFamily="2" charset="-122"/>
              </a:rPr>
              <a:t>JIMDB—</a:t>
            </a:r>
            <a:r>
              <a:rPr lang="zh-CN" altLang="en-US" sz="4800" dirty="0">
                <a:latin typeface="华文楷体" pitchFamily="2" charset="-122"/>
                <a:ea typeface="华文楷体" pitchFamily="2" charset="-122"/>
              </a:rPr>
              <a:t>京东分布式缓存与高速</a:t>
            </a:r>
            <a:r>
              <a:rPr lang="en-US" altLang="zh-CN" sz="4800" dirty="0" err="1">
                <a:latin typeface="华文楷体" pitchFamily="2" charset="-122"/>
                <a:ea typeface="华文楷体" pitchFamily="2" charset="-122"/>
              </a:rPr>
              <a:t>NoSQL</a:t>
            </a:r>
            <a:r>
              <a:rPr lang="zh-CN" altLang="en-US" sz="4800" dirty="0">
                <a:latin typeface="华文楷体" pitchFamily="2" charset="-122"/>
                <a:ea typeface="华文楷体" pitchFamily="2" charset="-122"/>
              </a:rPr>
              <a:t>服务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27984" y="3573016"/>
            <a:ext cx="3898260" cy="86409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系统技术部</a:t>
            </a:r>
            <a:r>
              <a:rPr lang="en-US" altLang="zh-CN" sz="3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@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云平台</a:t>
            </a:r>
            <a:endParaRPr lang="zh-CN" altLang="en-US" sz="32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9832" y="278092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管理端与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客户端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47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查看分片与集群拓扑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6362700" cy="4953000"/>
          </a:xfrm>
          <a:prstGeom prst="rect">
            <a:avLst/>
          </a:prstGeom>
        </p:spPr>
      </p:pic>
      <p:sp>
        <p:nvSpPr>
          <p:cNvPr id="6" name="TextBox 1"/>
          <p:cNvSpPr>
            <a:spLocks noChangeArrowheads="1"/>
          </p:cNvSpPr>
          <p:nvPr/>
        </p:nvSpPr>
        <p:spPr bwMode="auto">
          <a:xfrm>
            <a:off x="2699792" y="6102458"/>
            <a:ext cx="57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b="1" i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了解集群拓扑，及有哪些实例，做到心中有数</a:t>
            </a:r>
            <a:endParaRPr lang="en-US" altLang="zh-CN" sz="1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查看客户端配置及列表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56" y="969578"/>
            <a:ext cx="8425582" cy="1750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6" y="2852936"/>
            <a:ext cx="7629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数据查询及维护</a:t>
            </a:r>
          </a:p>
        </p:txBody>
      </p:sp>
      <p:sp>
        <p:nvSpPr>
          <p:cNvPr id="4" name="TextBox 1"/>
          <p:cNvSpPr>
            <a:spLocks noChangeArrowheads="1"/>
          </p:cNvSpPr>
          <p:nvPr/>
        </p:nvSpPr>
        <p:spPr bwMode="auto">
          <a:xfrm>
            <a:off x="436488" y="1077938"/>
            <a:ext cx="806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sz="1600" dirty="0" smtClean="0">
                <a:solidFill>
                  <a:srgbClr val="000000"/>
                </a:solidFill>
              </a:rPr>
              <a:t>提供</a:t>
            </a:r>
            <a:r>
              <a:rPr lang="zh-CN" altLang="en-US" sz="1600" dirty="0">
                <a:solidFill>
                  <a:srgbClr val="000000"/>
                </a:solidFill>
              </a:rPr>
              <a:t>类似于</a:t>
            </a:r>
            <a:r>
              <a:rPr lang="en-US" altLang="zh-CN" sz="1600" dirty="0" err="1">
                <a:solidFill>
                  <a:srgbClr val="000000"/>
                </a:solidFill>
              </a:rPr>
              <a:t>redis</a:t>
            </a:r>
            <a:r>
              <a:rPr lang="zh-CN" altLang="en-US" sz="1600" dirty="0">
                <a:solidFill>
                  <a:srgbClr val="000000"/>
                </a:solidFill>
              </a:rPr>
              <a:t>命令窗口的</a:t>
            </a:r>
            <a:r>
              <a:rPr lang="en-US" altLang="zh-CN" sz="1600" dirty="0">
                <a:solidFill>
                  <a:srgbClr val="000000"/>
                </a:solidFill>
              </a:rPr>
              <a:t>web</a:t>
            </a:r>
            <a:r>
              <a:rPr lang="zh-CN" altLang="en-US" sz="1600" dirty="0">
                <a:solidFill>
                  <a:srgbClr val="000000"/>
                </a:solidFill>
              </a:rPr>
              <a:t>控制台，禁止危险命令，严格控制写命令和一些运维相关命令，适当放开查询命令。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1"/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3411"/>
            <a:ext cx="7688263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客户端使用方法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3384376" cy="27524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356992"/>
            <a:ext cx="5734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客户端使用方法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50005"/>
            <a:ext cx="6408712" cy="5236435"/>
          </a:xfrm>
          <a:prstGeom prst="rect">
            <a:avLst/>
          </a:prstGeom>
        </p:spPr>
      </p:pic>
      <p:sp>
        <p:nvSpPr>
          <p:cNvPr id="6" name="TextBox 1"/>
          <p:cNvSpPr>
            <a:spLocks noChangeArrowheads="1"/>
          </p:cNvSpPr>
          <p:nvPr/>
        </p:nvSpPr>
        <p:spPr bwMode="auto">
          <a:xfrm>
            <a:off x="583468" y="780673"/>
            <a:ext cx="5724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1600" i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sz="1600" i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r>
              <a:rPr lang="zh-CN" altLang="en-US" sz="1600" i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en-US" altLang="zh-CN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客户端使用方法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532" y="1111707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依赖包：编译前请安装</a:t>
            </a:r>
            <a:r>
              <a:rPr lang="en-US" altLang="zh-CN" sz="1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libxml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llibcurl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</a:t>
            </a:r>
            <a:r>
              <a:rPr lang="en-US" altLang="zh-CN" sz="1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devel</a:t>
            </a:r>
            <a:r>
              <a:rPr lang="zh-CN" altLang="en-US" sz="1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</a:t>
            </a:r>
            <a:endParaRPr lang="zh-CN" altLang="en-US" sz="1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应用程序需要包含头文件“</a:t>
            </a:r>
            <a:r>
              <a:rPr lang="en-US" altLang="zh-CN" sz="1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hicredis.h</a:t>
            </a:r>
            <a:r>
              <a: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，其中接口说明如下</a:t>
            </a:r>
            <a:r>
              <a:rPr lang="zh-CN" altLang="en-US" sz="1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" y="2140208"/>
            <a:ext cx="469086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credisInit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(char *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configId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, char *Token);</a:t>
            </a:r>
          </a:p>
          <a:p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描述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：初始化客户端</a:t>
            </a:r>
          </a:p>
          <a:p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返回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值：如果成功则返回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REDIS_OK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</a:p>
          <a:p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参数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clusterId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：申请集群获得的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config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 id</a:t>
            </a:r>
          </a:p>
          <a:p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参数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token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：申请集群获得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token</a:t>
            </a:r>
          </a:p>
          <a:p>
            <a:endParaRPr lang="en-US" altLang="zh-CN" sz="1400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4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credisFini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();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描述：清理客户端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redisReply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*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credisCommand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(char **err, 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char *format, ...);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描述：发送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redis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命令，接收返回结果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返回值：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redisReply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结构（其定义参看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hiredis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示例）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参数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err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：错误信息指针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参数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format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：变长参数，传入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redis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命令</a:t>
            </a:r>
          </a:p>
          <a:p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" name="矩形 7"/>
          <p:cNvSpPr/>
          <p:nvPr/>
        </p:nvSpPr>
        <p:spPr>
          <a:xfrm>
            <a:off x="4427984" y="1916832"/>
            <a:ext cx="48245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credisReplyElements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redisReply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*reply);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描述：取得结果数组的元素个数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返回值：元素个数，即结果数组长度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char *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credisReadReply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redisReply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*reply, unsigned 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index);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描述：读取结果内容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返回值：得到的内容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参数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：要取得的第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个元素，即结果数组的下标，从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计数。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credisFreeReply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333333"/>
                </a:solidFill>
                <a:latin typeface="Arial" panose="020B0604020202020204" pitchFamily="34" charset="0"/>
              </a:rPr>
              <a:t>redisReply</a:t>
            </a:r>
            <a:r>
              <a:rPr lang="en-US" altLang="zh-CN" sz="1400" b="1" dirty="0">
                <a:solidFill>
                  <a:srgbClr val="333333"/>
                </a:solidFill>
                <a:latin typeface="Arial" panose="020B0604020202020204" pitchFamily="34" charset="0"/>
              </a:rPr>
              <a:t> *reply);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描述：释放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reply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参数：需要释放的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reply</a:t>
            </a:r>
            <a:endParaRPr lang="en-US" altLang="zh-CN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客户端使用方法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4176464" cy="45086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07904" y="4293096"/>
            <a:ext cx="5230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如果要存储二进制数据，使用以下的格式：</a:t>
            </a:r>
          </a:p>
          <a:p>
            <a:r>
              <a:rPr lang="en-US" altLang="zh-CN" sz="1400" i="1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reply = </a:t>
            </a:r>
            <a:r>
              <a:rPr lang="en-US" altLang="zh-CN" sz="1400" i="1" dirty="0" err="1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credisCommand</a:t>
            </a:r>
            <a:r>
              <a:rPr lang="en-US" altLang="zh-CN" sz="1400" i="1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(&amp;</a:t>
            </a:r>
            <a:r>
              <a:rPr lang="en-US" altLang="zh-CN" sz="1400" i="1" dirty="0" err="1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err,"SET</a:t>
            </a:r>
            <a:r>
              <a:rPr lang="en-US" altLang="zh-CN" sz="1400" i="1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%b %b", "bar", 3, "hello", 5);</a:t>
            </a:r>
          </a:p>
          <a:p>
            <a:r>
              <a:rPr lang="zh-CN" altLang="en-US" sz="1400" i="1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其中变参列表中</a:t>
            </a:r>
            <a:r>
              <a:rPr lang="en-US" altLang="zh-CN" sz="1400" i="1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%b</a:t>
            </a:r>
            <a:r>
              <a:rPr lang="zh-CN" altLang="en-US" sz="1400" i="1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表示二进制格式，后接二进制数据和长度。</a:t>
            </a:r>
            <a:endParaRPr lang="zh-CN" altLang="en-US" sz="1400" b="0" i="1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9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1880" y="299695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如何接入？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55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2219325" cy="503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340768"/>
            <a:ext cx="706300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技术</a:t>
            </a:r>
            <a:r>
              <a:rPr lang="zh-CN" altLang="en-US" dirty="0" smtClean="0"/>
              <a:t>部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b="1" dirty="0" smtClean="0">
                <a:solidFill>
                  <a:prstClr val="black"/>
                </a:solidFill>
                <a:latin typeface="+mn-lt"/>
              </a:rPr>
              <a:t>Building unified storage &amp; compute infrastructure</a:t>
            </a:r>
            <a:endParaRPr lang="zh-CN" altLang="en-US" sz="2800" b="1" dirty="0">
              <a:solidFill>
                <a:prstClr val="black"/>
              </a:solidFill>
              <a:latin typeface="+mn-lt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+mn-lt"/>
              </a:rPr>
              <a:t>	JFS</a:t>
            </a:r>
            <a:r>
              <a:rPr lang="zh-CN" altLang="en-US" sz="2400" dirty="0">
                <a:solidFill>
                  <a:prstClr val="black"/>
                </a:solidFill>
                <a:latin typeface="+mn-lt"/>
              </a:rPr>
              <a:t>：京东</a:t>
            </a:r>
            <a:r>
              <a:rPr lang="zh-CN" altLang="en-US" sz="2400" dirty="0" smtClean="0">
                <a:solidFill>
                  <a:prstClr val="black"/>
                </a:solidFill>
                <a:latin typeface="+mn-lt"/>
              </a:rPr>
              <a:t>文件系统</a:t>
            </a:r>
            <a:r>
              <a:rPr lang="zh-CN" altLang="en-US" sz="2400" dirty="0" smtClean="0">
                <a:solidFill>
                  <a:prstClr val="black"/>
                </a:solidFill>
                <a:latin typeface="+mn-lt"/>
              </a:rPr>
              <a:t>，图片等</a:t>
            </a:r>
            <a:r>
              <a:rPr lang="en-US" altLang="zh-CN" sz="2400" dirty="0" smtClean="0">
                <a:solidFill>
                  <a:prstClr val="black"/>
                </a:solidFill>
                <a:latin typeface="+mn-lt"/>
              </a:rPr>
              <a:t>BLOB</a:t>
            </a:r>
            <a:r>
              <a:rPr lang="zh-CN" altLang="en-US" sz="2400" dirty="0" smtClean="0">
                <a:solidFill>
                  <a:prstClr val="black"/>
                </a:solidFill>
                <a:latin typeface="+mn-lt"/>
              </a:rPr>
              <a:t>存储</a:t>
            </a:r>
            <a:r>
              <a:rPr lang="zh-CN" altLang="en-US" sz="2400" dirty="0">
                <a:solidFill>
                  <a:prstClr val="black"/>
                </a:solidFill>
                <a:latin typeface="+mn-lt"/>
              </a:rPr>
              <a:t>服务</a:t>
            </a:r>
          </a:p>
          <a:p>
            <a:pPr marL="0" lvl="0" indent="0"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+mn-lt"/>
              </a:rPr>
              <a:t>	</a:t>
            </a:r>
            <a:r>
              <a:rPr lang="en-US" altLang="zh-CN" sz="2400" dirty="0" err="1" smtClean="0">
                <a:solidFill>
                  <a:prstClr val="black"/>
                </a:solidFill>
                <a:latin typeface="+mn-lt"/>
              </a:rPr>
              <a:t>Jimdb</a:t>
            </a:r>
            <a:r>
              <a:rPr lang="zh-CN" altLang="en-US" sz="2400" dirty="0" smtClean="0">
                <a:solidFill>
                  <a:prstClr val="black"/>
                </a:solidFill>
                <a:latin typeface="+mn-lt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+mn-lt"/>
              </a:rPr>
              <a:t>分布式缓存与高速</a:t>
            </a:r>
            <a:r>
              <a:rPr lang="en-US" altLang="zh-CN" sz="2400" dirty="0" err="1" smtClean="0">
                <a:solidFill>
                  <a:prstClr val="black"/>
                </a:solidFill>
                <a:latin typeface="+mn-lt"/>
              </a:rPr>
              <a:t>NoSQL</a:t>
            </a:r>
            <a:endParaRPr lang="en-US" altLang="zh-CN" sz="2400" dirty="0" smtClean="0">
              <a:solidFill>
                <a:prstClr val="black"/>
              </a:solidFill>
              <a:latin typeface="+mn-lt"/>
            </a:endParaRPr>
          </a:p>
          <a:p>
            <a:pPr marL="0" lvl="0" indent="0"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+mn-lt"/>
              </a:rPr>
              <a:t>	JMQ</a:t>
            </a:r>
            <a:r>
              <a:rPr lang="zh-CN" altLang="en-US" sz="2400" dirty="0" smtClean="0">
                <a:solidFill>
                  <a:prstClr val="black"/>
                </a:solidFill>
                <a:latin typeface="+mn-lt"/>
              </a:rPr>
              <a:t>：消息队列，</a:t>
            </a:r>
            <a:r>
              <a:rPr lang="en-US" altLang="zh-CN" sz="2400" dirty="0" smtClean="0">
                <a:solidFill>
                  <a:prstClr val="black"/>
                </a:solidFill>
                <a:latin typeface="+mn-lt"/>
              </a:rPr>
              <a:t>the </a:t>
            </a:r>
            <a:r>
              <a:rPr lang="en-US" altLang="zh-CN" sz="2400" dirty="0">
                <a:solidFill>
                  <a:prstClr val="black"/>
                </a:solidFill>
                <a:latin typeface="+mn-lt"/>
              </a:rPr>
              <a:t>D</a:t>
            </a:r>
            <a:r>
              <a:rPr lang="en-US" altLang="zh-CN" sz="2400" dirty="0" smtClean="0">
                <a:solidFill>
                  <a:prstClr val="black"/>
                </a:solidFill>
                <a:latin typeface="+mn-lt"/>
              </a:rPr>
              <a:t>atacenter Pipes</a:t>
            </a:r>
            <a:endParaRPr lang="en-US" altLang="zh-CN" sz="2400" dirty="0" smtClean="0">
              <a:solidFill>
                <a:prstClr val="black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SAF/JSF</a:t>
            </a:r>
            <a:r>
              <a:rPr lang="zh-CN" altLang="en-US" sz="2400" dirty="0" smtClean="0">
                <a:latin typeface="+mn-lt"/>
              </a:rPr>
              <a:t>：</a:t>
            </a:r>
            <a:r>
              <a:rPr lang="zh-CN" altLang="en-US" sz="2400" dirty="0">
                <a:latin typeface="+mn-lt"/>
              </a:rPr>
              <a:t>服务框架，</a:t>
            </a:r>
            <a:r>
              <a:rPr lang="en-US" altLang="zh-CN" sz="2400" dirty="0">
                <a:latin typeface="+mn-lt"/>
              </a:rPr>
              <a:t>SOA</a:t>
            </a:r>
            <a:r>
              <a:rPr lang="zh-CN" altLang="en-US" sz="2400" dirty="0">
                <a:latin typeface="+mn-lt"/>
              </a:rPr>
              <a:t>之</a:t>
            </a:r>
            <a:r>
              <a:rPr lang="zh-CN" altLang="en-US" sz="2400" dirty="0" smtClean="0">
                <a:latin typeface="+mn-lt"/>
              </a:rPr>
              <a:t>基石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Keystone</a:t>
            </a:r>
            <a:r>
              <a:rPr lang="zh-CN" altLang="en-US" sz="2400" dirty="0" smtClean="0">
                <a:latin typeface="+mn-lt"/>
              </a:rPr>
              <a:t>：</a:t>
            </a:r>
            <a:r>
              <a:rPr lang="zh-CN" altLang="en-US" sz="2400" dirty="0" smtClean="0">
                <a:latin typeface="+mn-lt"/>
              </a:rPr>
              <a:t>软件定义数据中心</a:t>
            </a:r>
            <a:r>
              <a:rPr lang="zh-CN" altLang="en-US" sz="2400" dirty="0" smtClean="0">
                <a:latin typeface="+mn-lt"/>
              </a:rPr>
              <a:t>与弹性资源调度</a:t>
            </a:r>
            <a:endParaRPr lang="en-US" altLang="zh-CN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292494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监控与报警</a:t>
            </a:r>
          </a:p>
        </p:txBody>
      </p:sp>
    </p:spTree>
    <p:extLst>
      <p:ext uri="{BB962C8B-B14F-4D97-AF65-F5344CB8AC3E}">
        <p14:creationId xmlns:p14="http://schemas.microsoft.com/office/powerpoint/2010/main" val="216563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存活监控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5164" y="836712"/>
            <a:ext cx="8229600" cy="5472608"/>
          </a:xfrm>
        </p:spPr>
        <p:txBody>
          <a:bodyPr/>
          <a:lstStyle/>
          <a:p>
            <a:r>
              <a:rPr lang="en-US" altLang="zh-CN" dirty="0" smtClean="0"/>
              <a:t>Pains</a:t>
            </a:r>
          </a:p>
          <a:p>
            <a:pPr lvl="1"/>
            <a:r>
              <a:rPr lang="zh-CN" altLang="en-US" dirty="0" smtClean="0"/>
              <a:t>网络不佳的情况下可能发生误判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单线程执行，在进行长任务时可能发生误判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zh-CN" altLang="en-US" dirty="0" smtClean="0"/>
              <a:t>在机房中不同区域部署多个</a:t>
            </a:r>
            <a:r>
              <a:rPr lang="en-US" altLang="zh-CN" dirty="0" smtClean="0"/>
              <a:t>Failure Detector</a:t>
            </a:r>
          </a:p>
          <a:p>
            <a:pPr lvl="1"/>
            <a:r>
              <a:rPr lang="zh-CN" altLang="en-US" dirty="0"/>
              <a:t>多个</a:t>
            </a:r>
            <a:r>
              <a:rPr lang="en-US" altLang="zh-CN" dirty="0" smtClean="0"/>
              <a:t>Failure Detector</a:t>
            </a:r>
            <a:r>
              <a:rPr lang="zh-CN" altLang="en-US" dirty="0" smtClean="0"/>
              <a:t>之间采用分布式选举算法，判断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实例的死活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连接健康度不佳时， 验证端口是否通畅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2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44116"/>
            <a:ext cx="7200800" cy="4320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7584" y="5264596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假设某机房内部署了一组哨兵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，某时刻缓存实例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与哨兵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之间的网络连接出现不稳定性中断，此时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disagree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票数为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agree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票数为</a:t>
            </a:r>
            <a:r>
              <a:rPr lang="en-US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5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，说明实例存活。对于缓存实例，如果有超过半数的哨兵都无法与缓存实例取得联系，并且此时没有一个哨兵能够成功与该实例取得联系，那么认为该实例死亡的可信度较高。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/>
              <a:t>存活监控</a:t>
            </a:r>
          </a:p>
        </p:txBody>
      </p:sp>
    </p:spTree>
    <p:extLst>
      <p:ext uri="{BB962C8B-B14F-4D97-AF65-F5344CB8AC3E}">
        <p14:creationId xmlns:p14="http://schemas.microsoft.com/office/powerpoint/2010/main" val="34202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自动</a:t>
            </a:r>
            <a:r>
              <a:rPr lang="en-US" altLang="zh-CN" dirty="0" smtClean="0"/>
              <a:t>failover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4406137" y="2876497"/>
            <a:ext cx="14401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4406137" y="5159638"/>
            <a:ext cx="1440160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7" idx="3"/>
          </p:cNvCxnSpPr>
          <p:nvPr/>
        </p:nvCxnSpPr>
        <p:spPr>
          <a:xfrm flipH="1" flipV="1">
            <a:off x="5846297" y="3164529"/>
            <a:ext cx="1614212" cy="11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860138" y="3039077"/>
            <a:ext cx="1304150" cy="8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860138" y="2976646"/>
            <a:ext cx="1304150" cy="6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5045099" y="3475067"/>
            <a:ext cx="130871" cy="1692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860138" y="2976646"/>
            <a:ext cx="1448166" cy="53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860140" y="2976646"/>
            <a:ext cx="1808204" cy="53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3"/>
          </p:cNvCxnSpPr>
          <p:nvPr/>
        </p:nvCxnSpPr>
        <p:spPr>
          <a:xfrm flipH="1">
            <a:off x="5846297" y="4221088"/>
            <a:ext cx="1237624" cy="122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7" idx="3"/>
            <a:endCxn id="8" idx="3"/>
          </p:cNvCxnSpPr>
          <p:nvPr/>
        </p:nvCxnSpPr>
        <p:spPr>
          <a:xfrm flipH="1">
            <a:off x="5846297" y="4530683"/>
            <a:ext cx="1337090" cy="91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3"/>
          </p:cNvCxnSpPr>
          <p:nvPr/>
        </p:nvCxnSpPr>
        <p:spPr>
          <a:xfrm flipH="1">
            <a:off x="5846297" y="4437112"/>
            <a:ext cx="1614212" cy="101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3"/>
          </p:cNvCxnSpPr>
          <p:nvPr/>
        </p:nvCxnSpPr>
        <p:spPr>
          <a:xfrm flipH="1">
            <a:off x="5846297" y="4321104"/>
            <a:ext cx="1390000" cy="11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3"/>
          </p:cNvCxnSpPr>
          <p:nvPr/>
        </p:nvCxnSpPr>
        <p:spPr>
          <a:xfrm flipH="1">
            <a:off x="5846297" y="4581128"/>
            <a:ext cx="1822047" cy="86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15"/>
          <p:cNvSpPr txBox="1">
            <a:spLocks/>
          </p:cNvSpPr>
          <p:nvPr/>
        </p:nvSpPr>
        <p:spPr>
          <a:xfrm>
            <a:off x="4211960" y="1287463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err="1" smtClean="0"/>
              <a:t>Config</a:t>
            </a:r>
            <a:r>
              <a:rPr lang="en-US" altLang="zh-CN" sz="1100" i="1" dirty="0" smtClean="0"/>
              <a:t> center</a:t>
            </a:r>
            <a:endParaRPr lang="zh-CN" altLang="en-US" sz="1100" i="1" dirty="0"/>
          </a:p>
        </p:txBody>
      </p:sp>
      <p:sp>
        <p:nvSpPr>
          <p:cNvPr id="21" name="乘号 20"/>
          <p:cNvSpPr/>
          <p:nvPr/>
        </p:nvSpPr>
        <p:spPr>
          <a:xfrm>
            <a:off x="4374772" y="2816269"/>
            <a:ext cx="795320" cy="696519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内容占位符 15"/>
          <p:cNvSpPr txBox="1">
            <a:spLocks/>
          </p:cNvSpPr>
          <p:nvPr/>
        </p:nvSpPr>
        <p:spPr>
          <a:xfrm>
            <a:off x="1412279" y="2877151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smtClean="0"/>
              <a:t>Auto Failover</a:t>
            </a:r>
            <a:endParaRPr lang="zh-CN" altLang="en-US" sz="1100" i="1" dirty="0"/>
          </a:p>
        </p:txBody>
      </p:sp>
      <p:sp>
        <p:nvSpPr>
          <p:cNvPr id="23" name="内容占位符 15"/>
          <p:cNvSpPr txBox="1">
            <a:spLocks/>
          </p:cNvSpPr>
          <p:nvPr/>
        </p:nvSpPr>
        <p:spPr>
          <a:xfrm>
            <a:off x="827584" y="1124744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smtClean="0"/>
              <a:t>Failover Detector</a:t>
            </a:r>
            <a:endParaRPr lang="zh-CN" altLang="en-US" sz="1100" i="1" dirty="0"/>
          </a:p>
        </p:txBody>
      </p:sp>
      <p:sp>
        <p:nvSpPr>
          <p:cNvPr id="24" name="内容占位符 15"/>
          <p:cNvSpPr txBox="1">
            <a:spLocks/>
          </p:cNvSpPr>
          <p:nvPr/>
        </p:nvSpPr>
        <p:spPr>
          <a:xfrm>
            <a:off x="1000324" y="1589987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smtClean="0"/>
              <a:t>Failover Detector</a:t>
            </a:r>
            <a:endParaRPr lang="zh-CN" altLang="en-US" sz="1100" i="1" dirty="0"/>
          </a:p>
        </p:txBody>
      </p:sp>
      <p:sp>
        <p:nvSpPr>
          <p:cNvPr id="25" name="内容占位符 15"/>
          <p:cNvSpPr txBox="1">
            <a:spLocks/>
          </p:cNvSpPr>
          <p:nvPr/>
        </p:nvSpPr>
        <p:spPr>
          <a:xfrm>
            <a:off x="1412280" y="1986725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smtClean="0"/>
              <a:t>Failover Detector</a:t>
            </a:r>
            <a:endParaRPr lang="zh-CN" altLang="en-US" sz="1100" i="1" dirty="0"/>
          </a:p>
        </p:txBody>
      </p:sp>
      <p:cxnSp>
        <p:nvCxnSpPr>
          <p:cNvPr id="26" name="直接箭头连接符 25"/>
          <p:cNvCxnSpPr>
            <a:stCxn id="25" idx="2"/>
            <a:endCxn id="22" idx="0"/>
          </p:cNvCxnSpPr>
          <p:nvPr/>
        </p:nvCxnSpPr>
        <p:spPr>
          <a:xfrm flipH="1">
            <a:off x="2062361" y="2310575"/>
            <a:ext cx="1" cy="56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013699" y="3397284"/>
            <a:ext cx="1158701" cy="13278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Clients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7" idx="0"/>
          </p:cNvCxnSpPr>
          <p:nvPr/>
        </p:nvCxnSpPr>
        <p:spPr>
          <a:xfrm>
            <a:off x="2195736" y="1286669"/>
            <a:ext cx="2930481" cy="15898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11760" y="1751912"/>
            <a:ext cx="1994377" cy="11245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3"/>
          </p:cNvCxnSpPr>
          <p:nvPr/>
        </p:nvCxnSpPr>
        <p:spPr>
          <a:xfrm>
            <a:off x="2712443" y="2148650"/>
            <a:ext cx="1693694" cy="10040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15"/>
          <p:cNvSpPr txBox="1">
            <a:spLocks/>
          </p:cNvSpPr>
          <p:nvPr/>
        </p:nvSpPr>
        <p:spPr>
          <a:xfrm>
            <a:off x="1494086" y="2976645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smtClean="0"/>
              <a:t>Auto Failover</a:t>
            </a:r>
            <a:endParaRPr lang="zh-CN" altLang="en-US" sz="1100" i="1" dirty="0"/>
          </a:p>
        </p:txBody>
      </p:sp>
      <p:cxnSp>
        <p:nvCxnSpPr>
          <p:cNvPr id="32" name="直接箭头连接符 31"/>
          <p:cNvCxnSpPr>
            <a:endCxn id="27" idx="0"/>
          </p:cNvCxnSpPr>
          <p:nvPr/>
        </p:nvCxnSpPr>
        <p:spPr>
          <a:xfrm>
            <a:off x="5512123" y="1611313"/>
            <a:ext cx="2080927" cy="17859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3"/>
          </p:cNvCxnSpPr>
          <p:nvPr/>
        </p:nvCxnSpPr>
        <p:spPr>
          <a:xfrm flipV="1">
            <a:off x="2794249" y="1611313"/>
            <a:ext cx="1417711" cy="15272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"/>
          <p:cNvSpPr>
            <a:spLocks noChangeArrowheads="1"/>
          </p:cNvSpPr>
          <p:nvPr/>
        </p:nvSpPr>
        <p:spPr bwMode="auto">
          <a:xfrm>
            <a:off x="795324" y="4101884"/>
            <a:ext cx="3027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failover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基于</a:t>
            </a:r>
            <a:r>
              <a:rPr lang="zh-CN" altLang="en-US" sz="1600" i="1" dirty="0">
                <a:solidFill>
                  <a:srgbClr val="000000"/>
                </a:solidFill>
              </a:rPr>
              <a:t>存活监控</a:t>
            </a:r>
            <a:r>
              <a:rPr lang="zh-CN" altLang="en-US" sz="1600" dirty="0" smtClean="0"/>
              <a:t>，</a:t>
            </a:r>
            <a:r>
              <a:rPr lang="zh-CN" altLang="en-US" sz="1600" i="1" dirty="0" smtClean="0">
                <a:solidFill>
                  <a:srgbClr val="000000"/>
                </a:solidFill>
              </a:rPr>
              <a:t>高效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(</a:t>
            </a:r>
            <a:r>
              <a:rPr lang="zh-CN" altLang="en-US" sz="1600" i="1" dirty="0" smtClean="0">
                <a:solidFill>
                  <a:srgbClr val="000000"/>
                </a:solidFill>
              </a:rPr>
              <a:t>快速确定死亡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)</a:t>
            </a:r>
            <a:r>
              <a:rPr lang="zh-CN" altLang="en-US" sz="1600" i="1" dirty="0" smtClean="0">
                <a:solidFill>
                  <a:srgbClr val="000000"/>
                </a:solidFill>
              </a:rPr>
              <a:t>，准确，对高网络延迟和命令阻塞不会误判</a:t>
            </a:r>
            <a:endParaRPr lang="en-US" altLang="zh-CN" sz="16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自动切换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(</a:t>
            </a:r>
            <a:r>
              <a:rPr lang="zh-CN" altLang="en-US" sz="1600" i="1" dirty="0" smtClean="0">
                <a:solidFill>
                  <a:srgbClr val="000000"/>
                </a:solidFill>
              </a:rPr>
              <a:t>也可设定为手动切换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)</a:t>
            </a:r>
            <a:endParaRPr lang="en-US" altLang="zh-CN" sz="16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基于规则的报警</a:t>
            </a:r>
            <a:endParaRPr lang="zh-CN" altLang="en-US" dirty="0"/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1043608" y="4196635"/>
            <a:ext cx="1930577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报警：</a:t>
            </a:r>
            <a:endParaRPr lang="en-US" altLang="zh-CN" sz="20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基于规则</a:t>
            </a:r>
            <a:endParaRPr lang="en-US" altLang="zh-CN" sz="16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可设定全局规则</a:t>
            </a:r>
            <a:endParaRPr lang="en-US" altLang="zh-CN" sz="16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和局部规则</a:t>
            </a:r>
            <a:endParaRPr lang="en-US" altLang="zh-CN" sz="16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i="1" dirty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可设定规则排除和例外</a:t>
            </a:r>
            <a:endParaRPr lang="en-US" altLang="zh-CN" sz="1600" i="1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0" y="1196752"/>
            <a:ext cx="8555358" cy="26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基于规则的报警</a:t>
            </a:r>
            <a:endParaRPr lang="zh-CN" altLang="en-US" dirty="0"/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7060108" y="5030382"/>
            <a:ext cx="1872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>
                <a:solidFill>
                  <a:srgbClr val="000000"/>
                </a:solidFill>
              </a:rPr>
              <a:t>报警记录可查</a:t>
            </a:r>
            <a:endParaRPr lang="en-US" altLang="zh-CN" sz="1600" i="1" dirty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异常记录可查</a:t>
            </a:r>
            <a:endParaRPr lang="en-US" altLang="zh-CN" sz="1600" i="1" dirty="0" smtClean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02981"/>
            <a:ext cx="6743700" cy="274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0" y="1155120"/>
            <a:ext cx="84296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基于规则的报警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7410143" cy="22322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96752"/>
            <a:ext cx="7158011" cy="22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>
            <a:spLocks noChangeArrowheads="1"/>
          </p:cNvSpPr>
          <p:nvPr/>
        </p:nvSpPr>
        <p:spPr bwMode="auto">
          <a:xfrm>
            <a:off x="683568" y="5229200"/>
            <a:ext cx="2664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监控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i="1" dirty="0" smtClean="0">
                <a:solidFill>
                  <a:srgbClr val="000000"/>
                </a:solidFill>
              </a:rPr>
              <a:t>多指标维度</a:t>
            </a:r>
            <a:endParaRPr lang="en-US" altLang="zh-CN" sz="14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i="1" dirty="0" smtClean="0">
                <a:solidFill>
                  <a:srgbClr val="000000"/>
                </a:solidFill>
              </a:rPr>
              <a:t>实时</a:t>
            </a:r>
            <a:endParaRPr lang="en-US" altLang="zh-CN" sz="14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i="1" dirty="0" smtClean="0">
                <a:solidFill>
                  <a:srgbClr val="000000"/>
                </a:solidFill>
              </a:rPr>
              <a:t>小时、天、周、月、年</a:t>
            </a:r>
            <a:endParaRPr lang="en-US" altLang="zh-CN" sz="1400" i="1" dirty="0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实时指标监控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4372"/>
            <a:ext cx="4892555" cy="39768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84" y="2234735"/>
            <a:ext cx="5112612" cy="41465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766771"/>
            <a:ext cx="6412171" cy="5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/>
              <a:t>实时</a:t>
            </a:r>
            <a:r>
              <a:rPr lang="zh-CN" altLang="en-US" smtClean="0"/>
              <a:t>指标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4" y="921071"/>
            <a:ext cx="5295900" cy="4295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01" y="2132856"/>
            <a:ext cx="5267325" cy="4257675"/>
          </a:xfrm>
          <a:prstGeom prst="rect">
            <a:avLst/>
          </a:prstGeom>
        </p:spPr>
      </p:pic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7547147" y="3068959"/>
            <a:ext cx="157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出流速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9" name="TextBox 1"/>
          <p:cNvSpPr>
            <a:spLocks noChangeArrowheads="1"/>
          </p:cNvSpPr>
          <p:nvPr/>
        </p:nvSpPr>
        <p:spPr bwMode="auto">
          <a:xfrm>
            <a:off x="2054126" y="1732746"/>
            <a:ext cx="157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进流速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1880" y="285293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迁移与扩容</a:t>
            </a:r>
          </a:p>
        </p:txBody>
      </p:sp>
    </p:spTree>
    <p:extLst>
      <p:ext uri="{BB962C8B-B14F-4D97-AF65-F5344CB8AC3E}">
        <p14:creationId xmlns:p14="http://schemas.microsoft.com/office/powerpoint/2010/main" val="38012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Jimdb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zh-CN" altLang="en-US" dirty="0"/>
              <a:t>端与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/>
              <a:t>如何申请接入</a:t>
            </a:r>
            <a:endParaRPr lang="en-US" altLang="zh-CN" dirty="0"/>
          </a:p>
          <a:p>
            <a:r>
              <a:rPr lang="zh-CN" altLang="en-US" dirty="0" smtClean="0"/>
              <a:t>监控与报警</a:t>
            </a:r>
            <a:endParaRPr lang="en-US" altLang="zh-CN" dirty="0" smtClean="0"/>
          </a:p>
          <a:p>
            <a:r>
              <a:rPr lang="zh-CN" altLang="en-US" dirty="0" smtClean="0"/>
              <a:t>迁移与扩容</a:t>
            </a:r>
            <a:endParaRPr lang="en-US" altLang="zh-CN" dirty="0" smtClean="0"/>
          </a:p>
          <a:p>
            <a:r>
              <a:rPr lang="zh-CN" altLang="en-US" dirty="0" smtClean="0"/>
              <a:t>同步复制</a:t>
            </a:r>
            <a:endParaRPr lang="en-US" altLang="zh-CN" dirty="0"/>
          </a:p>
          <a:p>
            <a:r>
              <a:rPr lang="zh-CN" altLang="en-US" dirty="0" smtClean="0"/>
              <a:t>冷热数据及持久化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2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25" y="2788020"/>
            <a:ext cx="6088254" cy="3753438"/>
          </a:xfrm>
          <a:prstGeom prst="rect">
            <a:avLst/>
          </a:prstGeom>
        </p:spPr>
      </p:pic>
      <p:sp>
        <p:nvSpPr>
          <p:cNvPr id="6" name="TextBox 1"/>
          <p:cNvSpPr>
            <a:spLocks noChangeArrowheads="1"/>
          </p:cNvSpPr>
          <p:nvPr/>
        </p:nvSpPr>
        <p:spPr bwMode="auto">
          <a:xfrm>
            <a:off x="604565" y="650594"/>
            <a:ext cx="1725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一主一从</a:t>
            </a:r>
            <a:endParaRPr lang="zh-CN" altLang="en-US" sz="2000" b="1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1"/>
          <p:cNvSpPr>
            <a:spLocks noChangeArrowheads="1"/>
          </p:cNvSpPr>
          <p:nvPr/>
        </p:nvSpPr>
        <p:spPr bwMode="auto">
          <a:xfrm>
            <a:off x="3400801" y="3145082"/>
            <a:ext cx="1393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一主多从</a:t>
            </a: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457200" y="3018972"/>
            <a:ext cx="2489846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分片间：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>
                <a:solidFill>
                  <a:srgbClr val="000000"/>
                </a:solidFill>
              </a:rPr>
              <a:t>平滑横向扩容</a:t>
            </a:r>
            <a:endParaRPr lang="en-US" altLang="zh-CN" sz="1600" i="1" dirty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>
                <a:solidFill>
                  <a:srgbClr val="000000"/>
                </a:solidFill>
              </a:rPr>
              <a:t>分摊压力，流量</a:t>
            </a:r>
            <a:endParaRPr lang="en-US" altLang="zh-CN" sz="1600" i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分片内：</a:t>
            </a:r>
            <a:endParaRPr lang="en-US" altLang="zh-CN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平滑纵向扩容</a:t>
            </a:r>
            <a:endParaRPr lang="en-US" altLang="zh-CN" sz="16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主从灾备防止单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shard</a:t>
            </a:r>
            <a:r>
              <a:rPr lang="zh-CN" altLang="en-US" sz="1600" i="1" dirty="0" smtClean="0">
                <a:solidFill>
                  <a:srgbClr val="000000"/>
                </a:solidFill>
              </a:rPr>
              <a:t>不可用</a:t>
            </a:r>
            <a:endParaRPr lang="en-US" altLang="zh-CN" sz="1600" i="1" dirty="0" smtClean="0">
              <a:solidFill>
                <a:srgbClr val="000000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i="1" dirty="0" smtClean="0">
                <a:solidFill>
                  <a:srgbClr val="000000"/>
                </a:solidFill>
              </a:rPr>
              <a:t>主从读写分离，分摊读压力，流量</a:t>
            </a:r>
            <a:endParaRPr lang="en-US" altLang="zh-CN" sz="1600" i="1" dirty="0" smtClean="0">
              <a:solidFill>
                <a:srgbClr val="0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3" y="1025044"/>
            <a:ext cx="8753381" cy="16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Scaling Up – </a:t>
            </a:r>
            <a:r>
              <a:rPr lang="zh-CN" altLang="en-US" dirty="0">
                <a:solidFill>
                  <a:prstClr val="black"/>
                </a:solidFill>
              </a:rPr>
              <a:t>纵向扩容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在内存不够， 需要增加内存时首先考虑的是纵向扩容，即增加每个分片的主、从节点的内存。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纵向扩容时如果</a:t>
            </a:r>
            <a:r>
              <a:rPr lang="en-US" altLang="zh-CN" dirty="0" err="1">
                <a:solidFill>
                  <a:prstClr val="black"/>
                </a:solidFill>
              </a:rPr>
              <a:t>Redis</a:t>
            </a:r>
            <a:r>
              <a:rPr lang="zh-CN" altLang="en-US" dirty="0">
                <a:solidFill>
                  <a:prstClr val="black"/>
                </a:solidFill>
              </a:rPr>
              <a:t>实例所在计算机物理内存不够，就需要进行数据迁移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数据迁移的同时，服务不能暂停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Scaling Out – </a:t>
            </a:r>
            <a:r>
              <a:rPr lang="zh-CN" altLang="en-US" dirty="0">
                <a:solidFill>
                  <a:prstClr val="black"/>
                </a:solidFill>
              </a:rPr>
              <a:t>横向扩容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单一分片的内存是不能无限扩容（纵向）的， 太大了会影响复制的效率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在纵向扩容无法进行的情况下（单一分片内存已经很大，或者流量压力很大），就需要进行横向扩容，即增加集群的分片数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横向扩容的同时，服务不能暂停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4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纵向扩容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87155" y="4457700"/>
            <a:ext cx="623887" cy="985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838230" y="4343400"/>
            <a:ext cx="1296987" cy="12144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S’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4363442" y="3078163"/>
            <a:ext cx="1539875" cy="62706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Proxy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1691680" y="3067050"/>
            <a:ext cx="1209675" cy="4286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client</a:t>
            </a:r>
            <a:endParaRPr lang="zh-CN" altLang="en-US" sz="11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050580" y="3281363"/>
            <a:ext cx="13890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092230" y="2124075"/>
            <a:ext cx="1860550" cy="3349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Migration controller</a:t>
            </a:r>
            <a:endParaRPr lang="zh-CN" altLang="en-US" sz="1100" dirty="0"/>
          </a:p>
        </p:txBody>
      </p:sp>
      <p:sp>
        <p:nvSpPr>
          <p:cNvPr id="11" name="内容占位符 15"/>
          <p:cNvSpPr txBox="1">
            <a:spLocks/>
          </p:cNvSpPr>
          <p:nvPr/>
        </p:nvSpPr>
        <p:spPr>
          <a:xfrm>
            <a:off x="4363442" y="2130425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err="1" smtClean="0"/>
              <a:t>Config</a:t>
            </a:r>
            <a:r>
              <a:rPr lang="en-US" altLang="zh-CN" sz="1100" i="1" dirty="0" smtClean="0"/>
              <a:t> center</a:t>
            </a:r>
            <a:endParaRPr lang="zh-CN" altLang="en-US" sz="1100" i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468342" y="2511425"/>
            <a:ext cx="1430338" cy="769938"/>
          </a:xfrm>
          <a:prstGeom prst="straightConnector1">
            <a:avLst/>
          </a:prstGeom>
          <a:ln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844080" y="3219450"/>
            <a:ext cx="1209675" cy="4286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client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1996480" y="3371850"/>
            <a:ext cx="1209675" cy="4286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client</a:t>
            </a:r>
            <a:endParaRPr lang="zh-CN" altLang="en-US" sz="11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363442" y="3800475"/>
            <a:ext cx="674688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>
            <a:off x="4279305" y="4854575"/>
            <a:ext cx="1470025" cy="4206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552" y="116632"/>
            <a:ext cx="4824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Jimdb</a:t>
            </a:r>
            <a:r>
              <a:rPr lang="en-US" altLang="zh-CN" sz="2800" b="1" dirty="0"/>
              <a:t> Scaling Up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流程图: 可选过程 59"/>
          <p:cNvSpPr/>
          <p:nvPr/>
        </p:nvSpPr>
        <p:spPr>
          <a:xfrm>
            <a:off x="4406137" y="2876497"/>
            <a:ext cx="14401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</a:p>
        </p:txBody>
      </p:sp>
      <p:sp>
        <p:nvSpPr>
          <p:cNvPr id="61" name="流程图: 可选过程 60"/>
          <p:cNvSpPr/>
          <p:nvPr/>
        </p:nvSpPr>
        <p:spPr>
          <a:xfrm>
            <a:off x="4406137" y="5159638"/>
            <a:ext cx="1440160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748955" y="1891931"/>
            <a:ext cx="136815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073152" y="1664599"/>
            <a:ext cx="1043955" cy="116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97026" y="1534580"/>
            <a:ext cx="648073" cy="1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下箭头 64"/>
          <p:cNvSpPr/>
          <p:nvPr/>
        </p:nvSpPr>
        <p:spPr>
          <a:xfrm>
            <a:off x="5045099" y="3475067"/>
            <a:ext cx="130871" cy="1692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3371688" y="2530090"/>
            <a:ext cx="1692188" cy="32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0" idx="0"/>
          </p:cNvCxnSpPr>
          <p:nvPr/>
        </p:nvCxnSpPr>
        <p:spPr>
          <a:xfrm>
            <a:off x="3542041" y="2229465"/>
            <a:ext cx="1584176" cy="64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929056" y="3668250"/>
            <a:ext cx="1228752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907704" y="3504880"/>
            <a:ext cx="1300760" cy="24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可选过程 69"/>
          <p:cNvSpPr/>
          <p:nvPr/>
        </p:nvSpPr>
        <p:spPr>
          <a:xfrm>
            <a:off x="3179159" y="3531313"/>
            <a:ext cx="1030973" cy="48989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1967692" y="3776262"/>
            <a:ext cx="1043955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239698" y="3776262"/>
            <a:ext cx="731296" cy="46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489669" y="3782949"/>
            <a:ext cx="521978" cy="53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210132" y="3452561"/>
            <a:ext cx="529707" cy="29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179159" y="5022964"/>
            <a:ext cx="120064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091509" y="5166980"/>
            <a:ext cx="1283263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152821" y="5310996"/>
            <a:ext cx="1181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208464" y="5447670"/>
            <a:ext cx="112566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987824" y="5466041"/>
            <a:ext cx="1318941" cy="48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073152" y="4021212"/>
            <a:ext cx="810703" cy="114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/>
          <p:cNvSpPr/>
          <p:nvPr/>
        </p:nvSpPr>
        <p:spPr>
          <a:xfrm>
            <a:off x="4170275" y="3475276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hold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4478145" y="3938031"/>
            <a:ext cx="1628156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检查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rdb</a:t>
            </a:r>
            <a:r>
              <a:rPr lang="zh-CN" altLang="en-US" sz="1400" dirty="0" smtClean="0">
                <a:solidFill>
                  <a:schemeClr val="tx1"/>
                </a:solidFill>
              </a:rPr>
              <a:t>传输完毕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流程图: 过程 43"/>
          <p:cNvSpPr/>
          <p:nvPr/>
        </p:nvSpPr>
        <p:spPr>
          <a:xfrm>
            <a:off x="4474770" y="4151902"/>
            <a:ext cx="1628156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检查命令传播完毕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水平扩容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5164" y="836712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Pains</a:t>
            </a:r>
          </a:p>
          <a:p>
            <a:pPr lvl="1"/>
            <a:r>
              <a:rPr lang="zh-CN" altLang="zh-CN" dirty="0"/>
              <a:t>垂直扩容并不增加分片数</a:t>
            </a:r>
            <a:r>
              <a:rPr lang="zh-CN" altLang="zh-CN" dirty="0" smtClean="0"/>
              <a:t>，简单</a:t>
            </a:r>
            <a:r>
              <a:rPr lang="zh-CN" altLang="zh-CN" dirty="0"/>
              <a:t>修改</a:t>
            </a:r>
            <a:r>
              <a:rPr lang="en-US" altLang="zh-CN" dirty="0" err="1"/>
              <a:t>jimdb</a:t>
            </a:r>
            <a:r>
              <a:rPr lang="zh-CN" altLang="zh-CN" dirty="0"/>
              <a:t>实例运行时</a:t>
            </a:r>
            <a:r>
              <a:rPr lang="zh-CN" altLang="zh-CN" dirty="0" smtClean="0"/>
              <a:t>参数可</a:t>
            </a:r>
            <a:r>
              <a:rPr lang="zh-CN" altLang="zh-CN" dirty="0"/>
              <a:t>提高该实例可用内存上限，但在机器内存吃紧时，若要提高该分片内存上限，需要将该实例平滑迁移至一台内存资源更加充沛的机器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流量打满或者出现热点时， 需要加分片分散压力。 机器内存不够时， 有事也需要加分片</a:t>
            </a:r>
            <a:endParaRPr lang="en-US" altLang="zh-CN" dirty="0"/>
          </a:p>
          <a:p>
            <a:pPr lvl="1"/>
            <a:r>
              <a:rPr lang="zh-CN" altLang="en-US" dirty="0" smtClean="0"/>
              <a:t>目前</a:t>
            </a:r>
            <a:r>
              <a:rPr lang="en-US" altLang="zh-CN" dirty="0" smtClean="0"/>
              <a:t>Pre-sharing</a:t>
            </a:r>
            <a:r>
              <a:rPr lang="zh-CN" altLang="en-US" dirty="0" smtClean="0"/>
              <a:t>的方式， 在不影响服务的情况下增加分片有难度。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可以通过定制开发引入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来进行横向扩容， 但线上还有</a:t>
            </a:r>
            <a:r>
              <a:rPr lang="en-US" altLang="zh-CN" dirty="0" smtClean="0"/>
              <a:t>2.4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2.6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2.8</a:t>
            </a:r>
            <a:r>
              <a:rPr lang="zh-CN" altLang="en-US" dirty="0" smtClean="0"/>
              <a:t>等既有版本，也有加分片的需求</a:t>
            </a:r>
            <a:endParaRPr lang="en-US" altLang="zh-CN" dirty="0" smtClean="0"/>
          </a:p>
          <a:p>
            <a:pPr lvl="1"/>
            <a:r>
              <a:rPr lang="zh-CN" altLang="zh-CN" dirty="0"/>
              <a:t>避免主从数据不一致</a:t>
            </a:r>
          </a:p>
          <a:p>
            <a:pPr lvl="1"/>
            <a:r>
              <a:rPr lang="zh-CN" altLang="zh-CN" dirty="0"/>
              <a:t>服务不能暂停，平滑不影响业务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/>
              <a:t>F</a:t>
            </a:r>
            <a:r>
              <a:rPr lang="en-US" altLang="zh-CN" dirty="0" smtClean="0"/>
              <a:t>iltered replication</a:t>
            </a:r>
            <a:r>
              <a:rPr lang="zh-CN" altLang="en-US" dirty="0" smtClean="0"/>
              <a:t>， 实现某个结点的分裂</a:t>
            </a:r>
            <a:r>
              <a:rPr lang="en-US" altLang="zh-CN" dirty="0" smtClean="0"/>
              <a:t>(split)</a:t>
            </a:r>
          </a:p>
          <a:p>
            <a:pPr lvl="1"/>
            <a:r>
              <a:rPr lang="zh-CN" altLang="en-US" dirty="0" smtClean="0"/>
              <a:t>开发一个支持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Proxy, </a:t>
            </a:r>
            <a:r>
              <a:rPr lang="zh-CN" altLang="en-US" dirty="0" smtClean="0"/>
              <a:t>并通过一</a:t>
            </a:r>
            <a:r>
              <a:rPr lang="zh-CN" altLang="en-US" dirty="0"/>
              <a:t>个流程控制器来</a:t>
            </a:r>
            <a:r>
              <a:rPr lang="zh-CN" altLang="en-US" dirty="0" smtClean="0"/>
              <a:t>协调客户端， 服务结点，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， 等相关各方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38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横向</a:t>
            </a:r>
            <a:r>
              <a:rPr lang="zh-CN" altLang="en-US" dirty="0" smtClean="0"/>
              <a:t>扩容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0040" y="908720"/>
            <a:ext cx="8316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对于水平扩容，则是依赖于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来解决的。每个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jimdb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实例内部都含有若干个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，和上述第一类扩容相似，水平扩容也是通过对数据进行平滑迁移类实现的，但迁移的粒度不再是整个实例，而是针对集群中的这些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。扩容前后如下图所示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zh-CN" altLang="en-US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36" y="2393052"/>
            <a:ext cx="4419600" cy="168402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34274"/>
            <a:ext cx="5362575" cy="15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横向扩容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6388" y="2771775"/>
            <a:ext cx="1177925" cy="454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Bucket [0, 4]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4371951" y="2771775"/>
            <a:ext cx="1177925" cy="454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Bucket [5, 9]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1763688" y="4929188"/>
            <a:ext cx="1817688" cy="454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[0, 1], [5]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3717901" y="4924425"/>
            <a:ext cx="1177925" cy="454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[2, 4]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5043463" y="4924425"/>
            <a:ext cx="1177925" cy="454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[6, 9]</a:t>
            </a:r>
            <a:endParaRPr lang="zh-CN" altLang="en-US" sz="1000" dirty="0"/>
          </a:p>
        </p:txBody>
      </p:sp>
      <p:sp>
        <p:nvSpPr>
          <p:cNvPr id="9" name="下箭头 8"/>
          <p:cNvSpPr/>
          <p:nvPr/>
        </p:nvSpPr>
        <p:spPr>
          <a:xfrm>
            <a:off x="3848076" y="4419600"/>
            <a:ext cx="781050" cy="3365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86263" y="2171700"/>
            <a:ext cx="1860550" cy="3349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Migration controller</a:t>
            </a:r>
            <a:endParaRPr lang="zh-CN" altLang="en-US" sz="1100" dirty="0"/>
          </a:p>
        </p:txBody>
      </p:sp>
      <p:sp>
        <p:nvSpPr>
          <p:cNvPr id="11" name="内容占位符 15"/>
          <p:cNvSpPr txBox="1">
            <a:spLocks/>
          </p:cNvSpPr>
          <p:nvPr/>
        </p:nvSpPr>
        <p:spPr>
          <a:xfrm>
            <a:off x="3116238" y="2182813"/>
            <a:ext cx="1300163" cy="3238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zh-CN" sz="1100" i="1" dirty="0" err="1" smtClean="0"/>
              <a:t>Config</a:t>
            </a:r>
            <a:r>
              <a:rPr lang="en-US" altLang="zh-CN" sz="1100" i="1" dirty="0" smtClean="0"/>
              <a:t> center</a:t>
            </a:r>
            <a:endParaRPr lang="zh-CN" altLang="en-US" sz="1100" i="1" dirty="0"/>
          </a:p>
        </p:txBody>
      </p:sp>
      <p:sp>
        <p:nvSpPr>
          <p:cNvPr id="12" name="矩形 11"/>
          <p:cNvSpPr/>
          <p:nvPr/>
        </p:nvSpPr>
        <p:spPr>
          <a:xfrm>
            <a:off x="1763688" y="3830638"/>
            <a:ext cx="1811338" cy="454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[0, 1], [5]</a:t>
            </a:r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3711551" y="3825875"/>
            <a:ext cx="1177925" cy="454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[0, 4]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5037113" y="3825875"/>
            <a:ext cx="1177925" cy="454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[5, 9]</a:t>
            </a:r>
            <a:endParaRPr lang="zh-CN" altLang="en-US" sz="1000" dirty="0"/>
          </a:p>
        </p:txBody>
      </p:sp>
      <p:sp>
        <p:nvSpPr>
          <p:cNvPr id="15" name="下箭头 14"/>
          <p:cNvSpPr/>
          <p:nvPr/>
        </p:nvSpPr>
        <p:spPr>
          <a:xfrm>
            <a:off x="3805213" y="3333750"/>
            <a:ext cx="781050" cy="3365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292494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同步复制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47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2.4—2.8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916832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dirty&gt;0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传播后返回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55576" y="3904346"/>
            <a:ext cx="514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返回较快，可累积在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查询缓冲中，性能较高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1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3347864" y="2924944"/>
            <a:ext cx="14401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3334719" y="4360120"/>
            <a:ext cx="1440160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347863" y="1631489"/>
            <a:ext cx="648073" cy="1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3995936" y="3538722"/>
            <a:ext cx="117727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3435364" y="1743118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3704474" y="3026831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3645610" y="4468132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482974" y="3566892"/>
            <a:ext cx="0" cy="108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378835" y="3766054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501961" y="1631489"/>
            <a:ext cx="20890" cy="1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4253741" y="2172674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2" grpId="0"/>
      <p:bldP spid="24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9832" y="2780928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Jimdb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概述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07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3644296" y="2924944"/>
            <a:ext cx="14401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2700824" y="4661228"/>
            <a:ext cx="1440160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05986" y="1696803"/>
            <a:ext cx="648073" cy="1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3419645" y="2017765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4000906" y="3026831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3011646" y="4748775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851920" y="3501008"/>
            <a:ext cx="0" cy="11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3635896" y="3766054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798393" y="1631489"/>
            <a:ext cx="20890" cy="1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4550173" y="2172674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9" idx="2"/>
          </p:cNvCxnSpPr>
          <p:nvPr/>
        </p:nvCxnSpPr>
        <p:spPr>
          <a:xfrm flipV="1">
            <a:off x="3445478" y="3501008"/>
            <a:ext cx="918898" cy="11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可选过程 25"/>
          <p:cNvSpPr/>
          <p:nvPr/>
        </p:nvSpPr>
        <p:spPr>
          <a:xfrm>
            <a:off x="4644008" y="4672333"/>
            <a:ext cx="1440160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4821561" y="4771761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4255408" y="3777560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4847476" y="3501008"/>
            <a:ext cx="18987" cy="114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9" idx="2"/>
          </p:cNvCxnSpPr>
          <p:nvPr/>
        </p:nvCxnSpPr>
        <p:spPr>
          <a:xfrm flipH="1" flipV="1">
            <a:off x="4364376" y="3501008"/>
            <a:ext cx="999712" cy="117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2" grpId="0"/>
      <p:bldP spid="24" grpId="0"/>
      <p:bldP spid="28" grpId="0"/>
      <p:bldP spid="30" grpId="0"/>
      <p:bldP spid="27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3644296" y="2924944"/>
            <a:ext cx="14401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2700824" y="4661228"/>
            <a:ext cx="1440160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05986" y="1696803"/>
            <a:ext cx="648073" cy="1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3419645" y="2017765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4000906" y="3026831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3011646" y="4748775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851920" y="3501008"/>
            <a:ext cx="0" cy="11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3635896" y="3766054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798393" y="1631489"/>
            <a:ext cx="20890" cy="1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4550173" y="2172674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9" idx="2"/>
          </p:cNvCxnSpPr>
          <p:nvPr/>
        </p:nvCxnSpPr>
        <p:spPr>
          <a:xfrm flipV="1">
            <a:off x="3445478" y="3501008"/>
            <a:ext cx="918898" cy="11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可选过程 25"/>
          <p:cNvSpPr/>
          <p:nvPr/>
        </p:nvSpPr>
        <p:spPr>
          <a:xfrm>
            <a:off x="4644008" y="4672333"/>
            <a:ext cx="1440160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4821561" y="4771761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Max=6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4255408" y="3777560"/>
            <a:ext cx="818377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4847476" y="3501008"/>
            <a:ext cx="18987" cy="114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9" idx="2"/>
          </p:cNvCxnSpPr>
          <p:nvPr/>
        </p:nvCxnSpPr>
        <p:spPr>
          <a:xfrm flipH="1" flipV="1">
            <a:off x="4364376" y="3501008"/>
            <a:ext cx="999712" cy="117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2" grpId="0"/>
      <p:bldP spid="24" grpId="0"/>
      <p:bldP spid="28" grpId="0"/>
      <p:bldP spid="30" grpId="0"/>
      <p:bldP spid="27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9552" y="1916832"/>
            <a:ext cx="50560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2.8</a:t>
            </a:r>
            <a:r>
              <a:rPr lang="zh-CN" altLang="en-US" dirty="0" smtClean="0"/>
              <a:t>已有机制，改动小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主记录命令执行完时的偏移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从发送最新偏移作为</a:t>
            </a:r>
            <a:r>
              <a:rPr lang="en-US" altLang="zh-CN" dirty="0" err="1" smtClean="0"/>
              <a:t>ack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仅当前连接等待同步返回响应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不阻塞</a:t>
            </a:r>
            <a:r>
              <a:rPr lang="zh-CN" altLang="en-US" dirty="0"/>
              <a:t>，</a:t>
            </a:r>
            <a:r>
              <a:rPr lang="zh-CN" altLang="en-US" dirty="0" smtClean="0"/>
              <a:t>仍可同时支持同步和异步操作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9832" y="278092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微软雅黑" pitchFamily="34" charset="-122"/>
                <a:cs typeface="+mj-cs"/>
              </a:rPr>
              <a:t>冷热数据及持久化</a:t>
            </a:r>
          </a:p>
        </p:txBody>
      </p:sp>
    </p:spTree>
    <p:extLst>
      <p:ext uri="{BB962C8B-B14F-4D97-AF65-F5344CB8AC3E}">
        <p14:creationId xmlns:p14="http://schemas.microsoft.com/office/powerpoint/2010/main" val="3982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冷热</a:t>
            </a:r>
            <a:r>
              <a:rPr lang="zh-CN" altLang="en-US" dirty="0" smtClean="0"/>
              <a:t>数据二级存储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5164" y="836712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Pains</a:t>
            </a:r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完全依赖于内存，往往内存不够使用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启动时需要把全部数据加载到内存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在数据量大时启动速度慢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规划总是赶不上业务发展， 内存总量不断被突破， 不断陷入扩容， 再扩容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的梦魇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zh-CN" altLang="en-US" dirty="0"/>
              <a:t>引入</a:t>
            </a:r>
            <a:r>
              <a:rPr lang="en-US" altLang="zh-CN" dirty="0" smtClean="0"/>
              <a:t>RAM </a:t>
            </a:r>
            <a:r>
              <a:rPr lang="en-US" altLang="zh-CN" dirty="0"/>
              <a:t>+ </a:t>
            </a:r>
            <a:r>
              <a:rPr lang="en-US" altLang="zh-CN" dirty="0" smtClean="0"/>
              <a:t>SSD/HDD</a:t>
            </a:r>
            <a:r>
              <a:rPr lang="zh-CN" altLang="en-US" dirty="0" smtClean="0"/>
              <a:t>两级存储，在内存中存储热点数据， 冷数据被自动交换到磁盘，解决了内存不足的问题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启动时并不把所有数据加载入内存，而是在运行时根据需要加载，解决了启动速度慢的问题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因为引入了二级存储， 存储容量通常比较大， 所以不需要频繁的扩容了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69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8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8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			Jimdb S</a:t>
            </a:r>
            <a:endParaRPr lang="en-US" altLang="zh-CN" sz="48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57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6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Jimdb S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大容量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支持主从同步复制，超过数据库级别的可靠性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接近纯内存redis的读性能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稳定的写性能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基于redis 2.8开发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使用SSD存储介质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36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169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容量问题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长久以来困扰redis的最大的问题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限制了redis的使用范围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redis作者多次试图解决，效果并不理想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481501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几种可行的解决方案</a:t>
            </a:r>
            <a:endParaRPr lang="en-US" altLang="zh-CN" sz="26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虚拟内存，冷热数据交换 (VM)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直接读写存储引擎 (SSDB)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数据先写入内存，定期写入硬盘 (Jimdb S)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endParaRPr lang="zh-CN" altLang="en-US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6106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虚拟内存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    内存里保留热数据和脏数据，冷数据交换到硬盘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缺点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所有的key保留在内存，不适合value很小的场景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本身无法持久化，需要额外的持久化策略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大量随机写入，即使在只读场景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endParaRPr lang="zh-CN" altLang="en-US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343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525252" cy="5472608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altLang="zh-CN" dirty="0"/>
              <a:t>5500 </a:t>
            </a:r>
            <a:r>
              <a:rPr lang="en-US" altLang="zh-CN" dirty="0" err="1"/>
              <a:t>Redis</a:t>
            </a:r>
            <a:r>
              <a:rPr lang="zh-CN" altLang="en-US" dirty="0"/>
              <a:t>实例、</a:t>
            </a:r>
            <a:r>
              <a:rPr lang="en-US" altLang="zh-CN" dirty="0"/>
              <a:t>1200</a:t>
            </a:r>
            <a:r>
              <a:rPr lang="zh-CN" altLang="en-US" dirty="0"/>
              <a:t>服务器、</a:t>
            </a:r>
            <a:r>
              <a:rPr lang="en-US" altLang="zh-CN" dirty="0"/>
              <a:t>400</a:t>
            </a:r>
            <a:r>
              <a:rPr lang="zh-CN" altLang="en-US" dirty="0" smtClean="0"/>
              <a:t>集群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402704" y="3313931"/>
            <a:ext cx="5105400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The shared pool of big-RAM servers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02704" y="2809106"/>
            <a:ext cx="5105400" cy="50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management system</a:t>
            </a:r>
            <a:endParaRPr lang="zh-CN" altLang="en-US" sz="1400" dirty="0"/>
          </a:p>
        </p:txBody>
      </p:sp>
      <p:sp>
        <p:nvSpPr>
          <p:cNvPr id="44" name="圆角矩形 43"/>
          <p:cNvSpPr>
            <a:spLocks noChangeAspect="1"/>
          </p:cNvSpPr>
          <p:nvPr/>
        </p:nvSpPr>
        <p:spPr>
          <a:xfrm>
            <a:off x="4966767" y="2164457"/>
            <a:ext cx="455612" cy="2936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s2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>
            <a:spLocks noChangeAspect="1"/>
          </p:cNvSpPr>
          <p:nvPr/>
        </p:nvSpPr>
        <p:spPr>
          <a:xfrm>
            <a:off x="4966767" y="1878707"/>
            <a:ext cx="455612" cy="2936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m2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>
            <a:spLocks noChangeAspect="1"/>
          </p:cNvSpPr>
          <p:nvPr/>
        </p:nvSpPr>
        <p:spPr>
          <a:xfrm>
            <a:off x="4480992" y="2173982"/>
            <a:ext cx="455612" cy="2936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s1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>
            <a:spLocks noChangeAspect="1"/>
          </p:cNvSpPr>
          <p:nvPr/>
        </p:nvSpPr>
        <p:spPr>
          <a:xfrm>
            <a:off x="4480992" y="1869182"/>
            <a:ext cx="455612" cy="2936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m1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564658" y="5028828"/>
            <a:ext cx="828675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m1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6628184" y="5676900"/>
            <a:ext cx="828675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6628184" y="5028828"/>
            <a:ext cx="828675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m2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7631757" y="5676900"/>
            <a:ext cx="828675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7613111" y="5012700"/>
            <a:ext cx="828675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m3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5578946" y="5676900"/>
            <a:ext cx="828675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54" name="椭圆 53"/>
          <p:cNvSpPr/>
          <p:nvPr/>
        </p:nvSpPr>
        <p:spPr>
          <a:xfrm>
            <a:off x="6351959" y="4077072"/>
            <a:ext cx="1209675" cy="4286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/>
              <a:t>Java &amp; C </a:t>
            </a:r>
            <a:r>
              <a:rPr lang="en-US" altLang="zh-CN" sz="1100" dirty="0"/>
              <a:t>client</a:t>
            </a:r>
            <a:endParaRPr lang="zh-CN" altLang="en-US" sz="1100" dirty="0"/>
          </a:p>
        </p:txBody>
      </p:sp>
      <p:sp>
        <p:nvSpPr>
          <p:cNvPr id="55" name="矩形 54"/>
          <p:cNvSpPr/>
          <p:nvPr/>
        </p:nvSpPr>
        <p:spPr>
          <a:xfrm>
            <a:off x="2261220" y="1556791"/>
            <a:ext cx="1894334" cy="94074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集群</a:t>
            </a:r>
          </a:p>
        </p:txBody>
      </p:sp>
      <p:sp>
        <p:nvSpPr>
          <p:cNvPr id="56" name="矩形 55"/>
          <p:cNvSpPr/>
          <p:nvPr/>
        </p:nvSpPr>
        <p:spPr>
          <a:xfrm>
            <a:off x="407318" y="1556791"/>
            <a:ext cx="504974" cy="94074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anchor="t" anchorCtr="0"/>
          <a:lstStyle/>
          <a:p>
            <a:pPr algn="ctr">
              <a:defRPr/>
            </a:pPr>
            <a:r>
              <a:rPr lang="zh-CN" altLang="en-US" sz="1400" dirty="0"/>
              <a:t>分片</a:t>
            </a:r>
          </a:p>
        </p:txBody>
      </p:sp>
      <p:sp>
        <p:nvSpPr>
          <p:cNvPr id="57" name="圆角矩形 56"/>
          <p:cNvSpPr>
            <a:spLocks noChangeAspect="1"/>
          </p:cNvSpPr>
          <p:nvPr/>
        </p:nvSpPr>
        <p:spPr>
          <a:xfrm>
            <a:off x="2279129" y="1869182"/>
            <a:ext cx="455613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m1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>
            <a:spLocks noChangeAspect="1"/>
          </p:cNvSpPr>
          <p:nvPr/>
        </p:nvSpPr>
        <p:spPr>
          <a:xfrm>
            <a:off x="2750617" y="2173982"/>
            <a:ext cx="455612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s2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>
            <a:spLocks noChangeAspect="1"/>
          </p:cNvSpPr>
          <p:nvPr/>
        </p:nvSpPr>
        <p:spPr>
          <a:xfrm>
            <a:off x="2760142" y="1869182"/>
            <a:ext cx="455612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m2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>
            <a:spLocks noChangeAspect="1"/>
          </p:cNvSpPr>
          <p:nvPr/>
        </p:nvSpPr>
        <p:spPr>
          <a:xfrm>
            <a:off x="2283892" y="2173982"/>
            <a:ext cx="455612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s1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>
            <a:spLocks noChangeAspect="1"/>
          </p:cNvSpPr>
          <p:nvPr/>
        </p:nvSpPr>
        <p:spPr>
          <a:xfrm>
            <a:off x="3204642" y="2164457"/>
            <a:ext cx="455612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s3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>
            <a:spLocks noChangeAspect="1"/>
          </p:cNvSpPr>
          <p:nvPr/>
        </p:nvSpPr>
        <p:spPr>
          <a:xfrm>
            <a:off x="3214167" y="1859657"/>
            <a:ext cx="455612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m3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>
            <a:spLocks noChangeAspect="1"/>
          </p:cNvSpPr>
          <p:nvPr/>
        </p:nvSpPr>
        <p:spPr>
          <a:xfrm>
            <a:off x="3690417" y="2164457"/>
            <a:ext cx="455612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s4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>
            <a:spLocks noChangeAspect="1"/>
          </p:cNvSpPr>
          <p:nvPr/>
        </p:nvSpPr>
        <p:spPr>
          <a:xfrm>
            <a:off x="3699942" y="1859657"/>
            <a:ext cx="455612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m4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431279" y="1869182"/>
            <a:ext cx="455613" cy="29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m1</a:t>
            </a:r>
            <a:endParaRPr lang="zh-CN" altLang="en-US" sz="1400" dirty="0"/>
          </a:p>
        </p:txBody>
      </p:sp>
      <p:sp>
        <p:nvSpPr>
          <p:cNvPr id="66" name="圆角矩形 65"/>
          <p:cNvSpPr>
            <a:spLocks noChangeAspect="1"/>
          </p:cNvSpPr>
          <p:nvPr/>
        </p:nvSpPr>
        <p:spPr>
          <a:xfrm>
            <a:off x="912292" y="2173982"/>
            <a:ext cx="455612" cy="29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912292" y="1869182"/>
            <a:ext cx="455612" cy="29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m2</a:t>
            </a:r>
            <a:endParaRPr lang="zh-CN" altLang="en-US" sz="1400" dirty="0"/>
          </a:p>
        </p:txBody>
      </p:sp>
      <p:sp>
        <p:nvSpPr>
          <p:cNvPr id="68" name="圆角矩形 67"/>
          <p:cNvSpPr>
            <a:spLocks noChangeAspect="1"/>
          </p:cNvSpPr>
          <p:nvPr/>
        </p:nvSpPr>
        <p:spPr>
          <a:xfrm>
            <a:off x="1393304" y="2173982"/>
            <a:ext cx="455613" cy="29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69" name="圆角矩形 68"/>
          <p:cNvSpPr>
            <a:spLocks noChangeAspect="1"/>
          </p:cNvSpPr>
          <p:nvPr/>
        </p:nvSpPr>
        <p:spPr>
          <a:xfrm>
            <a:off x="1393304" y="1869182"/>
            <a:ext cx="455613" cy="29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m3</a:t>
            </a:r>
            <a:endParaRPr lang="zh-CN" altLang="en-US" sz="1400" dirty="0"/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>
          <a:xfrm>
            <a:off x="436042" y="2173982"/>
            <a:ext cx="455612" cy="29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s1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27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直接读写存储引擎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对不同类型的数据结构编码，转换成k/v操作和遍历操作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缺点(leveldb版)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归并造成的性能波动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写入放大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缺点(lmdb版）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无法批量写入，写入性能较差。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写入放大	</a:t>
            </a:r>
          </a:p>
        </p:txBody>
      </p:sp>
    </p:spTree>
    <p:extLst>
      <p:ext uri="{BB962C8B-B14F-4D97-AF65-F5344CB8AC3E}">
        <p14:creationId xmlns:p14="http://schemas.microsoft.com/office/powerpoint/2010/main" val="4497161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189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数据先写入缓存，定时批量写入存储引擎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    Jimdb使用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的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方案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缓存层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加持久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层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，两级存储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，同时提升读性能和写性能</a:t>
            </a:r>
            <a:endParaRPr lang="zh-CN" altLang="en-US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5684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7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批量写入间隔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可以配置为1/100秒到1秒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默认1/100秒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每次批量写入后执行fsync，保证数据落到硬盘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异常断电或kernel panic，只有1/100秒内写入的数据丢失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间隔较长可以提升写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吞吐量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，牺牲持久性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间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隔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较短保证持久性，略微降低写性能</a:t>
            </a:r>
            <a:endParaRPr lang="zh-CN" altLang="en-US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9119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199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批量写入方式比较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后台fork子进程写入</a:t>
            </a:r>
            <a:b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</a:b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fork的延迟和开销过大，不能太频繁的执行，所以无法满足持久性的需求。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/>
            </a:r>
            <a:b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</a:b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实现较复杂。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后台线程写入</a:t>
            </a:r>
            <a:b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</a:b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实现较复杂。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前台主线程写入</a:t>
            </a:r>
            <a:b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</a:b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Jimdb S使用的实现方式，测试表明，主线程写并不会牺牲性能。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/>
            </a:r>
            <a:b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</a:b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原因：Page Cache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8812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204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Page Cache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写硬盘操作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先写入缓存，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不会被阻塞。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后台批量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回写到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硬盘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只有打开文件时用O_DIRECT标志才可跳过。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758239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36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Page Cache</a:t>
            </a: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的陷阱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    由于写未被阻塞，后台回写进程的写入速度有可能会持续低于前台写入数据的速度，导致脏页比例持续增长，到一定值的时候（20%），整个操作系统所有进程的写操作都会被阻塞，可能会长达几分钟。大量随机写时更容易出现。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解决方案</a:t>
            </a:r>
            <a:endParaRPr lang="en-US" altLang="zh-CN" sz="26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在程序里控制，及时fsync，保证脏页回写入硬盘。</a:t>
            </a:r>
            <a:endParaRPr lang="en-US" altLang="zh-CN" sz="26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843828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37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fsync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阻塞操作，延迟至少在几毫秒，有可能长达数秒到数十秒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执行越频繁，延迟越低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对一个文件执行fsync时，阻塞的这段时间，其他线程的写操作也会被阻塞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355754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37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rmAutofit lnSpcReduction="10000"/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避免fsync对主线程的阻塞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后台线程执行fsync操作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在fsync未完成时，避免执行写操作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在fsync完成后，批量执行写操作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再次启动后台线程执行fsync操作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fsync和write交替进行，不会阻塞主线程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在fsync超过2秒未完成时，阻塞写操作，保证脏数据不会积压太多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81754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38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Jimdb S的命令执行流程（优化前）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命令执行前需要确保所有需要用到的数据在内存里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如果内存里找不到，读硬盘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把硬盘读到的数据加载到内存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执行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549251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39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Jimdb S的命令执行流程（多线程优化后）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命令执行前需要确保所有需要用到的数据在内存里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如果内存里找不到，启用后台线程读硬盘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后台线程读硬盘后，不加载到内存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回到主线程再读一遍硬盘，加载到内存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执行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42228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功能特性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648768" cy="5544616"/>
          </a:xfrm>
        </p:spPr>
        <p:txBody>
          <a:bodyPr>
            <a:no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支持大容量缓存</a:t>
            </a:r>
          </a:p>
          <a:p>
            <a:pPr marL="0" indent="0">
              <a:buNone/>
            </a:pPr>
            <a:r>
              <a:rPr lang="zh-CN" altLang="en-US" sz="1200" dirty="0" smtClean="0"/>
              <a:t>将</a:t>
            </a:r>
            <a:r>
              <a:rPr lang="zh-CN" altLang="en-US" sz="1200" dirty="0"/>
              <a:t>缓存数据分摊到多个分片（每个分片上具有相同的构成，比如：都是一主一从两个节点）上，从而可以创建出大容量的缓存。</a:t>
            </a: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缓存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数据的高可用性</a:t>
            </a:r>
          </a:p>
          <a:p>
            <a:pPr marL="0" indent="0">
              <a:buNone/>
            </a:pPr>
            <a:r>
              <a:rPr lang="zh-CN" altLang="en-US" sz="1200" dirty="0" smtClean="0"/>
              <a:t>和</a:t>
            </a:r>
            <a:r>
              <a:rPr lang="en-US" altLang="zh-CN" sz="1200" dirty="0" err="1"/>
              <a:t>M</a:t>
            </a:r>
            <a:r>
              <a:rPr lang="en-US" altLang="zh-CN" sz="1200" dirty="0" err="1" smtClean="0"/>
              <a:t>ysql</a:t>
            </a:r>
            <a:r>
              <a:rPr lang="zh-CN" altLang="en-US" sz="1200" dirty="0"/>
              <a:t>相同</a:t>
            </a:r>
            <a:r>
              <a:rPr lang="zh-CN" altLang="en-US" sz="1200" dirty="0" smtClean="0"/>
              <a:t>，支持异步复制和同步复制，</a:t>
            </a:r>
            <a:r>
              <a:rPr lang="zh-CN" altLang="en-US" sz="1200" dirty="0"/>
              <a:t>目前可以达到等同于</a:t>
            </a:r>
            <a:r>
              <a:rPr lang="en-US" altLang="zh-CN" sz="1200" dirty="0"/>
              <a:t>mysql</a:t>
            </a:r>
            <a:r>
              <a:rPr lang="zh-CN" altLang="en-US" sz="1200" dirty="0"/>
              <a:t>级别的数据可用性。</a:t>
            </a: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多种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策略</a:t>
            </a:r>
          </a:p>
          <a:p>
            <a:pPr marL="0" indent="0">
              <a:buNone/>
            </a:pPr>
            <a:r>
              <a:rPr lang="zh-CN" altLang="en-US" sz="1200" dirty="0" smtClean="0"/>
              <a:t>针对</a:t>
            </a:r>
            <a:r>
              <a:rPr lang="zh-CN" altLang="en-US" sz="1200" dirty="0"/>
              <a:t>读操作可分为“主优先”、“从优先”、</a:t>
            </a:r>
            <a:r>
              <a:rPr lang="zh-CN" altLang="en-US" sz="1200" dirty="0" smtClean="0"/>
              <a:t>“随意挑选”</a:t>
            </a:r>
            <a:r>
              <a:rPr lang="zh-CN" altLang="en-US" sz="1200" dirty="0"/>
              <a:t>等方式</a:t>
            </a:r>
            <a:r>
              <a:rPr lang="zh-CN" altLang="en-US" sz="1200" dirty="0" smtClean="0"/>
              <a:t>；不同</a:t>
            </a:r>
            <a:r>
              <a:rPr lang="zh-CN" altLang="en-US" sz="1200" dirty="0"/>
              <a:t>的</a:t>
            </a:r>
            <a:r>
              <a:rPr lang="en-US" altLang="zh-CN" sz="1200" dirty="0"/>
              <a:t>I/O</a:t>
            </a:r>
            <a:r>
              <a:rPr lang="zh-CN" altLang="en-US" sz="1200" dirty="0"/>
              <a:t>策略，对数据一致性的影响也不同，应用可以根据自身对数据一致性的需求，选择不同的</a:t>
            </a:r>
            <a:r>
              <a:rPr lang="en-US" altLang="zh-CN" sz="1200" dirty="0"/>
              <a:t>I/O</a:t>
            </a:r>
            <a:r>
              <a:rPr lang="zh-CN" altLang="en-US" sz="1200" dirty="0"/>
              <a:t>策略</a:t>
            </a:r>
            <a:r>
              <a:rPr lang="zh-CN" altLang="en-US" sz="1200" dirty="0" smtClean="0"/>
              <a:t>。</a:t>
            </a: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哨兵服务和故障自动切换</a:t>
            </a:r>
          </a:p>
          <a:p>
            <a:pPr marL="0" indent="0">
              <a:buNone/>
            </a:pPr>
            <a:r>
              <a:rPr lang="zh-CN" altLang="en-US" sz="1200" dirty="0" smtClean="0"/>
              <a:t>通过选举算法实现的哨兵服务能够自动判断实例的不存活状态，通知 </a:t>
            </a:r>
            <a:r>
              <a:rPr lang="en-US" altLang="zh-CN" sz="1200" dirty="0" smtClean="0"/>
              <a:t>Failover</a:t>
            </a:r>
            <a:r>
              <a:rPr lang="zh-CN" altLang="en-US" sz="1200" dirty="0" smtClean="0"/>
              <a:t>服务进行 主从 自动切换， 以保证服务的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24</a:t>
            </a:r>
            <a:r>
              <a:rPr lang="zh-CN" altLang="en-US" sz="1200" dirty="0" smtClean="0"/>
              <a:t>小时不间断运行。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1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38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rmAutofit fontScale="77500" lnSpcReduction="20000"/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选择这种优化方式的原因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无需改动redis单线程模型，所有内存操作都是有序的一致的。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无需考虑线程同步和竞争问题。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Page Cache保证第二次读硬盘时，数据已经加载到内存，不会有硬盘IO，不会阻塞主线程。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896926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39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3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主动expire</a:t>
            </a:r>
            <a:endParaRPr lang="en-US" altLang="zh-CN" sz="3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336362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0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rmAutofit fontScale="70000" lnSpcReduction="20000"/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主动expire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如果数据过期后，一直未被访问，会在硬盘上一直占用多余的空间。删除操作只有在被访问时才会触发。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我们需要用一种方式把过期的数据清理掉。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025169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0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主动expire的几种实现方式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1．纯内存实现方式(redis的方式）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单独的hash表保存过期的key。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定时任务里随机读取过期表里的key，随机取一定量的key。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对过期的key执行删除操作。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如果发现已过期的key的比例较高，继续执行，直到耗时1ms或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已过期key的比例低于一个阈值。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占用内存较大，启动时需要全部载入内存，启动慢。</a:t>
            </a:r>
          </a:p>
        </p:txBody>
      </p:sp>
    </p:spTree>
    <p:extLst>
      <p:ext uri="{BB962C8B-B14F-4D97-AF65-F5344CB8AC3E}">
        <p14:creationId xmlns:p14="http://schemas.microsoft.com/office/powerpoint/2010/main" val="199357425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1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主动expire的几种实现方式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2．定期遍历整个数据库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耗时长，开销大，影响page cache的命中率。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3．把过期的key用时间顺序索引，写入存储引擎。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可以保证key在第一时间被删除。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影响写入性能。</a:t>
            </a:r>
          </a:p>
        </p:txBody>
      </p:sp>
    </p:spTree>
    <p:extLst>
      <p:ext uri="{BB962C8B-B14F-4D97-AF65-F5344CB8AC3E}">
        <p14:creationId xmlns:p14="http://schemas.microsoft.com/office/powerpoint/2010/main" val="211322772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1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Jimdb S主动expire的实现方式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在设置过期时间时，把key记录在日志文件里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每一天对应一个日志文件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每天凌晨，选择前一天对应的过期日志文件，把日志里记录的key全部访问一遍，如果过期，会触发删除操作。</a:t>
            </a:r>
          </a:p>
        </p:txBody>
      </p:sp>
    </p:spTree>
    <p:extLst>
      <p:ext uri="{BB962C8B-B14F-4D97-AF65-F5344CB8AC3E}">
        <p14:creationId xmlns:p14="http://schemas.microsoft.com/office/powerpoint/2010/main" val="260489245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2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快照</a:t>
            </a:r>
            <a:endParaRPr lang="en-US" altLang="zh-CN" sz="36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0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2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快照的几种实现方式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fork后台进程（redis的实现方式）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后台进程需要长时间运行，主进程的内存数据更新会导致大量的内存消耗，无法精确控制内存占用，有OutOfMemory的风险。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纯内存只能通过这种方式实现。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2．后台进程遍历存储引擎（leveldb引擎）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在前台把脏数据写入存储引擎后，保证内存和硬盘数据一致。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启动后台线程，用存储引擎的迭代器遍历数据，生成rdb格式的文件。</a:t>
            </a:r>
          </a:p>
        </p:txBody>
      </p:sp>
    </p:spTree>
    <p:extLst>
      <p:ext uri="{BB962C8B-B14F-4D97-AF65-F5344CB8AC3E}">
        <p14:creationId xmlns:p14="http://schemas.microsoft.com/office/powerpoint/2010/main" val="290373897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3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快照的几种实现方式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3 . 存储引擎直接生成快照（lmdb引擎）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在前台把脏数据写入存储引擎后，后台线程使用存储引擎接口，直接生成快照，不需要遍历数据，不需要写rdb文件。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耗时最短。Jimdb S使用这种方式。</a:t>
            </a:r>
          </a:p>
        </p:txBody>
      </p:sp>
    </p:spTree>
    <p:extLst>
      <p:ext uri="{BB962C8B-B14F-4D97-AF65-F5344CB8AC3E}">
        <p14:creationId xmlns:p14="http://schemas.microsoft.com/office/powerpoint/2010/main" val="135516339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3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 复杂数据结构的支持</a:t>
            </a:r>
            <a:endParaRPr lang="en-US" altLang="zh-CN" sz="36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195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功能特性（续）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648768" cy="5544616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动态扩容</a:t>
            </a:r>
          </a:p>
          <a:p>
            <a:pPr marL="0" indent="0">
              <a:buNone/>
            </a:pPr>
            <a:r>
              <a:rPr lang="zh-CN" altLang="en-US" sz="1200" dirty="0" smtClean="0"/>
              <a:t>可通过多种途径实现动态扩容。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第一</a:t>
            </a:r>
            <a:r>
              <a:rPr lang="zh-CN" altLang="en-US" sz="1200" dirty="0"/>
              <a:t>种形式，通过在单个节点上预留内存，然后需要扩容时直接使用预留内存的方法达到扩容的目的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第二</a:t>
            </a:r>
            <a:r>
              <a:rPr lang="zh-CN" altLang="en-US" sz="1200" dirty="0"/>
              <a:t>种形式，</a:t>
            </a:r>
            <a:r>
              <a:rPr lang="zh-CN" altLang="en-US" sz="1200" dirty="0" smtClean="0"/>
              <a:t>通过数据迁移来实现扩容。（平滑纵向扩容）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/>
              <a:t>第二种形式，</a:t>
            </a:r>
            <a:r>
              <a:rPr lang="zh-CN" altLang="en-US" sz="1200" dirty="0" smtClean="0"/>
              <a:t>通过增加分片数增加数据</a:t>
            </a:r>
            <a:r>
              <a:rPr lang="zh-CN" altLang="en-US" sz="1200" dirty="0"/>
              <a:t>迁移来实现扩容</a:t>
            </a:r>
            <a:r>
              <a:rPr lang="zh-CN" altLang="en-US" sz="1200" dirty="0" smtClean="0"/>
              <a:t>。（平滑横向扩容）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spring-cache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已经支持了</a:t>
            </a:r>
            <a:r>
              <a:rPr lang="en-US" altLang="zh-CN" sz="1200" dirty="0"/>
              <a:t>spring-cache</a:t>
            </a:r>
            <a:r>
              <a:rPr lang="zh-CN" altLang="en-US" sz="1200" dirty="0"/>
              <a:t>与缓存的结合使用。将来会增加若干其他的特殊命令和应用。</a:t>
            </a:r>
          </a:p>
        </p:txBody>
      </p:sp>
    </p:spTree>
    <p:extLst>
      <p:ext uri="{BB962C8B-B14F-4D97-AF65-F5344CB8AC3E}">
        <p14:creationId xmlns:p14="http://schemas.microsoft.com/office/powerpoint/2010/main" val="26120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4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当前版本(0.8s)对复杂数据结构的支持</a:t>
            </a:r>
            <a:endParaRPr lang="en-US" altLang="zh-CN" sz="26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所有的复杂数据结构用rdb的方式序列化，作为单个key/value，写入硬盘。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任何子元素的更新，整个数据结构需要重新序列化，写入硬盘。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无法支持存储子元素很多（超过100）的数据类型。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1234418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4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未来的版本对复杂数据结构的支持</a:t>
            </a:r>
            <a:endParaRPr lang="en-US" altLang="zh-CN" sz="26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zh-CN" altLang="en-US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支持大zset （开发基本完成，正在测试，即将推出）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	支持除zunionstore，zinterstore外的所有命令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支持所有大数据结构hash/list/set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3611758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5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b="1" u="none" strike="noStrike" kern="1200" cap="none" spc="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用key/value存储引擎实现复杂数据结构</a:t>
            </a:r>
            <a:endParaRPr lang="en-US" altLang="zh-CN" sz="2600" u="none" strike="noStrike" kern="1200" cap="none" spc="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en-US" altLang="zh-CN" sz="2000" u="none" strike="noStrike" kern="1200" cap="none" spc="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子元素做为单独的key写入存储引擎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en-US" altLang="zh-CN" sz="2000" u="none" strike="noStrike" kern="1200" cap="none" spc="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不同类型的元素使用不同的前缀区分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</a:t>
            </a:r>
            <a:r>
              <a:rPr lang="en-US" altLang="zh-CN" sz="2000" u="none" strike="noStrike" kern="1200" cap="none" spc="0" baseline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利用用存储引擎的范围查询特性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7429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55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ZSET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有序的集合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每个元素对应一个double类型的score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可以按照score的顺序范围查询(zrange命令）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查询元素在集合里的排名(zrank命令)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内存实现方式是hash(无序)+skiplist(有序)。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hash的key/value对应element和score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skiplist的key/value对应score和element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0459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文本框"/>
          <p:cNvSpPr>
            <a:spLocks noGrp="1"/>
          </p:cNvSpPr>
          <p:nvPr>
            <p:ph type="title" idx="4294967295"/>
          </p:nvPr>
        </p:nvSpPr>
        <p:spPr>
          <a:xfrm>
            <a:off x="457200" y="116632"/>
            <a:ext cx="5976664" cy="5513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u="none" strike="noStrike" kern="1200" cap="none" spc="0" baseline="0">
                <a:solidFill>
                  <a:schemeClr val="tx1"/>
                </a:solidFill>
                <a:latin typeface="Cambria" pitchFamily="18" charset="0"/>
                <a:ea typeface="微软雅黑" pitchFamily="34" charset="-122"/>
                <a:cs typeface="Lucida Sans" charset="0"/>
              </a:rPr>
              <a:t>Jimdb server</a:t>
            </a:r>
            <a:endParaRPr lang="zh-CN" altLang="en-US" sz="2800" u="none" strike="noStrike" kern="1200" cap="none" spc="0" baseline="0">
              <a:solidFill>
                <a:schemeClr val="tx1"/>
              </a:solidFill>
              <a:latin typeface="Cambria" pitchFamily="18" charset="0"/>
              <a:ea typeface="微软雅黑" pitchFamily="34" charset="-122"/>
              <a:cs typeface="Lucida Sans" charset="0"/>
            </a:endParaRPr>
          </a:p>
        </p:txBody>
      </p:sp>
      <p:sp>
        <p:nvSpPr>
          <p:cNvPr id="460" name="文本框"/>
          <p:cNvSpPr>
            <a:spLocks noGrp="1"/>
          </p:cNvSpPr>
          <p:nvPr>
            <p:ph type="body" idx="4294967295"/>
          </p:nvPr>
        </p:nvSpPr>
        <p:spPr>
          <a:xfrm>
            <a:off x="475164" y="836712"/>
            <a:ext cx="8229600" cy="5472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ZSET在存储引擎上实现</a:t>
            </a:r>
            <a:endParaRPr lang="en-US" altLang="zh-CN" sz="2000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Lucida Sans" charset="0"/>
            </a:endParaRP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通过大小端转换和比特位操作，把double类型编码，使其可以用字典序排序。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element作为key保存，(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‘z’+keyLen+</a:t>
            </a: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key+element)/score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score+elemtn作为key保存, (‘s’+keyLen+score+element)/null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对rank进行索引，避免range的offset过大时低效率的遍历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持久化rank，(‘r’+key)/rankIndex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后台线程预读，前台线程再次读取并返回客户端结果。</a:t>
            </a:r>
          </a:p>
          <a:p>
            <a:pPr marL="342900" indent="-342900" algn="l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Lucida Sans" charset="0"/>
              </a:rPr>
              <a:t>	范围查询不经过内存缓存</a:t>
            </a:r>
          </a:p>
        </p:txBody>
      </p:sp>
    </p:spTree>
    <p:extLst>
      <p:ext uri="{BB962C8B-B14F-4D97-AF65-F5344CB8AC3E}">
        <p14:creationId xmlns:p14="http://schemas.microsoft.com/office/powerpoint/2010/main" val="8182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200" b="1" dirty="0" smtClean="0">
                <a:solidFill>
                  <a:prstClr val="black"/>
                </a:solidFill>
              </a:rPr>
              <a:t>统一大集群管理，完全弹性服务</a:t>
            </a:r>
            <a:endParaRPr lang="en-US" altLang="zh-CN" sz="3200" b="1" dirty="0" smtClean="0">
              <a:solidFill>
                <a:prstClr val="black"/>
              </a:solidFill>
            </a:endParaRPr>
          </a:p>
          <a:p>
            <a:pPr lvl="0"/>
            <a:endParaRPr lang="en-US" altLang="zh-CN" sz="32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3200" b="1" dirty="0" smtClean="0">
                <a:solidFill>
                  <a:prstClr val="black"/>
                </a:solidFill>
              </a:rPr>
              <a:t>From static partitioning to fine sharing &amp; elastic provisioning</a:t>
            </a:r>
            <a:endParaRPr lang="en-US" altLang="zh-CN" sz="3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7560840" cy="1944216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华文楷体" pitchFamily="2" charset="-122"/>
                <a:ea typeface="华文楷体" pitchFamily="2" charset="-122"/>
              </a:rPr>
              <a:t>谢谢！</a:t>
            </a:r>
            <a:endParaRPr lang="zh-CN" altLang="en-US" sz="4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36096" y="3573016"/>
            <a:ext cx="2890148" cy="1224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JIMDB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系统技术部</a:t>
            </a:r>
            <a:r>
              <a:rPr lang="en-US" altLang="zh-CN" dirty="0" smtClean="0"/>
              <a:t>@</a:t>
            </a:r>
            <a:r>
              <a:rPr lang="zh-CN" altLang="en-US" dirty="0" smtClean="0"/>
              <a:t>云平台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2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6234113" y="2725738"/>
            <a:ext cx="1223962" cy="385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/>
              <a:t>Scaling controller</a:t>
            </a:r>
            <a:endParaRPr lang="zh-CN" altLang="en-US" sz="1100" dirty="0"/>
          </a:p>
        </p:txBody>
      </p:sp>
      <p:sp>
        <p:nvSpPr>
          <p:cNvPr id="7" name="圆角矩形 6"/>
          <p:cNvSpPr>
            <a:spLocks noChangeAspect="1"/>
          </p:cNvSpPr>
          <p:nvPr/>
        </p:nvSpPr>
        <p:spPr>
          <a:xfrm>
            <a:off x="1643063" y="2578100"/>
            <a:ext cx="1411287" cy="293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Failover controller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>
            <a:spLocks noChangeAspect="1"/>
          </p:cNvSpPr>
          <p:nvPr/>
        </p:nvSpPr>
        <p:spPr>
          <a:xfrm>
            <a:off x="1643063" y="1698625"/>
            <a:ext cx="1379537" cy="2936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Failure detector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>
            <a:spLocks noChangeAspect="1"/>
          </p:cNvSpPr>
          <p:nvPr/>
        </p:nvSpPr>
        <p:spPr>
          <a:xfrm>
            <a:off x="1795463" y="1851025"/>
            <a:ext cx="1379537" cy="2936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Failure detector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1947863" y="2003425"/>
            <a:ext cx="1379537" cy="2936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Failure detector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5063" y="4633913"/>
            <a:ext cx="2922587" cy="598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2" name="圆角矩形 11"/>
          <p:cNvSpPr>
            <a:spLocks noChangeAspect="1"/>
          </p:cNvSpPr>
          <p:nvPr/>
        </p:nvSpPr>
        <p:spPr>
          <a:xfrm>
            <a:off x="3433763" y="47910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1</a:t>
            </a:r>
            <a:endParaRPr lang="zh-CN" altLang="en-US" sz="1000" dirty="0"/>
          </a:p>
        </p:txBody>
      </p:sp>
      <p:sp>
        <p:nvSpPr>
          <p:cNvPr id="13" name="等腰三角形 12"/>
          <p:cNvSpPr/>
          <p:nvPr/>
        </p:nvSpPr>
        <p:spPr>
          <a:xfrm>
            <a:off x="2405063" y="4908550"/>
            <a:ext cx="1090612" cy="2540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agent</a:t>
            </a:r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>
            <a:off x="4044950" y="47910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2</a:t>
            </a:r>
            <a:endParaRPr lang="zh-CN" altLang="en-US" sz="1000" dirty="0"/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>
            <a:off x="4670425" y="4794250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3</a:t>
            </a:r>
            <a:endParaRPr lang="zh-CN" altLang="en-US" sz="1000" dirty="0"/>
          </a:p>
        </p:txBody>
      </p:sp>
      <p:sp>
        <p:nvSpPr>
          <p:cNvPr id="16" name="圆角矩形 15"/>
          <p:cNvSpPr>
            <a:spLocks noChangeAspect="1"/>
          </p:cNvSpPr>
          <p:nvPr/>
        </p:nvSpPr>
        <p:spPr>
          <a:xfrm>
            <a:off x="3756025" y="2578100"/>
            <a:ext cx="1276350" cy="29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/>
              <a:t>Admin platform</a:t>
            </a:r>
            <a:endParaRPr lang="zh-CN" altLang="en-US" sz="1100" dirty="0"/>
          </a:p>
        </p:txBody>
      </p:sp>
      <p:sp>
        <p:nvSpPr>
          <p:cNvPr id="17" name="圆角矩形 16"/>
          <p:cNvSpPr>
            <a:spLocks noChangeAspect="1"/>
          </p:cNvSpPr>
          <p:nvPr/>
        </p:nvSpPr>
        <p:spPr>
          <a:xfrm>
            <a:off x="3759200" y="1973263"/>
            <a:ext cx="1276350" cy="293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err="1"/>
              <a:t>Config</a:t>
            </a:r>
            <a:r>
              <a:rPr lang="en-US" altLang="zh-CN" sz="1100" dirty="0"/>
              <a:t> DB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557463" y="4786313"/>
            <a:ext cx="2922587" cy="598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3586163" y="49434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1</a:t>
            </a:r>
            <a:endParaRPr lang="zh-CN" altLang="en-US" sz="1000" dirty="0"/>
          </a:p>
        </p:txBody>
      </p:sp>
      <p:sp>
        <p:nvSpPr>
          <p:cNvPr id="20" name="等腰三角形 19"/>
          <p:cNvSpPr/>
          <p:nvPr/>
        </p:nvSpPr>
        <p:spPr>
          <a:xfrm>
            <a:off x="2557463" y="5060950"/>
            <a:ext cx="1090612" cy="2540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agent</a:t>
            </a:r>
          </a:p>
        </p:txBody>
      </p:sp>
      <p:sp>
        <p:nvSpPr>
          <p:cNvPr id="21" name="圆角矩形 20"/>
          <p:cNvSpPr>
            <a:spLocks noChangeAspect="1"/>
          </p:cNvSpPr>
          <p:nvPr/>
        </p:nvSpPr>
        <p:spPr>
          <a:xfrm>
            <a:off x="4197350" y="49434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2</a:t>
            </a:r>
            <a:endParaRPr lang="zh-CN" altLang="en-US" sz="1000" dirty="0"/>
          </a:p>
        </p:txBody>
      </p:sp>
      <p:sp>
        <p:nvSpPr>
          <p:cNvPr id="22" name="圆角矩形 21"/>
          <p:cNvSpPr>
            <a:spLocks noChangeAspect="1"/>
          </p:cNvSpPr>
          <p:nvPr/>
        </p:nvSpPr>
        <p:spPr>
          <a:xfrm>
            <a:off x="4822825" y="4946650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3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2709863" y="4938713"/>
            <a:ext cx="2922587" cy="598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圆角矩形 23"/>
          <p:cNvSpPr>
            <a:spLocks noChangeAspect="1"/>
          </p:cNvSpPr>
          <p:nvPr/>
        </p:nvSpPr>
        <p:spPr>
          <a:xfrm>
            <a:off x="3738563" y="50958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1</a:t>
            </a:r>
            <a:endParaRPr lang="zh-CN" altLang="en-US" sz="1000" dirty="0"/>
          </a:p>
        </p:txBody>
      </p:sp>
      <p:sp>
        <p:nvSpPr>
          <p:cNvPr id="25" name="等腰三角形 24"/>
          <p:cNvSpPr/>
          <p:nvPr/>
        </p:nvSpPr>
        <p:spPr>
          <a:xfrm>
            <a:off x="2709863" y="5213350"/>
            <a:ext cx="1090612" cy="2540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agent</a:t>
            </a:r>
          </a:p>
        </p:txBody>
      </p:sp>
      <p:sp>
        <p:nvSpPr>
          <p:cNvPr id="26" name="圆角矩形 25"/>
          <p:cNvSpPr>
            <a:spLocks noChangeAspect="1"/>
          </p:cNvSpPr>
          <p:nvPr/>
        </p:nvSpPr>
        <p:spPr>
          <a:xfrm>
            <a:off x="4349750" y="50958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2</a:t>
            </a:r>
            <a:endParaRPr lang="zh-CN" altLang="en-US" sz="1000" dirty="0"/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>
          <a:xfrm>
            <a:off x="4975225" y="5099050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3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2871788" y="5091113"/>
            <a:ext cx="2921000" cy="598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9" name="圆角矩形 28"/>
          <p:cNvSpPr>
            <a:spLocks noChangeAspect="1"/>
          </p:cNvSpPr>
          <p:nvPr/>
        </p:nvSpPr>
        <p:spPr>
          <a:xfrm>
            <a:off x="3900488" y="52482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1</a:t>
            </a:r>
            <a:endParaRPr lang="zh-CN" altLang="en-US" sz="1000" dirty="0"/>
          </a:p>
        </p:txBody>
      </p:sp>
      <p:sp>
        <p:nvSpPr>
          <p:cNvPr id="30" name="等腰三角形 29"/>
          <p:cNvSpPr/>
          <p:nvPr/>
        </p:nvSpPr>
        <p:spPr>
          <a:xfrm>
            <a:off x="2871788" y="5365750"/>
            <a:ext cx="1089025" cy="2540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agent</a:t>
            </a:r>
          </a:p>
        </p:txBody>
      </p:sp>
      <p:sp>
        <p:nvSpPr>
          <p:cNvPr id="31" name="圆角矩形 30"/>
          <p:cNvSpPr>
            <a:spLocks noChangeAspect="1"/>
          </p:cNvSpPr>
          <p:nvPr/>
        </p:nvSpPr>
        <p:spPr>
          <a:xfrm>
            <a:off x="4511675" y="5248275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2</a:t>
            </a:r>
            <a:endParaRPr lang="zh-CN" altLang="en-US" sz="1000" dirty="0"/>
          </a:p>
        </p:txBody>
      </p:sp>
      <p:sp>
        <p:nvSpPr>
          <p:cNvPr id="32" name="圆角矩形 31"/>
          <p:cNvSpPr>
            <a:spLocks noChangeAspect="1"/>
          </p:cNvSpPr>
          <p:nvPr/>
        </p:nvSpPr>
        <p:spPr>
          <a:xfrm>
            <a:off x="5137150" y="5251450"/>
            <a:ext cx="625475" cy="287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Inst</a:t>
            </a:r>
            <a:r>
              <a:rPr lang="en-US" altLang="zh-CN" sz="1000" dirty="0"/>
              <a:t> 3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6260132" y="923925"/>
            <a:ext cx="1055688" cy="7747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Monitoring data pipeline</a:t>
            </a:r>
            <a:endParaRPr lang="zh-CN" altLang="en-US" sz="1100" dirty="0"/>
          </a:p>
        </p:txBody>
      </p:sp>
      <p:sp>
        <p:nvSpPr>
          <p:cNvPr id="34" name="椭圆 33"/>
          <p:cNvSpPr/>
          <p:nvPr/>
        </p:nvSpPr>
        <p:spPr>
          <a:xfrm>
            <a:off x="6344513" y="3659188"/>
            <a:ext cx="882650" cy="6858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proxy</a:t>
            </a:r>
            <a:endParaRPr lang="zh-CN" altLang="en-US" sz="1100" dirty="0"/>
          </a:p>
        </p:txBody>
      </p:sp>
      <p:sp>
        <p:nvSpPr>
          <p:cNvPr id="35" name="椭圆 34"/>
          <p:cNvSpPr/>
          <p:nvPr/>
        </p:nvSpPr>
        <p:spPr>
          <a:xfrm>
            <a:off x="6496913" y="3811588"/>
            <a:ext cx="882650" cy="6858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proxy</a:t>
            </a:r>
            <a:endParaRPr lang="zh-CN" altLang="en-US" sz="1100" dirty="0"/>
          </a:p>
        </p:txBody>
      </p:sp>
      <p:sp>
        <p:nvSpPr>
          <p:cNvPr id="36" name="椭圆 35"/>
          <p:cNvSpPr/>
          <p:nvPr/>
        </p:nvSpPr>
        <p:spPr>
          <a:xfrm>
            <a:off x="6649313" y="3963988"/>
            <a:ext cx="882650" cy="6858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/>
              <a:t>proxy</a:t>
            </a:r>
            <a:endParaRPr lang="zh-CN" altLang="en-US" sz="1100" dirty="0"/>
          </a:p>
        </p:txBody>
      </p:sp>
      <p:sp>
        <p:nvSpPr>
          <p:cNvPr id="37" name="椭圆 36"/>
          <p:cNvSpPr/>
          <p:nvPr/>
        </p:nvSpPr>
        <p:spPr>
          <a:xfrm>
            <a:off x="6427788" y="4907668"/>
            <a:ext cx="88265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/>
              <a:t>filter</a:t>
            </a:r>
            <a:endParaRPr lang="zh-CN" altLang="en-US" sz="1100" dirty="0"/>
          </a:p>
        </p:txBody>
      </p:sp>
      <p:sp>
        <p:nvSpPr>
          <p:cNvPr id="38" name="椭圆 37"/>
          <p:cNvSpPr/>
          <p:nvPr/>
        </p:nvSpPr>
        <p:spPr>
          <a:xfrm>
            <a:off x="6604619" y="4936148"/>
            <a:ext cx="88265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/>
              <a:t>filter</a:t>
            </a:r>
            <a:endParaRPr lang="zh-CN" altLang="en-US" sz="1100" dirty="0"/>
          </a:p>
        </p:txBody>
      </p:sp>
      <p:sp>
        <p:nvSpPr>
          <p:cNvPr id="39" name="圆角矩形 38"/>
          <p:cNvSpPr>
            <a:spLocks noChangeAspect="1"/>
          </p:cNvSpPr>
          <p:nvPr/>
        </p:nvSpPr>
        <p:spPr>
          <a:xfrm>
            <a:off x="539552" y="3835326"/>
            <a:ext cx="1223962" cy="385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/>
              <a:t>Java/C Client</a:t>
            </a:r>
            <a:endParaRPr lang="zh-CN" altLang="en-US" sz="1100" dirty="0"/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en-US" altLang="zh-CN" dirty="0" err="1" smtClean="0"/>
              <a:t>Jimdb</a:t>
            </a:r>
            <a:r>
              <a:rPr lang="en-US" altLang="zh-CN" dirty="0" smtClean="0"/>
              <a:t> components</a:t>
            </a:r>
            <a:endParaRPr lang="zh-CN" altLang="en-US" dirty="0"/>
          </a:p>
        </p:txBody>
      </p:sp>
      <p:sp>
        <p:nvSpPr>
          <p:cNvPr id="41" name="圆角矩形 40"/>
          <p:cNvSpPr>
            <a:spLocks noChangeAspect="1"/>
          </p:cNvSpPr>
          <p:nvPr/>
        </p:nvSpPr>
        <p:spPr>
          <a:xfrm>
            <a:off x="6234113" y="1919287"/>
            <a:ext cx="1276350" cy="293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/>
              <a:t>Pusher</a:t>
            </a:r>
            <a:endParaRPr lang="zh-CN" altLang="en-US" sz="1100" dirty="0"/>
          </a:p>
        </p:txBody>
      </p:sp>
      <p:sp>
        <p:nvSpPr>
          <p:cNvPr id="42" name="圆角矩形 41"/>
          <p:cNvSpPr>
            <a:spLocks noChangeAspect="1"/>
          </p:cNvSpPr>
          <p:nvPr/>
        </p:nvSpPr>
        <p:spPr>
          <a:xfrm>
            <a:off x="6181725" y="2297113"/>
            <a:ext cx="1276350" cy="293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err="1" smtClean="0"/>
              <a:t>Alarmer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66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065505"/>
            <a:ext cx="842493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Jimdb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pool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独立部署一系列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jimdb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或者将现有已经部署的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jimdb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纳入管理，形成逻辑上统一的缓存资源池</a:t>
            </a:r>
            <a:r>
              <a:rPr lang="zh-CN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哨兵</a:t>
            </a:r>
            <a:endParaRPr lang="en-US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每机房一套哨兵，通过分布式投票判断实例是否存活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Pusher</a:t>
            </a:r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部署一系列采集应用节点，对所有的</a:t>
            </a:r>
            <a:r>
              <a:rPr lang="en-US" altLang="zh-CN" sz="1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jimdb</a:t>
            </a:r>
            <a:r>
              <a:rPr lang="zh-CN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实例进行信息采集，存储的同时发送到实时监控服务。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规则报警器</a:t>
            </a:r>
            <a:endParaRPr lang="en-US" altLang="zh-CN" sz="1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采集传输的数据进行实时分析，使用预定义的一系列规则进行报警。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报警网关</a:t>
            </a:r>
            <a:endParaRPr lang="en-US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哨兵和规则报警器可以通过向该网关发送请求，以实现向用户发送报警邮件和短信</a:t>
            </a:r>
            <a:r>
              <a:rPr lang="zh-CN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/Meta Servers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负责提供配置和元信息服务，以便应用端的</a:t>
            </a: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Client SDK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</a:t>
            </a: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polling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变更。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SDK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Client SDK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为应用提供操作</a:t>
            </a:r>
            <a:r>
              <a:rPr lang="en-US" altLang="zh-CN" sz="1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jimdb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集群数据的</a:t>
            </a: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。利用</a:t>
            </a: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polling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到的集群配置元信息（节点拓扑、路由和读写策略等），访问后端的</a:t>
            </a:r>
            <a:r>
              <a:rPr lang="en-US" altLang="zh-CN" sz="1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jimdb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节点。</a:t>
            </a: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SDK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负责监控配置信息变更（比如故障切换、服务节点迁移等），动态重启底层的连接池。对应用透明。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管理平台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Jimdb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统一管理入口，提供集群管理（创建、销毁、更改参数配置），实例管理（起停、部署、更改运行配置、数据查询），报警监控管理（报警规则管理、报警及异常记录管理、实例及集群状态曲线展示），报表管理，客户端配置管理等功能。同时，权限管理将用户划分为超级管理员，集群管理员，集群用户三种角色，对每种角色的操作权限作严格的权限控制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976664" cy="551350"/>
          </a:xfrm>
        </p:spPr>
        <p:txBody>
          <a:bodyPr/>
          <a:lstStyle/>
          <a:p>
            <a:r>
              <a:rPr lang="zh-CN" altLang="en-US" dirty="0" smtClean="0"/>
              <a:t>分布式资源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4932</TotalTime>
  <Words>2221</Words>
  <Application>Microsoft Office PowerPoint</Application>
  <PresentationFormat>全屏显示(4:3)</PresentationFormat>
  <Paragraphs>687</Paragraphs>
  <Slides>76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Default Theme</vt:lpstr>
      <vt:lpstr>深入解读JIMDB—京东分布式缓存与高速NoSQL服务</vt:lpstr>
      <vt:lpstr>系统技术部介绍</vt:lpstr>
      <vt:lpstr>Overview</vt:lpstr>
      <vt:lpstr>PowerPoint 演示文稿</vt:lpstr>
      <vt:lpstr>概述</vt:lpstr>
      <vt:lpstr>功能特性</vt:lpstr>
      <vt:lpstr>功能特性（续）</vt:lpstr>
      <vt:lpstr>Jimdb components</vt:lpstr>
      <vt:lpstr>分布式资源/服务组件</vt:lpstr>
      <vt:lpstr>PowerPoint 演示文稿</vt:lpstr>
      <vt:lpstr>查看分片与集群拓扑</vt:lpstr>
      <vt:lpstr>查看客户端配置及列表</vt:lpstr>
      <vt:lpstr>数据查询及维护</vt:lpstr>
      <vt:lpstr>Java客户端使用方法</vt:lpstr>
      <vt:lpstr>Java客户端使用方法</vt:lpstr>
      <vt:lpstr>C客户端使用方法</vt:lpstr>
      <vt:lpstr>C客户端使用方法</vt:lpstr>
      <vt:lpstr>PowerPoint 演示文稿</vt:lpstr>
      <vt:lpstr>接入方式</vt:lpstr>
      <vt:lpstr>PowerPoint 演示文稿</vt:lpstr>
      <vt:lpstr>存活监控</vt:lpstr>
      <vt:lpstr>存活监控</vt:lpstr>
      <vt:lpstr>自动failover</vt:lpstr>
      <vt:lpstr>基于规则的报警</vt:lpstr>
      <vt:lpstr>基于规则的报警</vt:lpstr>
      <vt:lpstr>基于规则的报警</vt:lpstr>
      <vt:lpstr>实时指标监控</vt:lpstr>
      <vt:lpstr>实时指标监控</vt:lpstr>
      <vt:lpstr>PowerPoint 演示文稿</vt:lpstr>
      <vt:lpstr>概览</vt:lpstr>
      <vt:lpstr>概览</vt:lpstr>
      <vt:lpstr>纵向扩容</vt:lpstr>
      <vt:lpstr>PowerPoint 演示文稿</vt:lpstr>
      <vt:lpstr>水平扩容</vt:lpstr>
      <vt:lpstr>横向扩容</vt:lpstr>
      <vt:lpstr>横向扩容</vt:lpstr>
      <vt:lpstr>PowerPoint 演示文稿</vt:lpstr>
      <vt:lpstr>Redis 2.4—2.8</vt:lpstr>
      <vt:lpstr>场景1</vt:lpstr>
      <vt:lpstr>场景2</vt:lpstr>
      <vt:lpstr>场景3</vt:lpstr>
      <vt:lpstr>实现</vt:lpstr>
      <vt:lpstr>PowerPoint 演示文稿</vt:lpstr>
      <vt:lpstr>冷热数据二级存储</vt:lpstr>
      <vt:lpstr>Jimdb S</vt:lpstr>
      <vt:lpstr>Jimdb S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Jimdb server</vt:lpstr>
      <vt:lpstr>下一步规划</vt:lpstr>
      <vt:lpstr>谢谢！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质量管理实施方案</dc:title>
  <dc:creator>Lucia Wang</dc:creator>
  <cp:lastModifiedBy>刘海锋</cp:lastModifiedBy>
  <cp:revision>582</cp:revision>
  <dcterms:created xsi:type="dcterms:W3CDTF">2013-05-09T08:38:00Z</dcterms:created>
  <dcterms:modified xsi:type="dcterms:W3CDTF">2014-10-24T09:04:16Z</dcterms:modified>
</cp:coreProperties>
</file>