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sldIdLst>
    <p:sldId id="256" r:id="rId2"/>
    <p:sldId id="39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14" r:id="rId19"/>
    <p:sldId id="415" r:id="rId20"/>
    <p:sldId id="398" r:id="rId21"/>
    <p:sldId id="400" r:id="rId22"/>
    <p:sldId id="401" r:id="rId23"/>
    <p:sldId id="402" r:id="rId24"/>
    <p:sldId id="416" r:id="rId25"/>
    <p:sldId id="403" r:id="rId26"/>
    <p:sldId id="404" r:id="rId27"/>
    <p:sldId id="420" r:id="rId28"/>
    <p:sldId id="405" r:id="rId29"/>
    <p:sldId id="419" r:id="rId30"/>
    <p:sldId id="418" r:id="rId31"/>
    <p:sldId id="417" r:id="rId32"/>
    <p:sldId id="406" r:id="rId33"/>
    <p:sldId id="421" r:id="rId34"/>
    <p:sldId id="407" r:id="rId35"/>
    <p:sldId id="410" r:id="rId36"/>
    <p:sldId id="411" r:id="rId37"/>
    <p:sldId id="412" r:id="rId38"/>
    <p:sldId id="413" r:id="rId39"/>
    <p:sldId id="408" r:id="rId40"/>
    <p:sldId id="409" r:id="rId41"/>
    <p:sldId id="287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906" autoAdjust="0"/>
  </p:normalViewPr>
  <p:slideViewPr>
    <p:cSldViewPr>
      <p:cViewPr varScale="1">
        <p:scale>
          <a:sx n="55" d="100"/>
          <a:sy n="55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5B2F5-7C6F-433F-9A33-2200B23988B6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BF588-CC03-4023-9A63-5D88AB062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8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6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8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9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57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5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00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82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2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22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81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10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88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0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5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0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16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3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17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91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65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8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92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0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34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39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56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12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3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556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5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8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5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0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F588-CC03-4023-9A63-5D88AB0622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6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1125-0FF7-4CC9-AEB6-A62152584FC2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287D-96A3-451A-9F8A-8279FE775DF5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410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A9BB7-4186-4FFB-BED0-9DFDD37D8606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B949-68FB-42B8-B4DB-D35788F74265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3598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31CC1-D8B1-47ED-9CE4-279B2702D790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A243A-3206-4525-87B2-2C333282AFA9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8963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F3395-3D51-45FA-8B23-9F90C62FDB34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8A2C6-B53D-41B0-AD45-91A9794324F2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115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03A9-134E-4031-B439-357D198816D7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98E5-ABEA-4B11-87D1-51D0E582B898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555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16AAE-BEDA-4333-B6A8-A8643554B297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8A2EF-D5AE-4D1D-9054-B16E85346FA2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964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3074C-0E39-4AF0-B8F5-980B067B6AC8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45EB-17DF-4129-A69A-2BA27629DC41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3192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25387-6D04-4708-B152-62D8F0D9C0FA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A47E-4AF9-45B9-8C28-64890AAB519F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81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B9F8A-CF4B-412E-AA34-6D9C5DDEC905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5DE71-51ED-4D93-8ED4-CB82D38535FF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025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194B-1E25-4E97-967A-D91E0594838E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7F29-9EBA-459F-B66B-D4BFDF475835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064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B45C8-358F-4D63-8869-241BD189151D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135A-CFB1-4FE6-973B-2BDBDD4835CC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422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39E47-E369-4937-BFB0-CACEDF3104F3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F3087-D5A5-427F-B845-5D2F39F471AF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715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 smtClean="0"/>
            </a:lvl1pPr>
          </a:lstStyle>
          <a:p>
            <a:pPr>
              <a:defRPr/>
            </a:pPr>
            <a:fld id="{8805116D-6FF0-47F5-BAF0-B527660B2F48}" type="datetime1">
              <a:rPr lang="zh-CN" altLang="en-US"/>
              <a:pPr>
                <a:defRPr/>
              </a:pPr>
              <a:t>2016/12/25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smtClean="0"/>
            </a:lvl1pPr>
          </a:lstStyle>
          <a:p>
            <a:pPr>
              <a:defRPr/>
            </a:pPr>
            <a:fld id="{73126C26-5535-4AC9-BBA6-B7C2CFB3FBE4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720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logo－z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981075"/>
            <a:ext cx="90011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>
            <a:spLocks noChangeArrowheads="1"/>
          </p:cNvSpPr>
          <p:nvPr/>
        </p:nvSpPr>
        <p:spPr bwMode="auto">
          <a:xfrm>
            <a:off x="7956550" y="1136650"/>
            <a:ext cx="1187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" b="1">
                <a:solidFill>
                  <a:srgbClr val="000000"/>
                </a:solidFill>
                <a:sym typeface="Arial" panose="020B0604020202020204" pitchFamily="34" charset="0"/>
              </a:rPr>
              <a:t>INSTITUTE OF COMPUTING</a:t>
            </a:r>
            <a:endParaRPr lang="zh-CN" altLang="en-US" sz="600" b="1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600" b="1">
                <a:solidFill>
                  <a:srgbClr val="000000"/>
                </a:solidFill>
                <a:sym typeface="Arial" panose="020B0604020202020204" pitchFamily="34" charset="0"/>
              </a:rPr>
              <a:t> TECHNOLOGY</a:t>
            </a:r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 rot="5400000" flipH="1">
            <a:off x="7128669" y="872332"/>
            <a:ext cx="1584325" cy="71437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6999">
                <a:srgbClr val="EE3F17"/>
              </a:gs>
              <a:gs pos="48000">
                <a:srgbClr val="FFFF00"/>
              </a:gs>
              <a:gs pos="64998">
                <a:srgbClr val="1A8D48"/>
              </a:gs>
              <a:gs pos="78998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92150" indent="-347663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87425" indent="-293688" algn="l" defTabSz="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81113" indent="-290513" algn="l" defTabSz="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98613" indent="-315913" algn="l" defTabSz="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5400000" flipH="1">
            <a:off x="4982369" y="3479006"/>
            <a:ext cx="4724400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6999">
                <a:srgbClr val="EE3F17"/>
              </a:gs>
              <a:gs pos="48000">
                <a:srgbClr val="FFFF00"/>
              </a:gs>
              <a:gs pos="64998">
                <a:srgbClr val="1A8D48"/>
              </a:gs>
              <a:gs pos="78998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2051" name="Picture 8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24175"/>
            <a:ext cx="936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9" descr="logo－zi-s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848100"/>
            <a:ext cx="292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"/>
          <p:cNvSpPr>
            <a:spLocks noChangeArrowheads="1"/>
          </p:cNvSpPr>
          <p:nvPr/>
        </p:nvSpPr>
        <p:spPr bwMode="auto">
          <a:xfrm>
            <a:off x="7666038" y="3848100"/>
            <a:ext cx="3238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900" b="1">
                <a:solidFill>
                  <a:srgbClr val="000000"/>
                </a:solidFill>
                <a:latin typeface="Franklin Gothic Medium" panose="020B0603020102020204" pitchFamily="34" charset="0"/>
                <a:sym typeface="Franklin Gothic Medium" panose="020B0603020102020204" pitchFamily="34" charset="0"/>
              </a:rPr>
              <a:t>INSTITUTE OF COMPUTING TECHNOLOGY</a:t>
            </a:r>
            <a:endParaRPr lang="zh-CN" altLang="zh-CN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250825" y="2708275"/>
            <a:ext cx="828198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6999">
                <a:srgbClr val="EE3F17"/>
              </a:gs>
              <a:gs pos="48000">
                <a:srgbClr val="FFFF00"/>
              </a:gs>
              <a:gs pos="64998">
                <a:srgbClr val="1A8D48"/>
              </a:gs>
              <a:gs pos="78998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05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" y="549275"/>
            <a:ext cx="7308850" cy="2133600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用于多标注数据的神经网络模型</a:t>
            </a:r>
            <a:endParaRPr lang="zh-CN" altLang="zh-CN" sz="4400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56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71500" y="2924175"/>
            <a:ext cx="6648450" cy="3076575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zh-CN" altLang="en-US" sz="3200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陈宏</a:t>
            </a:r>
            <a:r>
              <a:rPr lang="zh-CN" altLang="en-US" sz="32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申</a:t>
            </a:r>
            <a:endParaRPr lang="zh-CN" altLang="en-US" sz="2800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中国科学院计算技术研究所</a:t>
            </a:r>
            <a:endParaRPr lang="en-US" altLang="zh-CN" sz="2800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数据：一批只标注了性别的语料，以及一批只标注了情感的语料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问题：如何预测一个人的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基本思路：用标注了情感的语料训练一个分类器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数据：一批只标注了性别的语料，以及一批只标注了情感的语料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问题：如何预测一个人的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基本思路：用标注了情感的语料训练一个分类器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问题：这批只标注了性别的语料对于预测情感有没有用？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数据：一批只标注了性别的语料，以及一批只标注了情感的语料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问题：如何预测一个人的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基本思路：用标注了情感的语料训练一个分类器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问题：这批只标注了性别的语料对于预测情感有没有用？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直观判断：有用！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为什么只标注了性别的语料对于预测情感有用？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5003836" cy="30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 </a:t>
            </a:r>
            <a:r>
              <a:rPr lang="en-US" altLang="zh-CN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u="sng" dirty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直观思路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性别语料训练性别分类器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情感语料训练情感分类器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对于一个人，先判断其性别，将判断结果作为特征信息传给情感分类器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抽象结构图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性别语料训练性别分类器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情感语料训练情感分类器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对于一个人，先判断其性别，将判断结果作为特征信息传给情感分类器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" y="4077072"/>
            <a:ext cx="7625087" cy="21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实现细节图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浅层连接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87" y="1916833"/>
            <a:ext cx="5131303" cy="30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实现细节图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浅层连接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问题：性别分类器的准确率是有限的，对于有些难以判断性别的案例，如果判断错了，会给情感分类器传递错误的信息，怎么办？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87" y="1853346"/>
            <a:ext cx="5131303" cy="30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：性别分类器的准确率是有限的，对于有些难以判断性别的案例，如果判断错了，会给情感分类器传递错误的信息，怎么办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给出性别的可能性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分数比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直接给出判断的结果好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对于难分类的案例，不做判断比做错误的判断要好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u="sng" dirty="0" smtClean="0">
              <a:solidFill>
                <a:srgbClr val="7030A0"/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堆栈模型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实现细节图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深层连接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68" y="2092694"/>
            <a:ext cx="5364289" cy="31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u="sng" dirty="0">
              <a:solidFill>
                <a:srgbClr val="7030A0"/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多视角模型 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思路：用一个模型完成两个任务的学习，让相关联的任务在特征上，也即学习的过程中，实现信息交互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多视角模型 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结构图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20888"/>
            <a:ext cx="565572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多视角模型 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细节图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92896"/>
            <a:ext cx="6191346" cy="27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多视角模型 </a:t>
            </a:r>
            <a:endParaRPr lang="zh-CN" altLang="en-US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训练方法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482453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</a:t>
            </a:r>
            <a:r>
              <a:rPr lang="zh-CN" altLang="en-US" sz="40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sz="4000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sz="4000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sz="40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u="sng" dirty="0" smtClean="0">
              <a:solidFill>
                <a:srgbClr val="7030A0"/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任务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词性标注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标注语料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CTB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标注标准的词性标注语料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标注语料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：人民日报标注标准的词性标注语料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目标：提高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CTB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词性标注的准确率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结构图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32856"/>
            <a:ext cx="6279591" cy="4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字向量学习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词向量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字向量学习词向量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为什么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字向量学习词向量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为什么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如何做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字向量学习词向量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为什么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如何做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en-US" altLang="zh-CN" sz="3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Attention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机制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基线模型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字向量学习词向量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为什么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如何做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Attention 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机制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02" y="3429000"/>
            <a:ext cx="6620406" cy="31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 smtClean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u="sng" dirty="0">
              <a:solidFill>
                <a:srgbClr val="7030A0"/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开发实验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atch size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drop out rate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的选择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19" y="2420888"/>
            <a:ext cx="6040561" cy="42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开发实验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语料权重的选择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20888"/>
            <a:ext cx="6019827" cy="42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实验结果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67" y="2060848"/>
            <a:ext cx="7061272" cy="41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速度测试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43" y="2615115"/>
            <a:ext cx="5485714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Stacking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Model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 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Neural Multi-view Model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基线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实验</a:t>
            </a:r>
            <a:endParaRPr lang="en-US" altLang="zh-CN" dirty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7030A0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  <a:endParaRPr lang="zh-CN" altLang="zh-CN" u="sng" dirty="0" smtClean="0">
              <a:solidFill>
                <a:srgbClr val="7030A0"/>
              </a:solidFill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结论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2" y="1447379"/>
            <a:ext cx="8666187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两种用于多标注数据的神经网络模型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神经网络堆栈模型使得特征的联接更加紧密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神经网络多视角模型取得了更好的结果且不增加时间开销</a:t>
            </a:r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928688" y="2500313"/>
            <a:ext cx="7772400" cy="1362075"/>
          </a:xfrm>
        </p:spPr>
        <p:txBody>
          <a:bodyPr anchor="t"/>
          <a:lstStyle/>
          <a:p>
            <a:r>
              <a:rPr lang="zh-CN" altLang="en-US" sz="4000" b="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同一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个对象，有多种属性的分类方式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数据：一批只标注了性别的语料，以及一批只标注了情感的语料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13" y="1447379"/>
            <a:ext cx="8229600" cy="4411662"/>
          </a:xfrm>
        </p:spPr>
        <p:txBody>
          <a:bodyPr/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什么是多标注数据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以人为例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按性别分：男 女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按情感分：积极的，消极的，中性的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按地域分：北方人，南方人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数据：一批只标注了性别的语料，以及一批只标注了情感的语料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问题：如何预测一个人的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  <a:sym typeface="Times New Roman" panose="02020603050405020304" pitchFamily="18" charset="0"/>
              </a:rPr>
              <a:t>情感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  <a:p>
            <a:pPr lvl="2"/>
            <a:endParaRPr lang="zh-CN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ic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E0E5DBB9-854B-483E-BD15-4ECA729AD749}" vid="{17551031-C4F4-43FB-A424-EB0E01D9D4D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ict模板</Template>
  <TotalTime>953</TotalTime>
  <Pages>0</Pages>
  <Words>1071</Words>
  <Characters>0</Characters>
  <Application>Microsoft Office PowerPoint</Application>
  <DocSecurity>0</DocSecurity>
  <PresentationFormat>全屏显示(4:3)</PresentationFormat>
  <Lines>0</Lines>
  <Paragraphs>235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Hiragino Sans GB W3</vt:lpstr>
      <vt:lpstr>宋体</vt:lpstr>
      <vt:lpstr>Arial</vt:lpstr>
      <vt:lpstr>Calibri</vt:lpstr>
      <vt:lpstr>Franklin Gothic Medium</vt:lpstr>
      <vt:lpstr>Times New Roman</vt:lpstr>
      <vt:lpstr>Wingdings</vt:lpstr>
      <vt:lpstr>ict</vt:lpstr>
      <vt:lpstr>用于多标注数据的神经网络模型</vt:lpstr>
      <vt:lpstr>大纲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大纲</vt:lpstr>
      <vt:lpstr>神经网络堆栈模型</vt:lpstr>
      <vt:lpstr>神经网络堆栈模型</vt:lpstr>
      <vt:lpstr>神经网络堆栈模型</vt:lpstr>
      <vt:lpstr>神经网络堆栈模型</vt:lpstr>
      <vt:lpstr>神经网络堆栈模型</vt:lpstr>
      <vt:lpstr>神经网络堆栈模型</vt:lpstr>
      <vt:lpstr>大纲</vt:lpstr>
      <vt:lpstr>神经网络多视角模型 </vt:lpstr>
      <vt:lpstr>神经网络多视角模型 </vt:lpstr>
      <vt:lpstr>神经网络多视角模型 </vt:lpstr>
      <vt:lpstr>神经网络多视角模型 </vt:lpstr>
      <vt:lpstr>大纲</vt:lpstr>
      <vt:lpstr>基线模型</vt:lpstr>
      <vt:lpstr>基线模型</vt:lpstr>
      <vt:lpstr>基线模型</vt:lpstr>
      <vt:lpstr>基线模型</vt:lpstr>
      <vt:lpstr>基线模型</vt:lpstr>
      <vt:lpstr>基线模型</vt:lpstr>
      <vt:lpstr>基线模型</vt:lpstr>
      <vt:lpstr>大纲</vt:lpstr>
      <vt:lpstr>实验</vt:lpstr>
      <vt:lpstr>实验</vt:lpstr>
      <vt:lpstr>实验</vt:lpstr>
      <vt:lpstr>实验</vt:lpstr>
      <vt:lpstr>大纲</vt:lpstr>
      <vt:lpstr>结论</vt:lpstr>
      <vt:lpstr>谢谢！</vt:lpstr>
    </vt:vector>
  </TitlesOfParts>
  <Manager/>
  <Company>Microsoft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依存边转换翻译规则生成器</dc:title>
  <dc:subject/>
  <dc:creator>Mapred</dc:creator>
  <cp:keywords/>
  <dc:description/>
  <cp:lastModifiedBy>chenhongshen</cp:lastModifiedBy>
  <cp:revision>522</cp:revision>
  <dcterms:created xsi:type="dcterms:W3CDTF">2016-10-01T08:20:41Z</dcterms:created>
  <dcterms:modified xsi:type="dcterms:W3CDTF">2016-12-25T13:57:39Z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