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6" r:id="rId2"/>
    <p:sldId id="278" r:id="rId3"/>
    <p:sldId id="275" r:id="rId4"/>
    <p:sldId id="285" r:id="rId5"/>
    <p:sldId id="286" r:id="rId6"/>
    <p:sldId id="281" r:id="rId7"/>
    <p:sldId id="288" r:id="rId8"/>
    <p:sldId id="292" r:id="rId9"/>
    <p:sldId id="287" r:id="rId10"/>
    <p:sldId id="284" r:id="rId11"/>
    <p:sldId id="289" r:id="rId12"/>
    <p:sldId id="299" r:id="rId13"/>
    <p:sldId id="295" r:id="rId14"/>
    <p:sldId id="300" r:id="rId15"/>
    <p:sldId id="290" r:id="rId16"/>
    <p:sldId id="293" r:id="rId17"/>
    <p:sldId id="291" r:id="rId18"/>
    <p:sldId id="296" r:id="rId19"/>
    <p:sldId id="297" r:id="rId20"/>
    <p:sldId id="298" r:id="rId21"/>
    <p:sldId id="294" r:id="rId22"/>
    <p:sldId id="257"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2380" autoAdjust="0"/>
  </p:normalViewPr>
  <p:slideViewPr>
    <p:cSldViewPr>
      <p:cViewPr>
        <p:scale>
          <a:sx n="80" d="100"/>
          <a:sy n="80" d="100"/>
        </p:scale>
        <p:origin x="-1240" y="-7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3C47B-7BAA-446E-B651-3E6AA8632489}"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zh-CN" altLang="en-US"/>
        </a:p>
      </dgm:t>
    </dgm:pt>
    <dgm:pt modelId="{B1ED81A2-8EDD-4548-B395-AFB8AE1C37CC}">
      <dgm:prSet phldrT="[文本]"/>
      <dgm:spPr/>
      <dgm:t>
        <a:bodyPr/>
        <a:lstStyle/>
        <a:p>
          <a:r>
            <a:rPr lang="en-US" altLang="zh-CN" smtClean="0"/>
            <a:t>/config-center</a:t>
          </a:r>
          <a:endParaRPr lang="zh-CN" altLang="en-US" dirty="0"/>
        </a:p>
      </dgm:t>
    </dgm:pt>
    <dgm:pt modelId="{179EDC50-9CA9-4D3F-BBF9-7F8BB29D5FF0}" type="parTrans" cxnId="{B1BC0743-A2F0-47B6-8232-1F7A1DDF5D8C}">
      <dgm:prSet/>
      <dgm:spPr/>
      <dgm:t>
        <a:bodyPr/>
        <a:lstStyle/>
        <a:p>
          <a:endParaRPr lang="zh-CN" altLang="en-US">
            <a:solidFill>
              <a:schemeClr val="tx2"/>
            </a:solidFill>
          </a:endParaRPr>
        </a:p>
      </dgm:t>
    </dgm:pt>
    <dgm:pt modelId="{9FE79733-A87C-4763-8617-B15D9066D7C6}" type="sibTrans" cxnId="{B1BC0743-A2F0-47B6-8232-1F7A1DDF5D8C}">
      <dgm:prSet/>
      <dgm:spPr/>
      <dgm:t>
        <a:bodyPr/>
        <a:lstStyle/>
        <a:p>
          <a:endParaRPr lang="zh-CN" altLang="en-US">
            <a:solidFill>
              <a:schemeClr val="tx2"/>
            </a:solidFill>
          </a:endParaRPr>
        </a:p>
      </dgm:t>
    </dgm:pt>
    <dgm:pt modelId="{D87D13F9-2664-482E-807C-CB9DF4CE8270}">
      <dgm:prSet phldrT="[文本]"/>
      <dgm:spPr/>
      <dgm:t>
        <a:bodyPr/>
        <a:lstStyle/>
        <a:p>
          <a:r>
            <a:rPr lang="en-US" altLang="zh-CN" smtClean="0"/>
            <a:t>/servers</a:t>
          </a:r>
          <a:endParaRPr lang="zh-CN" altLang="en-US" dirty="0"/>
        </a:p>
      </dgm:t>
    </dgm:pt>
    <dgm:pt modelId="{74622583-00EB-484F-97B0-D8B9444374EC}" type="parTrans" cxnId="{021B98A1-FA8F-4116-998D-90EB4EB018AF}">
      <dgm:prSet/>
      <dgm:spPr/>
      <dgm:t>
        <a:bodyPr/>
        <a:lstStyle/>
        <a:p>
          <a:endParaRPr lang="zh-CN" altLang="en-US">
            <a:solidFill>
              <a:schemeClr val="tx2"/>
            </a:solidFill>
          </a:endParaRPr>
        </a:p>
      </dgm:t>
    </dgm:pt>
    <dgm:pt modelId="{29D4FF44-2EE4-466E-B39E-E78EE241D579}" type="sibTrans" cxnId="{021B98A1-FA8F-4116-998D-90EB4EB018AF}">
      <dgm:prSet/>
      <dgm:spPr/>
      <dgm:t>
        <a:bodyPr/>
        <a:lstStyle/>
        <a:p>
          <a:endParaRPr lang="zh-CN" altLang="en-US">
            <a:solidFill>
              <a:schemeClr val="tx2"/>
            </a:solidFill>
          </a:endParaRPr>
        </a:p>
      </dgm:t>
    </dgm:pt>
    <dgm:pt modelId="{80B02297-F97C-454D-8553-8A52308FFB6C}">
      <dgm:prSet phldrT="[文本]"/>
      <dgm:spPr/>
      <dgm:t>
        <a:bodyPr/>
        <a:lstStyle/>
        <a:p>
          <a:r>
            <a:rPr lang="en-US" altLang="zh-CN" dirty="0" smtClean="0"/>
            <a:t>/172.16.164.47:39232</a:t>
          </a:r>
          <a:endParaRPr lang="zh-CN" altLang="en-US" dirty="0"/>
        </a:p>
      </dgm:t>
    </dgm:pt>
    <dgm:pt modelId="{8BF98917-23E7-46FB-9D8D-B812672478C7}" type="parTrans" cxnId="{CA02BF18-6CBD-4CB6-B476-8926E08F2202}">
      <dgm:prSet/>
      <dgm:spPr/>
      <dgm:t>
        <a:bodyPr/>
        <a:lstStyle/>
        <a:p>
          <a:endParaRPr lang="zh-CN" altLang="en-US">
            <a:solidFill>
              <a:schemeClr val="tx2"/>
            </a:solidFill>
          </a:endParaRPr>
        </a:p>
      </dgm:t>
    </dgm:pt>
    <dgm:pt modelId="{BD214DD2-A8C8-4DA5-A239-0193104DC560}" type="sibTrans" cxnId="{CA02BF18-6CBD-4CB6-B476-8926E08F2202}">
      <dgm:prSet/>
      <dgm:spPr/>
      <dgm:t>
        <a:bodyPr/>
        <a:lstStyle/>
        <a:p>
          <a:endParaRPr lang="zh-CN" altLang="en-US">
            <a:solidFill>
              <a:schemeClr val="tx2"/>
            </a:solidFill>
          </a:endParaRPr>
        </a:p>
      </dgm:t>
    </dgm:pt>
    <dgm:pt modelId="{2F9D07E2-8425-4ACA-9D3B-3DBEA8111C80}">
      <dgm:prSet phldrT="[文本]"/>
      <dgm:spPr/>
      <dgm:t>
        <a:bodyPr/>
        <a:lstStyle/>
        <a:p>
          <a:r>
            <a:rPr lang="en-US" altLang="zh-CN" smtClean="0"/>
            <a:t>/172.16.164.48:34332</a:t>
          </a:r>
          <a:endParaRPr lang="zh-CN" altLang="en-US" dirty="0"/>
        </a:p>
      </dgm:t>
    </dgm:pt>
    <dgm:pt modelId="{C6972B4E-CCD6-4A17-BFCE-AD446769DD47}" type="parTrans" cxnId="{FF720FF5-0D50-4EEC-B4FD-76888BD2D9E5}">
      <dgm:prSet/>
      <dgm:spPr/>
      <dgm:t>
        <a:bodyPr/>
        <a:lstStyle/>
        <a:p>
          <a:endParaRPr lang="zh-CN" altLang="en-US">
            <a:solidFill>
              <a:schemeClr val="tx2"/>
            </a:solidFill>
          </a:endParaRPr>
        </a:p>
      </dgm:t>
    </dgm:pt>
    <dgm:pt modelId="{52C18373-4A5D-429E-A591-8130CB3C2120}" type="sibTrans" cxnId="{FF720FF5-0D50-4EEC-B4FD-76888BD2D9E5}">
      <dgm:prSet/>
      <dgm:spPr/>
      <dgm:t>
        <a:bodyPr/>
        <a:lstStyle/>
        <a:p>
          <a:endParaRPr lang="zh-CN" altLang="en-US">
            <a:solidFill>
              <a:schemeClr val="tx2"/>
            </a:solidFill>
          </a:endParaRPr>
        </a:p>
      </dgm:t>
    </dgm:pt>
    <dgm:pt modelId="{953A530C-889B-4850-BF14-B6FEB6DA9560}">
      <dgm:prSet phldrT="[文本]"/>
      <dgm:spPr/>
      <dgm:t>
        <a:bodyPr/>
        <a:lstStyle/>
        <a:p>
          <a:r>
            <a:rPr lang="en-US" altLang="zh-CN" smtClean="0"/>
            <a:t>/clients</a:t>
          </a:r>
          <a:endParaRPr lang="zh-CN" altLang="en-US" dirty="0"/>
        </a:p>
      </dgm:t>
    </dgm:pt>
    <dgm:pt modelId="{23A43057-960D-44BD-88EE-A1002DE1AC53}" type="parTrans" cxnId="{2E48101B-D78A-4374-A849-98969D1B1A88}">
      <dgm:prSet/>
      <dgm:spPr/>
      <dgm:t>
        <a:bodyPr/>
        <a:lstStyle/>
        <a:p>
          <a:endParaRPr lang="zh-CN" altLang="en-US">
            <a:solidFill>
              <a:schemeClr val="tx2"/>
            </a:solidFill>
          </a:endParaRPr>
        </a:p>
      </dgm:t>
    </dgm:pt>
    <dgm:pt modelId="{22227D51-4A36-44A2-B51E-330556EB1D13}" type="sibTrans" cxnId="{2E48101B-D78A-4374-A849-98969D1B1A88}">
      <dgm:prSet/>
      <dgm:spPr/>
      <dgm:t>
        <a:bodyPr/>
        <a:lstStyle/>
        <a:p>
          <a:endParaRPr lang="zh-CN" altLang="en-US">
            <a:solidFill>
              <a:schemeClr val="tx2"/>
            </a:solidFill>
          </a:endParaRPr>
        </a:p>
      </dgm:t>
    </dgm:pt>
    <dgm:pt modelId="{D18DE336-F5A1-48F4-B8AD-6383ADC2C16B}">
      <dgm:prSet phldrT="[文本]"/>
      <dgm:spPr/>
      <dgm:t>
        <a:bodyPr/>
        <a:lstStyle/>
        <a:p>
          <a:r>
            <a:rPr lang="en-US" altLang="zh-CN" smtClean="0"/>
            <a:t>/172.17.39.158:59485</a:t>
          </a:r>
          <a:endParaRPr lang="zh-CN" altLang="en-US" dirty="0"/>
        </a:p>
      </dgm:t>
    </dgm:pt>
    <dgm:pt modelId="{53FE419E-E452-4DB8-9C99-6672329668D7}" type="parTrans" cxnId="{3E6F6C23-93A1-469C-AEA6-4A7A8024471C}">
      <dgm:prSet/>
      <dgm:spPr/>
      <dgm:t>
        <a:bodyPr/>
        <a:lstStyle/>
        <a:p>
          <a:endParaRPr lang="zh-CN" altLang="en-US">
            <a:solidFill>
              <a:schemeClr val="tx2"/>
            </a:solidFill>
          </a:endParaRPr>
        </a:p>
      </dgm:t>
    </dgm:pt>
    <dgm:pt modelId="{DA302824-FB07-4870-8364-B9167DA4B9CE}" type="sibTrans" cxnId="{3E6F6C23-93A1-469C-AEA6-4A7A8024471C}">
      <dgm:prSet/>
      <dgm:spPr/>
      <dgm:t>
        <a:bodyPr/>
        <a:lstStyle/>
        <a:p>
          <a:endParaRPr lang="zh-CN" altLang="en-US">
            <a:solidFill>
              <a:schemeClr val="tx2"/>
            </a:solidFill>
          </a:endParaRPr>
        </a:p>
      </dgm:t>
    </dgm:pt>
    <dgm:pt modelId="{93F6A8AE-A22F-4F1F-8F0A-B311F790B361}">
      <dgm:prSet phldrT="[文本]"/>
      <dgm:spPr/>
      <dgm:t>
        <a:bodyPr/>
        <a:lstStyle/>
        <a:p>
          <a:r>
            <a:rPr lang="en-US" altLang="zh-CN" dirty="0" smtClean="0"/>
            <a:t>/</a:t>
          </a:r>
          <a:r>
            <a:rPr lang="en-US" altLang="zh-CN" b="0" i="0" dirty="0" smtClean="0"/>
            <a:t>172.17.39.157:27606</a:t>
          </a:r>
          <a:endParaRPr lang="zh-CN" altLang="en-US" dirty="0"/>
        </a:p>
      </dgm:t>
    </dgm:pt>
    <dgm:pt modelId="{D4EA5108-D8F3-48B4-B8BE-45C450B3FF2F}" type="parTrans" cxnId="{9CC94050-C6B5-4233-BF4B-FFD65D86EEE9}">
      <dgm:prSet/>
      <dgm:spPr/>
      <dgm:t>
        <a:bodyPr/>
        <a:lstStyle/>
        <a:p>
          <a:endParaRPr lang="zh-CN" altLang="en-US">
            <a:solidFill>
              <a:schemeClr val="tx2"/>
            </a:solidFill>
          </a:endParaRPr>
        </a:p>
      </dgm:t>
    </dgm:pt>
    <dgm:pt modelId="{3D15073F-46A3-40B9-883D-C06FF02C58ED}" type="sibTrans" cxnId="{9CC94050-C6B5-4233-BF4B-FFD65D86EEE9}">
      <dgm:prSet/>
      <dgm:spPr/>
      <dgm:t>
        <a:bodyPr/>
        <a:lstStyle/>
        <a:p>
          <a:endParaRPr lang="zh-CN" altLang="en-US">
            <a:solidFill>
              <a:schemeClr val="tx2"/>
            </a:solidFill>
          </a:endParaRPr>
        </a:p>
      </dgm:t>
    </dgm:pt>
    <dgm:pt modelId="{D1FAF4F3-4445-4265-A564-2DE0BB116C87}" type="pres">
      <dgm:prSet presAssocID="{74F3C47B-7BAA-446E-B651-3E6AA8632489}" presName="diagram" presStyleCnt="0">
        <dgm:presLayoutVars>
          <dgm:chPref val="1"/>
          <dgm:dir/>
          <dgm:animOne val="branch"/>
          <dgm:animLvl val="lvl"/>
          <dgm:resizeHandles val="exact"/>
        </dgm:presLayoutVars>
      </dgm:prSet>
      <dgm:spPr/>
      <dgm:t>
        <a:bodyPr/>
        <a:lstStyle/>
        <a:p>
          <a:endParaRPr lang="zh-CN" altLang="en-US"/>
        </a:p>
      </dgm:t>
    </dgm:pt>
    <dgm:pt modelId="{FCA8B0F9-AA05-48C7-8F50-352CF8B9D3DD}" type="pres">
      <dgm:prSet presAssocID="{B1ED81A2-8EDD-4548-B395-AFB8AE1C37CC}" presName="root1" presStyleCnt="0"/>
      <dgm:spPr/>
    </dgm:pt>
    <dgm:pt modelId="{B174FFFF-A126-4C2F-8559-BD7172DAC5A8}" type="pres">
      <dgm:prSet presAssocID="{B1ED81A2-8EDD-4548-B395-AFB8AE1C37CC}" presName="LevelOneTextNode" presStyleLbl="node0" presStyleIdx="0" presStyleCnt="1" custScaleX="76390" custScaleY="65027" custLinFactNeighborX="717" custLinFactNeighborY="-13307">
        <dgm:presLayoutVars>
          <dgm:chPref val="3"/>
        </dgm:presLayoutVars>
      </dgm:prSet>
      <dgm:spPr/>
      <dgm:t>
        <a:bodyPr/>
        <a:lstStyle/>
        <a:p>
          <a:endParaRPr lang="zh-CN" altLang="en-US"/>
        </a:p>
      </dgm:t>
    </dgm:pt>
    <dgm:pt modelId="{D88DFA5E-4593-43E3-9811-0E8247847976}" type="pres">
      <dgm:prSet presAssocID="{B1ED81A2-8EDD-4548-B395-AFB8AE1C37CC}" presName="level2hierChild" presStyleCnt="0"/>
      <dgm:spPr/>
    </dgm:pt>
    <dgm:pt modelId="{100C2D0A-DC92-40F7-9988-74C632E229C1}" type="pres">
      <dgm:prSet presAssocID="{74622583-00EB-484F-97B0-D8B9444374EC}" presName="conn2-1" presStyleLbl="parChTrans1D2" presStyleIdx="0" presStyleCnt="2"/>
      <dgm:spPr/>
      <dgm:t>
        <a:bodyPr/>
        <a:lstStyle/>
        <a:p>
          <a:endParaRPr lang="zh-CN" altLang="en-US"/>
        </a:p>
      </dgm:t>
    </dgm:pt>
    <dgm:pt modelId="{205AF99A-2EA8-4730-B166-CC3656FAF8E4}" type="pres">
      <dgm:prSet presAssocID="{74622583-00EB-484F-97B0-D8B9444374EC}" presName="connTx" presStyleLbl="parChTrans1D2" presStyleIdx="0" presStyleCnt="2"/>
      <dgm:spPr/>
      <dgm:t>
        <a:bodyPr/>
        <a:lstStyle/>
        <a:p>
          <a:endParaRPr lang="zh-CN" altLang="en-US"/>
        </a:p>
      </dgm:t>
    </dgm:pt>
    <dgm:pt modelId="{9A7B62DA-A579-4031-A757-794C6A9B6F9D}" type="pres">
      <dgm:prSet presAssocID="{D87D13F9-2664-482E-807C-CB9DF4CE8270}" presName="root2" presStyleCnt="0"/>
      <dgm:spPr/>
    </dgm:pt>
    <dgm:pt modelId="{EBDDAF4F-C0D8-486A-83C5-D399BBE7316A}" type="pres">
      <dgm:prSet presAssocID="{D87D13F9-2664-482E-807C-CB9DF4CE8270}" presName="LevelTwoTextNode" presStyleLbl="node2" presStyleIdx="0" presStyleCnt="2" custScaleX="44399" custScaleY="55416" custLinFactNeighborX="-23224" custLinFactNeighborY="-7654">
        <dgm:presLayoutVars>
          <dgm:chPref val="3"/>
        </dgm:presLayoutVars>
      </dgm:prSet>
      <dgm:spPr/>
      <dgm:t>
        <a:bodyPr/>
        <a:lstStyle/>
        <a:p>
          <a:endParaRPr lang="zh-CN" altLang="en-US"/>
        </a:p>
      </dgm:t>
    </dgm:pt>
    <dgm:pt modelId="{BA040286-AF22-4157-9D73-7685DBAA6CDC}" type="pres">
      <dgm:prSet presAssocID="{D87D13F9-2664-482E-807C-CB9DF4CE8270}" presName="level3hierChild" presStyleCnt="0"/>
      <dgm:spPr/>
    </dgm:pt>
    <dgm:pt modelId="{E1AFF81C-80A0-4A7A-9A7F-81B8F766800D}" type="pres">
      <dgm:prSet presAssocID="{8BF98917-23E7-46FB-9D8D-B812672478C7}" presName="conn2-1" presStyleLbl="parChTrans1D3" presStyleIdx="0" presStyleCnt="4"/>
      <dgm:spPr/>
      <dgm:t>
        <a:bodyPr/>
        <a:lstStyle/>
        <a:p>
          <a:endParaRPr lang="zh-CN" altLang="en-US"/>
        </a:p>
      </dgm:t>
    </dgm:pt>
    <dgm:pt modelId="{96410AC9-C9DE-4729-94EB-D92F7900F605}" type="pres">
      <dgm:prSet presAssocID="{8BF98917-23E7-46FB-9D8D-B812672478C7}" presName="connTx" presStyleLbl="parChTrans1D3" presStyleIdx="0" presStyleCnt="4"/>
      <dgm:spPr/>
      <dgm:t>
        <a:bodyPr/>
        <a:lstStyle/>
        <a:p>
          <a:endParaRPr lang="zh-CN" altLang="en-US"/>
        </a:p>
      </dgm:t>
    </dgm:pt>
    <dgm:pt modelId="{00F67A4D-2254-46FF-A3BD-B83116157CDE}" type="pres">
      <dgm:prSet presAssocID="{80B02297-F97C-454D-8553-8A52308FFB6C}" presName="root2" presStyleCnt="0"/>
      <dgm:spPr/>
    </dgm:pt>
    <dgm:pt modelId="{FA34A9E9-66E6-463C-AD4A-35517509FCDA}" type="pres">
      <dgm:prSet presAssocID="{80B02297-F97C-454D-8553-8A52308FFB6C}" presName="LevelTwoTextNode" presStyleLbl="node3" presStyleIdx="0" presStyleCnt="4" custScaleY="60130" custLinFactNeighborX="-44305" custLinFactNeighborY="-29411">
        <dgm:presLayoutVars>
          <dgm:chPref val="3"/>
        </dgm:presLayoutVars>
      </dgm:prSet>
      <dgm:spPr/>
      <dgm:t>
        <a:bodyPr/>
        <a:lstStyle/>
        <a:p>
          <a:endParaRPr lang="zh-CN" altLang="en-US"/>
        </a:p>
      </dgm:t>
    </dgm:pt>
    <dgm:pt modelId="{3380DEB5-FD08-4535-9FFF-E452B2E7B574}" type="pres">
      <dgm:prSet presAssocID="{80B02297-F97C-454D-8553-8A52308FFB6C}" presName="level3hierChild" presStyleCnt="0"/>
      <dgm:spPr/>
    </dgm:pt>
    <dgm:pt modelId="{8C258BC1-7BDB-4DCF-A36A-2275C00B27D3}" type="pres">
      <dgm:prSet presAssocID="{C6972B4E-CCD6-4A17-BFCE-AD446769DD47}" presName="conn2-1" presStyleLbl="parChTrans1D3" presStyleIdx="1" presStyleCnt="4"/>
      <dgm:spPr/>
      <dgm:t>
        <a:bodyPr/>
        <a:lstStyle/>
        <a:p>
          <a:endParaRPr lang="zh-CN" altLang="en-US"/>
        </a:p>
      </dgm:t>
    </dgm:pt>
    <dgm:pt modelId="{BE89D348-E793-4FB8-93BE-C3D842AB5811}" type="pres">
      <dgm:prSet presAssocID="{C6972B4E-CCD6-4A17-BFCE-AD446769DD47}" presName="connTx" presStyleLbl="parChTrans1D3" presStyleIdx="1" presStyleCnt="4"/>
      <dgm:spPr/>
      <dgm:t>
        <a:bodyPr/>
        <a:lstStyle/>
        <a:p>
          <a:endParaRPr lang="zh-CN" altLang="en-US"/>
        </a:p>
      </dgm:t>
    </dgm:pt>
    <dgm:pt modelId="{924C5255-33A4-44CA-A79B-7CAB2C040CA3}" type="pres">
      <dgm:prSet presAssocID="{2F9D07E2-8425-4ACA-9D3B-3DBEA8111C80}" presName="root2" presStyleCnt="0"/>
      <dgm:spPr/>
    </dgm:pt>
    <dgm:pt modelId="{A4541703-D2CE-430F-9919-6A40861D796D}" type="pres">
      <dgm:prSet presAssocID="{2F9D07E2-8425-4ACA-9D3B-3DBEA8111C80}" presName="LevelTwoTextNode" presStyleLbl="node3" presStyleIdx="1" presStyleCnt="4" custScaleY="60130" custLinFactNeighborX="-45152" custLinFactNeighborY="-15154">
        <dgm:presLayoutVars>
          <dgm:chPref val="3"/>
        </dgm:presLayoutVars>
      </dgm:prSet>
      <dgm:spPr/>
      <dgm:t>
        <a:bodyPr/>
        <a:lstStyle/>
        <a:p>
          <a:endParaRPr lang="zh-CN" altLang="en-US"/>
        </a:p>
      </dgm:t>
    </dgm:pt>
    <dgm:pt modelId="{D076EB8A-64B7-40B7-AE05-01464D692603}" type="pres">
      <dgm:prSet presAssocID="{2F9D07E2-8425-4ACA-9D3B-3DBEA8111C80}" presName="level3hierChild" presStyleCnt="0"/>
      <dgm:spPr/>
    </dgm:pt>
    <dgm:pt modelId="{706BB570-54F9-4226-9053-65DE29E1206A}" type="pres">
      <dgm:prSet presAssocID="{23A43057-960D-44BD-88EE-A1002DE1AC53}" presName="conn2-1" presStyleLbl="parChTrans1D2" presStyleIdx="1" presStyleCnt="2"/>
      <dgm:spPr/>
      <dgm:t>
        <a:bodyPr/>
        <a:lstStyle/>
        <a:p>
          <a:endParaRPr lang="zh-CN" altLang="en-US"/>
        </a:p>
      </dgm:t>
    </dgm:pt>
    <dgm:pt modelId="{D21BA19A-EB1B-4E4D-A2F7-406548E4A309}" type="pres">
      <dgm:prSet presAssocID="{23A43057-960D-44BD-88EE-A1002DE1AC53}" presName="connTx" presStyleLbl="parChTrans1D2" presStyleIdx="1" presStyleCnt="2"/>
      <dgm:spPr/>
      <dgm:t>
        <a:bodyPr/>
        <a:lstStyle/>
        <a:p>
          <a:endParaRPr lang="zh-CN" altLang="en-US"/>
        </a:p>
      </dgm:t>
    </dgm:pt>
    <dgm:pt modelId="{0279FF98-DE6D-4731-8CB9-ABCC1628778A}" type="pres">
      <dgm:prSet presAssocID="{953A530C-889B-4850-BF14-B6FEB6DA9560}" presName="root2" presStyleCnt="0"/>
      <dgm:spPr/>
    </dgm:pt>
    <dgm:pt modelId="{1B4902E7-1DA3-47F2-9727-7483D960E122}" type="pres">
      <dgm:prSet presAssocID="{953A530C-889B-4850-BF14-B6FEB6DA9560}" presName="LevelTwoTextNode" presStyleLbl="node2" presStyleIdx="1" presStyleCnt="2" custScaleX="44399" custScaleY="50867" custLinFactNeighborX="-23224" custLinFactNeighborY="-11991">
        <dgm:presLayoutVars>
          <dgm:chPref val="3"/>
        </dgm:presLayoutVars>
      </dgm:prSet>
      <dgm:spPr/>
      <dgm:t>
        <a:bodyPr/>
        <a:lstStyle/>
        <a:p>
          <a:endParaRPr lang="zh-CN" altLang="en-US"/>
        </a:p>
      </dgm:t>
    </dgm:pt>
    <dgm:pt modelId="{773B24DE-6218-4780-B249-5A6042AC9665}" type="pres">
      <dgm:prSet presAssocID="{953A530C-889B-4850-BF14-B6FEB6DA9560}" presName="level3hierChild" presStyleCnt="0"/>
      <dgm:spPr/>
    </dgm:pt>
    <dgm:pt modelId="{827709D0-4FBA-4789-BBCE-CFE7F997566E}" type="pres">
      <dgm:prSet presAssocID="{53FE419E-E452-4DB8-9C99-6672329668D7}" presName="conn2-1" presStyleLbl="parChTrans1D3" presStyleIdx="2" presStyleCnt="4"/>
      <dgm:spPr/>
      <dgm:t>
        <a:bodyPr/>
        <a:lstStyle/>
        <a:p>
          <a:endParaRPr lang="zh-CN" altLang="en-US"/>
        </a:p>
      </dgm:t>
    </dgm:pt>
    <dgm:pt modelId="{566C9053-3973-4379-9955-0DC7FA11364D}" type="pres">
      <dgm:prSet presAssocID="{53FE419E-E452-4DB8-9C99-6672329668D7}" presName="connTx" presStyleLbl="parChTrans1D3" presStyleIdx="2" presStyleCnt="4"/>
      <dgm:spPr/>
      <dgm:t>
        <a:bodyPr/>
        <a:lstStyle/>
        <a:p>
          <a:endParaRPr lang="zh-CN" altLang="en-US"/>
        </a:p>
      </dgm:t>
    </dgm:pt>
    <dgm:pt modelId="{77A57AA2-A478-46C5-9E9B-158718D0C969}" type="pres">
      <dgm:prSet presAssocID="{D18DE336-F5A1-48F4-B8AD-6383ADC2C16B}" presName="root2" presStyleCnt="0"/>
      <dgm:spPr/>
    </dgm:pt>
    <dgm:pt modelId="{1916C920-51A2-421A-95DB-92F70F8045A1}" type="pres">
      <dgm:prSet presAssocID="{D18DE336-F5A1-48F4-B8AD-6383ADC2C16B}" presName="LevelTwoTextNode" presStyleLbl="node3" presStyleIdx="2" presStyleCnt="4" custScaleY="60130" custLinFactNeighborX="-44515" custLinFactNeighborY="770">
        <dgm:presLayoutVars>
          <dgm:chPref val="3"/>
        </dgm:presLayoutVars>
      </dgm:prSet>
      <dgm:spPr/>
      <dgm:t>
        <a:bodyPr/>
        <a:lstStyle/>
        <a:p>
          <a:endParaRPr lang="zh-CN" altLang="en-US"/>
        </a:p>
      </dgm:t>
    </dgm:pt>
    <dgm:pt modelId="{0C9250D7-977C-4F3E-B076-C4A97F64EAA2}" type="pres">
      <dgm:prSet presAssocID="{D18DE336-F5A1-48F4-B8AD-6383ADC2C16B}" presName="level3hierChild" presStyleCnt="0"/>
      <dgm:spPr/>
    </dgm:pt>
    <dgm:pt modelId="{D7313271-3BE3-462E-8C40-C0A18C91650C}" type="pres">
      <dgm:prSet presAssocID="{D4EA5108-D8F3-48B4-B8BE-45C450B3FF2F}" presName="conn2-1" presStyleLbl="parChTrans1D3" presStyleIdx="3" presStyleCnt="4"/>
      <dgm:spPr/>
      <dgm:t>
        <a:bodyPr/>
        <a:lstStyle/>
        <a:p>
          <a:endParaRPr lang="zh-CN" altLang="en-US"/>
        </a:p>
      </dgm:t>
    </dgm:pt>
    <dgm:pt modelId="{6B047C73-A653-49BA-A4AC-585FED411E84}" type="pres">
      <dgm:prSet presAssocID="{D4EA5108-D8F3-48B4-B8BE-45C450B3FF2F}" presName="connTx" presStyleLbl="parChTrans1D3" presStyleIdx="3" presStyleCnt="4"/>
      <dgm:spPr/>
      <dgm:t>
        <a:bodyPr/>
        <a:lstStyle/>
        <a:p>
          <a:endParaRPr lang="zh-CN" altLang="en-US"/>
        </a:p>
      </dgm:t>
    </dgm:pt>
    <dgm:pt modelId="{436B8C1F-D817-4927-B274-F26D03911B13}" type="pres">
      <dgm:prSet presAssocID="{93F6A8AE-A22F-4F1F-8F0A-B311F790B361}" presName="root2" presStyleCnt="0"/>
      <dgm:spPr/>
    </dgm:pt>
    <dgm:pt modelId="{635A15FD-81ED-41B7-85F4-1CB221A9452F}" type="pres">
      <dgm:prSet presAssocID="{93F6A8AE-A22F-4F1F-8F0A-B311F790B361}" presName="LevelTwoTextNode" presStyleLbl="node3" presStyleIdx="3" presStyleCnt="4" custScaleY="60130" custLinFactNeighborX="-45152" custLinFactNeighborY="19904">
        <dgm:presLayoutVars>
          <dgm:chPref val="3"/>
        </dgm:presLayoutVars>
      </dgm:prSet>
      <dgm:spPr/>
      <dgm:t>
        <a:bodyPr/>
        <a:lstStyle/>
        <a:p>
          <a:endParaRPr lang="zh-CN" altLang="en-US"/>
        </a:p>
      </dgm:t>
    </dgm:pt>
    <dgm:pt modelId="{3EDAAEF2-8AA1-48FE-944E-6F1A762663CF}" type="pres">
      <dgm:prSet presAssocID="{93F6A8AE-A22F-4F1F-8F0A-B311F790B361}" presName="level3hierChild" presStyleCnt="0"/>
      <dgm:spPr/>
    </dgm:pt>
  </dgm:ptLst>
  <dgm:cxnLst>
    <dgm:cxn modelId="{809D602F-F0A4-4B79-9356-27A25F972FC1}" type="presOf" srcId="{8BF98917-23E7-46FB-9D8D-B812672478C7}" destId="{96410AC9-C9DE-4729-94EB-D92F7900F605}" srcOrd="1" destOrd="0" presId="urn:microsoft.com/office/officeart/2005/8/layout/hierarchy2"/>
    <dgm:cxn modelId="{8E3C2BF5-0A53-4A64-8535-D4FFEE2234C6}" type="presOf" srcId="{93F6A8AE-A22F-4F1F-8F0A-B311F790B361}" destId="{635A15FD-81ED-41B7-85F4-1CB221A9452F}" srcOrd="0" destOrd="0" presId="urn:microsoft.com/office/officeart/2005/8/layout/hierarchy2"/>
    <dgm:cxn modelId="{C98C4933-2809-4DE5-9745-C5871A99B230}" type="presOf" srcId="{D4EA5108-D8F3-48B4-B8BE-45C450B3FF2F}" destId="{D7313271-3BE3-462E-8C40-C0A18C91650C}" srcOrd="0" destOrd="0" presId="urn:microsoft.com/office/officeart/2005/8/layout/hierarchy2"/>
    <dgm:cxn modelId="{021B98A1-FA8F-4116-998D-90EB4EB018AF}" srcId="{B1ED81A2-8EDD-4548-B395-AFB8AE1C37CC}" destId="{D87D13F9-2664-482E-807C-CB9DF4CE8270}" srcOrd="0" destOrd="0" parTransId="{74622583-00EB-484F-97B0-D8B9444374EC}" sibTransId="{29D4FF44-2EE4-466E-B39E-E78EE241D579}"/>
    <dgm:cxn modelId="{CA02BF18-6CBD-4CB6-B476-8926E08F2202}" srcId="{D87D13F9-2664-482E-807C-CB9DF4CE8270}" destId="{80B02297-F97C-454D-8553-8A52308FFB6C}" srcOrd="0" destOrd="0" parTransId="{8BF98917-23E7-46FB-9D8D-B812672478C7}" sibTransId="{BD214DD2-A8C8-4DA5-A239-0193104DC560}"/>
    <dgm:cxn modelId="{96C717EF-F1FE-4DB3-A49F-4D238DB957CA}" type="presOf" srcId="{953A530C-889B-4850-BF14-B6FEB6DA9560}" destId="{1B4902E7-1DA3-47F2-9727-7483D960E122}" srcOrd="0" destOrd="0" presId="urn:microsoft.com/office/officeart/2005/8/layout/hierarchy2"/>
    <dgm:cxn modelId="{3B4878EC-22CC-4317-AF3B-37633827B734}" type="presOf" srcId="{C6972B4E-CCD6-4A17-BFCE-AD446769DD47}" destId="{BE89D348-E793-4FB8-93BE-C3D842AB5811}" srcOrd="1" destOrd="0" presId="urn:microsoft.com/office/officeart/2005/8/layout/hierarchy2"/>
    <dgm:cxn modelId="{3E6F6C23-93A1-469C-AEA6-4A7A8024471C}" srcId="{953A530C-889B-4850-BF14-B6FEB6DA9560}" destId="{D18DE336-F5A1-48F4-B8AD-6383ADC2C16B}" srcOrd="0" destOrd="0" parTransId="{53FE419E-E452-4DB8-9C99-6672329668D7}" sibTransId="{DA302824-FB07-4870-8364-B9167DA4B9CE}"/>
    <dgm:cxn modelId="{D7030494-09C7-4EFD-94A9-C520122861DB}" type="presOf" srcId="{C6972B4E-CCD6-4A17-BFCE-AD446769DD47}" destId="{8C258BC1-7BDB-4DCF-A36A-2275C00B27D3}" srcOrd="0" destOrd="0" presId="urn:microsoft.com/office/officeart/2005/8/layout/hierarchy2"/>
    <dgm:cxn modelId="{A2CE869C-E29E-4C72-95F1-2ECF8FD0488D}" type="presOf" srcId="{80B02297-F97C-454D-8553-8A52308FFB6C}" destId="{FA34A9E9-66E6-463C-AD4A-35517509FCDA}" srcOrd="0" destOrd="0" presId="urn:microsoft.com/office/officeart/2005/8/layout/hierarchy2"/>
    <dgm:cxn modelId="{5CF09C73-3EA8-4A1F-8BEC-0A78D7180914}" type="presOf" srcId="{74F3C47B-7BAA-446E-B651-3E6AA8632489}" destId="{D1FAF4F3-4445-4265-A564-2DE0BB116C87}" srcOrd="0" destOrd="0" presId="urn:microsoft.com/office/officeart/2005/8/layout/hierarchy2"/>
    <dgm:cxn modelId="{64DEFBF1-2805-4A97-AFB5-6C2EE52C30BF}" type="presOf" srcId="{D18DE336-F5A1-48F4-B8AD-6383ADC2C16B}" destId="{1916C920-51A2-421A-95DB-92F70F8045A1}" srcOrd="0" destOrd="0" presId="urn:microsoft.com/office/officeart/2005/8/layout/hierarchy2"/>
    <dgm:cxn modelId="{61725C33-38D9-4120-96AB-9E71E45CE654}" type="presOf" srcId="{8BF98917-23E7-46FB-9D8D-B812672478C7}" destId="{E1AFF81C-80A0-4A7A-9A7F-81B8F766800D}" srcOrd="0" destOrd="0" presId="urn:microsoft.com/office/officeart/2005/8/layout/hierarchy2"/>
    <dgm:cxn modelId="{5A2695E3-4628-4232-9B3E-6ED1004E1609}" type="presOf" srcId="{74622583-00EB-484F-97B0-D8B9444374EC}" destId="{205AF99A-2EA8-4730-B166-CC3656FAF8E4}" srcOrd="1" destOrd="0" presId="urn:microsoft.com/office/officeart/2005/8/layout/hierarchy2"/>
    <dgm:cxn modelId="{3D16F0F8-6988-4453-A036-CA35BF016028}" type="presOf" srcId="{D87D13F9-2664-482E-807C-CB9DF4CE8270}" destId="{EBDDAF4F-C0D8-486A-83C5-D399BBE7316A}" srcOrd="0" destOrd="0" presId="urn:microsoft.com/office/officeart/2005/8/layout/hierarchy2"/>
    <dgm:cxn modelId="{FF720FF5-0D50-4EEC-B4FD-76888BD2D9E5}" srcId="{D87D13F9-2664-482E-807C-CB9DF4CE8270}" destId="{2F9D07E2-8425-4ACA-9D3B-3DBEA8111C80}" srcOrd="1" destOrd="0" parTransId="{C6972B4E-CCD6-4A17-BFCE-AD446769DD47}" sibTransId="{52C18373-4A5D-429E-A591-8130CB3C2120}"/>
    <dgm:cxn modelId="{2E48101B-D78A-4374-A849-98969D1B1A88}" srcId="{B1ED81A2-8EDD-4548-B395-AFB8AE1C37CC}" destId="{953A530C-889B-4850-BF14-B6FEB6DA9560}" srcOrd="1" destOrd="0" parTransId="{23A43057-960D-44BD-88EE-A1002DE1AC53}" sibTransId="{22227D51-4A36-44A2-B51E-330556EB1D13}"/>
    <dgm:cxn modelId="{B4028093-6F0F-4EB5-9427-422A799C2372}" type="presOf" srcId="{53FE419E-E452-4DB8-9C99-6672329668D7}" destId="{827709D0-4FBA-4789-BBCE-CFE7F997566E}" srcOrd="0" destOrd="0" presId="urn:microsoft.com/office/officeart/2005/8/layout/hierarchy2"/>
    <dgm:cxn modelId="{B1BC0743-A2F0-47B6-8232-1F7A1DDF5D8C}" srcId="{74F3C47B-7BAA-446E-B651-3E6AA8632489}" destId="{B1ED81A2-8EDD-4548-B395-AFB8AE1C37CC}" srcOrd="0" destOrd="0" parTransId="{179EDC50-9CA9-4D3F-BBF9-7F8BB29D5FF0}" sibTransId="{9FE79733-A87C-4763-8617-B15D9066D7C6}"/>
    <dgm:cxn modelId="{A66FFB67-AA7D-4B62-B3F7-28F5EA6B595F}" type="presOf" srcId="{74622583-00EB-484F-97B0-D8B9444374EC}" destId="{100C2D0A-DC92-40F7-9988-74C632E229C1}" srcOrd="0" destOrd="0" presId="urn:microsoft.com/office/officeart/2005/8/layout/hierarchy2"/>
    <dgm:cxn modelId="{FDAB2406-84F5-40BE-A7DA-DE74017D469A}" type="presOf" srcId="{B1ED81A2-8EDD-4548-B395-AFB8AE1C37CC}" destId="{B174FFFF-A126-4C2F-8559-BD7172DAC5A8}" srcOrd="0" destOrd="0" presId="urn:microsoft.com/office/officeart/2005/8/layout/hierarchy2"/>
    <dgm:cxn modelId="{9CC94050-C6B5-4233-BF4B-FFD65D86EEE9}" srcId="{953A530C-889B-4850-BF14-B6FEB6DA9560}" destId="{93F6A8AE-A22F-4F1F-8F0A-B311F790B361}" srcOrd="1" destOrd="0" parTransId="{D4EA5108-D8F3-48B4-B8BE-45C450B3FF2F}" sibTransId="{3D15073F-46A3-40B9-883D-C06FF02C58ED}"/>
    <dgm:cxn modelId="{921B6B73-8BE4-4BED-BC95-64A5EFB33DD5}" type="presOf" srcId="{53FE419E-E452-4DB8-9C99-6672329668D7}" destId="{566C9053-3973-4379-9955-0DC7FA11364D}" srcOrd="1" destOrd="0" presId="urn:microsoft.com/office/officeart/2005/8/layout/hierarchy2"/>
    <dgm:cxn modelId="{5B53EE3D-B912-4823-84E7-CB83EB990036}" type="presOf" srcId="{23A43057-960D-44BD-88EE-A1002DE1AC53}" destId="{D21BA19A-EB1B-4E4D-A2F7-406548E4A309}" srcOrd="1" destOrd="0" presId="urn:microsoft.com/office/officeart/2005/8/layout/hierarchy2"/>
    <dgm:cxn modelId="{40013D75-5A45-465D-871C-AA19C5114E09}" type="presOf" srcId="{2F9D07E2-8425-4ACA-9D3B-3DBEA8111C80}" destId="{A4541703-D2CE-430F-9919-6A40861D796D}" srcOrd="0" destOrd="0" presId="urn:microsoft.com/office/officeart/2005/8/layout/hierarchy2"/>
    <dgm:cxn modelId="{BAD1B5FB-3843-49A8-8D34-8D55A2464F4B}" type="presOf" srcId="{D4EA5108-D8F3-48B4-B8BE-45C450B3FF2F}" destId="{6B047C73-A653-49BA-A4AC-585FED411E84}" srcOrd="1" destOrd="0" presId="urn:microsoft.com/office/officeart/2005/8/layout/hierarchy2"/>
    <dgm:cxn modelId="{374F3B89-C0A3-41F3-A8D4-65ECE9AC54BB}" type="presOf" srcId="{23A43057-960D-44BD-88EE-A1002DE1AC53}" destId="{706BB570-54F9-4226-9053-65DE29E1206A}" srcOrd="0" destOrd="0" presId="urn:microsoft.com/office/officeart/2005/8/layout/hierarchy2"/>
    <dgm:cxn modelId="{4FB1FBAD-D754-4742-A962-61C2455C7E08}" type="presParOf" srcId="{D1FAF4F3-4445-4265-A564-2DE0BB116C87}" destId="{FCA8B0F9-AA05-48C7-8F50-352CF8B9D3DD}" srcOrd="0" destOrd="0" presId="urn:microsoft.com/office/officeart/2005/8/layout/hierarchy2"/>
    <dgm:cxn modelId="{DE68F5C9-E77D-47F8-9B8E-08366158A672}" type="presParOf" srcId="{FCA8B0F9-AA05-48C7-8F50-352CF8B9D3DD}" destId="{B174FFFF-A126-4C2F-8559-BD7172DAC5A8}" srcOrd="0" destOrd="0" presId="urn:microsoft.com/office/officeart/2005/8/layout/hierarchy2"/>
    <dgm:cxn modelId="{D3168F07-DB75-40A8-9113-66468C3E9B8C}" type="presParOf" srcId="{FCA8B0F9-AA05-48C7-8F50-352CF8B9D3DD}" destId="{D88DFA5E-4593-43E3-9811-0E8247847976}" srcOrd="1" destOrd="0" presId="urn:microsoft.com/office/officeart/2005/8/layout/hierarchy2"/>
    <dgm:cxn modelId="{D987F09D-F06A-422E-BE5B-569BB12F240D}" type="presParOf" srcId="{D88DFA5E-4593-43E3-9811-0E8247847976}" destId="{100C2D0A-DC92-40F7-9988-74C632E229C1}" srcOrd="0" destOrd="0" presId="urn:microsoft.com/office/officeart/2005/8/layout/hierarchy2"/>
    <dgm:cxn modelId="{4E9AC4A6-530F-43FC-8746-8EAABBDFAC34}" type="presParOf" srcId="{100C2D0A-DC92-40F7-9988-74C632E229C1}" destId="{205AF99A-2EA8-4730-B166-CC3656FAF8E4}" srcOrd="0" destOrd="0" presId="urn:microsoft.com/office/officeart/2005/8/layout/hierarchy2"/>
    <dgm:cxn modelId="{21C82E23-F6CC-4C6A-8F18-A6FD5B3BD482}" type="presParOf" srcId="{D88DFA5E-4593-43E3-9811-0E8247847976}" destId="{9A7B62DA-A579-4031-A757-794C6A9B6F9D}" srcOrd="1" destOrd="0" presId="urn:microsoft.com/office/officeart/2005/8/layout/hierarchy2"/>
    <dgm:cxn modelId="{B8D8560C-E51B-40C0-B7CE-E3C13C7FA98C}" type="presParOf" srcId="{9A7B62DA-A579-4031-A757-794C6A9B6F9D}" destId="{EBDDAF4F-C0D8-486A-83C5-D399BBE7316A}" srcOrd="0" destOrd="0" presId="urn:microsoft.com/office/officeart/2005/8/layout/hierarchy2"/>
    <dgm:cxn modelId="{6FBDAAF5-DF81-4890-9B49-0F93AD6E34B2}" type="presParOf" srcId="{9A7B62DA-A579-4031-A757-794C6A9B6F9D}" destId="{BA040286-AF22-4157-9D73-7685DBAA6CDC}" srcOrd="1" destOrd="0" presId="urn:microsoft.com/office/officeart/2005/8/layout/hierarchy2"/>
    <dgm:cxn modelId="{A02FBA23-CC72-4F42-8B4E-6C2F9D638490}" type="presParOf" srcId="{BA040286-AF22-4157-9D73-7685DBAA6CDC}" destId="{E1AFF81C-80A0-4A7A-9A7F-81B8F766800D}" srcOrd="0" destOrd="0" presId="urn:microsoft.com/office/officeart/2005/8/layout/hierarchy2"/>
    <dgm:cxn modelId="{1E5C9539-C298-4B5C-A2E2-2E5495F06DE0}" type="presParOf" srcId="{E1AFF81C-80A0-4A7A-9A7F-81B8F766800D}" destId="{96410AC9-C9DE-4729-94EB-D92F7900F605}" srcOrd="0" destOrd="0" presId="urn:microsoft.com/office/officeart/2005/8/layout/hierarchy2"/>
    <dgm:cxn modelId="{5FE29D7E-4D9D-4025-8330-BAA3355C5E63}" type="presParOf" srcId="{BA040286-AF22-4157-9D73-7685DBAA6CDC}" destId="{00F67A4D-2254-46FF-A3BD-B83116157CDE}" srcOrd="1" destOrd="0" presId="urn:microsoft.com/office/officeart/2005/8/layout/hierarchy2"/>
    <dgm:cxn modelId="{4C16E507-462F-4861-959B-70D8AA2FC19E}" type="presParOf" srcId="{00F67A4D-2254-46FF-A3BD-B83116157CDE}" destId="{FA34A9E9-66E6-463C-AD4A-35517509FCDA}" srcOrd="0" destOrd="0" presId="urn:microsoft.com/office/officeart/2005/8/layout/hierarchy2"/>
    <dgm:cxn modelId="{5E801949-DA23-46BB-A31D-87D25FBAFC47}" type="presParOf" srcId="{00F67A4D-2254-46FF-A3BD-B83116157CDE}" destId="{3380DEB5-FD08-4535-9FFF-E452B2E7B574}" srcOrd="1" destOrd="0" presId="urn:microsoft.com/office/officeart/2005/8/layout/hierarchy2"/>
    <dgm:cxn modelId="{E0F74814-80AB-4968-AE83-BDF695904D1B}" type="presParOf" srcId="{BA040286-AF22-4157-9D73-7685DBAA6CDC}" destId="{8C258BC1-7BDB-4DCF-A36A-2275C00B27D3}" srcOrd="2" destOrd="0" presId="urn:microsoft.com/office/officeart/2005/8/layout/hierarchy2"/>
    <dgm:cxn modelId="{15A36AAE-38D0-4AA1-A4A3-658EEF306A36}" type="presParOf" srcId="{8C258BC1-7BDB-4DCF-A36A-2275C00B27D3}" destId="{BE89D348-E793-4FB8-93BE-C3D842AB5811}" srcOrd="0" destOrd="0" presId="urn:microsoft.com/office/officeart/2005/8/layout/hierarchy2"/>
    <dgm:cxn modelId="{E3A6FC62-5CD0-4BF6-9960-1EED96AFF2DE}" type="presParOf" srcId="{BA040286-AF22-4157-9D73-7685DBAA6CDC}" destId="{924C5255-33A4-44CA-A79B-7CAB2C040CA3}" srcOrd="3" destOrd="0" presId="urn:microsoft.com/office/officeart/2005/8/layout/hierarchy2"/>
    <dgm:cxn modelId="{C2DADA6A-8F82-40A3-A206-7F492D8CA452}" type="presParOf" srcId="{924C5255-33A4-44CA-A79B-7CAB2C040CA3}" destId="{A4541703-D2CE-430F-9919-6A40861D796D}" srcOrd="0" destOrd="0" presId="urn:microsoft.com/office/officeart/2005/8/layout/hierarchy2"/>
    <dgm:cxn modelId="{7DD38DFB-2F08-4B50-9E69-50BCFEACD2D0}" type="presParOf" srcId="{924C5255-33A4-44CA-A79B-7CAB2C040CA3}" destId="{D076EB8A-64B7-40B7-AE05-01464D692603}" srcOrd="1" destOrd="0" presId="urn:microsoft.com/office/officeart/2005/8/layout/hierarchy2"/>
    <dgm:cxn modelId="{E9F24F5B-DB8B-44A4-8C96-1247F0008DF9}" type="presParOf" srcId="{D88DFA5E-4593-43E3-9811-0E8247847976}" destId="{706BB570-54F9-4226-9053-65DE29E1206A}" srcOrd="2" destOrd="0" presId="urn:microsoft.com/office/officeart/2005/8/layout/hierarchy2"/>
    <dgm:cxn modelId="{D1DDB82F-A461-4D01-B9A6-6029B84A46D4}" type="presParOf" srcId="{706BB570-54F9-4226-9053-65DE29E1206A}" destId="{D21BA19A-EB1B-4E4D-A2F7-406548E4A309}" srcOrd="0" destOrd="0" presId="urn:microsoft.com/office/officeart/2005/8/layout/hierarchy2"/>
    <dgm:cxn modelId="{AFA36CBE-68CF-4605-9FFE-8C831F729D60}" type="presParOf" srcId="{D88DFA5E-4593-43E3-9811-0E8247847976}" destId="{0279FF98-DE6D-4731-8CB9-ABCC1628778A}" srcOrd="3" destOrd="0" presId="urn:microsoft.com/office/officeart/2005/8/layout/hierarchy2"/>
    <dgm:cxn modelId="{36A8B5B2-3DC6-4A00-8BB8-CCA486355A49}" type="presParOf" srcId="{0279FF98-DE6D-4731-8CB9-ABCC1628778A}" destId="{1B4902E7-1DA3-47F2-9727-7483D960E122}" srcOrd="0" destOrd="0" presId="urn:microsoft.com/office/officeart/2005/8/layout/hierarchy2"/>
    <dgm:cxn modelId="{2104F7A5-838D-4FC5-BF5C-3AAE7B955CC6}" type="presParOf" srcId="{0279FF98-DE6D-4731-8CB9-ABCC1628778A}" destId="{773B24DE-6218-4780-B249-5A6042AC9665}" srcOrd="1" destOrd="0" presId="urn:microsoft.com/office/officeart/2005/8/layout/hierarchy2"/>
    <dgm:cxn modelId="{79259A86-7A0F-4978-A060-31B4F220946D}" type="presParOf" srcId="{773B24DE-6218-4780-B249-5A6042AC9665}" destId="{827709D0-4FBA-4789-BBCE-CFE7F997566E}" srcOrd="0" destOrd="0" presId="urn:microsoft.com/office/officeart/2005/8/layout/hierarchy2"/>
    <dgm:cxn modelId="{B44C7672-32FE-4831-9EAB-A2141A6334F2}" type="presParOf" srcId="{827709D0-4FBA-4789-BBCE-CFE7F997566E}" destId="{566C9053-3973-4379-9955-0DC7FA11364D}" srcOrd="0" destOrd="0" presId="urn:microsoft.com/office/officeart/2005/8/layout/hierarchy2"/>
    <dgm:cxn modelId="{68644893-C6D4-4D41-A830-B43C2CAE4FEC}" type="presParOf" srcId="{773B24DE-6218-4780-B249-5A6042AC9665}" destId="{77A57AA2-A478-46C5-9E9B-158718D0C969}" srcOrd="1" destOrd="0" presId="urn:microsoft.com/office/officeart/2005/8/layout/hierarchy2"/>
    <dgm:cxn modelId="{39B0ED98-C789-4940-9090-616E2B536277}" type="presParOf" srcId="{77A57AA2-A478-46C5-9E9B-158718D0C969}" destId="{1916C920-51A2-421A-95DB-92F70F8045A1}" srcOrd="0" destOrd="0" presId="urn:microsoft.com/office/officeart/2005/8/layout/hierarchy2"/>
    <dgm:cxn modelId="{FFFA7CF3-0C3B-4B80-B21F-6D97D8969291}" type="presParOf" srcId="{77A57AA2-A478-46C5-9E9B-158718D0C969}" destId="{0C9250D7-977C-4F3E-B076-C4A97F64EAA2}" srcOrd="1" destOrd="0" presId="urn:microsoft.com/office/officeart/2005/8/layout/hierarchy2"/>
    <dgm:cxn modelId="{76F91B7D-6787-4EDB-9FA2-1FFA6999B332}" type="presParOf" srcId="{773B24DE-6218-4780-B249-5A6042AC9665}" destId="{D7313271-3BE3-462E-8C40-C0A18C91650C}" srcOrd="2" destOrd="0" presId="urn:microsoft.com/office/officeart/2005/8/layout/hierarchy2"/>
    <dgm:cxn modelId="{C4F09727-9651-40D1-ABAF-851C8ECA75DC}" type="presParOf" srcId="{D7313271-3BE3-462E-8C40-C0A18C91650C}" destId="{6B047C73-A653-49BA-A4AC-585FED411E84}" srcOrd="0" destOrd="0" presId="urn:microsoft.com/office/officeart/2005/8/layout/hierarchy2"/>
    <dgm:cxn modelId="{C7705897-6021-465C-BA89-07D823CD5C33}" type="presParOf" srcId="{773B24DE-6218-4780-B249-5A6042AC9665}" destId="{436B8C1F-D817-4927-B274-F26D03911B13}" srcOrd="3" destOrd="0" presId="urn:microsoft.com/office/officeart/2005/8/layout/hierarchy2"/>
    <dgm:cxn modelId="{3755DD73-541C-4B4D-B6A6-12C4D3018C35}" type="presParOf" srcId="{436B8C1F-D817-4927-B274-F26D03911B13}" destId="{635A15FD-81ED-41B7-85F4-1CB221A9452F}" srcOrd="0" destOrd="0" presId="urn:microsoft.com/office/officeart/2005/8/layout/hierarchy2"/>
    <dgm:cxn modelId="{A991B891-032E-4FFB-AFCE-97A2EEC337F6}" type="presParOf" srcId="{436B8C1F-D817-4927-B274-F26D03911B13}" destId="{3EDAAEF2-8AA1-48FE-944E-6F1A762663CF}"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4FFFF-A126-4C2F-8559-BD7172DAC5A8}">
      <dsp:nvSpPr>
        <dsp:cNvPr id="0" name=""/>
        <dsp:cNvSpPr/>
      </dsp:nvSpPr>
      <dsp:spPr>
        <a:xfrm>
          <a:off x="17749" y="2088230"/>
          <a:ext cx="1874263" cy="7977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smtClean="0"/>
            <a:t>/config-center</a:t>
          </a:r>
          <a:endParaRPr lang="zh-CN" altLang="en-US" sz="1900" kern="1200" dirty="0"/>
        </a:p>
      </dsp:txBody>
      <dsp:txXfrm>
        <a:off x="41114" y="2111595"/>
        <a:ext cx="1827533" cy="751003"/>
      </dsp:txXfrm>
    </dsp:sp>
    <dsp:sp modelId="{100C2D0A-DC92-40F7-9988-74C632E229C1}">
      <dsp:nvSpPr>
        <dsp:cNvPr id="0" name=""/>
        <dsp:cNvSpPr/>
      </dsp:nvSpPr>
      <dsp:spPr>
        <a:xfrm rot="17710342">
          <a:off x="1625847" y="2047190"/>
          <a:ext cx="926346" cy="41440"/>
        </a:xfrm>
        <a:custGeom>
          <a:avLst/>
          <a:gdLst/>
          <a:ahLst/>
          <a:cxnLst/>
          <a:rect l="0" t="0" r="0" b="0"/>
          <a:pathLst>
            <a:path>
              <a:moveTo>
                <a:pt x="0" y="20720"/>
              </a:moveTo>
              <a:lnTo>
                <a:pt x="926346" y="20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2065862" y="2044752"/>
        <a:ext cx="46317" cy="46317"/>
      </dsp:txXfrm>
    </dsp:sp>
    <dsp:sp modelId="{EBDDAF4F-C0D8-486A-83C5-D399BBE7316A}">
      <dsp:nvSpPr>
        <dsp:cNvPr id="0" name=""/>
        <dsp:cNvSpPr/>
      </dsp:nvSpPr>
      <dsp:spPr>
        <a:xfrm>
          <a:off x="2286028" y="1308809"/>
          <a:ext cx="1089349" cy="67982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smtClean="0"/>
            <a:t>/servers</a:t>
          </a:r>
          <a:endParaRPr lang="zh-CN" altLang="en-US" sz="1900" kern="1200" dirty="0"/>
        </a:p>
      </dsp:txBody>
      <dsp:txXfrm>
        <a:off x="2305939" y="1328720"/>
        <a:ext cx="1049527" cy="640006"/>
      </dsp:txXfrm>
    </dsp:sp>
    <dsp:sp modelId="{E1AFF81C-80A0-4A7A-9A7F-81B8F766800D}">
      <dsp:nvSpPr>
        <dsp:cNvPr id="0" name=""/>
        <dsp:cNvSpPr/>
      </dsp:nvSpPr>
      <dsp:spPr>
        <a:xfrm rot="18151884">
          <a:off x="3175880" y="1264130"/>
          <a:ext cx="863182" cy="41440"/>
        </a:xfrm>
        <a:custGeom>
          <a:avLst/>
          <a:gdLst/>
          <a:ahLst/>
          <a:cxnLst/>
          <a:rect l="0" t="0" r="0" b="0"/>
          <a:pathLst>
            <a:path>
              <a:moveTo>
                <a:pt x="0" y="20720"/>
              </a:moveTo>
              <a:lnTo>
                <a:pt x="863182" y="20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3585891" y="1263271"/>
        <a:ext cx="43159" cy="43159"/>
      </dsp:txXfrm>
    </dsp:sp>
    <dsp:sp modelId="{FA34A9E9-66E6-463C-AD4A-35517509FCDA}">
      <dsp:nvSpPr>
        <dsp:cNvPr id="0" name=""/>
        <dsp:cNvSpPr/>
      </dsp:nvSpPr>
      <dsp:spPr>
        <a:xfrm>
          <a:off x="3839564" y="552148"/>
          <a:ext cx="2453546" cy="73765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t>/172.16.164.47:39232</a:t>
          </a:r>
          <a:endParaRPr lang="zh-CN" altLang="en-US" sz="1900" kern="1200" dirty="0"/>
        </a:p>
      </dsp:txBody>
      <dsp:txXfrm>
        <a:off x="3861169" y="573753"/>
        <a:ext cx="2410336" cy="694448"/>
      </dsp:txXfrm>
    </dsp:sp>
    <dsp:sp modelId="{8C258BC1-7BDB-4DCF-A36A-2275C00B27D3}">
      <dsp:nvSpPr>
        <dsp:cNvPr id="0" name=""/>
        <dsp:cNvSpPr/>
      </dsp:nvSpPr>
      <dsp:spPr>
        <a:xfrm rot="2385245">
          <a:off x="3308704" y="1812418"/>
          <a:ext cx="576752" cy="41440"/>
        </a:xfrm>
        <a:custGeom>
          <a:avLst/>
          <a:gdLst/>
          <a:ahLst/>
          <a:cxnLst/>
          <a:rect l="0" t="0" r="0" b="0"/>
          <a:pathLst>
            <a:path>
              <a:moveTo>
                <a:pt x="0" y="20720"/>
              </a:moveTo>
              <a:lnTo>
                <a:pt x="576752" y="20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3582661" y="1818720"/>
        <a:ext cx="28837" cy="28837"/>
      </dsp:txXfrm>
    </dsp:sp>
    <dsp:sp modelId="{A4541703-D2CE-430F-9919-6A40861D796D}">
      <dsp:nvSpPr>
        <dsp:cNvPr id="0" name=""/>
        <dsp:cNvSpPr/>
      </dsp:nvSpPr>
      <dsp:spPr>
        <a:xfrm>
          <a:off x="3818783" y="1648724"/>
          <a:ext cx="2453546" cy="73765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smtClean="0"/>
            <a:t>/172.16.164.48:34332</a:t>
          </a:r>
          <a:endParaRPr lang="zh-CN" altLang="en-US" sz="1900" kern="1200" dirty="0"/>
        </a:p>
      </dsp:txBody>
      <dsp:txXfrm>
        <a:off x="3840388" y="1670329"/>
        <a:ext cx="2410336" cy="694448"/>
      </dsp:txXfrm>
    </dsp:sp>
    <dsp:sp modelId="{706BB570-54F9-4226-9053-65DE29E1206A}">
      <dsp:nvSpPr>
        <dsp:cNvPr id="0" name=""/>
        <dsp:cNvSpPr/>
      </dsp:nvSpPr>
      <dsp:spPr>
        <a:xfrm rot="4050682">
          <a:off x="1573968" y="2942262"/>
          <a:ext cx="1030104" cy="41440"/>
        </a:xfrm>
        <a:custGeom>
          <a:avLst/>
          <a:gdLst/>
          <a:ahLst/>
          <a:cxnLst/>
          <a:rect l="0" t="0" r="0" b="0"/>
          <a:pathLst>
            <a:path>
              <a:moveTo>
                <a:pt x="0" y="20720"/>
              </a:moveTo>
              <a:lnTo>
                <a:pt x="1030104" y="20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2063268" y="2937230"/>
        <a:ext cx="51505" cy="51505"/>
      </dsp:txXfrm>
    </dsp:sp>
    <dsp:sp modelId="{1B4902E7-1DA3-47F2-9727-7483D960E122}">
      <dsp:nvSpPr>
        <dsp:cNvPr id="0" name=""/>
        <dsp:cNvSpPr/>
      </dsp:nvSpPr>
      <dsp:spPr>
        <a:xfrm>
          <a:off x="2286028" y="3126856"/>
          <a:ext cx="1089349" cy="6240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smtClean="0"/>
            <a:t>/clients</a:t>
          </a:r>
          <a:endParaRPr lang="zh-CN" altLang="en-US" sz="1900" kern="1200" dirty="0"/>
        </a:p>
      </dsp:txBody>
      <dsp:txXfrm>
        <a:off x="2304305" y="3145133"/>
        <a:ext cx="1052795" cy="587468"/>
      </dsp:txXfrm>
    </dsp:sp>
    <dsp:sp modelId="{827709D0-4FBA-4789-BBCE-CFE7F997566E}">
      <dsp:nvSpPr>
        <dsp:cNvPr id="0" name=""/>
        <dsp:cNvSpPr/>
      </dsp:nvSpPr>
      <dsp:spPr>
        <a:xfrm rot="19587601">
          <a:off x="3329530" y="3266003"/>
          <a:ext cx="550730" cy="41440"/>
        </a:xfrm>
        <a:custGeom>
          <a:avLst/>
          <a:gdLst/>
          <a:ahLst/>
          <a:cxnLst/>
          <a:rect l="0" t="0" r="0" b="0"/>
          <a:pathLst>
            <a:path>
              <a:moveTo>
                <a:pt x="0" y="20720"/>
              </a:moveTo>
              <a:lnTo>
                <a:pt x="550730" y="20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3591127" y="3272955"/>
        <a:ext cx="27536" cy="27536"/>
      </dsp:txXfrm>
    </dsp:sp>
    <dsp:sp modelId="{1916C920-51A2-421A-95DB-92F70F8045A1}">
      <dsp:nvSpPr>
        <dsp:cNvPr id="0" name=""/>
        <dsp:cNvSpPr/>
      </dsp:nvSpPr>
      <dsp:spPr>
        <a:xfrm>
          <a:off x="3834412" y="2765750"/>
          <a:ext cx="2453546" cy="73765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smtClean="0"/>
            <a:t>/172.17.39.158:59485</a:t>
          </a:r>
          <a:endParaRPr lang="zh-CN" altLang="en-US" sz="1900" kern="1200" dirty="0"/>
        </a:p>
      </dsp:txBody>
      <dsp:txXfrm>
        <a:off x="3856017" y="2787355"/>
        <a:ext cx="2410336" cy="694448"/>
      </dsp:txXfrm>
    </dsp:sp>
    <dsp:sp modelId="{D7313271-3BE3-462E-8C40-C0A18C91650C}">
      <dsp:nvSpPr>
        <dsp:cNvPr id="0" name=""/>
        <dsp:cNvSpPr/>
      </dsp:nvSpPr>
      <dsp:spPr>
        <a:xfrm rot="3750568">
          <a:off x="3116791" y="3844206"/>
          <a:ext cx="960578" cy="41440"/>
        </a:xfrm>
        <a:custGeom>
          <a:avLst/>
          <a:gdLst/>
          <a:ahLst/>
          <a:cxnLst/>
          <a:rect l="0" t="0" r="0" b="0"/>
          <a:pathLst>
            <a:path>
              <a:moveTo>
                <a:pt x="0" y="20720"/>
              </a:moveTo>
              <a:lnTo>
                <a:pt x="960578" y="20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2"/>
            </a:solidFill>
          </a:endParaRPr>
        </a:p>
      </dsp:txBody>
      <dsp:txXfrm>
        <a:off x="3573066" y="3840912"/>
        <a:ext cx="48028" cy="48028"/>
      </dsp:txXfrm>
    </dsp:sp>
    <dsp:sp modelId="{635A15FD-81ED-41B7-85F4-1CB221A9452F}">
      <dsp:nvSpPr>
        <dsp:cNvPr id="0" name=""/>
        <dsp:cNvSpPr/>
      </dsp:nvSpPr>
      <dsp:spPr>
        <a:xfrm>
          <a:off x="3818783" y="3922155"/>
          <a:ext cx="2453546" cy="73765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t>/</a:t>
          </a:r>
          <a:r>
            <a:rPr lang="en-US" altLang="zh-CN" sz="1900" b="0" i="0" kern="1200" dirty="0" smtClean="0"/>
            <a:t>172.17.39.157:27606</a:t>
          </a:r>
          <a:endParaRPr lang="zh-CN" altLang="en-US" sz="1900" kern="1200" dirty="0"/>
        </a:p>
      </dsp:txBody>
      <dsp:txXfrm>
        <a:off x="3840388" y="3943760"/>
        <a:ext cx="2410336" cy="6944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4F6AAEEA-6D0D-44EC-94A9-3AA988CCEABC}" type="datetimeFigureOut">
              <a:rPr lang="zh-CN" altLang="en-US"/>
              <a:pPr>
                <a:defRPr/>
              </a:pPr>
              <a:t>15-3-25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30A391-7287-4123-8B68-660D4A6DAB78}" type="slidenum">
              <a:rPr lang="zh-CN" altLang="en-US"/>
              <a:pPr>
                <a:defRPr/>
              </a:pPr>
              <a:t>‹#›</a:t>
            </a:fld>
            <a:endParaRPr lang="zh-CN" altLang="en-US"/>
          </a:p>
        </p:txBody>
      </p:sp>
    </p:spTree>
    <p:extLst>
      <p:ext uri="{BB962C8B-B14F-4D97-AF65-F5344CB8AC3E}">
        <p14:creationId xmlns:p14="http://schemas.microsoft.com/office/powerpoint/2010/main" val="3871394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5ED21-6430-478C-A70B-227824930437}" type="datetimeFigureOut">
              <a:rPr lang="zh-CN" altLang="en-US" smtClean="0"/>
              <a:pPr/>
              <a:t>15-3-25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0FEE2-955E-456D-9F12-2311F9B5BF9C}" type="slidenum">
              <a:rPr lang="zh-CN" altLang="en-US" smtClean="0"/>
              <a:pPr/>
              <a:t>‹#›</a:t>
            </a:fld>
            <a:endParaRPr lang="zh-CN" altLang="en-US"/>
          </a:p>
        </p:txBody>
      </p:sp>
    </p:spTree>
    <p:extLst>
      <p:ext uri="{BB962C8B-B14F-4D97-AF65-F5344CB8AC3E}">
        <p14:creationId xmlns:p14="http://schemas.microsoft.com/office/powerpoint/2010/main" val="447172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0FEE2-955E-456D-9F12-2311F9B5BF9C}" type="slidenum">
              <a:rPr lang="zh-CN" altLang="en-US" smtClean="0"/>
              <a:pPr/>
              <a:t>2</a:t>
            </a:fld>
            <a:endParaRPr lang="zh-CN" altLang="en-US"/>
          </a:p>
        </p:txBody>
      </p:sp>
    </p:spTree>
    <p:extLst>
      <p:ext uri="{BB962C8B-B14F-4D97-AF65-F5344CB8AC3E}">
        <p14:creationId xmlns:p14="http://schemas.microsoft.com/office/powerpoint/2010/main" val="167860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normAutofit fontScale="40000" lnSpcReduction="20000"/>
          </a:bodyPr>
          <a:lstStyle/>
          <a:p>
            <a:pPr eaLnBrk="1" hangingPunct="1">
              <a:spcBef>
                <a:spcPct val="0"/>
              </a:spcBef>
            </a:pP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的应用场景一（统一命名服务）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分布式环境下，经常需要对应用</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服务进行统一命名，便于识别不同服务；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类似于域名与</a:t>
            </a:r>
            <a:r>
              <a:rPr lang="en-US" altLang="zh-CN" sz="1200" b="1" i="0" kern="1200" dirty="0" err="1" smtClean="0">
                <a:solidFill>
                  <a:schemeClr val="tx1"/>
                </a:solidFill>
                <a:effectLst/>
                <a:latin typeface="+mn-lt"/>
                <a:ea typeface="+mn-ea"/>
                <a:cs typeface="+mn-cs"/>
              </a:rPr>
              <a:t>ip</a:t>
            </a:r>
            <a:r>
              <a:rPr lang="zh-CN" altLang="en-US" sz="1200" b="1" i="0" kern="1200" dirty="0" smtClean="0">
                <a:solidFill>
                  <a:schemeClr val="tx1"/>
                </a:solidFill>
                <a:effectLst/>
                <a:latin typeface="+mn-lt"/>
                <a:ea typeface="+mn-ea"/>
                <a:cs typeface="+mn-cs"/>
              </a:rPr>
              <a:t>之间对应关系，域名容易记住；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通过名称来获取资源或服务的地址，提供者等信息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按照层次结构组织服务</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应用名称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可将服务名称以及地址信息写到</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上，客户端通过</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获取可用服务列表类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的应用场景二（配置管理）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分布式环境下，配置文件管理和同步是一个常见问题；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一个集群中，所有节点的配置信息是一致的，比如</a:t>
            </a:r>
            <a:r>
              <a:rPr lang="en-US" altLang="zh-CN" sz="1200" b="1" i="0" kern="1200" dirty="0" smtClean="0">
                <a:solidFill>
                  <a:schemeClr val="tx1"/>
                </a:solidFill>
                <a:effectLst/>
                <a:latin typeface="+mn-lt"/>
                <a:ea typeface="+mn-ea"/>
                <a:cs typeface="+mn-cs"/>
              </a:rPr>
              <a:t>Hadoop</a:t>
            </a:r>
            <a:r>
              <a:rPr lang="zh-CN" altLang="en-US" sz="1200" b="1" i="0" kern="1200" dirty="0" smtClean="0">
                <a:solidFill>
                  <a:schemeClr val="tx1"/>
                </a:solidFill>
                <a:effectLst/>
                <a:latin typeface="+mn-lt"/>
                <a:ea typeface="+mn-ea"/>
                <a:cs typeface="+mn-cs"/>
              </a:rPr>
              <a:t>；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对配置文件修改后，希望能够快速同步到各个节点上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配置管理可交由</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实现；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可将配置信息写入</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的一个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上；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各个节点监听这个</a:t>
            </a:r>
            <a:r>
              <a:rPr lang="en-US" altLang="zh-CN" sz="1200" b="1" i="0" kern="1200" dirty="0" err="1" smtClean="0">
                <a:solidFill>
                  <a:schemeClr val="tx1"/>
                </a:solidFill>
                <a:effectLst/>
                <a:latin typeface="+mn-lt"/>
                <a:ea typeface="+mn-ea"/>
                <a:cs typeface="+mn-cs"/>
              </a:rPr>
              <a:t>znode</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一旦</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中的数据被修改，</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将通知各个节点 </a:t>
            </a:r>
            <a:br>
              <a:rPr lang="zh-CN" altLang="en-US" sz="1200" b="1"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的应用场景三（集群管理）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分布式环境中，实时掌握每个节点的状态是必要的；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可根据节点实时状态作出一些调整；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可交由</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实现；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可将节点信息写入</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的一个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上；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监听这个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可获取它的实时状态变化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典型应用 </a:t>
            </a:r>
            <a:br>
              <a:rPr lang="zh-CN" altLang="en-US"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Hbase</a:t>
            </a:r>
            <a:r>
              <a:rPr lang="zh-CN" altLang="en-US" sz="1200" b="1" i="0" kern="1200" dirty="0" smtClean="0">
                <a:solidFill>
                  <a:schemeClr val="tx1"/>
                </a:solidFill>
                <a:effectLst/>
                <a:latin typeface="+mn-lt"/>
                <a:ea typeface="+mn-ea"/>
                <a:cs typeface="+mn-cs"/>
              </a:rPr>
              <a:t>中</a:t>
            </a:r>
            <a:r>
              <a:rPr lang="en-US" altLang="zh-CN" sz="1200" b="1" i="0" kern="1200" dirty="0" smtClean="0">
                <a:solidFill>
                  <a:schemeClr val="tx1"/>
                </a:solidFill>
                <a:effectLst/>
                <a:latin typeface="+mn-lt"/>
                <a:ea typeface="+mn-ea"/>
                <a:cs typeface="+mn-cs"/>
              </a:rPr>
              <a:t>Master</a:t>
            </a:r>
            <a:r>
              <a:rPr lang="zh-CN" altLang="en-US" sz="1200" b="1" i="0" kern="1200" dirty="0" smtClean="0">
                <a:solidFill>
                  <a:schemeClr val="tx1"/>
                </a:solidFill>
                <a:effectLst/>
                <a:latin typeface="+mn-lt"/>
                <a:ea typeface="+mn-ea"/>
                <a:cs typeface="+mn-cs"/>
              </a:rPr>
              <a:t>状态监控与选举 </a:t>
            </a:r>
            <a:br>
              <a:rPr lang="zh-CN" altLang="en-US" sz="1200" b="1"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的应用场景四（分布式通知和协调）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分布式环境中，经常存在一个服务需要知道它所管理的子服务的状态； </a:t>
            </a:r>
            <a:br>
              <a:rPr lang="zh-CN" altLang="en-US"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NameNode</a:t>
            </a:r>
            <a:r>
              <a:rPr lang="zh-CN" altLang="en-US" sz="1200" b="1" i="0" kern="1200" dirty="0" smtClean="0">
                <a:solidFill>
                  <a:schemeClr val="tx1"/>
                </a:solidFill>
                <a:effectLst/>
                <a:latin typeface="+mn-lt"/>
                <a:ea typeface="+mn-ea"/>
                <a:cs typeface="+mn-cs"/>
              </a:rPr>
              <a:t>须知道各</a:t>
            </a:r>
            <a:r>
              <a:rPr lang="en-US" altLang="zh-CN" sz="1200" b="1" i="0" kern="1200" dirty="0" err="1" smtClean="0">
                <a:solidFill>
                  <a:schemeClr val="tx1"/>
                </a:solidFill>
                <a:effectLst/>
                <a:latin typeface="+mn-lt"/>
                <a:ea typeface="+mn-ea"/>
                <a:cs typeface="+mn-cs"/>
              </a:rPr>
              <a:t>DataNode</a:t>
            </a:r>
            <a:r>
              <a:rPr lang="zh-CN" altLang="en-US" sz="1200" b="1" i="0" kern="1200" dirty="0" smtClean="0">
                <a:solidFill>
                  <a:schemeClr val="tx1"/>
                </a:solidFill>
                <a:effectLst/>
                <a:latin typeface="+mn-lt"/>
                <a:ea typeface="+mn-ea"/>
                <a:cs typeface="+mn-cs"/>
              </a:rPr>
              <a:t>的状态 </a:t>
            </a:r>
            <a:br>
              <a:rPr lang="zh-CN" altLang="en-US"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JobTracker</a:t>
            </a:r>
            <a:r>
              <a:rPr lang="zh-CN" altLang="en-US" sz="1200" b="1" i="0" kern="1200" dirty="0" smtClean="0">
                <a:solidFill>
                  <a:schemeClr val="tx1"/>
                </a:solidFill>
                <a:effectLst/>
                <a:latin typeface="+mn-lt"/>
                <a:ea typeface="+mn-ea"/>
                <a:cs typeface="+mn-cs"/>
              </a:rPr>
              <a:t>须知道各</a:t>
            </a:r>
            <a:r>
              <a:rPr lang="en-US" altLang="zh-CN" sz="1200" b="1" i="0" kern="1200" dirty="0" err="1" smtClean="0">
                <a:solidFill>
                  <a:schemeClr val="tx1"/>
                </a:solidFill>
                <a:effectLst/>
                <a:latin typeface="+mn-lt"/>
                <a:ea typeface="+mn-ea"/>
                <a:cs typeface="+mn-cs"/>
              </a:rPr>
              <a:t>TaskTracker</a:t>
            </a:r>
            <a:r>
              <a:rPr lang="zh-CN" altLang="en-US" sz="1200" b="1" i="0" kern="1200" dirty="0" smtClean="0">
                <a:solidFill>
                  <a:schemeClr val="tx1"/>
                </a:solidFill>
                <a:effectLst/>
                <a:latin typeface="+mn-lt"/>
                <a:ea typeface="+mn-ea"/>
                <a:cs typeface="+mn-cs"/>
              </a:rPr>
              <a:t>的状态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心跳检测机制可通过</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实现；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信息推送可由</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实现（发布</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订阅模式）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的应用场景五（分布式锁） </a:t>
            </a:r>
            <a:br>
              <a:rPr lang="zh-CN" altLang="en-US" sz="1200" b="1"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是强一致的；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多个客户端同时在</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上创建相同</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，只有一个创建成功。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实现锁的独占性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多个客户端同时在</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上创建相同</a:t>
            </a:r>
            <a:r>
              <a:rPr lang="en-US" altLang="zh-CN" sz="1200" b="1" i="0" kern="1200" dirty="0" err="1" smtClean="0">
                <a:solidFill>
                  <a:schemeClr val="tx1"/>
                </a:solidFill>
                <a:effectLst/>
                <a:latin typeface="+mn-lt"/>
                <a:ea typeface="+mn-ea"/>
                <a:cs typeface="+mn-cs"/>
              </a:rPr>
              <a:t>znode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，创建成功的那个客户端得到锁，其他客户端等待。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控制锁的时序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各个客户端在某个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下创建临时</a:t>
            </a:r>
            <a:r>
              <a:rPr lang="en-US" altLang="zh-CN" sz="1200" b="1" i="0" kern="1200" dirty="0" err="1" smtClean="0">
                <a:solidFill>
                  <a:schemeClr val="tx1"/>
                </a:solidFill>
                <a:effectLst/>
                <a:latin typeface="+mn-lt"/>
                <a:ea typeface="+mn-ea"/>
                <a:cs typeface="+mn-cs"/>
              </a:rPr>
              <a:t>znode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（类型为</a:t>
            </a:r>
            <a:r>
              <a:rPr lang="en-US" altLang="zh-CN" sz="1200" b="1" i="0" kern="1200" dirty="0" err="1" smtClean="0">
                <a:solidFill>
                  <a:schemeClr val="tx1"/>
                </a:solidFill>
                <a:effectLst/>
                <a:latin typeface="+mn-lt"/>
                <a:ea typeface="+mn-ea"/>
                <a:cs typeface="+mn-cs"/>
              </a:rPr>
              <a:t>CreateMode.EPHEMERAL_SEQUENTIAL</a:t>
            </a:r>
            <a:r>
              <a:rPr lang="zh-CN" altLang="en-US" sz="1200" b="1" i="0" kern="1200" dirty="0" smtClean="0">
                <a:solidFill>
                  <a:schemeClr val="tx1"/>
                </a:solidFill>
                <a:effectLst/>
                <a:latin typeface="+mn-lt"/>
                <a:ea typeface="+mn-ea"/>
                <a:cs typeface="+mn-cs"/>
              </a:rPr>
              <a:t>），这样，该</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可掌握全局访问时序。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的应用场景六（分布式队列）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两种队列；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当一个队列的成员都聚齐时，这个队列才可用，否则一直等待所有成员到达，这种是同步队列。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队列按照 </a:t>
            </a:r>
            <a:r>
              <a:rPr lang="en-US" altLang="zh-CN" sz="1200" b="1" i="0" kern="1200" dirty="0" smtClean="0">
                <a:solidFill>
                  <a:schemeClr val="tx1"/>
                </a:solidFill>
                <a:effectLst/>
                <a:latin typeface="+mn-lt"/>
                <a:ea typeface="+mn-ea"/>
                <a:cs typeface="+mn-cs"/>
              </a:rPr>
              <a:t>FIFO </a:t>
            </a:r>
            <a:r>
              <a:rPr lang="zh-CN" altLang="en-US" sz="1200" b="1" i="0" kern="1200" dirty="0" smtClean="0">
                <a:solidFill>
                  <a:schemeClr val="tx1"/>
                </a:solidFill>
                <a:effectLst/>
                <a:latin typeface="+mn-lt"/>
                <a:ea typeface="+mn-ea"/>
                <a:cs typeface="+mn-cs"/>
              </a:rPr>
              <a:t>方式进行入队和出队操作，例如实现生产者和消费者模型。（可通过分布式锁实现）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同步队列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由多个</a:t>
            </a:r>
            <a:r>
              <a:rPr lang="en-US" altLang="zh-CN" sz="1200" b="1" i="0" kern="1200" dirty="0" smtClean="0">
                <a:solidFill>
                  <a:schemeClr val="tx1"/>
                </a:solidFill>
                <a:effectLst/>
                <a:latin typeface="+mn-lt"/>
                <a:ea typeface="+mn-ea"/>
                <a:cs typeface="+mn-cs"/>
              </a:rPr>
              <a:t>task</a:t>
            </a:r>
            <a:r>
              <a:rPr lang="zh-CN" altLang="en-US" sz="1200" b="1" i="0" kern="1200" dirty="0" smtClean="0">
                <a:solidFill>
                  <a:schemeClr val="tx1"/>
                </a:solidFill>
                <a:effectLst/>
                <a:latin typeface="+mn-lt"/>
                <a:ea typeface="+mn-ea"/>
                <a:cs typeface="+mn-cs"/>
              </a:rPr>
              <a:t>组成，只有所有任务完成后，</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才运行完成。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可为</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创建一个</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目录，然后在该目录下，为每个完成的</a:t>
            </a:r>
            <a:r>
              <a:rPr lang="en-US" altLang="zh-CN" sz="1200" b="1" i="0" kern="1200" dirty="0" smtClean="0">
                <a:solidFill>
                  <a:schemeClr val="tx1"/>
                </a:solidFill>
                <a:effectLst/>
                <a:latin typeface="+mn-lt"/>
                <a:ea typeface="+mn-ea"/>
                <a:cs typeface="+mn-cs"/>
              </a:rPr>
              <a:t>task</a:t>
            </a:r>
            <a:r>
              <a:rPr lang="zh-CN" altLang="en-US" sz="1200" b="1" i="0" kern="1200" dirty="0" smtClean="0">
                <a:solidFill>
                  <a:schemeClr val="tx1"/>
                </a:solidFill>
                <a:effectLst/>
                <a:latin typeface="+mn-lt"/>
                <a:ea typeface="+mn-ea"/>
                <a:cs typeface="+mn-cs"/>
              </a:rPr>
              <a:t>创建一个临时</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，一旦临时节点数目达到</a:t>
            </a:r>
            <a:r>
              <a:rPr lang="en-US" altLang="zh-CN" sz="1200" b="1" i="0" kern="1200" dirty="0" smtClean="0">
                <a:solidFill>
                  <a:schemeClr val="tx1"/>
                </a:solidFill>
                <a:effectLst/>
                <a:latin typeface="+mn-lt"/>
                <a:ea typeface="+mn-ea"/>
                <a:cs typeface="+mn-cs"/>
              </a:rPr>
              <a:t>task</a:t>
            </a:r>
            <a:r>
              <a:rPr lang="zh-CN" altLang="en-US" sz="1200" b="1" i="0" kern="1200" dirty="0" smtClean="0">
                <a:solidFill>
                  <a:schemeClr val="tx1"/>
                </a:solidFill>
                <a:effectLst/>
                <a:latin typeface="+mn-lt"/>
                <a:ea typeface="+mn-ea"/>
                <a:cs typeface="+mn-cs"/>
              </a:rPr>
              <a:t>总数，则</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运行完成。 </a:t>
            </a:r>
            <a:endParaRPr lang="en-US" altLang="zh-CN" sz="1200" b="1" i="0" kern="1200" dirty="0" smtClean="0">
              <a:solidFill>
                <a:schemeClr val="tx1"/>
              </a:solidFill>
              <a:effectLst/>
              <a:latin typeface="+mn-lt"/>
              <a:ea typeface="+mn-ea"/>
              <a:cs typeface="+mn-cs"/>
            </a:endParaRPr>
          </a:p>
          <a:p>
            <a:pPr eaLnBrk="1" hangingPunct="1">
              <a:spcBef>
                <a:spcPct val="0"/>
              </a:spcBef>
            </a:pPr>
            <a:endParaRPr lang="en-US" altLang="zh-CN" sz="1200" b="1" i="0" kern="1200" dirty="0" smtClean="0">
              <a:solidFill>
                <a:schemeClr val="tx1"/>
              </a:solidFill>
              <a:effectLst/>
              <a:latin typeface="+mn-lt"/>
              <a:ea typeface="+mn-ea"/>
              <a:cs typeface="+mn-cs"/>
            </a:endParaRPr>
          </a:p>
          <a:p>
            <a:pPr eaLnBrk="1" hangingPunct="1">
              <a:spcBef>
                <a:spcPct val="0"/>
              </a:spcBef>
            </a:pPr>
            <a:endParaRPr lang="en-US" altLang="zh-CN" sz="1200" b="1" i="0" kern="1200" dirty="0" smtClean="0">
              <a:solidFill>
                <a:schemeClr val="tx1"/>
              </a:solidFill>
              <a:effectLst/>
              <a:latin typeface="+mn-lt"/>
              <a:ea typeface="+mn-ea"/>
              <a:cs typeface="+mn-cs"/>
            </a:endParaRPr>
          </a:p>
          <a:p>
            <a:pPr eaLnBrk="1" hangingPunct="1">
              <a:spcBef>
                <a:spcPct val="0"/>
              </a:spcBef>
            </a:pPr>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特点</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最终一致性：</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不论连接到哪个</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，展示给它都是同一个视图，这是</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最重要的性能。</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可靠性：具有简单、健壮、良好的性能，如果消息</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被一台服务器接受，那么它将被所有的服务器接受。</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实时性：</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保证客户端将在一个时间间隔范围内获得服务器的更新信息，或者服务器失效的信息。 但由于网络延时等原因，</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不能保证两个客户端能同时得到刚更新的数据，如果需要最新数据，应该在读数据之前调用</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接口。</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等待无关</a:t>
            </a:r>
            <a:r>
              <a:rPr lang="en-US" altLang="zh-CN" sz="1200" b="0" i="0" kern="1200" dirty="0" smtClean="0">
                <a:solidFill>
                  <a:schemeClr val="tx1"/>
                </a:solidFill>
                <a:effectLst/>
                <a:latin typeface="+mn-lt"/>
                <a:ea typeface="+mn-ea"/>
                <a:cs typeface="+mn-cs"/>
              </a:rPr>
              <a:t>(wait-free)</a:t>
            </a:r>
            <a:r>
              <a:rPr lang="zh-CN" altLang="en-US" sz="1200" b="0" i="0" kern="1200" dirty="0" smtClean="0">
                <a:solidFill>
                  <a:schemeClr val="tx1"/>
                </a:solidFill>
                <a:effectLst/>
                <a:latin typeface="+mn-lt"/>
                <a:ea typeface="+mn-ea"/>
                <a:cs typeface="+mn-cs"/>
              </a:rPr>
              <a:t>：慢的或者失效的</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，不得干预快速的</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的请求，使得每个</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都能有效的等待。</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原子性：更新只能成功或者失败，没有中间状态。</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顺序性：包括全局有序和偏序两种：</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全局有序：是指如果在一台服务器上消息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在消息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前发布，则在所有</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上消息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都将在消息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前被发布；</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偏序：是指如果一个消息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在消息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后被同一个发送者发布，</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必将排在</a:t>
            </a:r>
            <a:r>
              <a:rPr lang="en-US" altLang="zh-CN" sz="1200" b="0" i="0" kern="1200" dirty="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前面</a:t>
            </a:r>
          </a:p>
          <a:p>
            <a:pPr eaLnBrk="1" hangingPunct="1">
              <a:spcBef>
                <a:spcPct val="0"/>
              </a:spcBef>
            </a:pPr>
            <a:endParaRPr lang="en-US" altLang="zh-CN" sz="1200" b="1" i="0" kern="1200" dirty="0" smtClean="0">
              <a:solidFill>
                <a:schemeClr val="tx1"/>
              </a:solidFill>
              <a:effectLst/>
              <a:latin typeface="+mn-lt"/>
              <a:ea typeface="+mn-ea"/>
              <a:cs typeface="+mn-cs"/>
            </a:endParaRPr>
          </a:p>
          <a:p>
            <a:pPr eaLnBrk="1" hangingPunct="1">
              <a:spcBef>
                <a:spcPct val="0"/>
              </a:spcBef>
            </a:pPr>
            <a:endParaRPr lang="en-US" altLang="zh-CN" sz="1200" b="1" i="0" kern="1200" dirty="0" smtClean="0">
              <a:solidFill>
                <a:schemeClr val="tx1"/>
              </a:solidFill>
              <a:effectLst/>
              <a:latin typeface="+mn-lt"/>
              <a:ea typeface="+mn-ea"/>
              <a:cs typeface="+mn-cs"/>
            </a:endParaRPr>
          </a:p>
          <a:p>
            <a:pPr eaLnBrk="1" hangingPunct="1">
              <a:spcBef>
                <a:spcPct val="0"/>
              </a:spcBef>
            </a:pPr>
            <a:r>
              <a:rPr lang="zh-CN" altLang="en-US" dirty="0" smtClean="0"/>
              <a:t>我们主要使用</a:t>
            </a:r>
            <a:r>
              <a:rPr lang="en-US" altLang="zh-CN" dirty="0" smtClean="0"/>
              <a:t>zookeeper</a:t>
            </a:r>
            <a:r>
              <a:rPr lang="zh-CN" altLang="en-US" dirty="0" smtClean="0"/>
              <a:t>做配置中心集群管理，服务器注册发现，及客户端监控实现</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11</a:t>
            </a:fld>
            <a:endParaRPr lang="zh-CN" altLang="en-US" smtClean="0"/>
          </a:p>
        </p:txBody>
      </p:sp>
    </p:spTree>
    <p:extLst>
      <p:ext uri="{BB962C8B-B14F-4D97-AF65-F5344CB8AC3E}">
        <p14:creationId xmlns:p14="http://schemas.microsoft.com/office/powerpoint/2010/main" val="928499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normAutofit fontScale="40000" lnSpcReduction="20000"/>
          </a:bodyPr>
          <a:lstStyle/>
          <a:p>
            <a:pPr eaLnBrk="1" hangingPunct="1">
              <a:spcBef>
                <a:spcPct val="0"/>
              </a:spcBef>
            </a:pP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的应用场景三（集群管理）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分布式环境中，实时掌握每个节点的状态是必要的；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可根据节点实时状态作出一些调整；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可交由</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实现；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可将节点信息写入</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的一个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上； </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监听这个</a:t>
            </a:r>
            <a:r>
              <a:rPr lang="en-US" altLang="zh-CN" sz="1200" b="1" i="0" kern="1200" dirty="0" err="1" smtClean="0">
                <a:solidFill>
                  <a:schemeClr val="tx1"/>
                </a:solidFill>
                <a:effectLst/>
                <a:latin typeface="+mn-lt"/>
                <a:ea typeface="+mn-ea"/>
                <a:cs typeface="+mn-cs"/>
              </a:rPr>
              <a:t>znode</a:t>
            </a:r>
            <a:r>
              <a:rPr lang="zh-CN" altLang="en-US" sz="1200" b="1" i="0" kern="1200" dirty="0" smtClean="0">
                <a:solidFill>
                  <a:schemeClr val="tx1"/>
                </a:solidFill>
                <a:effectLst/>
                <a:latin typeface="+mn-lt"/>
                <a:ea typeface="+mn-ea"/>
                <a:cs typeface="+mn-cs"/>
              </a:rPr>
              <a:t>可获取它的实时状态变化 </a:t>
            </a:r>
            <a:br>
              <a:rPr lang="zh-CN" altLang="en-US" sz="1200" b="1" i="0" kern="1200" dirty="0" smtClean="0">
                <a:solidFill>
                  <a:schemeClr val="tx1"/>
                </a:solidFill>
                <a:effectLst/>
                <a:latin typeface="+mn-lt"/>
                <a:ea typeface="+mn-ea"/>
                <a:cs typeface="+mn-cs"/>
              </a:rPr>
            </a:br>
            <a:r>
              <a:rPr lang="zh-CN" altLang="en-US" dirty="0" smtClean="0"/>
              <a:t>我们主要使用</a:t>
            </a:r>
            <a:r>
              <a:rPr lang="en-US" altLang="zh-CN" dirty="0" smtClean="0"/>
              <a:t>zookeeper</a:t>
            </a:r>
            <a:r>
              <a:rPr lang="zh-CN" altLang="en-US" dirty="0" smtClean="0"/>
              <a:t>做配置中心集群管理，服务器注册发现，及客户端监控实现</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12</a:t>
            </a:fld>
            <a:endParaRPr lang="zh-CN" altLang="en-US" smtClean="0"/>
          </a:p>
        </p:txBody>
      </p:sp>
    </p:spTree>
    <p:extLst>
      <p:ext uri="{BB962C8B-B14F-4D97-AF65-F5344CB8AC3E}">
        <p14:creationId xmlns:p14="http://schemas.microsoft.com/office/powerpoint/2010/main" val="92849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在使用</a:t>
            </a:r>
            <a:r>
              <a:rPr lang="en-US" altLang="zh-CN" sz="1200" b="0" i="0" kern="1200" dirty="0" smtClean="0">
                <a:solidFill>
                  <a:schemeClr val="tx1"/>
                </a:solidFill>
                <a:effectLst/>
                <a:latin typeface="+mn-lt"/>
                <a:ea typeface="+mn-ea"/>
                <a:cs typeface="+mn-cs"/>
              </a:rPr>
              <a:t>ZK</a:t>
            </a:r>
            <a:r>
              <a:rPr lang="zh-CN" altLang="en-US" sz="1200" b="0" i="0" kern="1200" dirty="0" smtClean="0">
                <a:solidFill>
                  <a:schemeClr val="tx1"/>
                </a:solidFill>
                <a:effectLst/>
                <a:latin typeface="+mn-lt"/>
                <a:ea typeface="+mn-ea"/>
                <a:cs typeface="+mn-cs"/>
              </a:rPr>
              <a:t>开发时会遇到几个问题，</a:t>
            </a:r>
            <a:r>
              <a:rPr lang="en-US" altLang="zh-CN" sz="1200" b="0" i="0" kern="1200" dirty="0" smtClean="0">
                <a:solidFill>
                  <a:schemeClr val="tx1"/>
                </a:solidFill>
                <a:effectLst/>
                <a:latin typeface="+mn-lt"/>
                <a:ea typeface="+mn-ea"/>
                <a:cs typeface="+mn-cs"/>
              </a:rPr>
              <a:t>ZK</a:t>
            </a:r>
            <a:r>
              <a:rPr lang="zh-CN" altLang="en-US" sz="1200" b="0" i="0" kern="1200" dirty="0" smtClean="0">
                <a:solidFill>
                  <a:schemeClr val="tx1"/>
                </a:solidFill>
                <a:effectLst/>
                <a:latin typeface="+mn-lt"/>
                <a:ea typeface="+mn-ea"/>
                <a:cs typeface="+mn-cs"/>
              </a:rPr>
              <a:t>连接管理、</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失效等一些异常问题的处理，</a:t>
            </a:r>
            <a:r>
              <a:rPr lang="en-US" altLang="zh-CN" sz="1200" b="0" i="0" kern="1200" dirty="0" smtClean="0">
                <a:solidFill>
                  <a:schemeClr val="tx1"/>
                </a:solidFill>
                <a:effectLst/>
                <a:latin typeface="+mn-lt"/>
                <a:ea typeface="+mn-ea"/>
                <a:cs typeface="+mn-cs"/>
              </a:rPr>
              <a:t>Curator</a:t>
            </a:r>
            <a:r>
              <a:rPr lang="zh-CN" altLang="en-US" sz="1200" b="0" i="0" kern="1200" dirty="0" smtClean="0">
                <a:solidFill>
                  <a:schemeClr val="tx1"/>
                </a:solidFill>
                <a:effectLst/>
                <a:latin typeface="+mn-lt"/>
                <a:ea typeface="+mn-ea"/>
                <a:cs typeface="+mn-cs"/>
              </a:rPr>
              <a:t>替我们解决了这些问题，通过对</a:t>
            </a:r>
            <a:r>
              <a:rPr lang="en-US" altLang="zh-CN" sz="1200" b="0" i="0" kern="1200" dirty="0" smtClean="0">
                <a:solidFill>
                  <a:schemeClr val="tx1"/>
                </a:solidFill>
                <a:effectLst/>
                <a:latin typeface="+mn-lt"/>
                <a:ea typeface="+mn-ea"/>
                <a:cs typeface="+mn-cs"/>
              </a:rPr>
              <a:t>ZK</a:t>
            </a:r>
            <a:r>
              <a:rPr lang="zh-CN" altLang="en-US" sz="1200" b="0" i="0" kern="1200" dirty="0" smtClean="0">
                <a:solidFill>
                  <a:schemeClr val="tx1"/>
                </a:solidFill>
                <a:effectLst/>
                <a:latin typeface="+mn-lt"/>
                <a:ea typeface="+mn-ea"/>
                <a:cs typeface="+mn-cs"/>
              </a:rPr>
              <a:t>连接状态的监控来做出相应的重连等操作，并触发事件！</a:t>
            </a:r>
            <a:endParaRPr lang="en-US" altLang="zh-CN" dirty="0" smtClean="0"/>
          </a:p>
          <a:p>
            <a:pPr eaLnBrk="1" hangingPunct="1">
              <a:spcBef>
                <a:spcPct val="0"/>
              </a:spcBef>
            </a:pPr>
            <a:r>
              <a:rPr lang="zh-CN" altLang="en-US" dirty="0" smtClean="0"/>
              <a:t>我们主要使用</a:t>
            </a:r>
            <a:r>
              <a:rPr lang="en-US" altLang="zh-CN" dirty="0" smtClean="0"/>
              <a:t>zookeeper</a:t>
            </a:r>
            <a:r>
              <a:rPr lang="zh-CN" altLang="en-US" dirty="0" smtClean="0"/>
              <a:t>做配置中心集群管理，服务器注册发现，及客户端监控实现</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13</a:t>
            </a:fld>
            <a:endParaRPr lang="zh-CN" altLang="en-US" smtClean="0"/>
          </a:p>
        </p:txBody>
      </p:sp>
    </p:spTree>
    <p:extLst>
      <p:ext uri="{BB962C8B-B14F-4D97-AF65-F5344CB8AC3E}">
        <p14:creationId xmlns:p14="http://schemas.microsoft.com/office/powerpoint/2010/main" val="401617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14</a:t>
            </a:fld>
            <a:endParaRPr lang="zh-CN" altLang="en-US" smtClean="0"/>
          </a:p>
        </p:txBody>
      </p:sp>
    </p:spTree>
    <p:extLst>
      <p:ext uri="{BB962C8B-B14F-4D97-AF65-F5344CB8AC3E}">
        <p14:creationId xmlns:p14="http://schemas.microsoft.com/office/powerpoint/2010/main" val="401617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dirty="0" smtClean="0">
                <a:solidFill>
                  <a:schemeClr val="tx1">
                    <a:lumMod val="75000"/>
                    <a:lumOff val="25000"/>
                  </a:schemeClr>
                </a:solidFill>
              </a:rPr>
              <a:t>服务器之间的通知和服务器客户端之间的推送通知都有可能错过，例如短暂掉线那么怎么保证配置的一致性。</a:t>
            </a:r>
            <a:endParaRPr lang="en-US" altLang="zh-CN" dirty="0" smtClean="0">
              <a:solidFill>
                <a:schemeClr val="tx1">
                  <a:lumMod val="75000"/>
                  <a:lumOff val="25000"/>
                </a:schemeClr>
              </a:solidFill>
            </a:endParaRPr>
          </a:p>
          <a:p>
            <a:pPr>
              <a:lnSpc>
                <a:spcPct val="150000"/>
              </a:lnSpc>
            </a:pPr>
            <a:r>
              <a:rPr lang="zh-CN" altLang="en-US" dirty="0" smtClean="0">
                <a:solidFill>
                  <a:schemeClr val="tx1">
                    <a:lumMod val="75000"/>
                    <a:lumOff val="25000"/>
                  </a:schemeClr>
                </a:solidFill>
              </a:rPr>
              <a:t>客户端和服务器需要获取完整服务器列表然后连接，但是有服务器可能宕机，那么服务器列表一致怎么保证。</a:t>
            </a:r>
            <a:endParaRPr lang="en-US" altLang="zh-CN" dirty="0" smtClean="0">
              <a:solidFill>
                <a:schemeClr val="tx1">
                  <a:lumMod val="75000"/>
                  <a:lumOff val="25000"/>
                </a:schemeClr>
              </a:solidFill>
            </a:endParaRPr>
          </a:p>
          <a:p>
            <a:pPr indent="0">
              <a:lnSpc>
                <a:spcPct val="150000"/>
              </a:lnSpc>
            </a:pPr>
            <a:endParaRPr lang="en-US" altLang="zh-CN" dirty="0" smtClean="0">
              <a:solidFill>
                <a:schemeClr val="tx1">
                  <a:lumMod val="75000"/>
                  <a:lumOff val="25000"/>
                </a:schemeClr>
              </a:solidFill>
            </a:endParaRPr>
          </a:p>
          <a:p>
            <a:pPr indent="0">
              <a:lnSpc>
                <a:spcPct val="150000"/>
              </a:lnSpc>
            </a:pPr>
            <a:r>
              <a:rPr lang="zh-CN" altLang="en-US" dirty="0" smtClean="0">
                <a:solidFill>
                  <a:schemeClr val="tx1">
                    <a:lumMod val="75000"/>
                    <a:lumOff val="25000"/>
                  </a:schemeClr>
                </a:solidFill>
              </a:rPr>
              <a:t>首先所有配置都以</a:t>
            </a:r>
            <a:r>
              <a:rPr lang="en-US" altLang="zh-CN" dirty="0" err="1" smtClean="0">
                <a:solidFill>
                  <a:schemeClr val="tx1">
                    <a:lumMod val="75000"/>
                    <a:lumOff val="25000"/>
                  </a:schemeClr>
                </a:solidFill>
              </a:rPr>
              <a:t>mysql</a:t>
            </a:r>
            <a:r>
              <a:rPr lang="zh-CN" altLang="en-US" dirty="0" smtClean="0">
                <a:solidFill>
                  <a:schemeClr val="tx1">
                    <a:lumMod val="75000"/>
                    <a:lumOff val="25000"/>
                  </a:schemeClr>
                </a:solidFill>
              </a:rPr>
              <a:t>中心库为依据，服务器每隔</a:t>
            </a:r>
            <a:r>
              <a:rPr lang="en-US" altLang="zh-CN" dirty="0" smtClean="0">
                <a:solidFill>
                  <a:schemeClr val="tx1">
                    <a:lumMod val="75000"/>
                    <a:lumOff val="25000"/>
                  </a:schemeClr>
                </a:solidFill>
              </a:rPr>
              <a:t>10</a:t>
            </a:r>
            <a:r>
              <a:rPr lang="zh-CN" altLang="en-US" dirty="0" smtClean="0">
                <a:solidFill>
                  <a:schemeClr val="tx1">
                    <a:lumMod val="75000"/>
                    <a:lumOff val="25000"/>
                  </a:schemeClr>
                </a:solidFill>
              </a:rPr>
              <a:t>分钟</a:t>
            </a:r>
            <a:r>
              <a:rPr lang="en-US" altLang="zh-CN" dirty="0" smtClean="0">
                <a:solidFill>
                  <a:schemeClr val="tx1">
                    <a:lumMod val="75000"/>
                    <a:lumOff val="25000"/>
                  </a:schemeClr>
                </a:solidFill>
              </a:rPr>
              <a:t>dump</a:t>
            </a:r>
            <a:r>
              <a:rPr lang="zh-CN" altLang="en-US" dirty="0" smtClean="0">
                <a:solidFill>
                  <a:schemeClr val="tx1">
                    <a:lumMod val="75000"/>
                    <a:lumOff val="25000"/>
                  </a:schemeClr>
                </a:solidFill>
              </a:rPr>
              <a:t>全量配置并且推送配置。</a:t>
            </a:r>
            <a:endParaRPr lang="en-US" altLang="zh-CN" dirty="0" smtClean="0">
              <a:solidFill>
                <a:schemeClr val="tx1">
                  <a:lumMod val="75000"/>
                  <a:lumOff val="25000"/>
                </a:schemeClr>
              </a:solidFill>
            </a:endParaRPr>
          </a:p>
          <a:p>
            <a:pPr indent="0">
              <a:lnSpc>
                <a:spcPct val="150000"/>
              </a:lnSpc>
            </a:pPr>
            <a:r>
              <a:rPr lang="zh-CN" altLang="en-US" dirty="0" smtClean="0">
                <a:solidFill>
                  <a:schemeClr val="tx1">
                    <a:lumMod val="75000"/>
                    <a:lumOff val="25000"/>
                  </a:schemeClr>
                </a:solidFill>
              </a:rPr>
              <a:t>服务器注册服务是使用</a:t>
            </a: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临时节点实现的，当服务器宕机后临时节点就会消失，并且注册的</a:t>
            </a:r>
            <a:r>
              <a:rPr lang="en-US" altLang="zh-CN" dirty="0" smtClean="0">
                <a:solidFill>
                  <a:schemeClr val="tx1">
                    <a:lumMod val="75000"/>
                    <a:lumOff val="25000"/>
                  </a:schemeClr>
                </a:solidFill>
              </a:rPr>
              <a:t>watcher</a:t>
            </a:r>
            <a:r>
              <a:rPr lang="zh-CN" altLang="en-US" dirty="0" smtClean="0">
                <a:solidFill>
                  <a:schemeClr val="tx1">
                    <a:lumMod val="75000"/>
                    <a:lumOff val="25000"/>
                  </a:schemeClr>
                </a:solidFill>
              </a:rPr>
              <a:t>会收到服务器列表变更通知。</a:t>
            </a:r>
          </a:p>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15</a:t>
            </a:fld>
            <a:endParaRPr lang="zh-CN" altLang="en-US" smtClean="0"/>
          </a:p>
        </p:txBody>
      </p:sp>
    </p:spTree>
    <p:extLst>
      <p:ext uri="{BB962C8B-B14F-4D97-AF65-F5344CB8AC3E}">
        <p14:creationId xmlns:p14="http://schemas.microsoft.com/office/powerpoint/2010/main" val="3918890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zh-CN" altLang="en-US" dirty="0" smtClean="0">
                <a:solidFill>
                  <a:schemeClr val="tx1">
                    <a:lumMod val="75000"/>
                    <a:lumOff val="25000"/>
                  </a:schemeClr>
                </a:solidFill>
              </a:rPr>
              <a:t>当配置中心库不可用时配置中心服务器可用，当配置中心服务器不可用时，客户端配置可用。</a:t>
            </a:r>
            <a:endParaRPr lang="en-US" altLang="zh-CN" dirty="0" smtClean="0">
              <a:solidFill>
                <a:schemeClr val="tx1">
                  <a:lumMod val="75000"/>
                  <a:lumOff val="25000"/>
                </a:schemeClr>
              </a:solidFill>
            </a:endParaRPr>
          </a:p>
          <a:p>
            <a:pPr marL="0" marR="0" indent="0" algn="l" defTabSz="914400" rtl="0" eaLnBrk="1" fontAlgn="auto" latinLnBrk="0" hangingPunct="1">
              <a:lnSpc>
                <a:spcPct val="100000"/>
              </a:lnSpc>
              <a:spcBef>
                <a:spcPct val="0"/>
              </a:spcBef>
              <a:spcAft>
                <a:spcPts val="0"/>
              </a:spcAft>
              <a:buClrTx/>
              <a:buSzTx/>
              <a:buFontTx/>
              <a:buNone/>
              <a:tabLst/>
              <a:defRPr/>
            </a:pPr>
            <a:r>
              <a:rPr lang="zh-CN" altLang="en-US" dirty="0" smtClean="0">
                <a:solidFill>
                  <a:schemeClr val="tx1">
                    <a:lumMod val="75000"/>
                    <a:lumOff val="25000"/>
                  </a:schemeClr>
                </a:solidFill>
              </a:rPr>
              <a:t>服务器和客户端都在本地文件系统缓存了配置，中心库不可用时服务器使用服务器本地缓存提供服务，服务器不可用时客户端使用本地缓存提供配置。</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16</a:t>
            </a:fld>
            <a:endParaRPr lang="zh-CN" altLang="en-US" smtClean="0"/>
          </a:p>
        </p:txBody>
      </p:sp>
    </p:spTree>
    <p:extLst>
      <p:ext uri="{BB962C8B-B14F-4D97-AF65-F5344CB8AC3E}">
        <p14:creationId xmlns:p14="http://schemas.microsoft.com/office/powerpoint/2010/main" val="297317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考虑了跨语言和性能以及支持</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17</a:t>
            </a:fld>
            <a:endParaRPr lang="zh-CN" altLang="en-US" smtClean="0"/>
          </a:p>
        </p:txBody>
      </p:sp>
    </p:spTree>
    <p:extLst>
      <p:ext uri="{BB962C8B-B14F-4D97-AF65-F5344CB8AC3E}">
        <p14:creationId xmlns:p14="http://schemas.microsoft.com/office/powerpoint/2010/main" val="3372786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18</a:t>
            </a:fld>
            <a:endParaRPr lang="zh-CN" altLang="en-US" smtClean="0"/>
          </a:p>
        </p:txBody>
      </p:sp>
    </p:spTree>
    <p:extLst>
      <p:ext uri="{BB962C8B-B14F-4D97-AF65-F5344CB8AC3E}">
        <p14:creationId xmlns:p14="http://schemas.microsoft.com/office/powerpoint/2010/main" val="290428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19</a:t>
            </a:fld>
            <a:endParaRPr lang="zh-CN" altLang="en-US" smtClean="0"/>
          </a:p>
        </p:txBody>
      </p:sp>
    </p:spTree>
    <p:extLst>
      <p:ext uri="{BB962C8B-B14F-4D97-AF65-F5344CB8AC3E}">
        <p14:creationId xmlns:p14="http://schemas.microsoft.com/office/powerpoint/2010/main" val="3553538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20</a:t>
            </a:fld>
            <a:endParaRPr lang="zh-CN" altLang="en-US" smtClean="0"/>
          </a:p>
        </p:txBody>
      </p:sp>
    </p:spTree>
    <p:extLst>
      <p:ext uri="{BB962C8B-B14F-4D97-AF65-F5344CB8AC3E}">
        <p14:creationId xmlns:p14="http://schemas.microsoft.com/office/powerpoint/2010/main" val="141176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3</a:t>
            </a:fld>
            <a:endParaRPr lang="zh-CN" altLang="en-US" smtClean="0"/>
          </a:p>
        </p:txBody>
      </p:sp>
    </p:spTree>
    <p:extLst>
      <p:ext uri="{BB962C8B-B14F-4D97-AF65-F5344CB8AC3E}">
        <p14:creationId xmlns:p14="http://schemas.microsoft.com/office/powerpoint/2010/main" val="2705361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21</a:t>
            </a:fld>
            <a:endParaRPr lang="zh-CN" altLang="en-US" smtClean="0"/>
          </a:p>
        </p:txBody>
      </p:sp>
    </p:spTree>
    <p:extLst>
      <p:ext uri="{BB962C8B-B14F-4D97-AF65-F5344CB8AC3E}">
        <p14:creationId xmlns:p14="http://schemas.microsoft.com/office/powerpoint/2010/main" val="234306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4</a:t>
            </a:fld>
            <a:endParaRPr lang="zh-CN" altLang="en-US" smtClean="0"/>
          </a:p>
        </p:txBody>
      </p:sp>
    </p:spTree>
    <p:extLst>
      <p:ext uri="{BB962C8B-B14F-4D97-AF65-F5344CB8AC3E}">
        <p14:creationId xmlns:p14="http://schemas.microsoft.com/office/powerpoint/2010/main" val="102280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主要考虑的是实时，</a:t>
            </a:r>
            <a:r>
              <a:rPr lang="en-US" altLang="zh-CN" dirty="0" smtClean="0"/>
              <a:t>diamond</a:t>
            </a:r>
            <a:r>
              <a:rPr lang="zh-CN" altLang="en-US" dirty="0" smtClean="0"/>
              <a:t>考虑的是数据不频繁变化所以轮询方式延迟可以容忍，</a:t>
            </a:r>
            <a:r>
              <a:rPr lang="en-US" altLang="zh-CN" dirty="0" err="1" smtClean="0"/>
              <a:t>superdiamond</a:t>
            </a:r>
            <a:r>
              <a:rPr lang="zh-CN" altLang="en-US" dirty="0" smtClean="0"/>
              <a:t>是实时推送变更的所以更贴合需求。</a:t>
            </a: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5</a:t>
            </a:fld>
            <a:endParaRPr lang="zh-CN" altLang="en-US" smtClean="0"/>
          </a:p>
        </p:txBody>
      </p:sp>
    </p:spTree>
    <p:extLst>
      <p:ext uri="{BB962C8B-B14F-4D97-AF65-F5344CB8AC3E}">
        <p14:creationId xmlns:p14="http://schemas.microsoft.com/office/powerpoint/2010/main" val="65125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6</a:t>
            </a:fld>
            <a:endParaRPr lang="zh-CN" altLang="en-US" smtClean="0"/>
          </a:p>
        </p:txBody>
      </p:sp>
    </p:spTree>
    <p:extLst>
      <p:ext uri="{BB962C8B-B14F-4D97-AF65-F5344CB8AC3E}">
        <p14:creationId xmlns:p14="http://schemas.microsoft.com/office/powerpoint/2010/main" val="145896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7</a:t>
            </a:fld>
            <a:endParaRPr lang="zh-CN" altLang="en-US" smtClean="0"/>
          </a:p>
        </p:txBody>
      </p:sp>
    </p:spTree>
    <p:extLst>
      <p:ext uri="{BB962C8B-B14F-4D97-AF65-F5344CB8AC3E}">
        <p14:creationId xmlns:p14="http://schemas.microsoft.com/office/powerpoint/2010/main" val="76159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8</a:t>
            </a:fld>
            <a:endParaRPr lang="zh-CN" altLang="en-US" smtClean="0"/>
          </a:p>
        </p:txBody>
      </p:sp>
    </p:spTree>
    <p:extLst>
      <p:ext uri="{BB962C8B-B14F-4D97-AF65-F5344CB8AC3E}">
        <p14:creationId xmlns:p14="http://schemas.microsoft.com/office/powerpoint/2010/main" val="310606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lvl="0">
              <a:lnSpc>
                <a:spcPct val="150000"/>
              </a:lnSpc>
            </a:pP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服务器间通信</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客户端连接到不同配置服务器，所以在一台服务器修改配置后连接到其他服务器的客户端并不能收到变更通知，于是我们设计了服务器之间的短连接通信，当一台服务器配置变更后，发起短连接到集群内的其他服务器，推送配置变更通知，其他服务器收到通知后再向连接到它们的客户端推送变更消息。</a:t>
            </a:r>
            <a:endParaRPr lang="en-US" altLang="zh-CN" dirty="0" smtClean="0">
              <a:solidFill>
                <a:schemeClr val="tx1">
                  <a:lumMod val="75000"/>
                  <a:lumOff val="25000"/>
                </a:schemeClr>
              </a:solidFill>
            </a:endParaRPr>
          </a:p>
          <a:p>
            <a:pPr lvl="0">
              <a:lnSpc>
                <a:spcPct val="150000"/>
              </a:lnSpc>
            </a:pP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使用</a:t>
            </a: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集群做配置中心集群管理</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配置中心服务器启动后连接到</a:t>
            </a: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集群注册服务，配置中心客户端连接到</a:t>
            </a: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集群获取服务器列表。</a:t>
            </a:r>
            <a:endParaRPr lang="en-US" altLang="zh-CN" dirty="0" smtClean="0">
              <a:solidFill>
                <a:schemeClr val="tx1">
                  <a:lumMod val="75000"/>
                  <a:lumOff val="25000"/>
                </a:schemeClr>
              </a:solidFill>
            </a:endParaRPr>
          </a:p>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9</a:t>
            </a:fld>
            <a:endParaRPr lang="zh-CN" altLang="en-US" smtClean="0"/>
          </a:p>
        </p:txBody>
      </p:sp>
    </p:spTree>
    <p:extLst>
      <p:ext uri="{BB962C8B-B14F-4D97-AF65-F5344CB8AC3E}">
        <p14:creationId xmlns:p14="http://schemas.microsoft.com/office/powerpoint/2010/main" val="80906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solidFill>
                  <a:schemeClr val="tx1">
                    <a:lumMod val="75000"/>
                    <a:lumOff val="25000"/>
                  </a:schemeClr>
                </a:solidFill>
              </a:rPr>
              <a:t>连接空闲超时由服务器向客户端发送心跳消息，客户端接收消息后回应服务器。如果出现异常服务器接收客户端回应超时，服务器关闭连接释放资源；如果客户端接收心跳超时，客户端关闭连接释放资源。客户端后台定时轮询任务检测连接是否可用，如果不可用则重新发起连接请求，直到最大重连次数还没建立连接，重新从服务器列表随机选取服务器重连。</a:t>
            </a:r>
            <a:endParaRPr lang="en-US" altLang="zh-CN" dirty="0" smtClean="0">
              <a:solidFill>
                <a:schemeClr val="tx1">
                  <a:lumMod val="75000"/>
                  <a:lumOff val="25000"/>
                </a:schemeClr>
              </a:solidFill>
            </a:endParaRPr>
          </a:p>
        </p:txBody>
      </p:sp>
      <p:sp>
        <p:nvSpPr>
          <p:cNvPr id="4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63743-6161-41EE-A334-2BACAE2FE79B}" type="slidenum">
              <a:rPr lang="zh-CN" altLang="en-US" smtClean="0"/>
              <a:pPr/>
              <a:t>10</a:t>
            </a:fld>
            <a:endParaRPr lang="zh-CN" altLang="en-US" smtClean="0"/>
          </a:p>
        </p:txBody>
      </p:sp>
    </p:spTree>
    <p:extLst>
      <p:ext uri="{BB962C8B-B14F-4D97-AF65-F5344CB8AC3E}">
        <p14:creationId xmlns:p14="http://schemas.microsoft.com/office/powerpoint/2010/main" val="384590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23E2E656-1D75-464F-A027-1C5A8637B8F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744DA896-1709-4280-B9AC-ED102EEBB04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3B6DD7DC-60B3-42BD-98E1-BEFC5C2AD68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AFCBDE81-580E-4E33-B009-6E77EE9913A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1" r:id="rId5"/>
    <p:sldLayoutId id="2147483698" r:id="rId6"/>
    <p:sldLayoutId id="2147483699" r:id="rId7"/>
    <p:sldLayoutId id="2147483700" r:id="rId8"/>
    <p:sldLayoutId id="2147483702" r:id="rId9"/>
    <p:sldLayoutId id="2147483703" r:id="rId10"/>
    <p:sldLayoutId id="214748370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tmp"/><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tech2ipo.com/83113"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9" descr="应用部分3-02"/>
          <p:cNvPicPr>
            <a:picLocks noChangeAspect="1" noChangeArrowheads="1"/>
          </p:cNvPicPr>
          <p:nvPr/>
        </p:nvPicPr>
        <p:blipFill>
          <a:blip r:embed="rId2" cstate="print"/>
          <a:srcRect/>
          <a:stretch>
            <a:fillRect/>
          </a:stretch>
        </p:blipFill>
        <p:spPr bwMode="auto">
          <a:xfrm>
            <a:off x="0" y="0"/>
            <a:ext cx="9167813" cy="6877050"/>
          </a:xfrm>
          <a:prstGeom prst="rect">
            <a:avLst/>
          </a:prstGeom>
          <a:noFill/>
          <a:ln w="9525">
            <a:noFill/>
            <a:miter lim="800000"/>
            <a:headEnd/>
            <a:tailEnd/>
          </a:ln>
        </p:spPr>
      </p:pic>
      <p:sp>
        <p:nvSpPr>
          <p:cNvPr id="6147" name="Text Box 5"/>
          <p:cNvSpPr txBox="1">
            <a:spLocks noChangeArrowheads="1"/>
          </p:cNvSpPr>
          <p:nvPr/>
        </p:nvSpPr>
        <p:spPr bwMode="auto">
          <a:xfrm>
            <a:off x="1259632" y="2132856"/>
            <a:ext cx="6911975" cy="673518"/>
          </a:xfrm>
          <a:prstGeom prst="rect">
            <a:avLst/>
          </a:prstGeom>
          <a:noFill/>
          <a:ln w="9525">
            <a:noFill/>
            <a:miter lim="800000"/>
            <a:headEnd/>
            <a:tailEnd/>
          </a:ln>
        </p:spPr>
        <p:txBody>
          <a:bodyPr>
            <a:spAutoFit/>
          </a:bodyPr>
          <a:lstStyle/>
          <a:p>
            <a:pPr>
              <a:lnSpc>
                <a:spcPct val="83000"/>
              </a:lnSpc>
              <a:spcBef>
                <a:spcPct val="50000"/>
              </a:spcBef>
            </a:pPr>
            <a:r>
              <a:rPr lang="zh-CN" altLang="en-US" sz="4400" dirty="0" smtClean="0">
                <a:solidFill>
                  <a:schemeClr val="bg1"/>
                </a:solidFill>
                <a:latin typeface="微软雅黑" pitchFamily="34" charset="-122"/>
                <a:ea typeface="微软雅黑" pitchFamily="34" charset="-122"/>
              </a:rPr>
              <a:t>配置中心</a:t>
            </a:r>
            <a:endParaRPr lang="zh-CN" altLang="en-US" sz="4400" dirty="0">
              <a:solidFill>
                <a:schemeClr val="bg1"/>
              </a:solidFill>
              <a:latin typeface="微软雅黑" pitchFamily="34" charset="-122"/>
              <a:ea typeface="微软雅黑" pitchFamily="34" charset="-122"/>
            </a:endParaRPr>
          </a:p>
        </p:txBody>
      </p:sp>
      <p:sp>
        <p:nvSpPr>
          <p:cNvPr id="6149" name="Text Box 7"/>
          <p:cNvSpPr txBox="1">
            <a:spLocks noChangeArrowheads="1"/>
          </p:cNvSpPr>
          <p:nvPr/>
        </p:nvSpPr>
        <p:spPr bwMode="auto">
          <a:xfrm>
            <a:off x="612775" y="4029075"/>
            <a:ext cx="3240088" cy="338554"/>
          </a:xfrm>
          <a:prstGeom prst="rect">
            <a:avLst/>
          </a:prstGeom>
          <a:noFill/>
          <a:ln w="9525">
            <a:noFill/>
            <a:miter lim="800000"/>
            <a:headEnd/>
            <a:tailEnd/>
          </a:ln>
        </p:spPr>
        <p:txBody>
          <a:bodyPr>
            <a:spAutoFit/>
          </a:bodyPr>
          <a:lstStyle/>
          <a:p>
            <a:pPr>
              <a:spcBef>
                <a:spcPct val="50000"/>
              </a:spcBef>
            </a:pPr>
            <a:r>
              <a:rPr lang="en-US" altLang="zh-CN" sz="1600" dirty="0" smtClean="0">
                <a:solidFill>
                  <a:schemeClr val="bg1"/>
                </a:solidFill>
              </a:rPr>
              <a:t>2014-12</a:t>
            </a:r>
          </a:p>
        </p:txBody>
      </p:sp>
      <p:sp>
        <p:nvSpPr>
          <p:cNvPr id="6150" name="Text Box 8"/>
          <p:cNvSpPr txBox="1">
            <a:spLocks noChangeArrowheads="1"/>
          </p:cNvSpPr>
          <p:nvPr/>
        </p:nvSpPr>
        <p:spPr bwMode="auto">
          <a:xfrm>
            <a:off x="612775" y="5949950"/>
            <a:ext cx="2519363" cy="274638"/>
          </a:xfrm>
          <a:prstGeom prst="rect">
            <a:avLst/>
          </a:prstGeom>
          <a:noFill/>
          <a:ln w="9525">
            <a:noFill/>
            <a:miter lim="800000"/>
            <a:headEnd/>
            <a:tailEnd/>
          </a:ln>
        </p:spPr>
        <p:txBody>
          <a:bodyPr>
            <a:spAutoFit/>
          </a:bodyPr>
          <a:lstStyle/>
          <a:p>
            <a:pPr>
              <a:spcBef>
                <a:spcPct val="50000"/>
              </a:spcBef>
            </a:pPr>
            <a:r>
              <a:rPr lang="en-US" altLang="zh-CN" sz="1200">
                <a:solidFill>
                  <a:schemeClr val="bg2"/>
                </a:solidFill>
              </a:rPr>
              <a:t>www.jd.com</a:t>
            </a:r>
          </a:p>
        </p:txBody>
      </p:sp>
      <p:sp>
        <p:nvSpPr>
          <p:cNvPr id="7" name="Text Box 7"/>
          <p:cNvSpPr txBox="1">
            <a:spLocks noChangeArrowheads="1"/>
          </p:cNvSpPr>
          <p:nvPr/>
        </p:nvSpPr>
        <p:spPr bwMode="auto">
          <a:xfrm>
            <a:off x="5436096" y="4581128"/>
            <a:ext cx="3240088" cy="338554"/>
          </a:xfrm>
          <a:prstGeom prst="rect">
            <a:avLst/>
          </a:prstGeom>
          <a:noFill/>
          <a:ln w="9525">
            <a:noFill/>
            <a:miter lim="800000"/>
            <a:headEnd/>
            <a:tailEnd/>
          </a:ln>
        </p:spPr>
        <p:txBody>
          <a:bodyPr>
            <a:spAutoFit/>
          </a:bodyPr>
          <a:lstStyle/>
          <a:p>
            <a:pPr>
              <a:spcBef>
                <a:spcPct val="50000"/>
              </a:spcBef>
            </a:pPr>
            <a:r>
              <a:rPr lang="zh-CN" altLang="en-US" sz="1600" dirty="0" smtClean="0">
                <a:solidFill>
                  <a:schemeClr val="bg1"/>
                </a:solidFill>
              </a:rPr>
              <a:t>黎自强</a:t>
            </a:r>
            <a:endParaRPr lang="en-US" altLang="zh-CN" sz="1600"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a:latin typeface="微软雅黑" pitchFamily="34" charset="-122"/>
                <a:ea typeface="微软雅黑" pitchFamily="34" charset="-122"/>
              </a:rPr>
              <a:t>长连接</a:t>
            </a:r>
            <a:endParaRPr lang="en-US" altLang="zh-CN" sz="2400" dirty="0">
              <a:latin typeface="微软雅黑" pitchFamily="34" charset="-122"/>
              <a:ea typeface="微软雅黑" pitchFamily="34" charset="-122"/>
            </a:endParaRPr>
          </a:p>
        </p:txBody>
      </p:sp>
      <p:sp>
        <p:nvSpPr>
          <p:cNvPr id="2" name="矩形 1"/>
          <p:cNvSpPr/>
          <p:nvPr/>
        </p:nvSpPr>
        <p:spPr>
          <a:xfrm>
            <a:off x="503317" y="1412776"/>
            <a:ext cx="7719750" cy="216982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心跳</a:t>
            </a:r>
            <a:endParaRPr lang="en-US" altLang="zh-CN" dirty="0" smtClean="0">
              <a:solidFill>
                <a:schemeClr val="tx1">
                  <a:lumMod val="75000"/>
                  <a:lumOff val="25000"/>
                </a:schemeClr>
              </a:solidFill>
            </a:endParaRPr>
          </a:p>
          <a:p>
            <a:pPr>
              <a:lnSpc>
                <a:spcPct val="150000"/>
              </a:lnSpc>
            </a:pPr>
            <a:r>
              <a:rPr lang="zh-CN" altLang="en-US" dirty="0" smtClean="0">
                <a:solidFill>
                  <a:schemeClr val="tx1">
                    <a:lumMod val="75000"/>
                    <a:lumOff val="25000"/>
                  </a:schemeClr>
                </a:solidFill>
              </a:rPr>
              <a:t>配置中心是主动的推送模式，是使用</a:t>
            </a:r>
            <a:r>
              <a:rPr lang="en-US" altLang="zh-CN" dirty="0" smtClean="0">
                <a:solidFill>
                  <a:schemeClr val="tx1">
                    <a:lumMod val="75000"/>
                    <a:lumOff val="25000"/>
                  </a:schemeClr>
                </a:solidFill>
              </a:rPr>
              <a:t>socket</a:t>
            </a:r>
            <a:r>
              <a:rPr lang="zh-CN" altLang="en-US" dirty="0" smtClean="0">
                <a:solidFill>
                  <a:schemeClr val="tx1">
                    <a:lumMod val="75000"/>
                    <a:lumOff val="25000"/>
                  </a:schemeClr>
                </a:solidFill>
              </a:rPr>
              <a:t>长连接实现的。</a:t>
            </a:r>
            <a:endParaRPr lang="en-US" altLang="zh-CN" dirty="0" smtClean="0">
              <a:solidFill>
                <a:schemeClr val="tx1">
                  <a:lumMod val="75000"/>
                  <a:lumOff val="25000"/>
                </a:schemeClr>
              </a:solidFill>
            </a:endParaRPr>
          </a:p>
          <a:p>
            <a:pPr>
              <a:lnSpc>
                <a:spcPct val="150000"/>
              </a:lnSpc>
            </a:pPr>
            <a:r>
              <a:rPr lang="zh-CN" altLang="en-US" dirty="0"/>
              <a:t>在</a:t>
            </a:r>
            <a:r>
              <a:rPr lang="en-US" altLang="zh-CN" dirty="0"/>
              <a:t>TCP</a:t>
            </a:r>
            <a:r>
              <a:rPr lang="zh-CN" altLang="en-US" dirty="0"/>
              <a:t>的机制里面，本身是存在有心跳包的机制的，也就是</a:t>
            </a:r>
            <a:r>
              <a:rPr lang="en-US" altLang="zh-CN" dirty="0"/>
              <a:t>TCP</a:t>
            </a:r>
            <a:r>
              <a:rPr lang="zh-CN" altLang="en-US" dirty="0"/>
              <a:t>的选项：</a:t>
            </a:r>
            <a:r>
              <a:rPr lang="en-US" altLang="zh-CN" dirty="0"/>
              <a:t>SO_KEEPALIVE</a:t>
            </a:r>
            <a:r>
              <a:rPr lang="zh-CN" altLang="en-US" dirty="0"/>
              <a:t>。系统默认是设置的</a:t>
            </a:r>
            <a:r>
              <a:rPr lang="en-US" altLang="zh-CN" dirty="0"/>
              <a:t>2</a:t>
            </a:r>
            <a:r>
              <a:rPr lang="zh-CN" altLang="en-US" dirty="0"/>
              <a:t>小时的心跳频率。但是它检查不到机器断电、网线拔出、防火墙这些断线</a:t>
            </a:r>
            <a:r>
              <a:rPr lang="zh-CN" altLang="en-US" dirty="0" smtClean="0"/>
              <a:t>。</a:t>
            </a:r>
            <a:endParaRPr lang="en-US" altLang="zh-CN" dirty="0" smtClean="0"/>
          </a:p>
        </p:txBody>
      </p:sp>
    </p:spTree>
    <p:extLst>
      <p:ext uri="{BB962C8B-B14F-4D97-AF65-F5344CB8AC3E}">
        <p14:creationId xmlns:p14="http://schemas.microsoft.com/office/powerpoint/2010/main" val="16189644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en-US" altLang="zh-CN" sz="2400" dirty="0" smtClean="0">
                <a:latin typeface="微软雅黑" pitchFamily="34" charset="-122"/>
                <a:ea typeface="微软雅黑" pitchFamily="34" charset="-122"/>
              </a:rPr>
              <a:t>zookeeper</a:t>
            </a:r>
            <a:endParaRPr lang="en-US" altLang="zh-CN" sz="2400" dirty="0">
              <a:latin typeface="微软雅黑" pitchFamily="34" charset="-122"/>
              <a:ea typeface="微软雅黑" pitchFamily="34" charset="-122"/>
            </a:endParaRPr>
          </a:p>
        </p:txBody>
      </p:sp>
      <p:sp>
        <p:nvSpPr>
          <p:cNvPr id="2" name="矩形 1"/>
          <p:cNvSpPr/>
          <p:nvPr/>
        </p:nvSpPr>
        <p:spPr>
          <a:xfrm>
            <a:off x="531466" y="1268760"/>
            <a:ext cx="7920880" cy="2585323"/>
          </a:xfrm>
          <a:prstGeom prst="rect">
            <a:avLst/>
          </a:prstGeom>
        </p:spPr>
        <p:txBody>
          <a:bodyPr wrap="square">
            <a:spAutoFit/>
          </a:bodyPr>
          <a:lstStyle/>
          <a:p>
            <a:pPr>
              <a:lnSpc>
                <a:spcPct val="150000"/>
              </a:lnSpc>
            </a:pPr>
            <a:r>
              <a:rPr lang="en-US" altLang="zh-CN" dirty="0"/>
              <a:t>Zookeeper </a:t>
            </a:r>
            <a:r>
              <a:rPr lang="zh-CN" altLang="en-US" dirty="0"/>
              <a:t>分布式服务框架是 </a:t>
            </a:r>
            <a:r>
              <a:rPr lang="en-US" altLang="zh-CN" dirty="0"/>
              <a:t>Apache Hadoop </a:t>
            </a:r>
            <a:r>
              <a:rPr lang="zh-CN" altLang="en-US" dirty="0"/>
              <a:t>的一个子项目，它主要是用来解决分布式应用中经常遇到的一些数据管理</a:t>
            </a:r>
            <a:r>
              <a:rPr lang="zh-CN" altLang="en-US" dirty="0" smtClean="0"/>
              <a:t>问题</a:t>
            </a:r>
            <a:endParaRPr lang="en-US" altLang="zh-CN" dirty="0" smtClean="0"/>
          </a:p>
          <a:p>
            <a:pPr marL="285750" indent="-285750">
              <a:lnSpc>
                <a:spcPct val="150000"/>
              </a:lnSpc>
              <a:buFont typeface="Wingdings" panose="05000000000000000000" pitchFamily="2" charset="2"/>
              <a:buChar char="l"/>
            </a:pPr>
            <a:r>
              <a:rPr lang="zh-CN" altLang="en-US" dirty="0" smtClean="0"/>
              <a:t>统一</a:t>
            </a:r>
            <a:r>
              <a:rPr lang="zh-CN" altLang="en-US" dirty="0"/>
              <a:t>命名</a:t>
            </a:r>
            <a:r>
              <a:rPr lang="zh-CN" altLang="en-US" dirty="0" smtClean="0"/>
              <a:t>服务</a:t>
            </a:r>
            <a:endParaRPr lang="en-US" altLang="zh-CN" dirty="0" smtClean="0"/>
          </a:p>
          <a:p>
            <a:pPr marL="285750" indent="-285750">
              <a:lnSpc>
                <a:spcPct val="150000"/>
              </a:lnSpc>
              <a:buFont typeface="Wingdings" panose="05000000000000000000" pitchFamily="2" charset="2"/>
              <a:buChar char="l"/>
            </a:pPr>
            <a:r>
              <a:rPr lang="zh-CN" altLang="en-US" dirty="0" smtClean="0"/>
              <a:t>状态</a:t>
            </a:r>
            <a:r>
              <a:rPr lang="zh-CN" altLang="en-US" dirty="0"/>
              <a:t>同步</a:t>
            </a:r>
            <a:r>
              <a:rPr lang="zh-CN" altLang="en-US" dirty="0" smtClean="0"/>
              <a:t>服务</a:t>
            </a:r>
            <a:endParaRPr lang="en-US" altLang="zh-CN" dirty="0" smtClean="0"/>
          </a:p>
          <a:p>
            <a:pPr marL="285750" indent="-285750">
              <a:lnSpc>
                <a:spcPct val="150000"/>
              </a:lnSpc>
              <a:buFont typeface="Wingdings" panose="05000000000000000000" pitchFamily="2" charset="2"/>
              <a:buChar char="l"/>
            </a:pPr>
            <a:r>
              <a:rPr lang="zh-CN" altLang="en-US" dirty="0" smtClean="0">
                <a:solidFill>
                  <a:srgbClr val="FF0000"/>
                </a:solidFill>
              </a:rPr>
              <a:t>集群管理</a:t>
            </a:r>
            <a:endParaRPr lang="en-US" altLang="zh-CN" dirty="0" smtClean="0">
              <a:solidFill>
                <a:srgbClr val="FF0000"/>
              </a:solidFill>
            </a:endParaRPr>
          </a:p>
          <a:p>
            <a:pPr marL="285750" indent="-285750">
              <a:lnSpc>
                <a:spcPct val="150000"/>
              </a:lnSpc>
              <a:buFont typeface="Wingdings" panose="05000000000000000000" pitchFamily="2" charset="2"/>
              <a:buChar char="l"/>
            </a:pPr>
            <a:r>
              <a:rPr lang="zh-CN" altLang="en-US" dirty="0" smtClean="0"/>
              <a:t>分布式</a:t>
            </a:r>
            <a:r>
              <a:rPr lang="zh-CN" altLang="en-US" dirty="0"/>
              <a:t>应用配置项的管理等</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9585033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配置中心节点</a:t>
            </a:r>
            <a:endParaRPr lang="en-US" altLang="zh-CN" sz="2400" dirty="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1765088204"/>
              </p:ext>
            </p:extLst>
          </p:nvPr>
        </p:nvGraphicFramePr>
        <p:xfrm>
          <a:off x="881844" y="1052736"/>
          <a:ext cx="7380312"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5580111" y="2132856"/>
            <a:ext cx="1080119" cy="523220"/>
          </a:xfrm>
          <a:prstGeom prst="rect">
            <a:avLst/>
          </a:prstGeom>
          <a:noFill/>
        </p:spPr>
        <p:txBody>
          <a:bodyPr wrap="square" rtlCol="0">
            <a:spAutoFit/>
          </a:bodyPr>
          <a:lstStyle/>
          <a:p>
            <a:r>
              <a:rPr lang="en-US" altLang="zh-CN" sz="2800" b="1" dirty="0" smtClean="0"/>
              <a:t>…</a:t>
            </a:r>
            <a:endParaRPr lang="zh-CN" altLang="en-US" sz="2800" b="1" dirty="0"/>
          </a:p>
        </p:txBody>
      </p:sp>
      <p:sp>
        <p:nvSpPr>
          <p:cNvPr id="8" name="TextBox 7"/>
          <p:cNvSpPr txBox="1"/>
          <p:nvPr/>
        </p:nvSpPr>
        <p:spPr>
          <a:xfrm>
            <a:off x="5580112" y="4437112"/>
            <a:ext cx="1080119" cy="523220"/>
          </a:xfrm>
          <a:prstGeom prst="rect">
            <a:avLst/>
          </a:prstGeom>
          <a:noFill/>
        </p:spPr>
        <p:txBody>
          <a:bodyPr wrap="square" rtlCol="0">
            <a:spAutoFit/>
          </a:bodyPr>
          <a:lstStyle/>
          <a:p>
            <a:r>
              <a:rPr lang="en-US" altLang="zh-CN" sz="2800" b="1" dirty="0" smtClean="0"/>
              <a:t>…</a:t>
            </a:r>
            <a:endParaRPr lang="zh-CN" altLang="en-US" sz="2800" b="1" dirty="0"/>
          </a:p>
        </p:txBody>
      </p:sp>
    </p:spTree>
    <p:extLst>
      <p:ext uri="{BB962C8B-B14F-4D97-AF65-F5344CB8AC3E}">
        <p14:creationId xmlns:p14="http://schemas.microsoft.com/office/powerpoint/2010/main" val="21323471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en-US" altLang="zh-CN" sz="2400" dirty="0" smtClean="0">
                <a:latin typeface="微软雅黑" pitchFamily="34" charset="-122"/>
                <a:ea typeface="微软雅黑" pitchFamily="34" charset="-122"/>
              </a:rPr>
              <a:t>zookeeper</a:t>
            </a:r>
            <a:endParaRPr lang="en-US" altLang="zh-CN" sz="2400" dirty="0">
              <a:latin typeface="微软雅黑" pitchFamily="34" charset="-122"/>
              <a:ea typeface="微软雅黑" pitchFamily="34" charset="-122"/>
            </a:endParaRPr>
          </a:p>
        </p:txBody>
      </p:sp>
      <p:sp>
        <p:nvSpPr>
          <p:cNvPr id="2" name="矩形 1"/>
          <p:cNvSpPr/>
          <p:nvPr/>
        </p:nvSpPr>
        <p:spPr>
          <a:xfrm>
            <a:off x="467544" y="951136"/>
            <a:ext cx="7920880" cy="507831"/>
          </a:xfrm>
          <a:prstGeom prst="rect">
            <a:avLst/>
          </a:prstGeom>
        </p:spPr>
        <p:txBody>
          <a:bodyPr wrap="square">
            <a:spAutoFit/>
          </a:bodyPr>
          <a:lstStyle/>
          <a:p>
            <a:pPr>
              <a:lnSpc>
                <a:spcPct val="150000"/>
              </a:lnSpc>
            </a:pPr>
            <a:r>
              <a:rPr lang="en-US" altLang="zh-CN" dirty="0">
                <a:solidFill>
                  <a:schemeClr val="tx1">
                    <a:lumMod val="75000"/>
                    <a:lumOff val="25000"/>
                  </a:schemeClr>
                </a:solidFill>
              </a:rPr>
              <a:t>Curator</a:t>
            </a:r>
            <a:r>
              <a:rPr lang="zh-CN" altLang="en-US" dirty="0" smtClean="0">
                <a:solidFill>
                  <a:schemeClr val="tx1">
                    <a:lumMod val="75000"/>
                    <a:lumOff val="25000"/>
                  </a:schemeClr>
                </a:solidFill>
              </a:rPr>
              <a:t>连接状态转换</a:t>
            </a:r>
            <a:endParaRPr lang="zh-CN" altLang="en-US" dirty="0">
              <a:solidFill>
                <a:schemeClr val="tx1">
                  <a:lumMod val="75000"/>
                  <a:lumOff val="25000"/>
                </a:schemeClr>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406" y="1455904"/>
            <a:ext cx="4662611" cy="4657725"/>
          </a:xfrm>
          <a:prstGeom prst="rect">
            <a:avLst/>
          </a:prstGeom>
        </p:spPr>
      </p:pic>
    </p:spTree>
    <p:extLst>
      <p:ext uri="{BB962C8B-B14F-4D97-AF65-F5344CB8AC3E}">
        <p14:creationId xmlns:p14="http://schemas.microsoft.com/office/powerpoint/2010/main" val="25017587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监控系统</a:t>
            </a:r>
            <a:endParaRPr lang="en-US" altLang="zh-CN" sz="2400" dirty="0">
              <a:latin typeface="微软雅黑" pitchFamily="34" charset="-122"/>
              <a:ea typeface="微软雅黑"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0" y="1268760"/>
            <a:ext cx="9144000" cy="5325726"/>
          </a:xfrm>
          <a:prstGeom prst="rect">
            <a:avLst/>
          </a:prstGeom>
        </p:spPr>
      </p:pic>
    </p:spTree>
    <p:extLst>
      <p:ext uri="{BB962C8B-B14F-4D97-AF65-F5344CB8AC3E}">
        <p14:creationId xmlns:p14="http://schemas.microsoft.com/office/powerpoint/2010/main" val="42015578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一致性</a:t>
            </a:r>
            <a:endParaRPr lang="en-US" altLang="zh-CN" sz="2400" dirty="0">
              <a:latin typeface="微软雅黑" pitchFamily="34" charset="-122"/>
              <a:ea typeface="微软雅黑" pitchFamily="34" charset="-122"/>
            </a:endParaRPr>
          </a:p>
        </p:txBody>
      </p:sp>
      <p:sp>
        <p:nvSpPr>
          <p:cNvPr id="2" name="矩形 1"/>
          <p:cNvSpPr/>
          <p:nvPr/>
        </p:nvSpPr>
        <p:spPr>
          <a:xfrm>
            <a:off x="1115616" y="1772816"/>
            <a:ext cx="7920880" cy="86953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配置的一致性</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服务器列表一致性</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35963154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高可用</a:t>
            </a:r>
            <a:endParaRPr lang="en-US" altLang="zh-CN" sz="2400" dirty="0">
              <a:latin typeface="微软雅黑" pitchFamily="34" charset="-122"/>
              <a:ea typeface="微软雅黑" pitchFamily="34" charset="-122"/>
            </a:endParaRPr>
          </a:p>
        </p:txBody>
      </p:sp>
      <p:sp>
        <p:nvSpPr>
          <p:cNvPr id="2" name="矩形 1"/>
          <p:cNvSpPr/>
          <p:nvPr/>
        </p:nvSpPr>
        <p:spPr>
          <a:xfrm>
            <a:off x="1475656" y="1429889"/>
            <a:ext cx="5832648" cy="1754326"/>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去中心化</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集群管理</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服务器</a:t>
            </a:r>
            <a:r>
              <a:rPr lang="zh-CN" altLang="en-US" dirty="0" smtClean="0">
                <a:solidFill>
                  <a:schemeClr val="tx1">
                    <a:lumMod val="75000"/>
                    <a:lumOff val="25000"/>
                  </a:schemeClr>
                </a:solidFill>
              </a:rPr>
              <a:t>端文件系统缓存</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客户端文件系统缓存</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16209412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对象序列化</a:t>
            </a:r>
            <a:endParaRPr lang="en-US" altLang="zh-CN" sz="2400" dirty="0">
              <a:latin typeface="微软雅黑" pitchFamily="34" charset="-122"/>
              <a:ea typeface="微软雅黑" pitchFamily="34" charset="-122"/>
            </a:endParaRPr>
          </a:p>
        </p:txBody>
      </p:sp>
      <p:sp>
        <p:nvSpPr>
          <p:cNvPr id="2" name="矩形 1"/>
          <p:cNvSpPr/>
          <p:nvPr/>
        </p:nvSpPr>
        <p:spPr>
          <a:xfrm>
            <a:off x="539552" y="1484784"/>
            <a:ext cx="7920880" cy="1338828"/>
          </a:xfrm>
          <a:prstGeom prst="rect">
            <a:avLst/>
          </a:prstGeom>
        </p:spPr>
        <p:txBody>
          <a:bodyPr wrap="square">
            <a:spAutoFit/>
          </a:bodyPr>
          <a:lstStyle/>
          <a:p>
            <a:pPr>
              <a:lnSpc>
                <a:spcPct val="150000"/>
              </a:lnSpc>
            </a:pPr>
            <a:r>
              <a:rPr lang="zh-CN" altLang="en-US" dirty="0" smtClean="0">
                <a:solidFill>
                  <a:schemeClr val="tx1">
                    <a:lumMod val="75000"/>
                    <a:lumOff val="25000"/>
                  </a:schemeClr>
                </a:solidFill>
              </a:rPr>
              <a:t>配置中心消息序列化传输，目前是使用</a:t>
            </a:r>
            <a:r>
              <a:rPr lang="en-US" altLang="zh-CN" dirty="0" smtClean="0">
                <a:solidFill>
                  <a:schemeClr val="tx1">
                    <a:lumMod val="75000"/>
                    <a:lumOff val="25000"/>
                  </a:schemeClr>
                </a:solidFill>
              </a:rPr>
              <a:t>java</a:t>
            </a:r>
            <a:r>
              <a:rPr lang="zh-CN" altLang="en-US" dirty="0" smtClean="0">
                <a:solidFill>
                  <a:schemeClr val="tx1">
                    <a:lumMod val="75000"/>
                    <a:lumOff val="25000"/>
                  </a:schemeClr>
                </a:solidFill>
              </a:rPr>
              <a:t>提供的序列化，对比一些序列化工具，</a:t>
            </a:r>
            <a:r>
              <a:rPr lang="en-US" altLang="zh-CN" dirty="0" smtClean="0">
                <a:solidFill>
                  <a:schemeClr val="tx1">
                    <a:lumMod val="75000"/>
                    <a:lumOff val="25000"/>
                  </a:schemeClr>
                </a:solidFill>
              </a:rPr>
              <a:t>java</a:t>
            </a:r>
            <a:r>
              <a:rPr lang="zh-CN" altLang="en-US" dirty="0" smtClean="0">
                <a:solidFill>
                  <a:schemeClr val="tx1">
                    <a:lumMod val="75000"/>
                    <a:lumOff val="25000"/>
                  </a:schemeClr>
                </a:solidFill>
              </a:rPr>
              <a:t>的序列化速度慢、序列化后的体积大。</a:t>
            </a:r>
            <a:endParaRPr lang="en-US" altLang="zh-CN" dirty="0" smtClean="0">
              <a:solidFill>
                <a:schemeClr val="tx1">
                  <a:lumMod val="75000"/>
                  <a:lumOff val="25000"/>
                </a:schemeClr>
              </a:solidFill>
            </a:endParaRPr>
          </a:p>
          <a:p>
            <a:pPr>
              <a:lnSpc>
                <a:spcPct val="150000"/>
              </a:lnSpc>
            </a:pPr>
            <a:r>
              <a:rPr lang="zh-CN" altLang="en-US" dirty="0" smtClean="0">
                <a:solidFill>
                  <a:schemeClr val="tx1">
                    <a:lumMod val="75000"/>
                    <a:lumOff val="25000"/>
                  </a:schemeClr>
                </a:solidFill>
              </a:rPr>
              <a:t>考虑使用</a:t>
            </a:r>
            <a:r>
              <a:rPr lang="en-US" altLang="zh-CN" dirty="0" smtClean="0">
                <a:solidFill>
                  <a:schemeClr val="tx1">
                    <a:lumMod val="75000"/>
                    <a:lumOff val="25000"/>
                  </a:schemeClr>
                </a:solidFill>
              </a:rPr>
              <a:t>Google</a:t>
            </a:r>
            <a:r>
              <a:rPr lang="zh-CN" altLang="en-US" dirty="0" smtClean="0">
                <a:solidFill>
                  <a:schemeClr val="tx1">
                    <a:lumMod val="75000"/>
                    <a:lumOff val="25000"/>
                  </a:schemeClr>
                </a:solidFill>
              </a:rPr>
              <a:t>的</a:t>
            </a:r>
            <a:r>
              <a:rPr lang="en-US" altLang="zh-CN" dirty="0" err="1" smtClean="0">
                <a:solidFill>
                  <a:schemeClr val="tx1">
                    <a:lumMod val="75000"/>
                    <a:lumOff val="25000"/>
                  </a:schemeClr>
                </a:solidFill>
              </a:rPr>
              <a:t>protobuf</a:t>
            </a:r>
            <a:r>
              <a:rPr lang="zh-CN" altLang="en-US" dirty="0" smtClean="0">
                <a:solidFill>
                  <a:schemeClr val="tx1">
                    <a:lumMod val="75000"/>
                    <a:lumOff val="25000"/>
                  </a:schemeClr>
                </a:solidFill>
              </a:rPr>
              <a:t>做序列化以提高性能。</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8831925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系统接入</a:t>
            </a:r>
            <a:endParaRPr lang="en-US" altLang="zh-CN" sz="2400" dirty="0">
              <a:latin typeface="微软雅黑" pitchFamily="34" charset="-122"/>
              <a:ea typeface="微软雅黑" pitchFamily="34" charset="-122"/>
            </a:endParaRPr>
          </a:p>
        </p:txBody>
      </p:sp>
      <p:sp>
        <p:nvSpPr>
          <p:cNvPr id="2" name="矩形 1"/>
          <p:cNvSpPr/>
          <p:nvPr/>
        </p:nvSpPr>
        <p:spPr>
          <a:xfrm>
            <a:off x="467544" y="1184508"/>
            <a:ext cx="7920880" cy="2585323"/>
          </a:xfrm>
          <a:prstGeom prst="rect">
            <a:avLst/>
          </a:prstGeom>
        </p:spPr>
        <p:txBody>
          <a:bodyPr wrap="square">
            <a:spAutoFit/>
          </a:bodyPr>
          <a:lstStyle/>
          <a:p>
            <a:pPr>
              <a:lnSpc>
                <a:spcPct val="150000"/>
              </a:lnSpc>
            </a:pPr>
            <a:r>
              <a:rPr lang="en-US" altLang="zh-CN" dirty="0" smtClean="0">
                <a:solidFill>
                  <a:schemeClr val="tx1">
                    <a:lumMod val="75000"/>
                    <a:lumOff val="25000"/>
                  </a:schemeClr>
                </a:solidFill>
              </a:rPr>
              <a:t>pom.xml:</a:t>
            </a:r>
          </a:p>
          <a:p>
            <a:pPr>
              <a:lnSpc>
                <a:spcPct val="150000"/>
              </a:lnSpc>
            </a:pPr>
            <a:r>
              <a:rPr lang="en-US" altLang="zh-CN" dirty="0">
                <a:solidFill>
                  <a:schemeClr val="tx1">
                    <a:lumMod val="75000"/>
                    <a:lumOff val="25000"/>
                  </a:schemeClr>
                </a:solidFill>
              </a:rPr>
              <a:t>		&lt;dependency&gt;</a:t>
            </a:r>
          </a:p>
          <a:p>
            <a:pPr>
              <a:lnSpc>
                <a:spcPct val="150000"/>
              </a:lnSpc>
            </a:pPr>
            <a:r>
              <a:rPr lang="en-US" altLang="zh-CN" dirty="0">
                <a:solidFill>
                  <a:schemeClr val="tx1">
                    <a:lumMod val="75000"/>
                    <a:lumOff val="25000"/>
                  </a:schemeClr>
                </a:solidFill>
              </a:rPr>
              <a:t>			&lt;</a:t>
            </a:r>
            <a:r>
              <a:rPr lang="en-US" altLang="zh-CN" dirty="0" err="1">
                <a:solidFill>
                  <a:schemeClr val="tx1">
                    <a:lumMod val="75000"/>
                    <a:lumOff val="25000"/>
                  </a:schemeClr>
                </a:solidFill>
              </a:rPr>
              <a:t>groupId</a:t>
            </a:r>
            <a:r>
              <a:rPr lang="en-US" altLang="zh-CN" dirty="0">
                <a:solidFill>
                  <a:schemeClr val="tx1">
                    <a:lumMod val="75000"/>
                    <a:lumOff val="25000"/>
                  </a:schemeClr>
                </a:solidFill>
              </a:rPr>
              <a:t>&gt;</a:t>
            </a:r>
            <a:r>
              <a:rPr lang="en-US" altLang="zh-CN" dirty="0" err="1">
                <a:solidFill>
                  <a:schemeClr val="tx1">
                    <a:lumMod val="75000"/>
                    <a:lumOff val="25000"/>
                  </a:schemeClr>
                </a:solidFill>
              </a:rPr>
              <a:t>com.jd.ads.config</a:t>
            </a:r>
            <a:r>
              <a:rPr lang="en-US" altLang="zh-CN" dirty="0">
                <a:solidFill>
                  <a:schemeClr val="tx1">
                    <a:lumMod val="75000"/>
                    <a:lumOff val="25000"/>
                  </a:schemeClr>
                </a:solidFill>
              </a:rPr>
              <a:t>&lt;/</a:t>
            </a:r>
            <a:r>
              <a:rPr lang="en-US" altLang="zh-CN" dirty="0" err="1">
                <a:solidFill>
                  <a:schemeClr val="tx1">
                    <a:lumMod val="75000"/>
                    <a:lumOff val="25000"/>
                  </a:schemeClr>
                </a:solidFill>
              </a:rPr>
              <a:t>groupId</a:t>
            </a:r>
            <a:r>
              <a:rPr lang="en-US" altLang="zh-CN" dirty="0">
                <a:solidFill>
                  <a:schemeClr val="tx1">
                    <a:lumMod val="75000"/>
                    <a:lumOff val="25000"/>
                  </a:schemeClr>
                </a:solidFill>
              </a:rPr>
              <a:t>&gt;</a:t>
            </a:r>
          </a:p>
          <a:p>
            <a:pPr>
              <a:lnSpc>
                <a:spcPct val="150000"/>
              </a:lnSpc>
            </a:pPr>
            <a:r>
              <a:rPr lang="en-US" altLang="zh-CN" dirty="0">
                <a:solidFill>
                  <a:schemeClr val="tx1">
                    <a:lumMod val="75000"/>
                    <a:lumOff val="25000"/>
                  </a:schemeClr>
                </a:solidFill>
              </a:rPr>
              <a:t>			&lt;</a:t>
            </a:r>
            <a:r>
              <a:rPr lang="en-US" altLang="zh-CN" dirty="0" err="1">
                <a:solidFill>
                  <a:schemeClr val="tx1">
                    <a:lumMod val="75000"/>
                    <a:lumOff val="25000"/>
                  </a:schemeClr>
                </a:solidFill>
              </a:rPr>
              <a:t>artifactId</a:t>
            </a:r>
            <a:r>
              <a:rPr lang="en-US" altLang="zh-CN" dirty="0">
                <a:solidFill>
                  <a:schemeClr val="tx1">
                    <a:lumMod val="75000"/>
                    <a:lumOff val="25000"/>
                  </a:schemeClr>
                </a:solidFill>
              </a:rPr>
              <a:t>&gt;client&lt;/</a:t>
            </a:r>
            <a:r>
              <a:rPr lang="en-US" altLang="zh-CN" dirty="0" err="1">
                <a:solidFill>
                  <a:schemeClr val="tx1">
                    <a:lumMod val="75000"/>
                    <a:lumOff val="25000"/>
                  </a:schemeClr>
                </a:solidFill>
              </a:rPr>
              <a:t>artifactId</a:t>
            </a:r>
            <a:r>
              <a:rPr lang="en-US" altLang="zh-CN" dirty="0">
                <a:solidFill>
                  <a:schemeClr val="tx1">
                    <a:lumMod val="75000"/>
                    <a:lumOff val="25000"/>
                  </a:schemeClr>
                </a:solidFill>
              </a:rPr>
              <a:t>&gt;</a:t>
            </a:r>
          </a:p>
          <a:p>
            <a:pPr>
              <a:lnSpc>
                <a:spcPct val="150000"/>
              </a:lnSpc>
            </a:pPr>
            <a:r>
              <a:rPr lang="en-US" altLang="zh-CN" dirty="0">
                <a:solidFill>
                  <a:schemeClr val="tx1">
                    <a:lumMod val="75000"/>
                    <a:lumOff val="25000"/>
                  </a:schemeClr>
                </a:solidFill>
              </a:rPr>
              <a:t>			&lt;</a:t>
            </a:r>
            <a:r>
              <a:rPr lang="en-US" altLang="zh-CN" dirty="0" smtClean="0">
                <a:solidFill>
                  <a:schemeClr val="tx1">
                    <a:lumMod val="75000"/>
                    <a:lumOff val="25000"/>
                  </a:schemeClr>
                </a:solidFill>
              </a:rPr>
              <a:t>version&gt;1.1.6-releases</a:t>
            </a:r>
            <a:r>
              <a:rPr lang="en-US" altLang="zh-CN" dirty="0">
                <a:solidFill>
                  <a:schemeClr val="tx1">
                    <a:lumMod val="75000"/>
                    <a:lumOff val="25000"/>
                  </a:schemeClr>
                </a:solidFill>
              </a:rPr>
              <a:t>&lt;/version&gt;</a:t>
            </a:r>
          </a:p>
          <a:p>
            <a:pPr>
              <a:lnSpc>
                <a:spcPct val="150000"/>
              </a:lnSpc>
            </a:pPr>
            <a:r>
              <a:rPr lang="en-US" altLang="zh-CN" dirty="0">
                <a:solidFill>
                  <a:schemeClr val="tx1">
                    <a:lumMod val="75000"/>
                    <a:lumOff val="25000"/>
                  </a:schemeClr>
                </a:solidFill>
              </a:rPr>
              <a:t>		&lt;/dependency&gt;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9078646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系统接入</a:t>
            </a:r>
            <a:endParaRPr lang="en-US" altLang="zh-CN" sz="2400" dirty="0">
              <a:latin typeface="微软雅黑" pitchFamily="34" charset="-122"/>
              <a:ea typeface="微软雅黑" pitchFamily="34" charset="-122"/>
            </a:endParaRPr>
          </a:p>
        </p:txBody>
      </p:sp>
      <p:sp>
        <p:nvSpPr>
          <p:cNvPr id="2" name="矩形 1"/>
          <p:cNvSpPr/>
          <p:nvPr/>
        </p:nvSpPr>
        <p:spPr>
          <a:xfrm>
            <a:off x="467544" y="1340768"/>
            <a:ext cx="7920880" cy="3000821"/>
          </a:xfrm>
          <a:prstGeom prst="rect">
            <a:avLst/>
          </a:prstGeom>
        </p:spPr>
        <p:txBody>
          <a:bodyPr wrap="square">
            <a:spAutoFit/>
          </a:bodyPr>
          <a:lstStyle/>
          <a:p>
            <a:pPr>
              <a:lnSpc>
                <a:spcPct val="150000"/>
              </a:lnSpc>
            </a:pPr>
            <a:r>
              <a:rPr lang="zh-CN" altLang="en-US" dirty="0" smtClean="0">
                <a:solidFill>
                  <a:schemeClr val="tx1">
                    <a:lumMod val="75000"/>
                    <a:lumOff val="25000"/>
                  </a:schemeClr>
                </a:solidFill>
              </a:rPr>
              <a:t>实现监听器接口</a:t>
            </a:r>
            <a:r>
              <a:rPr lang="en-US" altLang="zh-CN" dirty="0" smtClean="0">
                <a:solidFill>
                  <a:schemeClr val="tx1">
                    <a:lumMod val="75000"/>
                    <a:lumOff val="25000"/>
                  </a:schemeClr>
                </a:solidFill>
              </a:rPr>
              <a:t>:</a:t>
            </a:r>
          </a:p>
          <a:p>
            <a:pPr>
              <a:lnSpc>
                <a:spcPct val="150000"/>
              </a:lnSpc>
            </a:pPr>
            <a:r>
              <a:rPr lang="en-US" altLang="zh-CN" dirty="0" smtClean="0">
                <a:solidFill>
                  <a:schemeClr val="tx1">
                    <a:lumMod val="75000"/>
                    <a:lumOff val="25000"/>
                  </a:schemeClr>
                </a:solidFill>
              </a:rPr>
              <a:t>public </a:t>
            </a:r>
            <a:r>
              <a:rPr lang="en-US" altLang="zh-CN" dirty="0">
                <a:solidFill>
                  <a:schemeClr val="tx1">
                    <a:lumMod val="75000"/>
                    <a:lumOff val="25000"/>
                  </a:schemeClr>
                </a:solidFill>
              </a:rPr>
              <a:t>class </a:t>
            </a:r>
            <a:r>
              <a:rPr lang="en-US" altLang="zh-CN" dirty="0" err="1">
                <a:solidFill>
                  <a:schemeClr val="tx1">
                    <a:lumMod val="75000"/>
                    <a:lumOff val="25000"/>
                  </a:schemeClr>
                </a:solidFill>
              </a:rPr>
              <a:t>ConfigurationListenerTest</a:t>
            </a:r>
            <a:r>
              <a:rPr lang="en-US" altLang="zh-CN" dirty="0">
                <a:solidFill>
                  <a:schemeClr val="tx1">
                    <a:lumMod val="75000"/>
                    <a:lumOff val="25000"/>
                  </a:schemeClr>
                </a:solidFill>
              </a:rPr>
              <a:t> </a:t>
            </a:r>
            <a:r>
              <a:rPr lang="en-US" altLang="zh-CN" dirty="0" smtClean="0">
                <a:solidFill>
                  <a:schemeClr val="tx1">
                    <a:lumMod val="75000"/>
                    <a:lumOff val="25000"/>
                  </a:schemeClr>
                </a:solidFill>
              </a:rPr>
              <a:t>Implements  </a:t>
            </a:r>
            <a:r>
              <a:rPr lang="en-US" altLang="zh-CN" dirty="0" err="1" smtClean="0">
                <a:solidFill>
                  <a:schemeClr val="tx1">
                    <a:lumMod val="75000"/>
                    <a:lumOff val="25000"/>
                  </a:schemeClr>
                </a:solidFill>
              </a:rPr>
              <a:t>ConfigurationListener</a:t>
            </a:r>
            <a:r>
              <a:rPr lang="en-US" altLang="zh-CN" dirty="0" smtClean="0">
                <a:solidFill>
                  <a:schemeClr val="tx1">
                    <a:lumMod val="75000"/>
                    <a:lumOff val="25000"/>
                  </a:schemeClr>
                </a:solidFill>
              </a:rPr>
              <a:t> {</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	@Override</a:t>
            </a:r>
          </a:p>
          <a:p>
            <a:pPr>
              <a:lnSpc>
                <a:spcPct val="150000"/>
              </a:lnSpc>
            </a:pPr>
            <a:r>
              <a:rPr lang="en-US" altLang="zh-CN" dirty="0">
                <a:solidFill>
                  <a:schemeClr val="tx1">
                    <a:lumMod val="75000"/>
                    <a:lumOff val="25000"/>
                  </a:schemeClr>
                </a:solidFill>
              </a:rPr>
              <a:t>	public void </a:t>
            </a:r>
            <a:r>
              <a:rPr lang="en-US" altLang="zh-CN" dirty="0" err="1">
                <a:solidFill>
                  <a:schemeClr val="tx1">
                    <a:lumMod val="75000"/>
                    <a:lumOff val="25000"/>
                  </a:schemeClr>
                </a:solidFill>
              </a:rPr>
              <a:t>configurationChanged</a:t>
            </a:r>
            <a:r>
              <a:rPr lang="en-US" altLang="zh-CN" dirty="0">
                <a:solidFill>
                  <a:schemeClr val="tx1">
                    <a:lumMod val="75000"/>
                    <a:lumOff val="25000"/>
                  </a:schemeClr>
                </a:solidFill>
              </a:rPr>
              <a:t>(</a:t>
            </a:r>
            <a:r>
              <a:rPr lang="en-US" altLang="zh-CN" dirty="0" err="1">
                <a:solidFill>
                  <a:schemeClr val="tx1">
                    <a:lumMod val="75000"/>
                    <a:lumOff val="25000"/>
                  </a:schemeClr>
                </a:solidFill>
              </a:rPr>
              <a:t>ConfigurationEvent</a:t>
            </a:r>
            <a:r>
              <a:rPr lang="en-US" altLang="zh-CN" dirty="0">
                <a:solidFill>
                  <a:schemeClr val="tx1">
                    <a:lumMod val="75000"/>
                    <a:lumOff val="25000"/>
                  </a:schemeClr>
                </a:solidFill>
              </a:rPr>
              <a:t> event) </a:t>
            </a:r>
            <a:r>
              <a:rPr lang="en-US" altLang="zh-CN" dirty="0" smtClean="0">
                <a:solidFill>
                  <a:schemeClr val="tx1">
                    <a:lumMod val="75000"/>
                    <a:lumOff val="25000"/>
                  </a:schemeClr>
                </a:solidFill>
              </a:rPr>
              <a:t>{</a:t>
            </a:r>
          </a:p>
          <a:p>
            <a:pPr>
              <a:lnSpc>
                <a:spcPct val="150000"/>
              </a:lnSpc>
            </a:pPr>
            <a:r>
              <a:rPr lang="en-US" altLang="zh-CN" dirty="0" smtClean="0">
                <a:solidFill>
                  <a:schemeClr val="tx1">
                    <a:lumMod val="75000"/>
                    <a:lumOff val="25000"/>
                  </a:schemeClr>
                </a:solidFill>
              </a:rPr>
              <a:t>		//TODO	</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	</a:t>
            </a:r>
            <a:r>
              <a:rPr lang="en-US" altLang="zh-CN" dirty="0" smtClean="0">
                <a:solidFill>
                  <a:schemeClr val="tx1">
                    <a:lumMod val="75000"/>
                    <a:lumOff val="25000"/>
                  </a:schemeClr>
                </a:solidFill>
              </a:rPr>
              <a:t>}</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6188999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descr="应用部分3-04"/>
          <p:cNvPicPr>
            <a:picLocks noChangeAspect="1" noChangeArrowheads="1"/>
          </p:cNvPicPr>
          <p:nvPr/>
        </p:nvPicPr>
        <p:blipFill>
          <a:blip r:embed="rId3" cstate="print"/>
          <a:srcRect/>
          <a:stretch>
            <a:fillRect/>
          </a:stretch>
        </p:blipFill>
        <p:spPr bwMode="auto">
          <a:xfrm>
            <a:off x="-17463" y="-9525"/>
            <a:ext cx="9180513" cy="6877050"/>
          </a:xfrm>
          <a:prstGeom prst="rect">
            <a:avLst/>
          </a:prstGeom>
          <a:noFill/>
          <a:ln w="9525">
            <a:noFill/>
            <a:miter lim="800000"/>
            <a:headEnd/>
            <a:tailEnd/>
          </a:ln>
        </p:spPr>
      </p:pic>
      <p:sp>
        <p:nvSpPr>
          <p:cNvPr id="3075" name="Text Box 4"/>
          <p:cNvSpPr txBox="1">
            <a:spLocks noChangeArrowheads="1"/>
          </p:cNvSpPr>
          <p:nvPr/>
        </p:nvSpPr>
        <p:spPr bwMode="auto">
          <a:xfrm>
            <a:off x="612775" y="677863"/>
            <a:ext cx="4032250" cy="503237"/>
          </a:xfrm>
          <a:prstGeom prst="rect">
            <a:avLst/>
          </a:prstGeom>
          <a:noFill/>
          <a:ln w="9525">
            <a:noFill/>
            <a:miter lim="800000"/>
            <a:headEnd/>
            <a:tailEnd/>
          </a:ln>
          <a:effectLst/>
        </p:spPr>
        <p:txBody>
          <a:bodyPr>
            <a:spAutoFit/>
          </a:bodyPr>
          <a:lstStyle/>
          <a:p>
            <a:pPr>
              <a:spcBef>
                <a:spcPct val="50000"/>
              </a:spcBef>
            </a:pPr>
            <a:r>
              <a:rPr lang="zh-CN" altLang="en-US" sz="2600">
                <a:solidFill>
                  <a:schemeClr val="bg1"/>
                </a:solidFill>
                <a:latin typeface="微软雅黑" pitchFamily="34" charset="-122"/>
                <a:ea typeface="微软雅黑" pitchFamily="34" charset="-122"/>
              </a:rPr>
              <a:t>目 录</a:t>
            </a:r>
            <a:r>
              <a:rPr lang="zh-CN" altLang="en-US">
                <a:solidFill>
                  <a:schemeClr val="bg1"/>
                </a:solidFill>
              </a:rPr>
              <a:t>     </a:t>
            </a:r>
            <a:r>
              <a:rPr lang="en-US" altLang="zh-CN" sz="2700">
                <a:solidFill>
                  <a:schemeClr val="bg1"/>
                </a:solidFill>
              </a:rPr>
              <a:t>CONTENTS</a:t>
            </a:r>
          </a:p>
        </p:txBody>
      </p:sp>
      <p:sp>
        <p:nvSpPr>
          <p:cNvPr id="3076" name="Text Box 5"/>
          <p:cNvSpPr txBox="1">
            <a:spLocks noChangeArrowheads="1"/>
          </p:cNvSpPr>
          <p:nvPr/>
        </p:nvSpPr>
        <p:spPr bwMode="auto">
          <a:xfrm>
            <a:off x="1763713" y="1557338"/>
            <a:ext cx="3455987" cy="2086725"/>
          </a:xfrm>
          <a:prstGeom prst="rect">
            <a:avLst/>
          </a:prstGeom>
          <a:noFill/>
          <a:ln w="9525">
            <a:noFill/>
            <a:miter lim="800000"/>
            <a:headEnd/>
            <a:tailEnd/>
          </a:ln>
          <a:effectLst/>
        </p:spPr>
        <p:txBody>
          <a:bodyPr>
            <a:spAutoFit/>
          </a:bodyPr>
          <a:lstStyle/>
          <a:p>
            <a:pPr>
              <a:lnSpc>
                <a:spcPct val="120000"/>
              </a:lnSpc>
            </a:pPr>
            <a:r>
              <a:rPr lang="zh-CN" altLang="en-US" dirty="0">
                <a:solidFill>
                  <a:schemeClr val="bg1"/>
                </a:solidFill>
                <a:ea typeface="微软雅黑" pitchFamily="34" charset="-122"/>
              </a:rPr>
              <a:t>一</a:t>
            </a:r>
            <a:r>
              <a:rPr lang="zh-CN" altLang="en-US" dirty="0" smtClean="0">
                <a:solidFill>
                  <a:schemeClr val="bg1"/>
                </a:solidFill>
                <a:ea typeface="微软雅黑" pitchFamily="34" charset="-122"/>
              </a:rPr>
              <a:t>、解决什么问题</a:t>
            </a:r>
            <a:endParaRPr lang="en-US" altLang="zh-CN" dirty="0">
              <a:solidFill>
                <a:schemeClr val="bg1"/>
              </a:solidFill>
              <a:ea typeface="微软雅黑" pitchFamily="34" charset="-122"/>
            </a:endParaRPr>
          </a:p>
          <a:p>
            <a:pPr>
              <a:lnSpc>
                <a:spcPct val="120000"/>
              </a:lnSpc>
            </a:pPr>
            <a:r>
              <a:rPr lang="zh-CN" altLang="en-US" dirty="0" smtClean="0">
                <a:solidFill>
                  <a:schemeClr val="bg1"/>
                </a:solidFill>
                <a:ea typeface="微软雅黑" pitchFamily="34" charset="-122"/>
              </a:rPr>
              <a:t>二、同类产品区别</a:t>
            </a:r>
            <a:endParaRPr lang="en-US" altLang="zh-CN" dirty="0" smtClean="0">
              <a:solidFill>
                <a:schemeClr val="bg1"/>
              </a:solidFill>
              <a:ea typeface="微软雅黑" pitchFamily="34" charset="-122"/>
            </a:endParaRPr>
          </a:p>
          <a:p>
            <a:pPr>
              <a:lnSpc>
                <a:spcPct val="120000"/>
              </a:lnSpc>
            </a:pPr>
            <a:r>
              <a:rPr lang="zh-CN" altLang="en-US" dirty="0" smtClean="0">
                <a:solidFill>
                  <a:schemeClr val="bg1"/>
                </a:solidFill>
                <a:ea typeface="微软雅黑" pitchFamily="34" charset="-122"/>
              </a:rPr>
              <a:t>三、基于开源系统的改进</a:t>
            </a:r>
            <a:endParaRPr lang="en-US" altLang="zh-CN" dirty="0" smtClean="0">
              <a:solidFill>
                <a:schemeClr val="bg1"/>
              </a:solidFill>
              <a:ea typeface="微软雅黑" pitchFamily="34" charset="-122"/>
            </a:endParaRPr>
          </a:p>
          <a:p>
            <a:pPr>
              <a:lnSpc>
                <a:spcPct val="120000"/>
              </a:lnSpc>
            </a:pPr>
            <a:r>
              <a:rPr lang="zh-CN" altLang="en-US" dirty="0" smtClean="0">
                <a:solidFill>
                  <a:schemeClr val="bg1"/>
                </a:solidFill>
                <a:ea typeface="微软雅黑" pitchFamily="34" charset="-122"/>
              </a:rPr>
              <a:t>四、后续改进</a:t>
            </a:r>
            <a:endParaRPr lang="en-US" altLang="zh-CN" dirty="0" smtClean="0">
              <a:solidFill>
                <a:schemeClr val="bg1"/>
              </a:solidFill>
              <a:ea typeface="微软雅黑" pitchFamily="34" charset="-122"/>
            </a:endParaRPr>
          </a:p>
          <a:p>
            <a:pPr>
              <a:lnSpc>
                <a:spcPct val="120000"/>
              </a:lnSpc>
            </a:pPr>
            <a:r>
              <a:rPr lang="zh-CN" altLang="en-US" dirty="0" smtClean="0">
                <a:solidFill>
                  <a:schemeClr val="bg1"/>
                </a:solidFill>
                <a:ea typeface="微软雅黑" pitchFamily="34" charset="-122"/>
              </a:rPr>
              <a:t>五、接入</a:t>
            </a:r>
            <a:endParaRPr lang="en-US" altLang="zh-CN" dirty="0" smtClean="0">
              <a:solidFill>
                <a:schemeClr val="bg1"/>
              </a:solidFill>
              <a:ea typeface="微软雅黑" pitchFamily="34" charset="-122"/>
            </a:endParaRPr>
          </a:p>
          <a:p>
            <a:pPr>
              <a:lnSpc>
                <a:spcPct val="120000"/>
              </a:lnSpc>
            </a:pPr>
            <a:r>
              <a:rPr lang="zh-CN" altLang="en-US" dirty="0">
                <a:solidFill>
                  <a:schemeClr val="bg1"/>
                </a:solidFill>
                <a:ea typeface="微软雅黑" pitchFamily="34" charset="-122"/>
              </a:rPr>
              <a:t>六</a:t>
            </a:r>
            <a:r>
              <a:rPr lang="zh-CN" altLang="en-US" dirty="0" smtClean="0">
                <a:solidFill>
                  <a:schemeClr val="bg1"/>
                </a:solidFill>
                <a:ea typeface="微软雅黑" pitchFamily="34" charset="-122"/>
              </a:rPr>
              <a:t>、</a:t>
            </a:r>
            <a:r>
              <a:rPr lang="en-US" altLang="zh-CN" dirty="0" smtClean="0">
                <a:solidFill>
                  <a:schemeClr val="bg1"/>
                </a:solidFill>
                <a:ea typeface="微软雅黑" pitchFamily="34" charset="-122"/>
              </a:rPr>
              <a:t>Q&amp;A</a:t>
            </a:r>
            <a:endParaRPr lang="zh-CN" altLang="en-US" dirty="0">
              <a:solidFill>
                <a:schemeClr val="bg1"/>
              </a:solidFill>
              <a:ea typeface="微软雅黑" pitchFamily="34" charset="-122"/>
            </a:endParaRPr>
          </a:p>
        </p:txBody>
      </p:sp>
    </p:spTree>
    <p:extLst>
      <p:ext uri="{BB962C8B-B14F-4D97-AF65-F5344CB8AC3E}">
        <p14:creationId xmlns:p14="http://schemas.microsoft.com/office/powerpoint/2010/main" val="25434905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系统接入</a:t>
            </a:r>
            <a:endParaRPr lang="en-US" altLang="zh-CN" sz="2400" dirty="0">
              <a:latin typeface="微软雅黑" pitchFamily="34" charset="-122"/>
              <a:ea typeface="微软雅黑" pitchFamily="34" charset="-122"/>
            </a:endParaRPr>
          </a:p>
        </p:txBody>
      </p:sp>
      <p:sp>
        <p:nvSpPr>
          <p:cNvPr id="2" name="矩形 1"/>
          <p:cNvSpPr/>
          <p:nvPr/>
        </p:nvSpPr>
        <p:spPr>
          <a:xfrm>
            <a:off x="467544" y="1184508"/>
            <a:ext cx="7920880" cy="5315366"/>
          </a:xfrm>
          <a:prstGeom prst="rect">
            <a:avLst/>
          </a:prstGeom>
        </p:spPr>
        <p:txBody>
          <a:bodyPr wrap="square">
            <a:spAutoFit/>
          </a:bodyPr>
          <a:lstStyle/>
          <a:p>
            <a:pPr>
              <a:lnSpc>
                <a:spcPct val="150000"/>
              </a:lnSpc>
            </a:pPr>
            <a:r>
              <a:rPr lang="en-US" altLang="zh-CN" dirty="0" smtClean="0">
                <a:solidFill>
                  <a:schemeClr val="tx1">
                    <a:lumMod val="75000"/>
                    <a:lumOff val="25000"/>
                  </a:schemeClr>
                </a:solidFill>
              </a:rPr>
              <a:t>Spring:</a:t>
            </a:r>
            <a:r>
              <a:rPr lang="en-US" altLang="zh-CN" i="1" dirty="0"/>
              <a:t/>
            </a:r>
            <a:br>
              <a:rPr lang="en-US" altLang="zh-CN" i="1" dirty="0"/>
            </a:br>
            <a:r>
              <a:rPr lang="en-US" altLang="zh-CN" sz="1400" dirty="0"/>
              <a:t>&lt;</a:t>
            </a:r>
            <a:r>
              <a:rPr lang="en-US" altLang="zh-CN" sz="1400" dirty="0" smtClean="0"/>
              <a:t>bean class</a:t>
            </a:r>
            <a:r>
              <a:rPr lang="en-US" altLang="zh-CN" sz="1400" dirty="0"/>
              <a:t>="</a:t>
            </a:r>
            <a:r>
              <a:rPr lang="en-US" altLang="zh-CN" sz="1400" dirty="0" err="1"/>
              <a:t>com.jd.ads.config.client.PropertiesConfigurationFactoryBean</a:t>
            </a:r>
            <a:r>
              <a:rPr lang="en-US" altLang="zh-CN" sz="1400" dirty="0"/>
              <a:t>"&gt;</a:t>
            </a:r>
            <a:br>
              <a:rPr lang="en-US" altLang="zh-CN" sz="1400" dirty="0"/>
            </a:br>
            <a:r>
              <a:rPr lang="en-US" altLang="zh-CN" sz="1400" dirty="0"/>
              <a:t>    &lt;constructor-</a:t>
            </a:r>
            <a:r>
              <a:rPr lang="en-US" altLang="zh-CN" sz="1400" dirty="0" err="1"/>
              <a:t>arg</a:t>
            </a:r>
            <a:r>
              <a:rPr lang="en-US" altLang="zh-CN" sz="1400" dirty="0"/>
              <a:t> index="0" value="192.168.144.91:2181,192.168.144.91:2182,192.168.144.91:2183"/&gt;</a:t>
            </a:r>
            <a:br>
              <a:rPr lang="en-US" altLang="zh-CN" sz="1400" dirty="0"/>
            </a:br>
            <a:r>
              <a:rPr lang="en-US" altLang="zh-CN" sz="1400" dirty="0"/>
              <a:t>    &lt;constructor-</a:t>
            </a:r>
            <a:r>
              <a:rPr lang="en-US" altLang="zh-CN" sz="1400" dirty="0" err="1"/>
              <a:t>arg</a:t>
            </a:r>
            <a:r>
              <a:rPr lang="en-US" altLang="zh-CN" sz="1400" dirty="0"/>
              <a:t> index="1"&gt;</a:t>
            </a:r>
            <a:br>
              <a:rPr lang="en-US" altLang="zh-CN" sz="1400" dirty="0"/>
            </a:br>
            <a:r>
              <a:rPr lang="en-US" altLang="zh-CN" sz="1400" dirty="0"/>
              <a:t>        &lt;list&gt;</a:t>
            </a:r>
            <a:br>
              <a:rPr lang="en-US" altLang="zh-CN" sz="1400" dirty="0"/>
            </a:br>
            <a:r>
              <a:rPr lang="en-US" altLang="zh-CN" sz="1400" dirty="0"/>
              <a:t>            &lt;bean class="</a:t>
            </a:r>
            <a:r>
              <a:rPr lang="en-US" altLang="zh-CN" sz="1400" dirty="0" err="1"/>
              <a:t>com.jd.ads.config.client.ConfigurationListenerTest</a:t>
            </a:r>
            <a:r>
              <a:rPr lang="en-US" altLang="zh-CN" sz="1400" dirty="0"/>
              <a:t>"/&gt;</a:t>
            </a:r>
            <a:br>
              <a:rPr lang="en-US" altLang="zh-CN" sz="1400" dirty="0"/>
            </a:br>
            <a:r>
              <a:rPr lang="en-US" altLang="zh-CN" sz="1400" dirty="0"/>
              <a:t>        &lt;/list&gt;</a:t>
            </a:r>
            <a:br>
              <a:rPr lang="en-US" altLang="zh-CN" sz="1400" dirty="0"/>
            </a:br>
            <a:r>
              <a:rPr lang="en-US" altLang="zh-CN" sz="1400" dirty="0"/>
              <a:t>    &lt;/constructor-</a:t>
            </a:r>
            <a:r>
              <a:rPr lang="en-US" altLang="zh-CN" sz="1400" dirty="0" err="1"/>
              <a:t>arg</a:t>
            </a:r>
            <a:r>
              <a:rPr lang="en-US" altLang="zh-CN" sz="1400" dirty="0"/>
              <a:t>&gt;</a:t>
            </a:r>
            <a:br>
              <a:rPr lang="en-US" altLang="zh-CN" sz="1400" dirty="0"/>
            </a:br>
            <a:r>
              <a:rPr lang="en-US" altLang="zh-CN" sz="1400" dirty="0"/>
              <a:t>    &lt;constructor-</a:t>
            </a:r>
            <a:r>
              <a:rPr lang="en-US" altLang="zh-CN" sz="1400" dirty="0" err="1"/>
              <a:t>arg</a:t>
            </a:r>
            <a:r>
              <a:rPr lang="en-US" altLang="zh-CN" sz="1400" dirty="0"/>
              <a:t> index="2" value="development" /&gt;</a:t>
            </a:r>
            <a:br>
              <a:rPr lang="en-US" altLang="zh-CN" sz="1400" dirty="0"/>
            </a:br>
            <a:r>
              <a:rPr lang="en-US" altLang="zh-CN" sz="1400" dirty="0"/>
              <a:t>    &lt;constructor-</a:t>
            </a:r>
            <a:r>
              <a:rPr lang="en-US" altLang="zh-CN" sz="1400" dirty="0" err="1"/>
              <a:t>arg</a:t>
            </a:r>
            <a:r>
              <a:rPr lang="en-US" altLang="zh-CN" sz="1400" dirty="0"/>
              <a:t>&gt;</a:t>
            </a:r>
            <a:br>
              <a:rPr lang="en-US" altLang="zh-CN" sz="1400" dirty="0"/>
            </a:br>
            <a:r>
              <a:rPr lang="en-US" altLang="zh-CN" sz="1400" dirty="0"/>
              <a:t>        &lt;array&gt;</a:t>
            </a:r>
            <a:br>
              <a:rPr lang="en-US" altLang="zh-CN" sz="1400" dirty="0"/>
            </a:br>
            <a:r>
              <a:rPr lang="en-US" altLang="zh-CN" sz="1400" dirty="0"/>
              <a:t>            &lt;value&gt;</a:t>
            </a:r>
            <a:r>
              <a:rPr lang="en-US" altLang="zh-CN" sz="1400" dirty="0" err="1"/>
              <a:t>javademo</a:t>
            </a:r>
            <a:r>
              <a:rPr lang="en-US" altLang="zh-CN" sz="1400" dirty="0"/>
              <a:t>&lt;/value&gt;</a:t>
            </a:r>
            <a:br>
              <a:rPr lang="en-US" altLang="zh-CN" sz="1400" dirty="0"/>
            </a:br>
            <a:r>
              <a:rPr lang="en-US" altLang="zh-CN" sz="1400" dirty="0"/>
              <a:t>        &lt;/array&gt;</a:t>
            </a:r>
            <a:br>
              <a:rPr lang="en-US" altLang="zh-CN" sz="1400" dirty="0"/>
            </a:br>
            <a:r>
              <a:rPr lang="en-US" altLang="zh-CN" sz="1400" dirty="0"/>
              <a:t>    &lt;/constructor-</a:t>
            </a:r>
            <a:r>
              <a:rPr lang="en-US" altLang="zh-CN" sz="1400" dirty="0" err="1"/>
              <a:t>arg</a:t>
            </a:r>
            <a:r>
              <a:rPr lang="en-US" altLang="zh-CN" sz="1400" dirty="0"/>
              <a:t>&gt;</a:t>
            </a:r>
            <a:br>
              <a:rPr lang="en-US" altLang="zh-CN" sz="1400" dirty="0"/>
            </a:br>
            <a:r>
              <a:rPr lang="en-US" altLang="zh-CN" sz="1400" dirty="0"/>
              <a:t>&lt;/bean&gt;</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1800955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en-US" altLang="zh-CN" sz="2400" dirty="0"/>
              <a:t>Q&amp;A</a:t>
            </a:r>
            <a:endParaRPr lang="en-US" altLang="zh-CN" sz="2400" dirty="0">
              <a:latin typeface="微软雅黑" pitchFamily="34" charset="-122"/>
              <a:ea typeface="微软雅黑" pitchFamily="34" charset="-122"/>
            </a:endParaRPr>
          </a:p>
        </p:txBody>
      </p:sp>
      <p:sp>
        <p:nvSpPr>
          <p:cNvPr id="2" name="矩形 1"/>
          <p:cNvSpPr/>
          <p:nvPr/>
        </p:nvSpPr>
        <p:spPr>
          <a:xfrm>
            <a:off x="1331640" y="1556792"/>
            <a:ext cx="6192688" cy="1754326"/>
          </a:xfrm>
          <a:prstGeom prst="rect">
            <a:avLst/>
          </a:prstGeom>
        </p:spPr>
        <p:txBody>
          <a:bodyPr wrap="square">
            <a:spAutoFit/>
          </a:bodyPr>
          <a:lstStyle/>
          <a:p>
            <a:pPr>
              <a:lnSpc>
                <a:spcPct val="150000"/>
              </a:lnSpc>
            </a:pPr>
            <a:r>
              <a:rPr lang="zh-CN" altLang="en-US" dirty="0" smtClean="0">
                <a:solidFill>
                  <a:schemeClr val="tx1">
                    <a:lumMod val="75000"/>
                    <a:lumOff val="25000"/>
                  </a:schemeClr>
                </a:solidFill>
              </a:rPr>
              <a:t>欢迎多提一些建议，比如说对实时推送达到一个什么样的指标合适？</a:t>
            </a:r>
            <a:endParaRPr lang="en-US" altLang="zh-CN" dirty="0" smtClean="0">
              <a:solidFill>
                <a:schemeClr val="tx1">
                  <a:lumMod val="75000"/>
                  <a:lumOff val="25000"/>
                </a:schemeClr>
              </a:solidFill>
            </a:endParaRPr>
          </a:p>
          <a:p>
            <a:pPr>
              <a:lnSpc>
                <a:spcPct val="150000"/>
              </a:lnSpc>
            </a:pPr>
            <a:r>
              <a:rPr lang="zh-CN" altLang="en-US" dirty="0" smtClean="0">
                <a:solidFill>
                  <a:schemeClr val="tx1">
                    <a:lumMod val="75000"/>
                    <a:lumOff val="25000"/>
                  </a:schemeClr>
                </a:solidFill>
              </a:rPr>
              <a:t>希望以什么样的展示方式修改配置 ？</a:t>
            </a:r>
            <a:endParaRPr lang="en-US" altLang="zh-CN" dirty="0" smtClean="0">
              <a:solidFill>
                <a:schemeClr val="tx1">
                  <a:lumMod val="75000"/>
                  <a:lumOff val="25000"/>
                </a:schemeClr>
              </a:solidFill>
            </a:endParaRPr>
          </a:p>
          <a:p>
            <a:pPr>
              <a:lnSpc>
                <a:spcPct val="150000"/>
              </a:lnSpc>
            </a:pPr>
            <a:r>
              <a:rPr lang="zh-CN" altLang="en-US" dirty="0" smtClean="0">
                <a:solidFill>
                  <a:schemeClr val="tx1">
                    <a:lumMod val="75000"/>
                    <a:lumOff val="25000"/>
                  </a:schemeClr>
                </a:solidFill>
              </a:rPr>
              <a:t>接入统一认证是否必要？</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34865574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应用部分3-02"/>
          <p:cNvPicPr>
            <a:picLocks noChangeAspect="1" noChangeArrowheads="1"/>
          </p:cNvPicPr>
          <p:nvPr/>
        </p:nvPicPr>
        <p:blipFill>
          <a:blip r:embed="rId2" cstate="print"/>
          <a:srcRect/>
          <a:stretch>
            <a:fillRect/>
          </a:stretch>
        </p:blipFill>
        <p:spPr bwMode="auto">
          <a:xfrm>
            <a:off x="-11113" y="-9525"/>
            <a:ext cx="9167813" cy="6877050"/>
          </a:xfrm>
          <a:prstGeom prst="rect">
            <a:avLst/>
          </a:prstGeom>
          <a:noFill/>
          <a:ln w="9525">
            <a:noFill/>
            <a:miter lim="800000"/>
            <a:headEnd/>
            <a:tailEnd/>
          </a:ln>
        </p:spPr>
      </p:pic>
      <p:sp>
        <p:nvSpPr>
          <p:cNvPr id="9219" name="Text Box 3"/>
          <p:cNvSpPr txBox="1">
            <a:spLocks noChangeArrowheads="1"/>
          </p:cNvSpPr>
          <p:nvPr/>
        </p:nvSpPr>
        <p:spPr bwMode="auto">
          <a:xfrm>
            <a:off x="612774" y="1773238"/>
            <a:ext cx="8135690" cy="1477328"/>
          </a:xfrm>
          <a:prstGeom prst="rect">
            <a:avLst/>
          </a:prstGeom>
          <a:noFill/>
          <a:ln w="9525">
            <a:noFill/>
            <a:miter lim="800000"/>
            <a:headEnd/>
            <a:tailEnd/>
          </a:ln>
        </p:spPr>
        <p:txBody>
          <a:bodyPr wrap="square">
            <a:spAutoFit/>
          </a:bodyPr>
          <a:lstStyle/>
          <a:p>
            <a:r>
              <a:rPr lang="zh-CN" altLang="en-US" sz="5000" dirty="0">
                <a:solidFill>
                  <a:schemeClr val="bg1"/>
                </a:solidFill>
                <a:ea typeface="微软雅黑" pitchFamily="34" charset="-122"/>
              </a:rPr>
              <a:t>谢谢</a:t>
            </a:r>
            <a:r>
              <a:rPr lang="zh-CN" altLang="en-US" sz="5000" dirty="0" smtClean="0">
                <a:solidFill>
                  <a:schemeClr val="bg1"/>
                </a:solidFill>
              </a:rPr>
              <a:t>！</a:t>
            </a:r>
            <a:endParaRPr lang="zh-CN" altLang="en-US" sz="5000" dirty="0">
              <a:solidFill>
                <a:schemeClr val="bg1"/>
              </a:solidFill>
            </a:endParaRPr>
          </a:p>
          <a:p>
            <a:r>
              <a:rPr lang="en-US" altLang="zh-CN" sz="4000" dirty="0">
                <a:solidFill>
                  <a:schemeClr val="bg1"/>
                </a:solidFill>
              </a:rPr>
              <a:t>Thank you!</a:t>
            </a:r>
          </a:p>
        </p:txBody>
      </p:sp>
      <p:sp>
        <p:nvSpPr>
          <p:cNvPr id="9220" name="Text Box 4"/>
          <p:cNvSpPr txBox="1">
            <a:spLocks noChangeArrowheads="1"/>
          </p:cNvSpPr>
          <p:nvPr/>
        </p:nvSpPr>
        <p:spPr bwMode="auto">
          <a:xfrm>
            <a:off x="612775" y="5534025"/>
            <a:ext cx="3744913" cy="784225"/>
          </a:xfrm>
          <a:prstGeom prst="rect">
            <a:avLst/>
          </a:prstGeom>
          <a:noFill/>
          <a:ln w="9525">
            <a:noFill/>
            <a:miter lim="800000"/>
            <a:headEnd/>
            <a:tailEnd/>
          </a:ln>
        </p:spPr>
        <p:txBody>
          <a:bodyPr>
            <a:spAutoFit/>
          </a:bodyPr>
          <a:lstStyle/>
          <a:p>
            <a:r>
              <a:rPr lang="zh-CN" altLang="en-US" sz="900" dirty="0">
                <a:solidFill>
                  <a:schemeClr val="bg2"/>
                </a:solidFill>
                <a:latin typeface="微软雅黑" pitchFamily="34" charset="-122"/>
                <a:ea typeface="微软雅黑" pitchFamily="34" charset="-122"/>
              </a:rPr>
              <a:t>北京市朝阳区北辰西路</a:t>
            </a:r>
            <a:r>
              <a:rPr lang="en-US" altLang="zh-CN" sz="900" dirty="0">
                <a:solidFill>
                  <a:schemeClr val="bg2"/>
                </a:solidFill>
                <a:latin typeface="微软雅黑" pitchFamily="34" charset="-122"/>
                <a:ea typeface="微软雅黑" pitchFamily="34" charset="-122"/>
              </a:rPr>
              <a:t>8</a:t>
            </a:r>
            <a:r>
              <a:rPr lang="zh-CN" altLang="en-US" sz="900" dirty="0">
                <a:solidFill>
                  <a:schemeClr val="bg2"/>
                </a:solidFill>
                <a:latin typeface="微软雅黑" pitchFamily="34" charset="-122"/>
                <a:ea typeface="微软雅黑" pitchFamily="34" charset="-122"/>
              </a:rPr>
              <a:t>号北辰世纪中心</a:t>
            </a:r>
            <a:r>
              <a:rPr lang="en-US" altLang="zh-CN" sz="900" dirty="0" smtClean="0">
                <a:solidFill>
                  <a:schemeClr val="bg2"/>
                </a:solidFill>
                <a:latin typeface="微软雅黑" pitchFamily="34" charset="-122"/>
                <a:ea typeface="微软雅黑" pitchFamily="34" charset="-122"/>
              </a:rPr>
              <a:t>A</a:t>
            </a:r>
            <a:r>
              <a:rPr lang="zh-CN" altLang="en-US" sz="900" dirty="0" smtClean="0">
                <a:solidFill>
                  <a:schemeClr val="bg2"/>
                </a:solidFill>
                <a:latin typeface="微软雅黑" pitchFamily="34" charset="-122"/>
                <a:ea typeface="微软雅黑" pitchFamily="34" charset="-122"/>
              </a:rPr>
              <a:t>座</a:t>
            </a:r>
            <a:r>
              <a:rPr lang="zh-CN" altLang="zh-CN" sz="900" dirty="0" smtClean="0">
                <a:solidFill>
                  <a:schemeClr val="bg2"/>
                </a:solidFill>
                <a:latin typeface="微软雅黑" pitchFamily="34" charset="-122"/>
                <a:ea typeface="微软雅黑" pitchFamily="34" charset="-122"/>
              </a:rPr>
              <a:t>1</a:t>
            </a:r>
            <a:r>
              <a:rPr lang="en-US" altLang="zh-CN" sz="900" dirty="0" smtClean="0">
                <a:solidFill>
                  <a:schemeClr val="bg2"/>
                </a:solidFill>
                <a:latin typeface="微软雅黑" pitchFamily="34" charset="-122"/>
                <a:ea typeface="微软雅黑" pitchFamily="34" charset="-122"/>
              </a:rPr>
              <a:t>2</a:t>
            </a:r>
            <a:r>
              <a:rPr lang="zh-CN" altLang="en-US" sz="900" dirty="0" smtClean="0">
                <a:solidFill>
                  <a:schemeClr val="bg2"/>
                </a:solidFill>
                <a:latin typeface="微软雅黑" pitchFamily="34" charset="-122"/>
                <a:ea typeface="微软雅黑" pitchFamily="34" charset="-122"/>
              </a:rPr>
              <a:t>层</a:t>
            </a:r>
            <a:endParaRPr lang="zh-CN" altLang="en-US" sz="900" dirty="0">
              <a:solidFill>
                <a:schemeClr val="bg2"/>
              </a:solidFill>
              <a:latin typeface="微软雅黑" pitchFamily="34" charset="-122"/>
              <a:ea typeface="微软雅黑" pitchFamily="34" charset="-122"/>
            </a:endParaRPr>
          </a:p>
          <a:p>
            <a:r>
              <a:rPr lang="zh-CN" altLang="zh-CN" sz="900" dirty="0" smtClean="0">
                <a:solidFill>
                  <a:schemeClr val="bg2"/>
                </a:solidFill>
              </a:rPr>
              <a:t>1</a:t>
            </a:r>
            <a:r>
              <a:rPr lang="en-US" altLang="zh-CN" sz="900" dirty="0" smtClean="0">
                <a:solidFill>
                  <a:schemeClr val="bg2"/>
                </a:solidFill>
              </a:rPr>
              <a:t>2F </a:t>
            </a:r>
            <a:r>
              <a:rPr lang="en-US" altLang="zh-CN" sz="900" dirty="0">
                <a:solidFill>
                  <a:schemeClr val="bg2"/>
                </a:solidFill>
              </a:rPr>
              <a:t>Building A, North-Star Century Center, 8 </a:t>
            </a:r>
            <a:r>
              <a:rPr lang="en-US" altLang="zh-CN" sz="900" dirty="0" err="1">
                <a:solidFill>
                  <a:schemeClr val="bg2"/>
                </a:solidFill>
              </a:rPr>
              <a:t>Beichen</a:t>
            </a:r>
            <a:r>
              <a:rPr lang="en-US" altLang="zh-CN" sz="900" dirty="0">
                <a:solidFill>
                  <a:schemeClr val="bg2"/>
                </a:solidFill>
              </a:rPr>
              <a:t> West Street,</a:t>
            </a:r>
          </a:p>
          <a:p>
            <a:r>
              <a:rPr lang="en-US" altLang="zh-CN" sz="900" dirty="0" err="1">
                <a:solidFill>
                  <a:schemeClr val="bg2"/>
                </a:solidFill>
              </a:rPr>
              <a:t>Chaoyang</a:t>
            </a:r>
            <a:r>
              <a:rPr lang="en-US" altLang="zh-CN" sz="900" dirty="0">
                <a:solidFill>
                  <a:schemeClr val="bg2"/>
                </a:solidFill>
              </a:rPr>
              <a:t> District, Beijing 100101</a:t>
            </a:r>
          </a:p>
          <a:p>
            <a:r>
              <a:rPr lang="en-US" altLang="zh-CN" sz="900" dirty="0">
                <a:solidFill>
                  <a:schemeClr val="bg2"/>
                </a:solidFill>
              </a:rPr>
              <a:t>T. 010-5895 1234   F. 010-5895 1234</a:t>
            </a:r>
          </a:p>
          <a:p>
            <a:r>
              <a:rPr lang="en-US" altLang="zh-CN" sz="900" dirty="0">
                <a:solidFill>
                  <a:schemeClr val="bg2"/>
                </a:solidFill>
              </a:rPr>
              <a:t>E. </a:t>
            </a:r>
            <a:r>
              <a:rPr lang="en-US" altLang="zh-CN" sz="900" dirty="0" err="1">
                <a:solidFill>
                  <a:schemeClr val="bg2"/>
                </a:solidFill>
              </a:rPr>
              <a:t>xingming@jd.com</a:t>
            </a:r>
            <a:r>
              <a:rPr lang="en-US" altLang="zh-CN" sz="900" dirty="0">
                <a:solidFill>
                  <a:schemeClr val="bg2"/>
                </a:solidFill>
              </a:rPr>
              <a:t>   </a:t>
            </a:r>
            <a:r>
              <a:rPr lang="en-US" altLang="zh-CN" sz="900" dirty="0" err="1">
                <a:solidFill>
                  <a:schemeClr val="bg2"/>
                </a:solidFill>
              </a:rPr>
              <a:t>www.jd.com</a:t>
            </a:r>
            <a:r>
              <a:rPr lang="en-US" altLang="zh-CN" sz="900" dirty="0">
                <a:solidFill>
                  <a:schemeClr val="bg2"/>
                </a:solidFill>
              </a:rPr>
              <a:t>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6513" y="-1905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要解决的问题分析</a:t>
            </a:r>
            <a:endParaRPr lang="en-US" altLang="zh-CN" sz="2400" dirty="0" smtClean="0">
              <a:latin typeface="微软雅黑" pitchFamily="34" charset="-122"/>
              <a:ea typeface="微软雅黑" pitchFamily="34" charset="-122"/>
            </a:endParaRPr>
          </a:p>
        </p:txBody>
      </p:sp>
      <p:sp>
        <p:nvSpPr>
          <p:cNvPr id="6" name="TextBox 5"/>
          <p:cNvSpPr txBox="1"/>
          <p:nvPr/>
        </p:nvSpPr>
        <p:spPr>
          <a:xfrm>
            <a:off x="539552" y="1340768"/>
            <a:ext cx="8135483" cy="3416320"/>
          </a:xfrm>
          <a:prstGeom prst="rect">
            <a:avLst/>
          </a:prstGeom>
          <a:noFill/>
        </p:spPr>
        <p:txBody>
          <a:bodyPr wrap="square" rtlCol="0">
            <a:spAutoFit/>
          </a:bodyPr>
          <a:lstStyle/>
          <a:p>
            <a:pPr marL="742950" lvl="1" indent="-285750">
              <a:lnSpc>
                <a:spcPct val="150000"/>
              </a:lnSpc>
              <a:buFont typeface="Wingdings" panose="05000000000000000000" pitchFamily="2" charset="2"/>
              <a:buChar char="l"/>
            </a:pPr>
            <a:r>
              <a:rPr lang="zh-CN" altLang="en-US" dirty="0" smtClean="0">
                <a:solidFill>
                  <a:schemeClr val="tx1">
                    <a:lumMod val="75000"/>
                    <a:lumOff val="25000"/>
                  </a:schemeClr>
                </a:solidFill>
              </a:rPr>
              <a:t>双十一期间各业务系统压力过大时需要降级服务</a:t>
            </a:r>
            <a:endParaRPr lang="en-US" altLang="zh-CN" dirty="0" smtClean="0">
              <a:solidFill>
                <a:schemeClr val="tx1">
                  <a:lumMod val="75000"/>
                  <a:lumOff val="25000"/>
                </a:schemeClr>
              </a:solidFill>
            </a:endParaRPr>
          </a:p>
          <a:p>
            <a:pPr lvl="1">
              <a:lnSpc>
                <a:spcPct val="150000"/>
              </a:lnSpc>
            </a:pPr>
            <a:r>
              <a:rPr lang="en-US" altLang="zh-CN" dirty="0">
                <a:solidFill>
                  <a:schemeClr val="tx1">
                    <a:lumMod val="75000"/>
                    <a:lumOff val="25000"/>
                  </a:schemeClr>
                </a:solidFill>
              </a:rPr>
              <a:t>	</a:t>
            </a:r>
            <a:r>
              <a:rPr lang="zh-CN" altLang="en-US" dirty="0" smtClean="0">
                <a:solidFill>
                  <a:schemeClr val="tx1">
                    <a:lumMod val="75000"/>
                    <a:lumOff val="25000"/>
                  </a:schemeClr>
                </a:solidFill>
              </a:rPr>
              <a:t>在</a:t>
            </a:r>
            <a:r>
              <a:rPr lang="en-US" altLang="zh-CN" dirty="0" smtClean="0">
                <a:solidFill>
                  <a:schemeClr val="tx1">
                    <a:lumMod val="75000"/>
                    <a:lumOff val="25000"/>
                  </a:schemeClr>
                </a:solidFill>
              </a:rPr>
              <a:t>fa</a:t>
            </a:r>
            <a:r>
              <a:rPr lang="zh-CN" altLang="en-US" dirty="0" smtClean="0">
                <a:solidFill>
                  <a:schemeClr val="tx1">
                    <a:lumMod val="75000"/>
                    <a:lumOff val="25000"/>
                  </a:schemeClr>
                </a:solidFill>
              </a:rPr>
              <a:t>里之前是通过</a:t>
            </a:r>
            <a:r>
              <a:rPr lang="en-US" altLang="zh-CN" dirty="0" err="1" smtClean="0">
                <a:solidFill>
                  <a:schemeClr val="tx1">
                    <a:lumMod val="75000"/>
                    <a:lumOff val="25000"/>
                  </a:schemeClr>
                </a:solidFill>
              </a:rPr>
              <a:t>url</a:t>
            </a:r>
            <a:r>
              <a:rPr lang="zh-CN" altLang="en-US" dirty="0" smtClean="0">
                <a:solidFill>
                  <a:schemeClr val="tx1">
                    <a:lumMod val="75000"/>
                    <a:lumOff val="25000"/>
                  </a:schemeClr>
                </a:solidFill>
              </a:rPr>
              <a:t>访问的方式给具体的广告位降级，操作复杂容易出错。</a:t>
            </a:r>
            <a:endParaRPr lang="en-US" altLang="zh-CN" dirty="0" smtClean="0">
              <a:solidFill>
                <a:schemeClr val="tx1">
                  <a:lumMod val="75000"/>
                  <a:lumOff val="25000"/>
                </a:schemeClr>
              </a:solidFill>
            </a:endParaRPr>
          </a:p>
          <a:p>
            <a:pPr lvl="1">
              <a:lnSpc>
                <a:spcPct val="150000"/>
              </a:lnSpc>
            </a:pP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最主要的</a:t>
            </a:r>
            <a:r>
              <a:rPr lang="zh-CN" altLang="en-US" dirty="0" smtClean="0">
                <a:solidFill>
                  <a:schemeClr val="tx1">
                    <a:lumMod val="75000"/>
                    <a:lumOff val="25000"/>
                  </a:schemeClr>
                </a:solidFill>
              </a:rPr>
              <a:t>目的其实是</a:t>
            </a:r>
            <a:r>
              <a:rPr lang="zh-CN" altLang="en-US" dirty="0">
                <a:solidFill>
                  <a:schemeClr val="tx1">
                    <a:lumMod val="75000"/>
                    <a:lumOff val="25000"/>
                  </a:schemeClr>
                </a:solidFill>
              </a:rPr>
              <a:t>实现服务状态的转换，那么</a:t>
            </a:r>
            <a:r>
              <a:rPr lang="zh-CN" altLang="en-US" dirty="0" smtClean="0">
                <a:solidFill>
                  <a:schemeClr val="tx1">
                    <a:lumMod val="75000"/>
                    <a:lumOff val="25000"/>
                  </a:schemeClr>
                </a:solidFill>
              </a:rPr>
              <a:t>我们为什么不能像灯泡的开关一样，点击按钮降级，再点击按钮降级呢？</a:t>
            </a:r>
            <a:endParaRPr lang="en-US" altLang="zh-CN" dirty="0" smtClean="0">
              <a:solidFill>
                <a:schemeClr val="tx1">
                  <a:lumMod val="75000"/>
                  <a:lumOff val="25000"/>
                </a:schemeClr>
              </a:solidFill>
            </a:endParaRPr>
          </a:p>
          <a:p>
            <a:pPr lvl="1">
              <a:lnSpc>
                <a:spcPct val="150000"/>
              </a:lnSpc>
            </a:pPr>
            <a:r>
              <a:rPr lang="zh-CN" altLang="en-US" dirty="0" smtClean="0">
                <a:solidFill>
                  <a:schemeClr val="tx1">
                    <a:lumMod val="75000"/>
                    <a:lumOff val="25000"/>
                  </a:schemeClr>
                </a:solidFill>
              </a:rPr>
              <a:t>如果把降级理解为配置的话，就产生了一种具体的配置</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开关配置。</a:t>
            </a:r>
            <a:endParaRPr lang="en-US" altLang="zh-CN" dirty="0" smtClean="0">
              <a:solidFill>
                <a:schemeClr val="tx1">
                  <a:lumMod val="75000"/>
                  <a:lumOff val="25000"/>
                </a:schemeClr>
              </a:solidFill>
            </a:endParaRPr>
          </a:p>
          <a:p>
            <a:pPr lvl="1">
              <a:lnSpc>
                <a:spcPct val="150000"/>
              </a:lnSpc>
            </a:pPr>
            <a:r>
              <a:rPr lang="zh-CN" altLang="en-US" dirty="0" smtClean="0">
                <a:solidFill>
                  <a:schemeClr val="tx1">
                    <a:lumMod val="75000"/>
                    <a:lumOff val="25000"/>
                  </a:schemeClr>
                </a:solidFill>
              </a:rPr>
              <a:t>如果把降级理解为一种状态，那么服务就可以 有两种状态，即：降级与不降级。</a:t>
            </a:r>
            <a:endParaRPr lang="en-US" altLang="zh-CN" dirty="0" smtClean="0">
              <a:solidFill>
                <a:schemeClr val="tx1">
                  <a:lumMod val="75000"/>
                  <a:lumOff val="2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6513" y="-1905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要解决的问题分析</a:t>
            </a:r>
            <a:endParaRPr lang="en-US" altLang="zh-CN" sz="2400" dirty="0" smtClean="0">
              <a:latin typeface="微软雅黑" pitchFamily="34" charset="-122"/>
              <a:ea typeface="微软雅黑" pitchFamily="34" charset="-122"/>
            </a:endParaRPr>
          </a:p>
        </p:txBody>
      </p:sp>
      <p:sp>
        <p:nvSpPr>
          <p:cNvPr id="6" name="TextBox 5"/>
          <p:cNvSpPr txBox="1"/>
          <p:nvPr/>
        </p:nvSpPr>
        <p:spPr>
          <a:xfrm>
            <a:off x="539552" y="1340768"/>
            <a:ext cx="8135483" cy="2169825"/>
          </a:xfrm>
          <a:prstGeom prst="rect">
            <a:avLst/>
          </a:prstGeom>
          <a:noFill/>
        </p:spPr>
        <p:txBody>
          <a:bodyPr wrap="square" rtlCol="0">
            <a:spAutoFit/>
          </a:bodyPr>
          <a:lstStyle/>
          <a:p>
            <a:pPr marL="742950" lvl="1" indent="-285750">
              <a:lnSpc>
                <a:spcPct val="150000"/>
              </a:lnSpc>
              <a:buFont typeface="Wingdings" panose="05000000000000000000" pitchFamily="2" charset="2"/>
              <a:buChar char="l"/>
            </a:pPr>
            <a:r>
              <a:rPr lang="zh-CN" altLang="en-US" dirty="0" smtClean="0">
                <a:solidFill>
                  <a:schemeClr val="tx1">
                    <a:lumMod val="75000"/>
                    <a:lumOff val="25000"/>
                  </a:schemeClr>
                </a:solidFill>
              </a:rPr>
              <a:t>各业务系统配置各种配置</a:t>
            </a:r>
            <a:endParaRPr lang="en-US" altLang="zh-CN" dirty="0" smtClean="0">
              <a:solidFill>
                <a:schemeClr val="tx1">
                  <a:lumMod val="75000"/>
                  <a:lumOff val="25000"/>
                </a:schemeClr>
              </a:solidFill>
            </a:endParaRPr>
          </a:p>
          <a:p>
            <a:pPr lvl="1">
              <a:lnSpc>
                <a:spcPct val="150000"/>
              </a:lnSpc>
            </a:pPr>
            <a:r>
              <a:rPr lang="zh-CN" altLang="en-US" dirty="0" smtClean="0">
                <a:solidFill>
                  <a:schemeClr val="tx1">
                    <a:lumMod val="75000"/>
                    <a:lumOff val="25000"/>
                  </a:schemeClr>
                </a:solidFill>
              </a:rPr>
              <a:t>几乎所有系统里都会存在</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配置文件，有数据源配置、</a:t>
            </a:r>
            <a:r>
              <a:rPr lang="en-US" altLang="zh-CN" dirty="0" smtClean="0">
                <a:solidFill>
                  <a:schemeClr val="tx1">
                    <a:lumMod val="75000"/>
                    <a:lumOff val="25000"/>
                  </a:schemeClr>
                </a:solidFill>
              </a:rPr>
              <a:t>log4j</a:t>
            </a:r>
            <a:r>
              <a:rPr lang="zh-CN" altLang="en-US" dirty="0" smtClean="0">
                <a:solidFill>
                  <a:schemeClr val="tx1">
                    <a:lumMod val="75000"/>
                    <a:lumOff val="25000"/>
                  </a:schemeClr>
                </a:solidFill>
              </a:rPr>
              <a:t>配置以及其它一些参数的配置等，而这些配置一般都是在配置完后重启应用才能生效，也就是说程序运行期内修改了配置不起作用。然而对于一个不间断工作的服务，为了修改配置而重启应用的代价显然太大。</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19677854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同类产品区别</a:t>
            </a:r>
            <a:endParaRPr lang="en-US" altLang="zh-CN" sz="2400" dirty="0">
              <a:latin typeface="微软雅黑" pitchFamily="34" charset="-122"/>
              <a:ea typeface="微软雅黑" pitchFamily="34" charset="-122"/>
            </a:endParaRPr>
          </a:p>
        </p:txBody>
      </p:sp>
      <p:sp>
        <p:nvSpPr>
          <p:cNvPr id="5" name="TextBox 4"/>
          <p:cNvSpPr txBox="1"/>
          <p:nvPr/>
        </p:nvSpPr>
        <p:spPr>
          <a:xfrm>
            <a:off x="539552" y="1340768"/>
            <a:ext cx="8135483" cy="2585323"/>
          </a:xfrm>
          <a:prstGeom prst="rect">
            <a:avLst/>
          </a:prstGeom>
          <a:noFill/>
        </p:spPr>
        <p:txBody>
          <a:bodyPr wrap="square" rtlCol="0">
            <a:spAutoFit/>
          </a:bodyPr>
          <a:lstStyle/>
          <a:p>
            <a:pPr lvl="0">
              <a:lnSpc>
                <a:spcPct val="150000"/>
              </a:lnSpc>
            </a:pPr>
            <a:r>
              <a:rPr lang="zh-CN" altLang="en-US" dirty="0" smtClean="0">
                <a:solidFill>
                  <a:schemeClr val="tx1">
                    <a:lumMod val="75000"/>
                    <a:lumOff val="25000"/>
                  </a:schemeClr>
                </a:solidFill>
              </a:rPr>
              <a:t>目前能满足以上需求的产品有配置中心，具体的有淘宝</a:t>
            </a:r>
            <a:r>
              <a:rPr lang="en-US" altLang="zh-CN" dirty="0" smtClean="0">
                <a:solidFill>
                  <a:schemeClr val="tx1">
                    <a:lumMod val="75000"/>
                    <a:lumOff val="25000"/>
                  </a:schemeClr>
                </a:solidFill>
              </a:rPr>
              <a:t>diamond</a:t>
            </a:r>
            <a:r>
              <a:rPr lang="zh-CN" altLang="en-US" dirty="0" smtClean="0">
                <a:solidFill>
                  <a:schemeClr val="tx1">
                    <a:lumMod val="75000"/>
                    <a:lumOff val="25000"/>
                  </a:schemeClr>
                </a:solidFill>
              </a:rPr>
              <a:t>、</a:t>
            </a:r>
            <a:r>
              <a:rPr lang="en-US" altLang="zh-CN" dirty="0" err="1" smtClean="0">
                <a:solidFill>
                  <a:schemeClr val="tx1">
                    <a:lumMod val="75000"/>
                    <a:lumOff val="25000"/>
                  </a:schemeClr>
                </a:solidFill>
              </a:rPr>
              <a:t>superdiamond</a:t>
            </a:r>
            <a:r>
              <a:rPr lang="zh-CN" altLang="en-US" dirty="0" smtClean="0">
                <a:solidFill>
                  <a:schemeClr val="tx1">
                    <a:lumMod val="75000"/>
                    <a:lumOff val="25000"/>
                  </a:schemeClr>
                </a:solidFill>
              </a:rPr>
              <a:t>两个比较常用的开源系统。</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两者都是</a:t>
            </a:r>
            <a:r>
              <a:rPr lang="en-US" altLang="zh-CN" dirty="0" err="1" smtClean="0">
                <a:solidFill>
                  <a:schemeClr val="tx1">
                    <a:lumMod val="75000"/>
                    <a:lumOff val="25000"/>
                  </a:schemeClr>
                </a:solidFill>
              </a:rPr>
              <a:t>cs</a:t>
            </a:r>
            <a:r>
              <a:rPr lang="zh-CN" altLang="en-US" dirty="0" smtClean="0">
                <a:solidFill>
                  <a:schemeClr val="tx1">
                    <a:lumMod val="75000"/>
                    <a:lumOff val="25000"/>
                  </a:schemeClr>
                </a:solidFill>
              </a:rPr>
              <a:t>架构，最大的区别是</a:t>
            </a:r>
            <a:r>
              <a:rPr lang="en-US" altLang="zh-CN" dirty="0" smtClean="0">
                <a:solidFill>
                  <a:schemeClr val="tx1">
                    <a:lumMod val="75000"/>
                    <a:lumOff val="25000"/>
                  </a:schemeClr>
                </a:solidFill>
              </a:rPr>
              <a:t>diamond</a:t>
            </a:r>
            <a:r>
              <a:rPr lang="zh-CN" altLang="en-US" dirty="0" smtClean="0">
                <a:solidFill>
                  <a:schemeClr val="tx1">
                    <a:lumMod val="75000"/>
                    <a:lumOff val="25000"/>
                  </a:schemeClr>
                </a:solidFill>
              </a:rPr>
              <a:t>客户端从服务器获取配置是轮询的方式，而</a:t>
            </a:r>
            <a:r>
              <a:rPr lang="en-US" altLang="zh-CN" dirty="0" err="1" smtClean="0">
                <a:solidFill>
                  <a:schemeClr val="tx1">
                    <a:lumMod val="75000"/>
                    <a:lumOff val="25000"/>
                  </a:schemeClr>
                </a:solidFill>
              </a:rPr>
              <a:t>superdiamond</a:t>
            </a:r>
            <a:r>
              <a:rPr lang="zh-CN" altLang="en-US" dirty="0" smtClean="0">
                <a:solidFill>
                  <a:schemeClr val="tx1">
                    <a:lumMod val="75000"/>
                    <a:lumOff val="25000"/>
                  </a:schemeClr>
                </a:solidFill>
              </a:rPr>
              <a:t>是主动推送的方式。</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经过对比和对需求的分析，我们基于</a:t>
            </a:r>
            <a:r>
              <a:rPr lang="en-US" altLang="zh-CN" dirty="0" err="1" smtClean="0">
                <a:solidFill>
                  <a:schemeClr val="tx1">
                    <a:lumMod val="75000"/>
                    <a:lumOff val="25000"/>
                  </a:schemeClr>
                </a:solidFill>
              </a:rPr>
              <a:t>superdiamond</a:t>
            </a:r>
            <a:r>
              <a:rPr lang="zh-CN" altLang="en-US" dirty="0" smtClean="0">
                <a:solidFill>
                  <a:schemeClr val="tx1">
                    <a:lumMod val="75000"/>
                    <a:lumOff val="25000"/>
                  </a:schemeClr>
                </a:solidFill>
              </a:rPr>
              <a:t>来开发我们的配置中心。</a:t>
            </a:r>
            <a:endParaRPr lang="en-US" altLang="zh-CN" dirty="0" smtClean="0">
              <a:solidFill>
                <a:schemeClr val="tx1">
                  <a:lumMod val="75000"/>
                  <a:lumOff val="25000"/>
                </a:schemeClr>
              </a:solidFill>
            </a:endParaRPr>
          </a:p>
          <a:p>
            <a:pPr lvl="0">
              <a:lnSpc>
                <a:spcPct val="150000"/>
              </a:lnSpc>
            </a:pP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29997956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a:latin typeface="微软雅黑" pitchFamily="34" charset="-122"/>
                <a:ea typeface="微软雅黑" pitchFamily="34" charset="-122"/>
              </a:rPr>
              <a:t>基于开源系统的改进</a:t>
            </a:r>
          </a:p>
        </p:txBody>
      </p:sp>
      <p:sp>
        <p:nvSpPr>
          <p:cNvPr id="5" name="TextBox 4"/>
          <p:cNvSpPr txBox="1"/>
          <p:nvPr/>
        </p:nvSpPr>
        <p:spPr>
          <a:xfrm>
            <a:off x="539552" y="1340768"/>
            <a:ext cx="8135483" cy="3000821"/>
          </a:xfrm>
          <a:prstGeom prst="rect">
            <a:avLst/>
          </a:prstGeom>
          <a:noFill/>
        </p:spPr>
        <p:txBody>
          <a:bodyPr wrap="square" rtlCol="0">
            <a:spAutoFit/>
          </a:bodyPr>
          <a:lstStyle/>
          <a:p>
            <a:pPr lvl="0">
              <a:lnSpc>
                <a:spcPct val="150000"/>
              </a:lnSpc>
            </a:pPr>
            <a:r>
              <a:rPr lang="zh-CN" altLang="en-US" dirty="0" smtClean="0">
                <a:solidFill>
                  <a:schemeClr val="tx1">
                    <a:lumMod val="75000"/>
                    <a:lumOff val="25000"/>
                  </a:schemeClr>
                </a:solidFill>
              </a:rPr>
              <a:t>经过部署使用和部分源码的阅读，发现</a:t>
            </a:r>
            <a:r>
              <a:rPr lang="en-US" altLang="zh-CN" dirty="0" err="1" smtClean="0">
                <a:solidFill>
                  <a:schemeClr val="tx1">
                    <a:lumMod val="75000"/>
                    <a:lumOff val="25000"/>
                  </a:schemeClr>
                </a:solidFill>
              </a:rPr>
              <a:t>superdiamond</a:t>
            </a:r>
            <a:r>
              <a:rPr lang="zh-CN" altLang="en-US" dirty="0" smtClean="0">
                <a:solidFill>
                  <a:schemeClr val="tx1">
                    <a:lumMod val="75000"/>
                    <a:lumOff val="25000"/>
                  </a:schemeClr>
                </a:solidFill>
              </a:rPr>
              <a:t>还有一些不完善的地方：</a:t>
            </a:r>
            <a:endParaRPr lang="en-US" altLang="zh-CN" dirty="0" smtClean="0">
              <a:solidFill>
                <a:schemeClr val="tx1">
                  <a:lumMod val="75000"/>
                  <a:lumOff val="25000"/>
                </a:schemeClr>
              </a:solidFill>
            </a:endParaRPr>
          </a:p>
          <a:p>
            <a:pPr marL="285750" lvl="0" indent="-285750">
              <a:lnSpc>
                <a:spcPct val="150000"/>
              </a:lnSpc>
              <a:buFont typeface="Wingdings" panose="05000000000000000000" pitchFamily="2" charset="2"/>
              <a:buChar char="l"/>
            </a:pPr>
            <a:r>
              <a:rPr lang="zh-CN" altLang="en-US" dirty="0" smtClean="0">
                <a:solidFill>
                  <a:schemeClr val="tx1">
                    <a:lumMod val="75000"/>
                    <a:lumOff val="25000"/>
                  </a:schemeClr>
                </a:solidFill>
              </a:rPr>
              <a:t>单机服务器不能扩展</a:t>
            </a:r>
            <a:endParaRPr lang="en-US" altLang="zh-CN" dirty="0" smtClean="0">
              <a:solidFill>
                <a:schemeClr val="tx1">
                  <a:lumMod val="75000"/>
                  <a:lumOff val="25000"/>
                </a:schemeClr>
              </a:solidFill>
            </a:endParaRPr>
          </a:p>
          <a:p>
            <a:pPr marL="285750" lvl="0" indent="-285750">
              <a:lnSpc>
                <a:spcPct val="150000"/>
              </a:lnSpc>
              <a:buFont typeface="Wingdings" panose="05000000000000000000" pitchFamily="2" charset="2"/>
              <a:buChar char="l"/>
            </a:pPr>
            <a:r>
              <a:rPr lang="en-US" altLang="zh-CN" dirty="0" smtClean="0">
                <a:solidFill>
                  <a:schemeClr val="tx1">
                    <a:lumMod val="75000"/>
                    <a:lumOff val="25000"/>
                  </a:schemeClr>
                </a:solidFill>
              </a:rPr>
              <a:t>socket</a:t>
            </a:r>
            <a:r>
              <a:rPr lang="zh-CN" altLang="en-US" dirty="0" smtClean="0">
                <a:solidFill>
                  <a:schemeClr val="tx1">
                    <a:lumMod val="75000"/>
                    <a:lumOff val="25000"/>
                  </a:schemeClr>
                </a:solidFill>
              </a:rPr>
              <a:t>长连接不保证可靠</a:t>
            </a:r>
            <a:endParaRPr lang="en-US" altLang="zh-CN" dirty="0" smtClean="0">
              <a:solidFill>
                <a:schemeClr val="tx1">
                  <a:lumMod val="75000"/>
                  <a:lumOff val="25000"/>
                </a:schemeClr>
              </a:solidFill>
            </a:endParaRPr>
          </a:p>
          <a:p>
            <a:pPr marL="285750" lvl="0" indent="-285750">
              <a:lnSpc>
                <a:spcPct val="150000"/>
              </a:lnSpc>
              <a:buFont typeface="Wingdings" panose="05000000000000000000" pitchFamily="2" charset="2"/>
              <a:buChar char="l"/>
            </a:pPr>
            <a:r>
              <a:rPr lang="zh-CN" altLang="en-US" dirty="0" smtClean="0">
                <a:solidFill>
                  <a:schemeClr val="tx1">
                    <a:lumMod val="75000"/>
                    <a:lumOff val="25000"/>
                  </a:schemeClr>
                </a:solidFill>
              </a:rPr>
              <a:t>自定的序列化协议不完善</a:t>
            </a:r>
            <a:endParaRPr lang="en-US" altLang="zh-CN" dirty="0" smtClean="0">
              <a:solidFill>
                <a:schemeClr val="tx1">
                  <a:lumMod val="75000"/>
                  <a:lumOff val="25000"/>
                </a:schemeClr>
              </a:solidFill>
            </a:endParaRPr>
          </a:p>
          <a:p>
            <a:pPr marL="285750" lvl="0" indent="-285750">
              <a:lnSpc>
                <a:spcPct val="150000"/>
              </a:lnSpc>
              <a:buFont typeface="Wingdings" panose="05000000000000000000" pitchFamily="2" charset="2"/>
              <a:buChar char="l"/>
            </a:pPr>
            <a:r>
              <a:rPr lang="zh-CN" altLang="en-US" dirty="0" smtClean="0">
                <a:solidFill>
                  <a:schemeClr val="tx1">
                    <a:lumMod val="75000"/>
                    <a:lumOff val="25000"/>
                  </a:schemeClr>
                </a:solidFill>
              </a:rPr>
              <a:t>系统</a:t>
            </a:r>
            <a:r>
              <a:rPr lang="en-US" altLang="zh-CN" dirty="0" smtClean="0">
                <a:solidFill>
                  <a:schemeClr val="tx1">
                    <a:lumMod val="75000"/>
                    <a:lumOff val="25000"/>
                  </a:schemeClr>
                </a:solidFill>
              </a:rPr>
              <a:t>bug</a:t>
            </a:r>
          </a:p>
          <a:p>
            <a:pPr lvl="0">
              <a:lnSpc>
                <a:spcPct val="150000"/>
              </a:lnSpc>
            </a:pPr>
            <a:r>
              <a:rPr lang="zh-CN" altLang="en-US" dirty="0" smtClean="0">
                <a:solidFill>
                  <a:schemeClr val="tx1">
                    <a:lumMod val="75000"/>
                    <a:lumOff val="25000"/>
                  </a:schemeClr>
                </a:solidFill>
              </a:rPr>
              <a:t>于是我们需要改造</a:t>
            </a:r>
            <a:r>
              <a:rPr lang="en-US" altLang="zh-CN" dirty="0" err="1" smtClean="0">
                <a:solidFill>
                  <a:schemeClr val="tx1">
                    <a:lumMod val="75000"/>
                    <a:lumOff val="25000"/>
                  </a:schemeClr>
                </a:solidFill>
              </a:rPr>
              <a:t>superdiamond</a:t>
            </a:r>
            <a:r>
              <a:rPr lang="zh-CN" altLang="en-US" dirty="0" smtClean="0">
                <a:solidFill>
                  <a:schemeClr val="tx1">
                    <a:lumMod val="75000"/>
                    <a:lumOff val="25000"/>
                  </a:schemeClr>
                </a:solidFill>
              </a:rPr>
              <a:t>，主要考虑从去除中心化、可靠性、一致性等几个方面完善。</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41575298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配置中心</a:t>
            </a:r>
            <a:r>
              <a:rPr lang="zh-CN" altLang="en-US" sz="2400" dirty="0">
                <a:latin typeface="微软雅黑" pitchFamily="34" charset="-122"/>
                <a:ea typeface="微软雅黑" pitchFamily="34" charset="-122"/>
              </a:rPr>
              <a:t>序列图</a:t>
            </a:r>
          </a:p>
        </p:txBody>
      </p:sp>
      <p:pic>
        <p:nvPicPr>
          <p:cNvPr id="1026" name="Picture 2" descr="D:\SequenceDiagra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82" y="1247604"/>
            <a:ext cx="9267826"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379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配置中心架构</a:t>
            </a:r>
            <a:endParaRPr lang="zh-CN" altLang="en-US" sz="2400" dirty="0">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162107" y="980728"/>
            <a:ext cx="8874389" cy="5215565"/>
          </a:xfrm>
          <a:prstGeom prst="rect">
            <a:avLst/>
          </a:prstGeom>
        </p:spPr>
      </p:pic>
    </p:spTree>
    <p:extLst>
      <p:ext uri="{BB962C8B-B14F-4D97-AF65-F5344CB8AC3E}">
        <p14:creationId xmlns:p14="http://schemas.microsoft.com/office/powerpoint/2010/main" val="2375088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应用部分3-05"/>
          <p:cNvPicPr>
            <a:picLocks noChangeAspect="1" noChangeArrowheads="1"/>
          </p:cNvPicPr>
          <p:nvPr/>
        </p:nvPicPr>
        <p:blipFill>
          <a:blip r:embed="rId3" cstate="print"/>
          <a:srcRect/>
          <a:stretch>
            <a:fillRect/>
          </a:stretch>
        </p:blipFill>
        <p:spPr bwMode="auto">
          <a:xfrm>
            <a:off x="-324544" y="-29830"/>
            <a:ext cx="9180513" cy="6877050"/>
          </a:xfrm>
          <a:prstGeom prst="rect">
            <a:avLst/>
          </a:prstGeom>
          <a:noFill/>
          <a:ln w="9525">
            <a:noFill/>
            <a:miter lim="800000"/>
            <a:headEnd/>
            <a:tailEnd/>
          </a:ln>
        </p:spPr>
      </p:pic>
      <p:sp>
        <p:nvSpPr>
          <p:cNvPr id="29" name="矩形 28"/>
          <p:cNvSpPr/>
          <p:nvPr/>
        </p:nvSpPr>
        <p:spPr>
          <a:xfrm>
            <a:off x="251520" y="260648"/>
            <a:ext cx="6048672" cy="461665"/>
          </a:xfrm>
          <a:prstGeom prst="rect">
            <a:avLst/>
          </a:prstGeom>
        </p:spPr>
        <p:txBody>
          <a:bodyPr wrap="square">
            <a:spAutoFit/>
          </a:bodyPr>
          <a:lstStyle/>
          <a:p>
            <a:pPr eaLnBrk="1" hangingPunct="1"/>
            <a:r>
              <a:rPr lang="zh-CN" altLang="en-US" sz="2400" dirty="0" smtClean="0">
                <a:latin typeface="微软雅黑" pitchFamily="34" charset="-122"/>
                <a:ea typeface="微软雅黑" pitchFamily="34" charset="-122"/>
              </a:rPr>
              <a:t>去中心化</a:t>
            </a:r>
            <a:endParaRPr lang="zh-CN" altLang="en-US" sz="2400" dirty="0">
              <a:latin typeface="微软雅黑" pitchFamily="34" charset="-122"/>
              <a:ea typeface="微软雅黑" pitchFamily="34" charset="-122"/>
            </a:endParaRPr>
          </a:p>
        </p:txBody>
      </p:sp>
      <p:sp>
        <p:nvSpPr>
          <p:cNvPr id="5" name="TextBox 4"/>
          <p:cNvSpPr txBox="1"/>
          <p:nvPr/>
        </p:nvSpPr>
        <p:spPr>
          <a:xfrm>
            <a:off x="539553" y="1340768"/>
            <a:ext cx="7128792" cy="2169825"/>
          </a:xfrm>
          <a:prstGeom prst="rect">
            <a:avLst/>
          </a:prstGeom>
          <a:noFill/>
        </p:spPr>
        <p:txBody>
          <a:bodyPr wrap="square" rtlCol="0">
            <a:spAutoFit/>
          </a:bodyPr>
          <a:lstStyle/>
          <a:p>
            <a:pPr lvl="0">
              <a:lnSpc>
                <a:spcPct val="150000"/>
              </a:lnSpc>
            </a:pPr>
            <a:r>
              <a:rPr lang="zh-CN" altLang="en-US" dirty="0" smtClean="0">
                <a:solidFill>
                  <a:schemeClr val="tx1">
                    <a:lumMod val="75000"/>
                    <a:lumOff val="25000"/>
                  </a:schemeClr>
                </a:solidFill>
              </a:rPr>
              <a:t>为什么要去中心化：</a:t>
            </a:r>
            <a:r>
              <a:rPr lang="en-US" altLang="zh-CN" dirty="0">
                <a:solidFill>
                  <a:schemeClr val="tx1">
                    <a:lumMod val="75000"/>
                    <a:lumOff val="25000"/>
                  </a:schemeClr>
                </a:solidFill>
                <a:hlinkClick r:id="rId4"/>
              </a:rPr>
              <a:t>http://</a:t>
            </a:r>
            <a:r>
              <a:rPr lang="en-US" altLang="zh-CN" dirty="0" smtClean="0">
                <a:solidFill>
                  <a:schemeClr val="tx1">
                    <a:lumMod val="75000"/>
                    <a:lumOff val="25000"/>
                  </a:schemeClr>
                </a:solidFill>
                <a:hlinkClick r:id="rId4"/>
              </a:rPr>
              <a:t>tech2ipo.com/83113</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在配置中心我们考虑的是避免单点故障提高可靠性和可扩展性。</a:t>
            </a:r>
            <a:endParaRPr lang="en-US" altLang="zh-CN" dirty="0" smtClean="0">
              <a:solidFill>
                <a:schemeClr val="tx1">
                  <a:lumMod val="75000"/>
                  <a:lumOff val="25000"/>
                </a:schemeClr>
              </a:solidFill>
            </a:endParaRPr>
          </a:p>
          <a:p>
            <a:pPr lvl="0">
              <a:lnSpc>
                <a:spcPct val="150000"/>
              </a:lnSpc>
            </a:pPr>
            <a:r>
              <a:rPr lang="zh-CN" altLang="en-US" dirty="0" smtClean="0">
                <a:solidFill>
                  <a:schemeClr val="tx1">
                    <a:lumMod val="75000"/>
                    <a:lumOff val="25000"/>
                  </a:schemeClr>
                </a:solidFill>
              </a:rPr>
              <a:t>设计实现：</a:t>
            </a:r>
            <a:endParaRPr lang="en-US" altLang="zh-CN" dirty="0" smtClean="0">
              <a:solidFill>
                <a:schemeClr val="tx1">
                  <a:lumMod val="75000"/>
                  <a:lumOff val="25000"/>
                </a:schemeClr>
              </a:solidFill>
            </a:endParaRPr>
          </a:p>
          <a:p>
            <a:pPr lvl="0">
              <a:lnSpc>
                <a:spcPct val="150000"/>
              </a:lnSpc>
            </a:pP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服务器间通信</a:t>
            </a:r>
            <a:endParaRPr lang="en-US" altLang="zh-CN" dirty="0" smtClean="0">
              <a:solidFill>
                <a:schemeClr val="tx1">
                  <a:lumMod val="75000"/>
                  <a:lumOff val="25000"/>
                </a:schemeClr>
              </a:solidFill>
            </a:endParaRPr>
          </a:p>
          <a:p>
            <a:pPr lvl="0">
              <a:lnSpc>
                <a:spcPct val="150000"/>
              </a:lnSpc>
            </a:pP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使用</a:t>
            </a:r>
            <a:r>
              <a:rPr lang="en-US" altLang="zh-CN" dirty="0" smtClean="0">
                <a:solidFill>
                  <a:schemeClr val="tx1">
                    <a:lumMod val="75000"/>
                    <a:lumOff val="25000"/>
                  </a:schemeClr>
                </a:solidFill>
              </a:rPr>
              <a:t>zookeeper</a:t>
            </a:r>
            <a:r>
              <a:rPr lang="zh-CN" altLang="en-US" dirty="0" smtClean="0">
                <a:solidFill>
                  <a:schemeClr val="tx1">
                    <a:lumMod val="75000"/>
                    <a:lumOff val="25000"/>
                  </a:schemeClr>
                </a:solidFill>
              </a:rPr>
              <a:t>集群做配置中心集群管理</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105149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9440</TotalTime>
  <Words>680</Words>
  <Application>Microsoft Macintosh PowerPoint</Application>
  <PresentationFormat>全屏显示(4:3)</PresentationFormat>
  <Paragraphs>154</Paragraphs>
  <Slides>22</Slides>
  <Notes>20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dongdao</dc:creator>
  <cp:lastModifiedBy>yifan zhang</cp:lastModifiedBy>
  <cp:revision>213</cp:revision>
  <dcterms:created xsi:type="dcterms:W3CDTF">2013-04-22T06:54:50Z</dcterms:created>
  <dcterms:modified xsi:type="dcterms:W3CDTF">2015-03-25T02:37:51Z</dcterms:modified>
</cp:coreProperties>
</file>