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736" r:id="rId2"/>
  </p:sldMasterIdLst>
  <p:notesMasterIdLst>
    <p:notesMasterId r:id="rId38"/>
  </p:notesMasterIdLst>
  <p:handoutMasterIdLst>
    <p:handoutMasterId r:id="rId39"/>
  </p:handoutMasterIdLst>
  <p:sldIdLst>
    <p:sldId id="574" r:id="rId3"/>
    <p:sldId id="634" r:id="rId4"/>
    <p:sldId id="635" r:id="rId5"/>
    <p:sldId id="636" r:id="rId6"/>
    <p:sldId id="637" r:id="rId7"/>
    <p:sldId id="638" r:id="rId8"/>
    <p:sldId id="639" r:id="rId9"/>
    <p:sldId id="640" r:id="rId10"/>
    <p:sldId id="641" r:id="rId11"/>
    <p:sldId id="642" r:id="rId12"/>
    <p:sldId id="644" r:id="rId13"/>
    <p:sldId id="645" r:id="rId14"/>
    <p:sldId id="646" r:id="rId15"/>
    <p:sldId id="632" r:id="rId16"/>
    <p:sldId id="633" r:id="rId17"/>
    <p:sldId id="622" r:id="rId18"/>
    <p:sldId id="623" r:id="rId19"/>
    <p:sldId id="631" r:id="rId20"/>
    <p:sldId id="628" r:id="rId21"/>
    <p:sldId id="654" r:id="rId22"/>
    <p:sldId id="655" r:id="rId23"/>
    <p:sldId id="656" r:id="rId24"/>
    <p:sldId id="652" r:id="rId25"/>
    <p:sldId id="651" r:id="rId26"/>
    <p:sldId id="657" r:id="rId27"/>
    <p:sldId id="648" r:id="rId28"/>
    <p:sldId id="649" r:id="rId29"/>
    <p:sldId id="653" r:id="rId30"/>
    <p:sldId id="650" r:id="rId31"/>
    <p:sldId id="624" r:id="rId32"/>
    <p:sldId id="625" r:id="rId33"/>
    <p:sldId id="627" r:id="rId34"/>
    <p:sldId id="629" r:id="rId35"/>
    <p:sldId id="647" r:id="rId36"/>
    <p:sldId id="621" r:id="rId37"/>
  </p:sldIdLst>
  <p:sldSz cx="9144000" cy="6858000" type="screen4x3"/>
  <p:notesSz cx="6858000" cy="9144000"/>
  <p:defaultTextStyle>
    <a:defPPr>
      <a:defRPr lang="zh-CN"/>
    </a:defPPr>
    <a:lvl1pPr algn="l" rtl="0" fontAlgn="base">
      <a:spcBef>
        <a:spcPct val="0"/>
      </a:spcBef>
      <a:spcAft>
        <a:spcPct val="0"/>
      </a:spcAft>
      <a:defRPr sz="20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sz="20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sz="20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sz="20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sz="2000" kern="1200">
        <a:solidFill>
          <a:schemeClr val="tx1"/>
        </a:solidFill>
        <a:latin typeface="Arial" pitchFamily="34" charset="0"/>
        <a:ea typeface="宋体" pitchFamily="2" charset="-122"/>
        <a:cs typeface="+mn-cs"/>
      </a:defRPr>
    </a:lvl5pPr>
    <a:lvl6pPr marL="2286000" algn="l" defTabSz="914400" rtl="0" eaLnBrk="1" latinLnBrk="0" hangingPunct="1">
      <a:defRPr sz="2000" kern="1200">
        <a:solidFill>
          <a:schemeClr val="tx1"/>
        </a:solidFill>
        <a:latin typeface="Arial" pitchFamily="34" charset="0"/>
        <a:ea typeface="宋体" pitchFamily="2" charset="-122"/>
        <a:cs typeface="+mn-cs"/>
      </a:defRPr>
    </a:lvl6pPr>
    <a:lvl7pPr marL="2743200" algn="l" defTabSz="914400" rtl="0" eaLnBrk="1" latinLnBrk="0" hangingPunct="1">
      <a:defRPr sz="2000" kern="1200">
        <a:solidFill>
          <a:schemeClr val="tx1"/>
        </a:solidFill>
        <a:latin typeface="Arial" pitchFamily="34" charset="0"/>
        <a:ea typeface="宋体" pitchFamily="2" charset="-122"/>
        <a:cs typeface="+mn-cs"/>
      </a:defRPr>
    </a:lvl7pPr>
    <a:lvl8pPr marL="3200400" algn="l" defTabSz="914400" rtl="0" eaLnBrk="1" latinLnBrk="0" hangingPunct="1">
      <a:defRPr sz="2000" kern="1200">
        <a:solidFill>
          <a:schemeClr val="tx1"/>
        </a:solidFill>
        <a:latin typeface="Arial" pitchFamily="34" charset="0"/>
        <a:ea typeface="宋体" pitchFamily="2" charset="-122"/>
        <a:cs typeface="+mn-cs"/>
      </a:defRPr>
    </a:lvl8pPr>
    <a:lvl9pPr marL="3657600" algn="l" defTabSz="914400" rtl="0" eaLnBrk="1" latinLnBrk="0" hangingPunct="1">
      <a:defRPr sz="2000" kern="1200">
        <a:solidFill>
          <a:schemeClr val="tx1"/>
        </a:solidFill>
        <a:latin typeface="Arial" pitchFamily="34"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李军亮" initials="李军亮"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B4A9"/>
    <a:srgbClr val="990033"/>
    <a:srgbClr val="008000"/>
    <a:srgbClr val="352E92"/>
    <a:srgbClr val="09F714"/>
    <a:srgbClr val="F66E60"/>
    <a:srgbClr val="CC00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44" autoAdjust="0"/>
    <p:restoredTop sz="90842" autoAdjust="0"/>
  </p:normalViewPr>
  <p:slideViewPr>
    <p:cSldViewPr>
      <p:cViewPr>
        <p:scale>
          <a:sx n="70" d="100"/>
          <a:sy n="70" d="100"/>
        </p:scale>
        <p:origin x="-1446" y="-240"/>
      </p:cViewPr>
      <p:guideLst>
        <p:guide orient="horz" pos="2160"/>
        <p:guide pos="2880"/>
      </p:guideLst>
    </p:cSldViewPr>
  </p:slideViewPr>
  <p:outlineViewPr>
    <p:cViewPr>
      <p:scale>
        <a:sx n="33" d="100"/>
        <a:sy n="33" d="100"/>
      </p:scale>
      <p:origin x="0" y="517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J:\&#31995;&#32479;&#22791;&#25112;\2014.11.11&#22791;&#25112;\2014&#21452;11&#25903;&#20184;&#31995;&#32479;&#19982;&#32467;&#31639;&#31995;&#32479;&#25968;&#25454;&#32479;&#3574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1"/>
    </c:view3D>
    <c:floor>
      <c:thickness val="0"/>
    </c:floor>
    <c:sideWall>
      <c:thickness val="0"/>
    </c:sideWall>
    <c:backWall>
      <c:thickness val="0"/>
    </c:backWall>
    <c:plotArea>
      <c:layout>
        <c:manualLayout>
          <c:layoutTarget val="inner"/>
          <c:xMode val="edge"/>
          <c:yMode val="edge"/>
          <c:x val="0.15384645669291339"/>
          <c:y val="5.9074454690219602E-2"/>
          <c:w val="0.74771533245844268"/>
          <c:h val="0.86612164620597709"/>
        </c:manualLayout>
      </c:layout>
      <c:bar3DChart>
        <c:barDir val="col"/>
        <c:grouping val="clustered"/>
        <c:varyColors val="0"/>
        <c:ser>
          <c:idx val="0"/>
          <c:order val="0"/>
          <c:tx>
            <c:strRef>
              <c:f>Sheet1!$B$8</c:f>
              <c:strCache>
                <c:ptCount val="1"/>
                <c:pt idx="0">
                  <c:v>当日支付成功单量</c:v>
                </c:pt>
              </c:strCache>
            </c:strRef>
          </c:tx>
          <c:spPr>
            <a:gradFill>
              <a:gsLst>
                <a:gs pos="0">
                  <a:schemeClr val="tx2">
                    <a:lumMod val="60000"/>
                    <a:lumOff val="40000"/>
                  </a:schemeClr>
                </a:gs>
                <a:gs pos="31000">
                  <a:srgbClr val="00589A"/>
                </a:gs>
              </a:gsLst>
              <a:lin ang="5400000" scaled="0"/>
            </a:gradFill>
          </c:spPr>
          <c:invertIfNegative val="0"/>
          <c:dLbls>
            <c:dLbl>
              <c:idx val="1"/>
              <c:layout>
                <c:manualLayout>
                  <c:x val="-2.4691354332001654E-2"/>
                  <c:y val="-7.901233338974108E-3"/>
                </c:manualLayout>
              </c:layout>
              <c:showLegendKey val="0"/>
              <c:showVal val="1"/>
              <c:showCatName val="0"/>
              <c:showSerName val="0"/>
              <c:showPercent val="0"/>
              <c:showBubbleSize val="0"/>
            </c:dLbl>
            <c:dLbl>
              <c:idx val="2"/>
              <c:layout>
                <c:manualLayout>
                  <c:x val="-5.6980048458466059E-3"/>
                  <c:y val="3.950616669487054E-3"/>
                </c:manualLayout>
              </c:layout>
              <c:showLegendKey val="0"/>
              <c:showVal val="1"/>
              <c:showCatName val="0"/>
              <c:showSerName val="0"/>
              <c:showPercent val="0"/>
              <c:showBubbleSize val="0"/>
            </c:dLbl>
            <c:dLbl>
              <c:idx val="3"/>
              <c:layout>
                <c:manualLayout>
                  <c:x val="-5.6981543997794981E-3"/>
                  <c:y val="-3.1107217855491379E-7"/>
                </c:manualLayout>
              </c:layout>
              <c:showLegendKey val="0"/>
              <c:showVal val="1"/>
              <c:showCatName val="0"/>
              <c:showSerName val="0"/>
              <c:showPercent val="0"/>
              <c:showBubbleSize val="0"/>
            </c:dLbl>
            <c:dLbl>
              <c:idx val="4"/>
              <c:layout>
                <c:manualLayout>
                  <c:x val="-1.1396009691693141E-2"/>
                  <c:y val="2.3703700016922326E-2"/>
                </c:manualLayout>
              </c:layout>
              <c:showLegendKey val="0"/>
              <c:showVal val="1"/>
              <c:showCatName val="0"/>
              <c:showSerName val="0"/>
              <c:showPercent val="0"/>
              <c:showBubbleSize val="0"/>
            </c:dLbl>
            <c:txPr>
              <a:bodyPr/>
              <a:lstStyle/>
              <a:p>
                <a:pPr>
                  <a:defRPr>
                    <a:latin typeface="微软雅黑" pitchFamily="34" charset="-122"/>
                    <a:ea typeface="微软雅黑" pitchFamily="34" charset="-122"/>
                  </a:defRPr>
                </a:pPr>
                <a:endParaRPr lang="zh-CN"/>
              </a:p>
            </c:txPr>
            <c:showLegendKey val="0"/>
            <c:showVal val="1"/>
            <c:showCatName val="0"/>
            <c:showSerName val="0"/>
            <c:showPercent val="0"/>
            <c:showBubbleSize val="0"/>
            <c:showLeaderLines val="0"/>
          </c:dLbls>
          <c:cat>
            <c:strRef>
              <c:f>Sheet1!$C$7:$I$7</c:f>
              <c:strCache>
                <c:ptCount val="7"/>
                <c:pt idx="0">
                  <c:v>2012/11/11</c:v>
                </c:pt>
                <c:pt idx="1">
                  <c:v>2013/6/18</c:v>
                </c:pt>
                <c:pt idx="2">
                  <c:v>2013/11/11</c:v>
                </c:pt>
                <c:pt idx="3">
                  <c:v>2014/6/18</c:v>
                </c:pt>
                <c:pt idx="4">
                  <c:v>2014/11/11</c:v>
                </c:pt>
                <c:pt idx="5">
                  <c:v>2015/06/18</c:v>
                </c:pt>
                <c:pt idx="6">
                  <c:v>2015/11/11</c:v>
                </c:pt>
              </c:strCache>
            </c:strRef>
          </c:cat>
          <c:val>
            <c:numRef>
              <c:f>Sheet1!$C$8:$I$8</c:f>
              <c:numCache>
                <c:formatCode>General</c:formatCode>
                <c:ptCount val="7"/>
                <c:pt idx="0">
                  <c:v>868066</c:v>
                </c:pt>
                <c:pt idx="1">
                  <c:v>844572</c:v>
                </c:pt>
                <c:pt idx="2">
                  <c:v>2434069</c:v>
                </c:pt>
                <c:pt idx="3">
                  <c:v>2575803</c:v>
                </c:pt>
                <c:pt idx="4">
                  <c:v>4988231</c:v>
                </c:pt>
                <c:pt idx="5">
                  <c:v>7571761</c:v>
                </c:pt>
                <c:pt idx="6">
                  <c:v>13883219</c:v>
                </c:pt>
              </c:numCache>
            </c:numRef>
          </c:val>
        </c:ser>
        <c:ser>
          <c:idx val="1"/>
          <c:order val="1"/>
          <c:tx>
            <c:strRef>
              <c:f>Sheet1!$B$9</c:f>
              <c:strCache>
                <c:ptCount val="1"/>
                <c:pt idx="0">
                  <c:v>当日台账创建单量</c:v>
                </c:pt>
              </c:strCache>
            </c:strRef>
          </c:tx>
          <c:spPr>
            <a:gradFill>
              <a:gsLst>
                <a:gs pos="0">
                  <a:srgbClr val="FF7A00"/>
                </a:gs>
                <a:gs pos="17000">
                  <a:srgbClr val="C40000"/>
                </a:gs>
              </a:gsLst>
              <a:lin ang="5400000" scaled="0"/>
            </a:gradFill>
          </c:spPr>
          <c:invertIfNegative val="0"/>
          <c:dLbls>
            <c:dLbl>
              <c:idx val="1"/>
              <c:layout>
                <c:manualLayout>
                  <c:x val="-5.6980048458465703E-3"/>
                  <c:y val="-1.5802466677948216E-2"/>
                </c:manualLayout>
              </c:layout>
              <c:showLegendKey val="0"/>
              <c:showVal val="1"/>
              <c:showCatName val="0"/>
              <c:showSerName val="0"/>
              <c:showPercent val="0"/>
              <c:showBubbleSize val="0"/>
            </c:dLbl>
            <c:txPr>
              <a:bodyPr/>
              <a:lstStyle/>
              <a:p>
                <a:pPr>
                  <a:defRPr>
                    <a:latin typeface="微软雅黑" pitchFamily="34" charset="-122"/>
                    <a:ea typeface="微软雅黑" pitchFamily="34" charset="-122"/>
                  </a:defRPr>
                </a:pPr>
                <a:endParaRPr lang="zh-CN"/>
              </a:p>
            </c:txPr>
            <c:showLegendKey val="0"/>
            <c:showVal val="1"/>
            <c:showCatName val="0"/>
            <c:showSerName val="0"/>
            <c:showPercent val="0"/>
            <c:showBubbleSize val="0"/>
            <c:showLeaderLines val="0"/>
          </c:dLbls>
          <c:cat>
            <c:strRef>
              <c:f>Sheet1!$C$7:$I$7</c:f>
              <c:strCache>
                <c:ptCount val="7"/>
                <c:pt idx="0">
                  <c:v>2012/11/11</c:v>
                </c:pt>
                <c:pt idx="1">
                  <c:v>2013/6/18</c:v>
                </c:pt>
                <c:pt idx="2">
                  <c:v>2013/11/11</c:v>
                </c:pt>
                <c:pt idx="3">
                  <c:v>2014/6/18</c:v>
                </c:pt>
                <c:pt idx="4">
                  <c:v>2014/11/11</c:v>
                </c:pt>
                <c:pt idx="5">
                  <c:v>2015/06/18</c:v>
                </c:pt>
                <c:pt idx="6">
                  <c:v>2015/11/11</c:v>
                </c:pt>
              </c:strCache>
            </c:strRef>
          </c:cat>
          <c:val>
            <c:numRef>
              <c:f>Sheet1!$C$9:$I$9</c:f>
              <c:numCache>
                <c:formatCode>General</c:formatCode>
                <c:ptCount val="7"/>
                <c:pt idx="1">
                  <c:v>2736940</c:v>
                </c:pt>
                <c:pt idx="2">
                  <c:v>7462866</c:v>
                </c:pt>
                <c:pt idx="3">
                  <c:v>7791939</c:v>
                </c:pt>
                <c:pt idx="4">
                  <c:v>16059392</c:v>
                </c:pt>
                <c:pt idx="5">
                  <c:v>17728000</c:v>
                </c:pt>
                <c:pt idx="6">
                  <c:v>32020000</c:v>
                </c:pt>
              </c:numCache>
            </c:numRef>
          </c:val>
        </c:ser>
        <c:dLbls>
          <c:showLegendKey val="0"/>
          <c:showVal val="0"/>
          <c:showCatName val="0"/>
          <c:showSerName val="0"/>
          <c:showPercent val="0"/>
          <c:showBubbleSize val="0"/>
        </c:dLbls>
        <c:gapWidth val="150"/>
        <c:shape val="box"/>
        <c:axId val="129082368"/>
        <c:axId val="110992128"/>
        <c:axId val="0"/>
      </c:bar3DChart>
      <c:catAx>
        <c:axId val="129082368"/>
        <c:scaling>
          <c:orientation val="minMax"/>
        </c:scaling>
        <c:delete val="0"/>
        <c:axPos val="b"/>
        <c:majorTickMark val="out"/>
        <c:minorTickMark val="none"/>
        <c:tickLblPos val="nextTo"/>
        <c:crossAx val="110992128"/>
        <c:crosses val="autoZero"/>
        <c:auto val="1"/>
        <c:lblAlgn val="ctr"/>
        <c:lblOffset val="100"/>
        <c:noMultiLvlLbl val="0"/>
      </c:catAx>
      <c:valAx>
        <c:axId val="110992128"/>
        <c:scaling>
          <c:orientation val="minMax"/>
        </c:scaling>
        <c:delete val="0"/>
        <c:axPos val="l"/>
        <c:majorGridlines/>
        <c:numFmt formatCode="General" sourceLinked="1"/>
        <c:majorTickMark val="out"/>
        <c:minorTickMark val="none"/>
        <c:tickLblPos val="nextTo"/>
        <c:crossAx val="129082368"/>
        <c:crosses val="autoZero"/>
        <c:crossBetween val="between"/>
      </c:valAx>
    </c:plotArea>
    <c:legend>
      <c:legendPos val="r"/>
      <c:layout/>
      <c:overlay val="0"/>
      <c:txPr>
        <a:bodyPr/>
        <a:lstStyle/>
        <a:p>
          <a:pPr>
            <a:defRPr>
              <a:latin typeface="微软雅黑" pitchFamily="34" charset="-122"/>
              <a:ea typeface="微软雅黑" pitchFamily="34" charset="-122"/>
            </a:defRPr>
          </a:pPr>
          <a:endParaRPr lang="zh-CN"/>
        </a:p>
      </c:txPr>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72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43725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43725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43725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B99FF27A-D63A-41E7-8CCA-8BD106913DA8}" type="slidenum">
              <a:rPr lang="en-US" altLang="zh-CN"/>
              <a:pPr>
                <a:defRPr/>
              </a:pPr>
              <a:t>‹#›</a:t>
            </a:fld>
            <a:endParaRPr lang="en-US" altLang="zh-CN"/>
          </a:p>
        </p:txBody>
      </p:sp>
    </p:spTree>
    <p:extLst>
      <p:ext uri="{BB962C8B-B14F-4D97-AF65-F5344CB8AC3E}">
        <p14:creationId xmlns:p14="http://schemas.microsoft.com/office/powerpoint/2010/main" val="3895818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7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宋体" pitchFamily="2" charset="-122"/>
              </a:defRPr>
            </a:lvl1pPr>
          </a:lstStyle>
          <a:p>
            <a:pPr>
              <a:defRPr/>
            </a:pPr>
            <a:endParaRPr lang="en-US" altLang="zh-CN"/>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7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ea typeface="宋体" pitchFamily="2" charset="-122"/>
              </a:defRPr>
            </a:lvl1pPr>
          </a:lstStyle>
          <a:p>
            <a:pPr>
              <a:defRPr/>
            </a:pPr>
            <a:endParaRPr lang="en-US" altLang="zh-CN"/>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宋体" pitchFamily="2" charset="-122"/>
              </a:defRPr>
            </a:lvl1pPr>
          </a:lstStyle>
          <a:p>
            <a:pPr>
              <a:defRPr/>
            </a:pPr>
            <a:fld id="{ECBF7C0D-1B09-48CB-BEC6-39F329E58470}" type="slidenum">
              <a:rPr lang="en-US" altLang="zh-CN"/>
              <a:pPr>
                <a:defRPr/>
              </a:pPr>
              <a:t>‹#›</a:t>
            </a:fld>
            <a:endParaRPr lang="en-US" altLang="zh-CN"/>
          </a:p>
        </p:txBody>
      </p:sp>
    </p:spTree>
    <p:extLst>
      <p:ext uri="{BB962C8B-B14F-4D97-AF65-F5344CB8AC3E}">
        <p14:creationId xmlns:p14="http://schemas.microsoft.com/office/powerpoint/2010/main" val="18028812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noFill/>
          <a:ln/>
        </p:spPr>
        <p:txBody>
          <a:bodyPr/>
          <a:lstStyle/>
          <a:p>
            <a:endParaRPr lang="zh-CN" altLang="en-US" dirty="0" smtClean="0">
              <a:latin typeface="Arial" pitchFamily="34" charset="0"/>
            </a:endParaRPr>
          </a:p>
        </p:txBody>
      </p:sp>
      <p:sp>
        <p:nvSpPr>
          <p:cNvPr id="78852" name="灯片编号占位符 3"/>
          <p:cNvSpPr>
            <a:spLocks noGrp="1"/>
          </p:cNvSpPr>
          <p:nvPr>
            <p:ph type="sldNum" sz="quarter" idx="5"/>
          </p:nvPr>
        </p:nvSpPr>
        <p:spPr>
          <a:noFill/>
        </p:spPr>
        <p:txBody>
          <a:bodyPr/>
          <a:lstStyle/>
          <a:p>
            <a:fld id="{D4A0EC23-453A-4720-93AB-87EA19127897}" type="slidenum">
              <a:rPr lang="en-US" altLang="zh-CN" smtClean="0">
                <a:latin typeface="Arial" pitchFamily="34" charset="0"/>
              </a:rPr>
              <a:pPr/>
              <a:t>1</a:t>
            </a:fld>
            <a:endParaRPr lang="en-US"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D3541D8-A86B-4945-87F2-8225B4A9AE14}"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3724155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tx1"/>
        </a:solidFill>
        <a:effectLst/>
      </p:bgPr>
    </p:bg>
    <p:spTree>
      <p:nvGrpSpPr>
        <p:cNvPr id="1" name=""/>
        <p:cNvGrpSpPr/>
        <p:nvPr/>
      </p:nvGrpSpPr>
      <p:grpSpPr>
        <a:xfrm>
          <a:off x="0" y="0"/>
          <a:ext cx="0" cy="0"/>
          <a:chOff x="0" y="0"/>
          <a:chExt cx="0" cy="0"/>
        </a:xfrm>
      </p:grpSpPr>
      <p:sp>
        <p:nvSpPr>
          <p:cNvPr id="3" name="AutoShape 6"/>
          <p:cNvSpPr>
            <a:spLocks noChangeArrowheads="1"/>
          </p:cNvSpPr>
          <p:nvPr/>
        </p:nvSpPr>
        <p:spPr bwMode="auto">
          <a:xfrm>
            <a:off x="179512" y="188913"/>
            <a:ext cx="8785225" cy="6480175"/>
          </a:xfrm>
          <a:prstGeom prst="roundRect">
            <a:avLst>
              <a:gd name="adj" fmla="val 4972"/>
            </a:avLst>
          </a:prstGeom>
          <a:solidFill>
            <a:schemeClr val="bg1"/>
          </a:solidFill>
          <a:ln w="9525">
            <a:solidFill>
              <a:schemeClr val="tx1"/>
            </a:solidFill>
            <a:round/>
            <a:headEnd/>
            <a:tailEnd/>
          </a:ln>
          <a:effectLst/>
        </p:spPr>
        <p:txBody>
          <a:bodyPr wrap="none" anchor="ctr"/>
          <a:lstStyle/>
          <a:p>
            <a:pPr algn="ctr">
              <a:defRPr/>
            </a:pPr>
            <a:endParaRPr lang="zh-CN" altLang="en-US">
              <a:latin typeface="Arial" charset="0"/>
            </a:endParaRPr>
          </a:p>
        </p:txBody>
      </p:sp>
      <p:sp>
        <p:nvSpPr>
          <p:cNvPr id="7" name="Line 10"/>
          <p:cNvSpPr>
            <a:spLocks noChangeShapeType="1"/>
          </p:cNvSpPr>
          <p:nvPr/>
        </p:nvSpPr>
        <p:spPr bwMode="auto">
          <a:xfrm>
            <a:off x="900113" y="3451225"/>
            <a:ext cx="7416800" cy="0"/>
          </a:xfrm>
          <a:prstGeom prst="line">
            <a:avLst/>
          </a:prstGeom>
          <a:noFill/>
          <a:ln w="12700">
            <a:solidFill>
              <a:schemeClr val="tx1"/>
            </a:solidFill>
            <a:round/>
            <a:headEnd/>
            <a:tailEnd/>
          </a:ln>
          <a:effectLst/>
        </p:spPr>
        <p:txBody>
          <a:bodyPr/>
          <a:lstStyle/>
          <a:p>
            <a:pPr algn="ctr">
              <a:defRPr/>
            </a:pPr>
            <a:endParaRPr lang="zh-CN" altLang="en-US">
              <a:latin typeface="Arial" charset="0"/>
            </a:endParaRPr>
          </a:p>
        </p:txBody>
      </p:sp>
      <p:sp>
        <p:nvSpPr>
          <p:cNvPr id="19" name="标题 18"/>
          <p:cNvSpPr>
            <a:spLocks noGrp="1"/>
          </p:cNvSpPr>
          <p:nvPr>
            <p:ph type="ctrTitle"/>
          </p:nvPr>
        </p:nvSpPr>
        <p:spPr>
          <a:xfrm>
            <a:off x="685800" y="2130425"/>
            <a:ext cx="7772400" cy="1298575"/>
          </a:xfrm>
        </p:spPr>
        <p:txBody>
          <a:bodyPr anchor="b" anchorCtr="1"/>
          <a:lstStyle>
            <a:lvl1pPr algn="ctr">
              <a:defRPr sz="4400">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31840" y="1489348"/>
            <a:ext cx="2571750" cy="571500"/>
          </a:xfrm>
          <a:prstGeom prst="rect">
            <a:avLst/>
          </a:prstGeom>
        </p:spPr>
      </p:pic>
    </p:spTree>
  </p:cSld>
  <p:clrMapOvr>
    <a:masterClrMapping/>
  </p:clrMapOvr>
  <p:transition>
    <p:wipe dir="d"/>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347663"/>
            <a:ext cx="2057400" cy="574833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347663"/>
            <a:ext cx="6019800" cy="574833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347663"/>
            <a:ext cx="8229600" cy="77787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570038"/>
            <a:ext cx="8229600" cy="4525962"/>
          </a:xfrm>
        </p:spPr>
        <p:txBody>
          <a:bodyPr/>
          <a:lstStyle/>
          <a:p>
            <a:pPr lvl="0"/>
            <a:endParaRPr lang="zh-CN" altLang="en-US" noProof="0" smtClean="0"/>
          </a:p>
        </p:txBody>
      </p:sp>
    </p:spTree>
  </p:cSld>
  <p:clrMapOvr>
    <a:masterClrMapping/>
  </p:clrMapOvr>
  <p:transition>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347663"/>
            <a:ext cx="8229600" cy="7778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570038"/>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70038"/>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transition>
    <p:wipe dir="d"/>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8" name="Picture 4" descr="应用部分3-0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7463" y="-9525"/>
            <a:ext cx="9180513"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4186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normAutofit/>
          </a:bodyPr>
          <a:lstStyle>
            <a:lvl2pPr>
              <a:defRPr sz="1800" b="0"/>
            </a:lvl2pPr>
            <a:lvl3pPr>
              <a:defRPr sz="160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Tree>
  </p:cSld>
  <p:clrMapOvr>
    <a:masterClrMapping/>
  </p:clrMapOvr>
  <p:transition>
    <p:wipe dir="d"/>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p>
        </p:txBody>
      </p:sp>
    </p:spTree>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内容占位符 3"/>
          <p:cNvSpPr>
            <a:spLocks noGrp="1"/>
          </p:cNvSpPr>
          <p:nvPr>
            <p:ph sz="half" idx="2"/>
          </p:nvPr>
        </p:nvSpPr>
        <p:spPr>
          <a:xfrm>
            <a:off x="4648200" y="1570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bwMode="auto">
          <a:xfrm>
            <a:off x="451644" y="1340768"/>
            <a:ext cx="8229600" cy="48965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p:txBody>
      </p:sp>
      <p:sp>
        <p:nvSpPr>
          <p:cNvPr id="19459" name="Rectangle 7"/>
          <p:cNvSpPr>
            <a:spLocks noGrp="1" noChangeArrowheads="1"/>
          </p:cNvSpPr>
          <p:nvPr>
            <p:ph type="title"/>
          </p:nvPr>
        </p:nvSpPr>
        <p:spPr bwMode="auto">
          <a:xfrm>
            <a:off x="457200" y="347663"/>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1" name="Text Box 9"/>
          <p:cNvSpPr txBox="1">
            <a:spLocks noChangeArrowheads="1"/>
          </p:cNvSpPr>
          <p:nvPr/>
        </p:nvSpPr>
        <p:spPr bwMode="auto">
          <a:xfrm>
            <a:off x="7951788" y="877888"/>
            <a:ext cx="681037" cy="336550"/>
          </a:xfrm>
          <a:prstGeom prst="rect">
            <a:avLst/>
          </a:prstGeom>
          <a:noFill/>
          <a:ln w="9525">
            <a:noFill/>
            <a:miter lim="800000"/>
            <a:headEnd/>
            <a:tailEnd/>
          </a:ln>
          <a:effectLst/>
        </p:spPr>
        <p:txBody>
          <a:bodyPr>
            <a:spAutoFit/>
          </a:bodyPr>
          <a:lstStyle/>
          <a:p>
            <a:pPr algn="ctr">
              <a:defRPr/>
            </a:pPr>
            <a:fld id="{CDE5817F-E087-4191-B905-B9C02B13B8C2}" type="slidenum">
              <a:rPr kumimoji="1" lang="en-US" altLang="zh-CN" sz="1600">
                <a:latin typeface="Verdana" pitchFamily="34" charset="0"/>
                <a:ea typeface="华文细黑" pitchFamily="2" charset="-122"/>
              </a:rPr>
              <a:pPr algn="ctr">
                <a:defRPr/>
              </a:pPr>
              <a:t>‹#›</a:t>
            </a:fld>
            <a:endParaRPr kumimoji="1" lang="en-US" altLang="zh-CN" sz="1600">
              <a:latin typeface="Verdana" pitchFamily="34" charset="0"/>
              <a:ea typeface="华文细黑" pitchFamily="2" charset="-122"/>
            </a:endParaRPr>
          </a:p>
        </p:txBody>
      </p:sp>
      <p:sp>
        <p:nvSpPr>
          <p:cNvPr id="12" name="Rectangle 10"/>
          <p:cNvSpPr>
            <a:spLocks noChangeArrowheads="1"/>
          </p:cNvSpPr>
          <p:nvPr/>
        </p:nvSpPr>
        <p:spPr bwMode="auto">
          <a:xfrm>
            <a:off x="8488363" y="1082675"/>
            <a:ext cx="115887" cy="69850"/>
          </a:xfrm>
          <a:prstGeom prst="rect">
            <a:avLst/>
          </a:prstGeom>
          <a:solidFill>
            <a:schemeClr val="tx1"/>
          </a:solidFill>
          <a:ln w="9525">
            <a:noFill/>
            <a:miter lim="800000"/>
            <a:headEnd/>
            <a:tailEnd/>
          </a:ln>
          <a:effectLst/>
        </p:spPr>
        <p:txBody>
          <a:bodyPr wrap="none" anchor="ctr"/>
          <a:lstStyle/>
          <a:p>
            <a:pPr algn="ctr">
              <a:defRPr/>
            </a:pPr>
            <a:endParaRPr lang="zh-CN" altLang="en-US">
              <a:latin typeface="Arial" charset="0"/>
            </a:endParaRPr>
          </a:p>
        </p:txBody>
      </p:sp>
      <p:sp>
        <p:nvSpPr>
          <p:cNvPr id="13" name="Line 11"/>
          <p:cNvSpPr>
            <a:spLocks noChangeShapeType="1"/>
          </p:cNvSpPr>
          <p:nvPr/>
        </p:nvSpPr>
        <p:spPr bwMode="auto">
          <a:xfrm>
            <a:off x="306388" y="1154113"/>
            <a:ext cx="8520112" cy="0"/>
          </a:xfrm>
          <a:prstGeom prst="line">
            <a:avLst/>
          </a:prstGeom>
          <a:noFill/>
          <a:ln w="9525">
            <a:solidFill>
              <a:schemeClr val="tx1"/>
            </a:solidFill>
            <a:round/>
            <a:headEnd/>
            <a:tailEnd/>
          </a:ln>
          <a:effectLst/>
        </p:spPr>
        <p:txBody>
          <a:bodyPr/>
          <a:lstStyle/>
          <a:p>
            <a:pPr algn="ctr">
              <a:defRPr/>
            </a:pPr>
            <a:endParaRPr lang="zh-CN" altLang="en-US">
              <a:latin typeface="Arial" charset="0"/>
            </a:endParaRPr>
          </a:p>
        </p:txBody>
      </p:sp>
      <p:pic>
        <p:nvPicPr>
          <p:cNvPr id="14" name="图片 1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3491880" y="6381328"/>
            <a:ext cx="1944216" cy="432048"/>
          </a:xfrm>
          <a:prstGeom prst="rect">
            <a:avLst/>
          </a:prstGeom>
        </p:spPr>
      </p:pic>
    </p:spTree>
  </p:cSld>
  <p:clrMap bg1="lt1" tx1="dk1" bg2="lt2" tx2="dk2" accent1="accent1" accent2="accent2" accent3="accent3" accent4="accent4" accent5="accent5" accent6="accent6" hlink="hlink" folHlink="folHlink"/>
  <p:sldLayoutIdLst>
    <p:sldLayoutId id="2147483735"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734" r:id="rId13"/>
  </p:sldLayoutIdLst>
  <p:transition>
    <p:wipe dir="d"/>
  </p:transition>
  <p:timing>
    <p:tnLst>
      <p:par>
        <p:cTn id="1" dur="indefinite" restart="never" nodeType="tmRoot"/>
      </p:par>
    </p:tnLst>
  </p:timing>
  <p:txStyles>
    <p:titleStyle>
      <a:lvl1pPr algn="l" rtl="0" eaLnBrk="0" fontAlgn="base" hangingPunct="0">
        <a:spcBef>
          <a:spcPct val="0"/>
        </a:spcBef>
        <a:spcAft>
          <a:spcPct val="0"/>
        </a:spcAft>
        <a:defRPr sz="2800" b="1">
          <a:solidFill>
            <a:schemeClr val="tx1"/>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2800" b="1">
          <a:solidFill>
            <a:schemeClr val="tx1"/>
          </a:solidFill>
          <a:latin typeface="Verdana" pitchFamily="34" charset="0"/>
          <a:ea typeface="黑体" pitchFamily="2" charset="-122"/>
        </a:defRPr>
      </a:lvl2pPr>
      <a:lvl3pPr algn="l" rtl="0" eaLnBrk="0" fontAlgn="base" hangingPunct="0">
        <a:spcBef>
          <a:spcPct val="0"/>
        </a:spcBef>
        <a:spcAft>
          <a:spcPct val="0"/>
        </a:spcAft>
        <a:defRPr sz="2800" b="1">
          <a:solidFill>
            <a:schemeClr val="tx1"/>
          </a:solidFill>
          <a:latin typeface="Verdana" pitchFamily="34" charset="0"/>
          <a:ea typeface="黑体" pitchFamily="2" charset="-122"/>
        </a:defRPr>
      </a:lvl3pPr>
      <a:lvl4pPr algn="l" rtl="0" eaLnBrk="0" fontAlgn="base" hangingPunct="0">
        <a:spcBef>
          <a:spcPct val="0"/>
        </a:spcBef>
        <a:spcAft>
          <a:spcPct val="0"/>
        </a:spcAft>
        <a:defRPr sz="2800" b="1">
          <a:solidFill>
            <a:schemeClr val="tx1"/>
          </a:solidFill>
          <a:latin typeface="Verdana" pitchFamily="34" charset="0"/>
          <a:ea typeface="黑体" pitchFamily="2" charset="-122"/>
        </a:defRPr>
      </a:lvl4pPr>
      <a:lvl5pPr algn="l" rtl="0" eaLnBrk="0" fontAlgn="base" hangingPunct="0">
        <a:spcBef>
          <a:spcPct val="0"/>
        </a:spcBef>
        <a:spcAft>
          <a:spcPct val="0"/>
        </a:spcAft>
        <a:defRPr sz="2800" b="1">
          <a:solidFill>
            <a:schemeClr val="tx1"/>
          </a:solidFill>
          <a:latin typeface="Verdana" pitchFamily="34" charset="0"/>
          <a:ea typeface="黑体" pitchFamily="2" charset="-122"/>
        </a:defRPr>
      </a:lvl5pPr>
      <a:lvl6pPr marL="457200" algn="l" rtl="0" fontAlgn="base">
        <a:spcBef>
          <a:spcPct val="0"/>
        </a:spcBef>
        <a:spcAft>
          <a:spcPct val="0"/>
        </a:spcAft>
        <a:defRPr sz="2800" b="1">
          <a:solidFill>
            <a:schemeClr val="tx1"/>
          </a:solidFill>
          <a:latin typeface="Verdana" pitchFamily="34" charset="0"/>
          <a:ea typeface="黑体" pitchFamily="2" charset="-122"/>
        </a:defRPr>
      </a:lvl6pPr>
      <a:lvl7pPr marL="914400" algn="l" rtl="0" fontAlgn="base">
        <a:spcBef>
          <a:spcPct val="0"/>
        </a:spcBef>
        <a:spcAft>
          <a:spcPct val="0"/>
        </a:spcAft>
        <a:defRPr sz="2800" b="1">
          <a:solidFill>
            <a:schemeClr val="tx1"/>
          </a:solidFill>
          <a:latin typeface="Verdana" pitchFamily="34" charset="0"/>
          <a:ea typeface="黑体" pitchFamily="2" charset="-122"/>
        </a:defRPr>
      </a:lvl7pPr>
      <a:lvl8pPr marL="1371600" algn="l" rtl="0" fontAlgn="base">
        <a:spcBef>
          <a:spcPct val="0"/>
        </a:spcBef>
        <a:spcAft>
          <a:spcPct val="0"/>
        </a:spcAft>
        <a:defRPr sz="2800" b="1">
          <a:solidFill>
            <a:schemeClr val="tx1"/>
          </a:solidFill>
          <a:latin typeface="Verdana" pitchFamily="34" charset="0"/>
          <a:ea typeface="黑体" pitchFamily="2" charset="-122"/>
        </a:defRPr>
      </a:lvl8pPr>
      <a:lvl9pPr marL="1828800" algn="l" rtl="0" fontAlgn="base">
        <a:spcBef>
          <a:spcPct val="0"/>
        </a:spcBef>
        <a:spcAft>
          <a:spcPct val="0"/>
        </a:spcAft>
        <a:defRPr sz="2800" b="1">
          <a:solidFill>
            <a:schemeClr val="tx1"/>
          </a:solidFill>
          <a:latin typeface="Verdana" pitchFamily="34" charset="0"/>
          <a:ea typeface="黑体" pitchFamily="2" charset="-122"/>
        </a:defRPr>
      </a:lvl9pPr>
    </p:titleStyle>
    <p:bodyStyle>
      <a:lvl1pPr marL="342900" indent="-342900" algn="l" rtl="0" eaLnBrk="0" fontAlgn="base" hangingPunct="0">
        <a:lnSpc>
          <a:spcPct val="115000"/>
        </a:lnSpc>
        <a:spcBef>
          <a:spcPct val="25000"/>
        </a:spcBef>
        <a:spcAft>
          <a:spcPct val="25000"/>
        </a:spcAft>
        <a:buClr>
          <a:schemeClr val="tx1"/>
        </a:buClr>
        <a:buChar char="•"/>
        <a:defRPr sz="2400" b="1">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lnSpc>
          <a:spcPct val="115000"/>
        </a:lnSpc>
        <a:spcBef>
          <a:spcPct val="25000"/>
        </a:spcBef>
        <a:spcAft>
          <a:spcPct val="25000"/>
        </a:spcAft>
        <a:buClr>
          <a:srgbClr val="2318DE"/>
        </a:buClr>
        <a:buSzPct val="150000"/>
        <a:buChar char="–"/>
        <a:defRPr sz="2000" b="1">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lnSpc>
          <a:spcPct val="115000"/>
        </a:lnSpc>
        <a:spcBef>
          <a:spcPct val="25000"/>
        </a:spcBef>
        <a:spcAft>
          <a:spcPct val="25000"/>
        </a:spcAft>
        <a:buClr>
          <a:schemeClr val="tx1"/>
        </a:buClr>
        <a:buFont typeface="Wingdings" panose="05000000000000000000" pitchFamily="2" charset="2"/>
        <a:buChar char="ü"/>
        <a:defRPr sz="1800" b="0">
          <a:solidFill>
            <a:schemeClr val="tx1"/>
          </a:solidFill>
          <a:latin typeface="微软雅黑" panose="020B0503020204020204" pitchFamily="34" charset="-122"/>
          <a:ea typeface="微软雅黑" panose="020B0503020204020204" pitchFamily="34" charset="-122"/>
        </a:defRPr>
      </a:lvl3pPr>
      <a:lvl4pPr marL="1600200" indent="-228600" algn="l" rtl="0" eaLnBrk="0" fontAlgn="base" hangingPunct="0">
        <a:lnSpc>
          <a:spcPct val="115000"/>
        </a:lnSpc>
        <a:spcBef>
          <a:spcPct val="25000"/>
        </a:spcBef>
        <a:spcAft>
          <a:spcPct val="25000"/>
        </a:spcAft>
        <a:buClr>
          <a:srgbClr val="2318DE"/>
        </a:buClr>
        <a:buSzPct val="150000"/>
        <a:buChar char="–"/>
        <a:defRPr sz="1600" b="1">
          <a:solidFill>
            <a:schemeClr val="tx1"/>
          </a:solidFill>
          <a:latin typeface="微软雅黑" panose="020B0503020204020204" pitchFamily="34" charset="-122"/>
          <a:ea typeface="微软雅黑" panose="020B0503020204020204" pitchFamily="34" charset="-122"/>
        </a:defRPr>
      </a:lvl4pPr>
      <a:lvl5pPr marL="2057400" indent="-228600" algn="l" rtl="0" eaLnBrk="0" fontAlgn="base" hangingPunct="0">
        <a:lnSpc>
          <a:spcPct val="115000"/>
        </a:lnSpc>
        <a:spcBef>
          <a:spcPct val="25000"/>
        </a:spcBef>
        <a:spcAft>
          <a:spcPct val="25000"/>
        </a:spcAft>
        <a:buClr>
          <a:srgbClr val="2318DE"/>
        </a:buClr>
        <a:buSzPct val="150000"/>
        <a:buChar char="»"/>
        <a:defRPr sz="1400" b="1">
          <a:solidFill>
            <a:schemeClr val="tx1"/>
          </a:solidFill>
          <a:latin typeface="微软雅黑" panose="020B0503020204020204" pitchFamily="34" charset="-122"/>
          <a:ea typeface="微软雅黑" panose="020B0503020204020204" pitchFamily="34" charset="-122"/>
        </a:defRPr>
      </a:lvl5pPr>
      <a:lvl6pPr marL="2514600" indent="-228600" algn="l" rtl="0" fontAlgn="base">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6pPr>
      <a:lvl7pPr marL="2971800" indent="-228600" algn="l" rtl="0" fontAlgn="base">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7pPr>
      <a:lvl8pPr marL="3429000" indent="-228600" algn="l" rtl="0" fontAlgn="base">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8pPr>
      <a:lvl9pPr marL="3886200" indent="-228600" algn="l" rtl="0" fontAlgn="base">
        <a:lnSpc>
          <a:spcPct val="115000"/>
        </a:lnSpc>
        <a:spcBef>
          <a:spcPct val="25000"/>
        </a:spcBef>
        <a:spcAft>
          <a:spcPct val="25000"/>
        </a:spcAft>
        <a:buClr>
          <a:srgbClr val="2318DE"/>
        </a:buClr>
        <a:buSzPct val="150000"/>
        <a:buChar char="»"/>
        <a:defRPr sz="1400" b="1">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EAF85F19-FBE0-4F95-8E69-75F0952D9A9F}" type="datetimeFigureOut">
              <a:rPr lang="zh-CN" altLang="en-US" smtClean="0">
                <a:solidFill>
                  <a:prstClr val="black">
                    <a:tint val="75000"/>
                  </a:prstClr>
                </a:solidFill>
                <a:latin typeface="Calibri"/>
                <a:ea typeface="宋体"/>
              </a:rPr>
              <a:pPr fontAlgn="auto">
                <a:spcBef>
                  <a:spcPts val="0"/>
                </a:spcBef>
                <a:spcAft>
                  <a:spcPts val="0"/>
                </a:spcAft>
              </a:pPr>
              <a:t>2015/11/24</a:t>
            </a:fld>
            <a:endParaRPr lang="zh-CN" altLang="en-US">
              <a:solidFill>
                <a:prstClr val="black">
                  <a:tint val="75000"/>
                </a:prstClr>
              </a:solidFill>
              <a:latin typeface="Calibri"/>
              <a:ea typeface="宋体"/>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zh-CN" altLang="en-US">
              <a:solidFill>
                <a:prstClr val="black">
                  <a:tint val="75000"/>
                </a:prstClr>
              </a:solidFill>
              <a:latin typeface="Calibri"/>
              <a:ea typeface="宋体"/>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3F0EDE9D-5E20-41EC-B902-90CF6AECEC57}" type="slidenum">
              <a:rPr lang="zh-CN" altLang="en-US" smtClean="0">
                <a:solidFill>
                  <a:prstClr val="black">
                    <a:tint val="75000"/>
                  </a:prstClr>
                </a:solidFill>
                <a:latin typeface="Calibri"/>
                <a:ea typeface="宋体"/>
              </a:rPr>
              <a:pPr fontAlgn="auto">
                <a:spcBef>
                  <a:spcPts val="0"/>
                </a:spcBef>
                <a:spcAft>
                  <a:spcPts val="0"/>
                </a:spcAft>
              </a:pPr>
              <a:t>‹#›</a:t>
            </a:fld>
            <a:endParaRPr lang="zh-CN" altLang="en-US">
              <a:solidFill>
                <a:prstClr val="black">
                  <a:tint val="75000"/>
                </a:prstClr>
              </a:solidFill>
              <a:latin typeface="Calibri"/>
              <a:ea typeface="宋体"/>
            </a:endParaRPr>
          </a:p>
        </p:txBody>
      </p:sp>
    </p:spTree>
    <p:extLst>
      <p:ext uri="{BB962C8B-B14F-4D97-AF65-F5344CB8AC3E}">
        <p14:creationId xmlns:p14="http://schemas.microsoft.com/office/powerpoint/2010/main" val="3065260934"/>
      </p:ext>
    </p:extLst>
  </p:cSld>
  <p:clrMap bg1="lt1" tx1="dk1" bg2="lt2" tx2="dk2" accent1="accent1" accent2="accent2" accent3="accent3" accent4="accent4" accent5="accent5" accent6="accent6" hlink="hlink" folHlink="folHlink"/>
  <p:sldLayoutIdLst>
    <p:sldLayoutId id="2147483737"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ctrTitle"/>
          </p:nvPr>
        </p:nvSpPr>
        <p:spPr>
          <a:xfrm>
            <a:off x="683568" y="2132856"/>
            <a:ext cx="7772400" cy="1298575"/>
          </a:xfrm>
        </p:spPr>
        <p:txBody>
          <a:bodyPr/>
          <a:lstStyle/>
          <a:p>
            <a:r>
              <a:rPr lang="zh-CN" altLang="en-US" dirty="0" smtClean="0"/>
              <a:t>双十</a:t>
            </a:r>
            <a:r>
              <a:rPr lang="zh-CN" altLang="en-US" dirty="0" smtClean="0"/>
              <a:t>一</a:t>
            </a:r>
            <a:r>
              <a:rPr lang="zh-CN" altLang="en-US" dirty="0" smtClean="0"/>
              <a:t>事故分享</a:t>
            </a:r>
            <a:endParaRPr lang="en-US" altLang="zh-CN" sz="4400" dirty="0" smtClean="0"/>
          </a:p>
        </p:txBody>
      </p:sp>
      <p:sp>
        <p:nvSpPr>
          <p:cNvPr id="3" name="TextBox 2"/>
          <p:cNvSpPr txBox="1"/>
          <p:nvPr/>
        </p:nvSpPr>
        <p:spPr>
          <a:xfrm>
            <a:off x="5148064" y="3889971"/>
            <a:ext cx="1217000" cy="461665"/>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2015</a:t>
            </a:r>
            <a:r>
              <a:rPr lang="zh-CN" altLang="en-US" sz="2400" dirty="0" smtClean="0">
                <a:latin typeface="微软雅黑" panose="020B0503020204020204" pitchFamily="34" charset="-122"/>
                <a:ea typeface="微软雅黑" panose="020B0503020204020204" pitchFamily="34" charset="-122"/>
              </a:rPr>
              <a:t>年</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支付成功后不能及时对账</a:t>
            </a:r>
          </a:p>
        </p:txBody>
      </p:sp>
      <p:sp>
        <p:nvSpPr>
          <p:cNvPr id="3" name="内容占位符 2"/>
          <p:cNvSpPr>
            <a:spLocks noGrp="1"/>
          </p:cNvSpPr>
          <p:nvPr>
            <p:ph idx="1"/>
          </p:nvPr>
        </p:nvSpPr>
        <p:spPr/>
        <p:txBody>
          <a:bodyPr/>
          <a:lstStyle/>
          <a:p>
            <a:r>
              <a:rPr lang="zh-CN" altLang="en-US" dirty="0" smtClean="0"/>
              <a:t>采取措施</a:t>
            </a:r>
            <a:endParaRPr lang="en-US" altLang="zh-CN" dirty="0" smtClean="0"/>
          </a:p>
          <a:p>
            <a:pPr lvl="1"/>
            <a:r>
              <a:rPr lang="zh-CN" altLang="en-US" dirty="0"/>
              <a:t>将数据库备份策略由一主四从，改为一主两从，同时将同步处理改为异步处理，零晨</a:t>
            </a:r>
            <a:r>
              <a:rPr lang="en-US" altLang="zh-CN" dirty="0"/>
              <a:t>3</a:t>
            </a:r>
            <a:r>
              <a:rPr lang="zh-CN" altLang="en-US" dirty="0"/>
              <a:t>：</a:t>
            </a:r>
            <a:r>
              <a:rPr lang="en-US" altLang="zh-CN" dirty="0"/>
              <a:t>00</a:t>
            </a:r>
            <a:r>
              <a:rPr lang="zh-CN" altLang="en-US" dirty="0"/>
              <a:t>左右，所有积压数据处理完成。</a:t>
            </a:r>
          </a:p>
          <a:p>
            <a:pPr lvl="1"/>
            <a:endParaRPr lang="zh-CN" altLang="en-US" dirty="0"/>
          </a:p>
        </p:txBody>
      </p:sp>
      <p:grpSp>
        <p:nvGrpSpPr>
          <p:cNvPr id="4" name="组合 3"/>
          <p:cNvGrpSpPr/>
          <p:nvPr/>
        </p:nvGrpSpPr>
        <p:grpSpPr>
          <a:xfrm>
            <a:off x="826522" y="2695763"/>
            <a:ext cx="7569938" cy="3613557"/>
            <a:chOff x="2195736" y="2674080"/>
            <a:chExt cx="7917626" cy="3912840"/>
          </a:xfrm>
        </p:grpSpPr>
        <p:sp>
          <p:nvSpPr>
            <p:cNvPr id="5" name="圆柱形 4"/>
            <p:cNvSpPr/>
            <p:nvPr/>
          </p:nvSpPr>
          <p:spPr>
            <a:xfrm>
              <a:off x="2195736" y="2674080"/>
              <a:ext cx="1296144" cy="3912840"/>
            </a:xfrm>
            <a:prstGeom prst="can">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latin typeface="微软雅黑" pitchFamily="34" charset="-122"/>
                <a:ea typeface="微软雅黑" pitchFamily="34" charset="-122"/>
              </a:endParaRPr>
            </a:p>
          </p:txBody>
        </p:sp>
        <p:sp>
          <p:nvSpPr>
            <p:cNvPr id="6" name="TextBox 5"/>
            <p:cNvSpPr txBox="1"/>
            <p:nvPr/>
          </p:nvSpPr>
          <p:spPr>
            <a:xfrm>
              <a:off x="2674531" y="3674930"/>
              <a:ext cx="446276" cy="2063872"/>
            </a:xfrm>
            <a:prstGeom prst="rect">
              <a:avLst/>
            </a:prstGeom>
            <a:noFill/>
          </p:spPr>
          <p:txBody>
            <a:bodyPr vert="eaVert" wrap="square" rtlCol="0">
              <a:spAutoFit/>
            </a:bodyPr>
            <a:lstStyle/>
            <a:p>
              <a:r>
                <a:rPr lang="zh-CN" altLang="en-US" sz="1700" dirty="0" smtClean="0">
                  <a:latin typeface="微软雅黑" pitchFamily="34" charset="-122"/>
                  <a:ea typeface="微软雅黑" pitchFamily="34" charset="-122"/>
                </a:rPr>
                <a:t>亦庄主库</a:t>
              </a:r>
              <a:endParaRPr lang="zh-CN" altLang="en-US" sz="1700" dirty="0">
                <a:latin typeface="微软雅黑" pitchFamily="34" charset="-122"/>
                <a:ea typeface="微软雅黑" pitchFamily="34" charset="-122"/>
              </a:endParaRPr>
            </a:p>
          </p:txBody>
        </p:sp>
        <p:grpSp>
          <p:nvGrpSpPr>
            <p:cNvPr id="7" name="组合 6"/>
            <p:cNvGrpSpPr/>
            <p:nvPr/>
          </p:nvGrpSpPr>
          <p:grpSpPr>
            <a:xfrm>
              <a:off x="5148684" y="2902300"/>
              <a:ext cx="1539637" cy="639936"/>
              <a:chOff x="5148684" y="2902300"/>
              <a:chExt cx="1539637" cy="639936"/>
            </a:xfrm>
          </p:grpSpPr>
          <p:sp>
            <p:nvSpPr>
              <p:cNvPr id="24" name="圆柱形 23"/>
              <p:cNvSpPr/>
              <p:nvPr/>
            </p:nvSpPr>
            <p:spPr>
              <a:xfrm>
                <a:off x="5148684" y="2902300"/>
                <a:ext cx="1296144" cy="639936"/>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latin typeface="微软雅黑" pitchFamily="34" charset="-122"/>
                  <a:ea typeface="微软雅黑" pitchFamily="34" charset="-122"/>
                </a:endParaRPr>
              </a:p>
            </p:txBody>
          </p:sp>
          <p:sp>
            <p:nvSpPr>
              <p:cNvPr id="25" name="TextBox 24"/>
              <p:cNvSpPr txBox="1"/>
              <p:nvPr/>
            </p:nvSpPr>
            <p:spPr>
              <a:xfrm>
                <a:off x="5257006" y="3086330"/>
                <a:ext cx="1431315" cy="353943"/>
              </a:xfrm>
              <a:prstGeom prst="rect">
                <a:avLst/>
              </a:prstGeom>
              <a:noFill/>
            </p:spPr>
            <p:txBody>
              <a:bodyPr wrap="square" rtlCol="0">
                <a:spAutoFit/>
              </a:bodyPr>
              <a:lstStyle/>
              <a:p>
                <a:r>
                  <a:rPr lang="zh-CN" altLang="en-US" sz="1700" dirty="0" smtClean="0">
                    <a:latin typeface="微软雅黑" pitchFamily="34" charset="-122"/>
                    <a:ea typeface="微软雅黑" pitchFamily="34" charset="-122"/>
                  </a:rPr>
                  <a:t>廊坊</a:t>
                </a:r>
                <a:r>
                  <a:rPr lang="en-US" altLang="zh-CN" sz="1700" dirty="0" smtClean="0">
                    <a:latin typeface="微软雅黑" pitchFamily="34" charset="-122"/>
                    <a:ea typeface="微软雅黑" pitchFamily="34" charset="-122"/>
                  </a:rPr>
                  <a:t>-</a:t>
                </a:r>
                <a:r>
                  <a:rPr lang="zh-CN" altLang="en-US" sz="1700" dirty="0" smtClean="0">
                    <a:latin typeface="微软雅黑" pitchFamily="34" charset="-122"/>
                    <a:ea typeface="微软雅黑" pitchFamily="34" charset="-122"/>
                  </a:rPr>
                  <a:t>从库</a:t>
                </a:r>
                <a:endParaRPr lang="zh-CN" altLang="en-US" sz="1700" dirty="0">
                  <a:latin typeface="微软雅黑" pitchFamily="34" charset="-122"/>
                  <a:ea typeface="微软雅黑" pitchFamily="34" charset="-122"/>
                </a:endParaRPr>
              </a:p>
            </p:txBody>
          </p:sp>
        </p:grpSp>
        <p:grpSp>
          <p:nvGrpSpPr>
            <p:cNvPr id="8" name="组合 7"/>
            <p:cNvGrpSpPr/>
            <p:nvPr/>
          </p:nvGrpSpPr>
          <p:grpSpPr>
            <a:xfrm>
              <a:off x="5148064" y="3869184"/>
              <a:ext cx="1756281" cy="639936"/>
              <a:chOff x="5148684" y="2902300"/>
              <a:chExt cx="1756281" cy="639936"/>
            </a:xfrm>
          </p:grpSpPr>
          <p:sp>
            <p:nvSpPr>
              <p:cNvPr id="22" name="圆柱形 21"/>
              <p:cNvSpPr/>
              <p:nvPr/>
            </p:nvSpPr>
            <p:spPr>
              <a:xfrm>
                <a:off x="5148684" y="2902300"/>
                <a:ext cx="1296144" cy="639936"/>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latin typeface="微软雅黑" pitchFamily="34" charset="-122"/>
                  <a:ea typeface="微软雅黑" pitchFamily="34" charset="-122"/>
                </a:endParaRPr>
              </a:p>
            </p:txBody>
          </p:sp>
          <p:sp>
            <p:nvSpPr>
              <p:cNvPr id="23" name="TextBox 22"/>
              <p:cNvSpPr txBox="1"/>
              <p:nvPr/>
            </p:nvSpPr>
            <p:spPr>
              <a:xfrm>
                <a:off x="5401022" y="3055550"/>
                <a:ext cx="1503943" cy="353943"/>
              </a:xfrm>
              <a:prstGeom prst="rect">
                <a:avLst/>
              </a:prstGeom>
              <a:noFill/>
            </p:spPr>
            <p:txBody>
              <a:bodyPr wrap="square" rtlCol="0">
                <a:spAutoFit/>
              </a:bodyPr>
              <a:lstStyle/>
              <a:p>
                <a:r>
                  <a:rPr lang="zh-CN" altLang="en-US" sz="1700" dirty="0" smtClean="0">
                    <a:latin typeface="微软雅黑" pitchFamily="34" charset="-122"/>
                    <a:ea typeface="微软雅黑" pitchFamily="34" charset="-122"/>
                  </a:rPr>
                  <a:t>亦庄从库</a:t>
                </a:r>
                <a:endParaRPr lang="zh-CN" altLang="en-US" sz="1700" dirty="0">
                  <a:latin typeface="微软雅黑" pitchFamily="34" charset="-122"/>
                  <a:ea typeface="微软雅黑" pitchFamily="34" charset="-122"/>
                </a:endParaRPr>
              </a:p>
            </p:txBody>
          </p:sp>
        </p:grpSp>
        <p:grpSp>
          <p:nvGrpSpPr>
            <p:cNvPr id="9" name="组合 8"/>
            <p:cNvGrpSpPr/>
            <p:nvPr/>
          </p:nvGrpSpPr>
          <p:grpSpPr>
            <a:xfrm>
              <a:off x="5148064" y="4869160"/>
              <a:ext cx="2334612" cy="639936"/>
              <a:chOff x="5148684" y="2902300"/>
              <a:chExt cx="2334612" cy="639936"/>
            </a:xfrm>
          </p:grpSpPr>
          <p:sp>
            <p:nvSpPr>
              <p:cNvPr id="20" name="圆柱形 19"/>
              <p:cNvSpPr/>
              <p:nvPr/>
            </p:nvSpPr>
            <p:spPr>
              <a:xfrm>
                <a:off x="5148684" y="2902300"/>
                <a:ext cx="1296144" cy="639936"/>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latin typeface="微软雅黑" pitchFamily="34" charset="-122"/>
                  <a:ea typeface="微软雅黑" pitchFamily="34" charset="-122"/>
                </a:endParaRPr>
              </a:p>
            </p:txBody>
          </p:sp>
          <p:sp>
            <p:nvSpPr>
              <p:cNvPr id="21" name="TextBox 20"/>
              <p:cNvSpPr txBox="1"/>
              <p:nvPr/>
            </p:nvSpPr>
            <p:spPr>
              <a:xfrm>
                <a:off x="5320789" y="3135694"/>
                <a:ext cx="2162507" cy="353943"/>
              </a:xfrm>
              <a:prstGeom prst="rect">
                <a:avLst/>
              </a:prstGeom>
              <a:noFill/>
            </p:spPr>
            <p:txBody>
              <a:bodyPr wrap="square" rtlCol="0">
                <a:spAutoFit/>
              </a:bodyPr>
              <a:lstStyle/>
              <a:p>
                <a:r>
                  <a:rPr lang="zh-CN" altLang="en-US" sz="1700" dirty="0" smtClean="0">
                    <a:latin typeface="微软雅黑" pitchFamily="34" charset="-122"/>
                    <a:ea typeface="微软雅黑" pitchFamily="34" charset="-122"/>
                  </a:rPr>
                  <a:t>亦庄从库</a:t>
                </a:r>
                <a:endParaRPr lang="zh-CN" altLang="en-US" sz="1700" dirty="0">
                  <a:latin typeface="微软雅黑" pitchFamily="34" charset="-122"/>
                  <a:ea typeface="微软雅黑" pitchFamily="34" charset="-122"/>
                </a:endParaRPr>
              </a:p>
            </p:txBody>
          </p:sp>
        </p:grpSp>
        <p:grpSp>
          <p:nvGrpSpPr>
            <p:cNvPr id="10" name="组合 9"/>
            <p:cNvGrpSpPr/>
            <p:nvPr/>
          </p:nvGrpSpPr>
          <p:grpSpPr>
            <a:xfrm>
              <a:off x="5148064" y="5903712"/>
              <a:ext cx="1532032" cy="639936"/>
              <a:chOff x="5148684" y="2902300"/>
              <a:chExt cx="1532032" cy="639936"/>
            </a:xfrm>
          </p:grpSpPr>
          <p:sp>
            <p:nvSpPr>
              <p:cNvPr id="18" name="圆柱形 17"/>
              <p:cNvSpPr/>
              <p:nvPr/>
            </p:nvSpPr>
            <p:spPr>
              <a:xfrm>
                <a:off x="5148684" y="2902300"/>
                <a:ext cx="1296144" cy="639936"/>
              </a:xfrm>
              <a:prstGeom prst="can">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latin typeface="微软雅黑" pitchFamily="34" charset="-122"/>
                  <a:ea typeface="微软雅黑" pitchFamily="34" charset="-122"/>
                </a:endParaRPr>
              </a:p>
            </p:txBody>
          </p:sp>
          <p:sp>
            <p:nvSpPr>
              <p:cNvPr id="19" name="TextBox 18"/>
              <p:cNvSpPr txBox="1"/>
              <p:nvPr/>
            </p:nvSpPr>
            <p:spPr>
              <a:xfrm>
                <a:off x="5248781" y="3109254"/>
                <a:ext cx="1431935" cy="353943"/>
              </a:xfrm>
              <a:prstGeom prst="rect">
                <a:avLst/>
              </a:prstGeom>
              <a:noFill/>
            </p:spPr>
            <p:txBody>
              <a:bodyPr wrap="square" rtlCol="0">
                <a:spAutoFit/>
              </a:bodyPr>
              <a:lstStyle/>
              <a:p>
                <a:r>
                  <a:rPr lang="zh-CN" altLang="en-US" sz="1700" dirty="0" smtClean="0">
                    <a:latin typeface="微软雅黑" pitchFamily="34" charset="-122"/>
                    <a:ea typeface="微软雅黑" pitchFamily="34" charset="-122"/>
                  </a:rPr>
                  <a:t>廊坊从库</a:t>
                </a:r>
                <a:endParaRPr lang="zh-CN" altLang="en-US" sz="1700" dirty="0">
                  <a:latin typeface="微软雅黑" pitchFamily="34" charset="-122"/>
                  <a:ea typeface="微软雅黑" pitchFamily="34" charset="-122"/>
                </a:endParaRPr>
              </a:p>
            </p:txBody>
          </p:sp>
        </p:grpSp>
        <p:cxnSp>
          <p:nvCxnSpPr>
            <p:cNvPr id="11" name="直接箭头连接符 10"/>
            <p:cNvCxnSpPr/>
            <p:nvPr/>
          </p:nvCxnSpPr>
          <p:spPr>
            <a:xfrm>
              <a:off x="3491880" y="3354038"/>
              <a:ext cx="165618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3492500" y="4203090"/>
              <a:ext cx="165618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a:off x="3492500" y="5189128"/>
              <a:ext cx="165618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3495092" y="6178312"/>
              <a:ext cx="1656184"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 name="乘号 14"/>
            <p:cNvSpPr/>
            <p:nvPr/>
          </p:nvSpPr>
          <p:spPr>
            <a:xfrm>
              <a:off x="3995936" y="3169372"/>
              <a:ext cx="618356" cy="45037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latin typeface="微软雅黑" pitchFamily="34" charset="-122"/>
                <a:ea typeface="微软雅黑" pitchFamily="34" charset="-122"/>
              </a:endParaRPr>
            </a:p>
          </p:txBody>
        </p:sp>
        <p:sp>
          <p:nvSpPr>
            <p:cNvPr id="16" name="乘号 15"/>
            <p:cNvSpPr/>
            <p:nvPr/>
          </p:nvSpPr>
          <p:spPr>
            <a:xfrm>
              <a:off x="4014006" y="5998492"/>
              <a:ext cx="618356" cy="45037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latin typeface="微软雅黑" pitchFamily="34" charset="-122"/>
                <a:ea typeface="微软雅黑" pitchFamily="34" charset="-122"/>
              </a:endParaRPr>
            </a:p>
          </p:txBody>
        </p:sp>
        <p:sp>
          <p:nvSpPr>
            <p:cNvPr id="17" name="乘号 16"/>
            <p:cNvSpPr/>
            <p:nvPr/>
          </p:nvSpPr>
          <p:spPr>
            <a:xfrm>
              <a:off x="9495006" y="4252298"/>
              <a:ext cx="618356" cy="450376"/>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0">
                <a:latin typeface="微软雅黑" pitchFamily="34" charset="-122"/>
                <a:ea typeface="微软雅黑" pitchFamily="34" charset="-122"/>
              </a:endParaRPr>
            </a:p>
          </p:txBody>
        </p:sp>
      </p:grpSp>
      <p:grpSp>
        <p:nvGrpSpPr>
          <p:cNvPr id="26" name="组合 25"/>
          <p:cNvGrpSpPr/>
          <p:nvPr/>
        </p:nvGrpSpPr>
        <p:grpSpPr>
          <a:xfrm>
            <a:off x="6090344" y="4279939"/>
            <a:ext cx="2601987" cy="1303019"/>
            <a:chOff x="5997252" y="3240746"/>
            <a:chExt cx="2721496" cy="1410938"/>
          </a:xfrm>
        </p:grpSpPr>
        <p:grpSp>
          <p:nvGrpSpPr>
            <p:cNvPr id="27" name="组合 26"/>
            <p:cNvGrpSpPr/>
            <p:nvPr/>
          </p:nvGrpSpPr>
          <p:grpSpPr>
            <a:xfrm>
              <a:off x="6012160" y="3240746"/>
              <a:ext cx="2706588" cy="379002"/>
              <a:chOff x="6012160" y="3240746"/>
              <a:chExt cx="2706588" cy="379002"/>
            </a:xfrm>
          </p:grpSpPr>
          <p:cxnSp>
            <p:nvCxnSpPr>
              <p:cNvPr id="32" name="直接连接符 31"/>
              <p:cNvCxnSpPr/>
              <p:nvPr/>
            </p:nvCxnSpPr>
            <p:spPr>
              <a:xfrm>
                <a:off x="6012160" y="3619748"/>
                <a:ext cx="2706588"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806108" y="3240746"/>
                <a:ext cx="1512168" cy="353943"/>
              </a:xfrm>
              <a:prstGeom prst="rect">
                <a:avLst/>
              </a:prstGeom>
              <a:noFill/>
            </p:spPr>
            <p:txBody>
              <a:bodyPr wrap="square" rtlCol="0">
                <a:spAutoFit/>
              </a:bodyPr>
              <a:lstStyle/>
              <a:p>
                <a:r>
                  <a:rPr lang="zh-CN" altLang="en-US" sz="1700" dirty="0" smtClean="0">
                    <a:latin typeface="微软雅黑" pitchFamily="34" charset="-122"/>
                    <a:ea typeface="微软雅黑" pitchFamily="34" charset="-122"/>
                  </a:rPr>
                  <a:t>同步处理</a:t>
                </a:r>
                <a:endParaRPr lang="zh-CN" altLang="en-US" sz="1700" dirty="0">
                  <a:latin typeface="微软雅黑" pitchFamily="34" charset="-122"/>
                  <a:ea typeface="微软雅黑" pitchFamily="34" charset="-122"/>
                </a:endParaRPr>
              </a:p>
            </p:txBody>
          </p:sp>
        </p:grpSp>
        <p:grpSp>
          <p:nvGrpSpPr>
            <p:cNvPr id="28" name="组合 27"/>
            <p:cNvGrpSpPr/>
            <p:nvPr/>
          </p:nvGrpSpPr>
          <p:grpSpPr>
            <a:xfrm>
              <a:off x="5997252" y="4248858"/>
              <a:ext cx="2706588" cy="402826"/>
              <a:chOff x="6012160" y="3216922"/>
              <a:chExt cx="2706588" cy="402826"/>
            </a:xfrm>
          </p:grpSpPr>
          <p:cxnSp>
            <p:nvCxnSpPr>
              <p:cNvPr id="30" name="直接连接符 29"/>
              <p:cNvCxnSpPr/>
              <p:nvPr/>
            </p:nvCxnSpPr>
            <p:spPr>
              <a:xfrm>
                <a:off x="6012160" y="3619748"/>
                <a:ext cx="2706588"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806108" y="3216922"/>
                <a:ext cx="1512168" cy="353943"/>
              </a:xfrm>
              <a:prstGeom prst="rect">
                <a:avLst/>
              </a:prstGeom>
              <a:noFill/>
            </p:spPr>
            <p:txBody>
              <a:bodyPr wrap="square" rtlCol="0">
                <a:spAutoFit/>
              </a:bodyPr>
              <a:lstStyle/>
              <a:p>
                <a:r>
                  <a:rPr lang="zh-CN" altLang="en-US" sz="1700" dirty="0">
                    <a:latin typeface="微软雅黑" pitchFamily="34" charset="-122"/>
                    <a:ea typeface="微软雅黑" pitchFamily="34" charset="-122"/>
                  </a:rPr>
                  <a:t>异</a:t>
                </a:r>
                <a:r>
                  <a:rPr lang="zh-CN" altLang="en-US" sz="1700" dirty="0" smtClean="0">
                    <a:latin typeface="微软雅黑" pitchFamily="34" charset="-122"/>
                    <a:ea typeface="微软雅黑" pitchFamily="34" charset="-122"/>
                  </a:rPr>
                  <a:t>步处理</a:t>
                </a:r>
                <a:endParaRPr lang="zh-CN" altLang="en-US" sz="1700" dirty="0">
                  <a:latin typeface="微软雅黑" pitchFamily="34" charset="-122"/>
                  <a:ea typeface="微软雅黑" pitchFamily="34" charset="-122"/>
                </a:endParaRPr>
              </a:p>
            </p:txBody>
          </p:sp>
        </p:grpSp>
        <p:cxnSp>
          <p:nvCxnSpPr>
            <p:cNvPr id="29" name="直接箭头连接符 28"/>
            <p:cNvCxnSpPr/>
            <p:nvPr/>
          </p:nvCxnSpPr>
          <p:spPr>
            <a:xfrm>
              <a:off x="7350546" y="3658262"/>
              <a:ext cx="14908" cy="662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6742709"/>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支付成功后不能及时对账</a:t>
            </a:r>
          </a:p>
        </p:txBody>
      </p:sp>
      <p:sp>
        <p:nvSpPr>
          <p:cNvPr id="3" name="内容占位符 2"/>
          <p:cNvSpPr>
            <a:spLocks noGrp="1"/>
          </p:cNvSpPr>
          <p:nvPr>
            <p:ph idx="1"/>
          </p:nvPr>
        </p:nvSpPr>
        <p:spPr/>
        <p:txBody>
          <a:bodyPr/>
          <a:lstStyle/>
          <a:p>
            <a:r>
              <a:rPr lang="zh-CN" altLang="en-US" dirty="0" smtClean="0"/>
              <a:t>后续改进</a:t>
            </a:r>
            <a:endParaRPr lang="zh-CN" altLang="en-US" dirty="0"/>
          </a:p>
        </p:txBody>
      </p:sp>
      <p:grpSp>
        <p:nvGrpSpPr>
          <p:cNvPr id="4" name="Group 50"/>
          <p:cNvGrpSpPr>
            <a:grpSpLocks/>
          </p:cNvGrpSpPr>
          <p:nvPr/>
        </p:nvGrpSpPr>
        <p:grpSpPr bwMode="auto">
          <a:xfrm>
            <a:off x="1031872" y="2354782"/>
            <a:ext cx="6888165" cy="3160713"/>
            <a:chOff x="720" y="1299"/>
            <a:chExt cx="4339" cy="1991"/>
          </a:xfrm>
        </p:grpSpPr>
        <p:grpSp>
          <p:nvGrpSpPr>
            <p:cNvPr id="5" name="Group 47"/>
            <p:cNvGrpSpPr>
              <a:grpSpLocks/>
            </p:cNvGrpSpPr>
            <p:nvPr/>
          </p:nvGrpSpPr>
          <p:grpSpPr bwMode="auto">
            <a:xfrm>
              <a:off x="720" y="1299"/>
              <a:ext cx="2851" cy="1991"/>
              <a:chOff x="720" y="1299"/>
              <a:chExt cx="2851" cy="1991"/>
            </a:xfrm>
          </p:grpSpPr>
          <p:sp>
            <p:nvSpPr>
              <p:cNvPr id="29"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30" name="AutoShape 5"/>
              <p:cNvSpPr>
                <a:spLocks noChangeArrowheads="1"/>
              </p:cNvSpPr>
              <p:nvPr/>
            </p:nvSpPr>
            <p:spPr bwMode="gray">
              <a:xfrm>
                <a:off x="741" y="1495"/>
                <a:ext cx="1322" cy="1766"/>
              </a:xfrm>
              <a:prstGeom prst="roundRect">
                <a:avLst>
                  <a:gd name="adj" fmla="val 16667"/>
                </a:avLst>
              </a:prstGeom>
              <a:solidFill>
                <a:srgbClr val="3CA1E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31"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32" name="AutoShape 7"/>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grpSp>
            <p:nvGrpSpPr>
              <p:cNvPr id="33" name="Group 10"/>
              <p:cNvGrpSpPr>
                <a:grpSpLocks/>
              </p:cNvGrpSpPr>
              <p:nvPr/>
            </p:nvGrpSpPr>
            <p:grpSpPr bwMode="auto">
              <a:xfrm>
                <a:off x="1189" y="1299"/>
                <a:ext cx="405" cy="392"/>
                <a:chOff x="1289" y="587"/>
                <a:chExt cx="668" cy="647"/>
              </a:xfrm>
            </p:grpSpPr>
            <p:sp>
              <p:nvSpPr>
                <p:cNvPr id="39" name="Oval 11"/>
                <p:cNvSpPr>
                  <a:spLocks noChangeArrowheads="1"/>
                </p:cNvSpPr>
                <p:nvPr/>
              </p:nvSpPr>
              <p:spPr bwMode="gray">
                <a:xfrm>
                  <a:off x="1289" y="669"/>
                  <a:ext cx="668" cy="495"/>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40" name="Oval 12"/>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41"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42" name="Oval 14"/>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43" name="Oval 15"/>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grpSp>
          <p:sp>
            <p:nvSpPr>
              <p:cNvPr id="34" name="Text Box 16"/>
              <p:cNvSpPr txBox="1">
                <a:spLocks noChangeArrowheads="1"/>
              </p:cNvSpPr>
              <p:nvPr/>
            </p:nvSpPr>
            <p:spPr bwMode="gray">
              <a:xfrm>
                <a:off x="1291" y="1354"/>
                <a:ext cx="1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sz="1600" dirty="0">
                    <a:solidFill>
                      <a:srgbClr val="000000"/>
                    </a:solidFill>
                    <a:latin typeface="微软雅黑" pitchFamily="34" charset="-122"/>
                    <a:ea typeface="微软雅黑" pitchFamily="34" charset="-122"/>
                  </a:rPr>
                  <a:t>1</a:t>
                </a:r>
                <a:endParaRPr lang="en-US" altLang="zh-CN" sz="1600" dirty="0">
                  <a:latin typeface="微软雅黑" pitchFamily="34" charset="-122"/>
                  <a:ea typeface="微软雅黑" pitchFamily="34" charset="-122"/>
                </a:endParaRPr>
              </a:p>
            </p:txBody>
          </p:sp>
          <p:sp>
            <p:nvSpPr>
              <p:cNvPr id="35" name="Text Box 17"/>
              <p:cNvSpPr txBox="1">
                <a:spLocks noChangeArrowheads="1"/>
              </p:cNvSpPr>
              <p:nvPr/>
            </p:nvSpPr>
            <p:spPr bwMode="gray">
              <a:xfrm>
                <a:off x="736" y="2055"/>
                <a:ext cx="129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r>
                  <a:rPr lang="zh-CN" altLang="en-US" sz="1600" dirty="0" smtClean="0">
                    <a:latin typeface="微软雅黑" pitchFamily="34" charset="-122"/>
                    <a:ea typeface="微软雅黑" pitchFamily="34" charset="-122"/>
                  </a:rPr>
                  <a:t>梳理并推进非</a:t>
                </a:r>
                <a:r>
                  <a:rPr lang="zh-CN" altLang="en-US" sz="1600" dirty="0">
                    <a:latin typeface="微软雅黑" pitchFamily="34" charset="-122"/>
                    <a:ea typeface="微软雅黑" pitchFamily="34" charset="-122"/>
                  </a:rPr>
                  <a:t>核心子</a:t>
                </a:r>
                <a:r>
                  <a:rPr lang="zh-CN" altLang="en-US" sz="1600" dirty="0" smtClean="0">
                    <a:latin typeface="微软雅黑" pitchFamily="34" charset="-122"/>
                    <a:ea typeface="微软雅黑" pitchFamily="34" charset="-122"/>
                  </a:rPr>
                  <a:t>任务下线，减轻</a:t>
                </a:r>
                <a:r>
                  <a:rPr lang="zh-CN" altLang="en-US" sz="1600" dirty="0">
                    <a:latin typeface="微软雅黑" pitchFamily="34" charset="-122"/>
                    <a:ea typeface="微软雅黑" pitchFamily="34" charset="-122"/>
                  </a:rPr>
                  <a:t>支付任务压力</a:t>
                </a:r>
                <a:endParaRPr lang="en-US" altLang="zh-CN" sz="1600" dirty="0">
                  <a:latin typeface="微软雅黑" pitchFamily="34" charset="-122"/>
                  <a:ea typeface="微软雅黑" pitchFamily="34" charset="-122"/>
                </a:endParaRPr>
              </a:p>
            </p:txBody>
          </p:sp>
          <p:sp>
            <p:nvSpPr>
              <p:cNvPr id="36" name="Text Box 17"/>
              <p:cNvSpPr txBox="1">
                <a:spLocks noChangeArrowheads="1"/>
              </p:cNvSpPr>
              <p:nvPr/>
            </p:nvSpPr>
            <p:spPr bwMode="gray">
              <a:xfrm>
                <a:off x="2246" y="1900"/>
                <a:ext cx="1296"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r>
                  <a:rPr lang="zh-CN" altLang="en-US" sz="1600" dirty="0" smtClean="0">
                    <a:latin typeface="微软雅黑" pitchFamily="34" charset="-122"/>
                    <a:ea typeface="微软雅黑" pitchFamily="34" charset="-122"/>
                  </a:rPr>
                  <a:t>虚拟资金消息化方案</a:t>
                </a:r>
                <a:endParaRPr lang="en-US" altLang="zh-CN" sz="1600" dirty="0" smtClean="0">
                  <a:latin typeface="微软雅黑" pitchFamily="34" charset="-122"/>
                  <a:ea typeface="微软雅黑" pitchFamily="34" charset="-122"/>
                </a:endParaRPr>
              </a:p>
              <a:p>
                <a:pPr algn="l" eaLnBrk="1" hangingPunct="1"/>
                <a:endParaRPr lang="en-US" altLang="zh-CN" sz="1600" dirty="0" smtClean="0">
                  <a:latin typeface="微软雅黑" pitchFamily="34" charset="-122"/>
                  <a:ea typeface="微软雅黑" pitchFamily="34" charset="-122"/>
                </a:endParaRPr>
              </a:p>
              <a:p>
                <a:pPr algn="l" eaLnBrk="1" hangingPunct="1"/>
                <a:r>
                  <a:rPr lang="zh-CN" altLang="en-US" sz="1600" dirty="0" smtClean="0">
                    <a:latin typeface="微软雅黑" pitchFamily="34" charset="-122"/>
                    <a:ea typeface="微软雅黑" pitchFamily="34" charset="-122"/>
                  </a:rPr>
                  <a:t>完成所有虚拟资金消息上线后，方案不可行又不得不回滚</a:t>
                </a:r>
                <a:endParaRPr lang="en-US" altLang="zh-CN" sz="1600" dirty="0">
                  <a:latin typeface="微软雅黑" pitchFamily="34" charset="-122"/>
                  <a:ea typeface="微软雅黑" pitchFamily="34" charset="-122"/>
                </a:endParaRPr>
              </a:p>
            </p:txBody>
          </p:sp>
          <p:sp>
            <p:nvSpPr>
              <p:cNvPr id="37" name="Text Box 17"/>
              <p:cNvSpPr txBox="1">
                <a:spLocks noChangeArrowheads="1"/>
              </p:cNvSpPr>
              <p:nvPr/>
            </p:nvSpPr>
            <p:spPr bwMode="gray">
              <a:xfrm>
                <a:off x="2229" y="1901"/>
                <a:ext cx="1296"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r>
                  <a:rPr lang="zh-CN" altLang="en-US" sz="1600" dirty="0" smtClean="0">
                    <a:latin typeface="微软雅黑" pitchFamily="34" charset="-122"/>
                    <a:ea typeface="微软雅黑" pitchFamily="34" charset="-122"/>
                  </a:rPr>
                  <a:t>虚拟资金消息化方案</a:t>
                </a:r>
                <a:endParaRPr lang="en-US" altLang="zh-CN" sz="1600" dirty="0" smtClean="0">
                  <a:latin typeface="微软雅黑" pitchFamily="34" charset="-122"/>
                  <a:ea typeface="微软雅黑" pitchFamily="34" charset="-122"/>
                </a:endParaRPr>
              </a:p>
              <a:p>
                <a:pPr algn="l" eaLnBrk="1" hangingPunct="1"/>
                <a:endParaRPr lang="en-US" altLang="zh-CN" sz="1600" dirty="0" smtClean="0">
                  <a:latin typeface="微软雅黑" pitchFamily="34" charset="-122"/>
                  <a:ea typeface="微软雅黑" pitchFamily="34" charset="-122"/>
                </a:endParaRPr>
              </a:p>
              <a:p>
                <a:pPr algn="l" eaLnBrk="1" hangingPunct="1"/>
                <a:r>
                  <a:rPr lang="zh-CN" altLang="en-US" sz="1600" dirty="0" smtClean="0">
                    <a:latin typeface="微软雅黑" pitchFamily="34" charset="-122"/>
                    <a:ea typeface="微软雅黑" pitchFamily="34" charset="-122"/>
                  </a:rPr>
                  <a:t>完成所有虚拟资金消息上线后，方案不可行又不得不回滚</a:t>
                </a:r>
                <a:endParaRPr lang="en-US" altLang="zh-CN" sz="1600" dirty="0">
                  <a:latin typeface="微软雅黑" pitchFamily="34" charset="-122"/>
                  <a:ea typeface="微软雅黑" pitchFamily="34" charset="-122"/>
                </a:endParaRPr>
              </a:p>
            </p:txBody>
          </p:sp>
          <p:sp>
            <p:nvSpPr>
              <p:cNvPr id="38" name="Text Box 17"/>
              <p:cNvSpPr txBox="1">
                <a:spLocks noChangeArrowheads="1"/>
              </p:cNvSpPr>
              <p:nvPr/>
            </p:nvSpPr>
            <p:spPr bwMode="gray">
              <a:xfrm>
                <a:off x="2275" y="1901"/>
                <a:ext cx="1296"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r>
                  <a:rPr lang="zh-CN" altLang="en-US" sz="1600" dirty="0" smtClean="0">
                    <a:latin typeface="微软雅黑" pitchFamily="34" charset="-122"/>
                    <a:ea typeface="微软雅黑" pitchFamily="34" charset="-122"/>
                  </a:rPr>
                  <a:t>虚拟资金消息化方案</a:t>
                </a:r>
                <a:endParaRPr lang="en-US" altLang="zh-CN" sz="1600" dirty="0" smtClean="0">
                  <a:latin typeface="微软雅黑" pitchFamily="34" charset="-122"/>
                  <a:ea typeface="微软雅黑" pitchFamily="34" charset="-122"/>
                </a:endParaRPr>
              </a:p>
              <a:p>
                <a:pPr algn="l" eaLnBrk="1" hangingPunct="1"/>
                <a:endParaRPr lang="en-US" altLang="zh-CN" sz="1600" dirty="0" smtClean="0">
                  <a:latin typeface="微软雅黑" pitchFamily="34" charset="-122"/>
                  <a:ea typeface="微软雅黑" pitchFamily="34" charset="-122"/>
                </a:endParaRPr>
              </a:p>
              <a:p>
                <a:pPr algn="l" eaLnBrk="1" hangingPunct="1"/>
                <a:r>
                  <a:rPr lang="zh-CN" altLang="en-US" sz="1600" dirty="0" smtClean="0">
                    <a:latin typeface="微软雅黑" pitchFamily="34" charset="-122"/>
                    <a:ea typeface="微软雅黑" pitchFamily="34" charset="-122"/>
                  </a:rPr>
                  <a:t>完成所有虚拟资金消息上线后，方案不可行又不得不回滚</a:t>
                </a:r>
                <a:endParaRPr lang="en-US" altLang="zh-CN" sz="1600" dirty="0">
                  <a:latin typeface="微软雅黑" pitchFamily="34" charset="-122"/>
                  <a:ea typeface="微软雅黑" pitchFamily="34" charset="-122"/>
                </a:endParaRPr>
              </a:p>
            </p:txBody>
          </p:sp>
        </p:grpSp>
        <p:grpSp>
          <p:nvGrpSpPr>
            <p:cNvPr id="6" name="Group 48"/>
            <p:cNvGrpSpPr>
              <a:grpSpLocks/>
            </p:cNvGrpSpPr>
            <p:nvPr/>
          </p:nvGrpSpPr>
          <p:grpSpPr bwMode="auto">
            <a:xfrm>
              <a:off x="2208" y="1299"/>
              <a:ext cx="1363" cy="1991"/>
              <a:chOff x="2208" y="1299"/>
              <a:chExt cx="1363" cy="1991"/>
            </a:xfrm>
          </p:grpSpPr>
          <p:sp>
            <p:nvSpPr>
              <p:cNvPr id="19"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20" name="AutoShape 20"/>
              <p:cNvSpPr>
                <a:spLocks noChangeArrowheads="1"/>
              </p:cNvSpPr>
              <p:nvPr/>
            </p:nvSpPr>
            <p:spPr bwMode="gray">
              <a:xfrm>
                <a:off x="2229" y="1495"/>
                <a:ext cx="1322" cy="1766"/>
              </a:xfrm>
              <a:prstGeom prst="roundRect">
                <a:avLst>
                  <a:gd name="adj" fmla="val 16667"/>
                </a:avLst>
              </a:prstGeom>
              <a:solidFill>
                <a:srgbClr val="73E77E"/>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dirty="0">
                  <a:latin typeface="微软雅黑" pitchFamily="34" charset="-122"/>
                  <a:ea typeface="微软雅黑" pitchFamily="34" charset="-122"/>
                </a:endParaRPr>
              </a:p>
            </p:txBody>
          </p:sp>
          <p:sp>
            <p:nvSpPr>
              <p:cNvPr id="21"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B3F2B9"/>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22" name="AutoShape 22"/>
              <p:cNvSpPr>
                <a:spLocks noChangeArrowheads="1"/>
              </p:cNvSpPr>
              <p:nvPr/>
            </p:nvSpPr>
            <p:spPr bwMode="gray">
              <a:xfrm>
                <a:off x="2240" y="1509"/>
                <a:ext cx="1304" cy="446"/>
              </a:xfrm>
              <a:prstGeom prst="roundRect">
                <a:avLst>
                  <a:gd name="adj" fmla="val 50000"/>
                </a:avLst>
              </a:prstGeom>
              <a:gradFill rotWithShape="1">
                <a:gsLst>
                  <a:gs pos="0">
                    <a:srgbClr val="D0F7D4"/>
                  </a:gs>
                  <a:gs pos="100000">
                    <a:srgbClr val="73E77E"/>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23" name="Oval 23"/>
              <p:cNvSpPr>
                <a:spLocks noChangeArrowheads="1"/>
              </p:cNvSpPr>
              <p:nvPr/>
            </p:nvSpPr>
            <p:spPr bwMode="gray">
              <a:xfrm>
                <a:off x="2677" y="1349"/>
                <a:ext cx="405" cy="300"/>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24" name="Oval 24"/>
              <p:cNvSpPr>
                <a:spLocks noChangeArrowheads="1"/>
              </p:cNvSpPr>
              <p:nvPr/>
            </p:nvSpPr>
            <p:spPr bwMode="gray">
              <a:xfrm>
                <a:off x="2681" y="1299"/>
                <a:ext cx="392" cy="39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25"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26" name="Oval 26"/>
              <p:cNvSpPr>
                <a:spLocks noChangeArrowheads="1"/>
              </p:cNvSpPr>
              <p:nvPr/>
            </p:nvSpPr>
            <p:spPr bwMode="gray">
              <a:xfrm>
                <a:off x="2690" y="1305"/>
                <a:ext cx="364" cy="357"/>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27" name="Oval 27"/>
              <p:cNvSpPr>
                <a:spLocks noChangeArrowheads="1"/>
              </p:cNvSpPr>
              <p:nvPr/>
            </p:nvSpPr>
            <p:spPr bwMode="gray">
              <a:xfrm>
                <a:off x="2712" y="1315"/>
                <a:ext cx="323" cy="290"/>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28" name="Text Box 28"/>
              <p:cNvSpPr txBox="1">
                <a:spLocks noChangeArrowheads="1"/>
              </p:cNvSpPr>
              <p:nvPr/>
            </p:nvSpPr>
            <p:spPr bwMode="gray">
              <a:xfrm>
                <a:off x="2779" y="1354"/>
                <a:ext cx="1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sz="1600" dirty="0">
                    <a:solidFill>
                      <a:srgbClr val="000000"/>
                    </a:solidFill>
                    <a:latin typeface="微软雅黑" pitchFamily="34" charset="-122"/>
                    <a:ea typeface="微软雅黑" pitchFamily="34" charset="-122"/>
                  </a:rPr>
                  <a:t>2</a:t>
                </a:r>
                <a:endParaRPr lang="en-US" altLang="zh-CN" sz="1600" dirty="0">
                  <a:latin typeface="微软雅黑" pitchFamily="34" charset="-122"/>
                  <a:ea typeface="微软雅黑" pitchFamily="34" charset="-122"/>
                </a:endParaRPr>
              </a:p>
            </p:txBody>
          </p:sp>
        </p:grpSp>
        <p:grpSp>
          <p:nvGrpSpPr>
            <p:cNvPr id="7" name="Group 49"/>
            <p:cNvGrpSpPr>
              <a:grpSpLocks/>
            </p:cNvGrpSpPr>
            <p:nvPr/>
          </p:nvGrpSpPr>
          <p:grpSpPr bwMode="auto">
            <a:xfrm>
              <a:off x="3696" y="1299"/>
              <a:ext cx="1363" cy="1991"/>
              <a:chOff x="3696" y="1299"/>
              <a:chExt cx="1363" cy="1991"/>
            </a:xfrm>
          </p:grpSpPr>
          <p:sp>
            <p:nvSpPr>
              <p:cNvPr id="8"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9" name="AutoShape 34"/>
              <p:cNvSpPr>
                <a:spLocks noChangeArrowheads="1"/>
              </p:cNvSpPr>
              <p:nvPr/>
            </p:nvSpPr>
            <p:spPr bwMode="gray">
              <a:xfrm>
                <a:off x="3717" y="1495"/>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10"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11" name="AutoShape 36"/>
              <p:cNvSpPr>
                <a:spLocks noChangeArrowheads="1"/>
              </p:cNvSpPr>
              <p:nvPr/>
            </p:nvSpPr>
            <p:spPr bwMode="gray">
              <a:xfrm>
                <a:off x="3728" y="1509"/>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grpSp>
            <p:nvGrpSpPr>
              <p:cNvPr id="12" name="Group 37"/>
              <p:cNvGrpSpPr>
                <a:grpSpLocks/>
              </p:cNvGrpSpPr>
              <p:nvPr/>
            </p:nvGrpSpPr>
            <p:grpSpPr bwMode="auto">
              <a:xfrm>
                <a:off x="4165" y="1299"/>
                <a:ext cx="405" cy="392"/>
                <a:chOff x="1289" y="587"/>
                <a:chExt cx="668" cy="647"/>
              </a:xfrm>
            </p:grpSpPr>
            <p:sp>
              <p:nvSpPr>
                <p:cNvPr id="14" name="Oval 38"/>
                <p:cNvSpPr>
                  <a:spLocks noChangeArrowheads="1"/>
                </p:cNvSpPr>
                <p:nvPr/>
              </p:nvSpPr>
              <p:spPr bwMode="gray">
                <a:xfrm>
                  <a:off x="1289" y="669"/>
                  <a:ext cx="668" cy="495"/>
                </a:xfrm>
                <a:prstGeom prst="ellipse">
                  <a:avLst/>
                </a:prstGeom>
                <a:solidFill>
                  <a:srgbClr val="333333"/>
                </a:soli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15" name="Oval 39"/>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16"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17" name="Oval 41"/>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sp>
              <p:nvSpPr>
                <p:cNvPr id="18" name="Oval 42"/>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600">
                    <a:latin typeface="微软雅黑" pitchFamily="34" charset="-122"/>
                    <a:ea typeface="微软雅黑" pitchFamily="34" charset="-122"/>
                  </a:endParaRPr>
                </a:p>
              </p:txBody>
            </p:sp>
          </p:grpSp>
          <p:sp>
            <p:nvSpPr>
              <p:cNvPr id="13" name="Text Box 43"/>
              <p:cNvSpPr txBox="1">
                <a:spLocks noChangeArrowheads="1"/>
              </p:cNvSpPr>
              <p:nvPr/>
            </p:nvSpPr>
            <p:spPr bwMode="gray">
              <a:xfrm>
                <a:off x="4267" y="1354"/>
                <a:ext cx="192"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r>
                  <a:rPr lang="en-US" altLang="zh-CN" sz="1600" dirty="0">
                    <a:solidFill>
                      <a:srgbClr val="000000"/>
                    </a:solidFill>
                    <a:latin typeface="微软雅黑" pitchFamily="34" charset="-122"/>
                    <a:ea typeface="微软雅黑" pitchFamily="34" charset="-122"/>
                  </a:rPr>
                  <a:t>3</a:t>
                </a:r>
                <a:endParaRPr lang="en-US" altLang="zh-CN" sz="1600" dirty="0">
                  <a:latin typeface="微软雅黑" pitchFamily="34" charset="-122"/>
                  <a:ea typeface="微软雅黑" pitchFamily="34" charset="-122"/>
                </a:endParaRPr>
              </a:p>
            </p:txBody>
          </p:sp>
        </p:grpSp>
      </p:grpSp>
      <p:sp>
        <p:nvSpPr>
          <p:cNvPr id="44" name="TextBox 47"/>
          <p:cNvSpPr txBox="1"/>
          <p:nvPr/>
        </p:nvSpPr>
        <p:spPr>
          <a:xfrm>
            <a:off x="3486148" y="3532370"/>
            <a:ext cx="2025651" cy="83099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a:latin typeface="微软雅黑" pitchFamily="34" charset="-122"/>
                <a:ea typeface="微软雅黑" pitchFamily="34" charset="-122"/>
              </a:rPr>
              <a:t>将原来的单库单表主任务</a:t>
            </a:r>
            <a:r>
              <a:rPr lang="zh-CN" altLang="en-US" sz="1600" dirty="0" smtClean="0">
                <a:latin typeface="微软雅黑" pitchFamily="34" charset="-122"/>
                <a:ea typeface="微软雅黑" pitchFamily="34" charset="-122"/>
              </a:rPr>
              <a:t>进行拆库拆表，</a:t>
            </a:r>
            <a:r>
              <a:rPr lang="zh-CN" altLang="en-US" sz="1600" dirty="0">
                <a:latin typeface="微软雅黑" pitchFamily="34" charset="-122"/>
                <a:ea typeface="微软雅黑" pitchFamily="34" charset="-122"/>
              </a:rPr>
              <a:t>进行压力分摊</a:t>
            </a:r>
          </a:p>
        </p:txBody>
      </p:sp>
      <p:sp>
        <p:nvSpPr>
          <p:cNvPr id="45" name="TextBox 47"/>
          <p:cNvSpPr txBox="1"/>
          <p:nvPr/>
        </p:nvSpPr>
        <p:spPr>
          <a:xfrm>
            <a:off x="5852391" y="3507173"/>
            <a:ext cx="2025651" cy="132343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600" dirty="0" smtClean="0">
                <a:latin typeface="微软雅黑" pitchFamily="34" charset="-122"/>
                <a:ea typeface="微软雅黑" pitchFamily="34" charset="-122"/>
              </a:rPr>
              <a:t>加快规划中的的</a:t>
            </a:r>
            <a:r>
              <a:rPr lang="zh-CN" altLang="en-US" sz="1600" dirty="0">
                <a:latin typeface="微软雅黑" pitchFamily="34" charset="-122"/>
                <a:ea typeface="微软雅黑" pitchFamily="34" charset="-122"/>
              </a:rPr>
              <a:t>新支付</a:t>
            </a:r>
            <a:r>
              <a:rPr lang="zh-CN" altLang="en-US" sz="1600" dirty="0" smtClean="0">
                <a:latin typeface="微软雅黑" pitchFamily="34" charset="-122"/>
                <a:ea typeface="微软雅黑" pitchFamily="34" charset="-122"/>
              </a:rPr>
              <a:t>系统实施，通过</a:t>
            </a:r>
            <a:r>
              <a:rPr lang="zh-CN" altLang="en-US" sz="1600" dirty="0">
                <a:latin typeface="微软雅黑" pitchFamily="34" charset="-122"/>
                <a:ea typeface="微软雅黑" pitchFamily="34" charset="-122"/>
              </a:rPr>
              <a:t>优化流程及性能提升保证以后大促</a:t>
            </a:r>
            <a:r>
              <a:rPr lang="zh-CN" altLang="en-US" sz="1600" dirty="0" smtClean="0">
                <a:latin typeface="微软雅黑" pitchFamily="34" charset="-122"/>
                <a:ea typeface="微软雅黑" pitchFamily="34" charset="-122"/>
              </a:rPr>
              <a:t>时支付核心系统高性能</a:t>
            </a:r>
            <a:endParaRPr lang="zh-CN" altLang="en-US" sz="1600" dirty="0">
              <a:latin typeface="微软雅黑" pitchFamily="34" charset="-122"/>
              <a:ea typeface="微软雅黑" pitchFamily="34" charset="-122"/>
            </a:endParaRPr>
          </a:p>
        </p:txBody>
      </p:sp>
    </p:spTree>
    <p:extLst>
      <p:ext uri="{BB962C8B-B14F-4D97-AF65-F5344CB8AC3E}">
        <p14:creationId xmlns:p14="http://schemas.microsoft.com/office/powerpoint/2010/main" val="1481019112"/>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dirty="0"/>
              <a:t>卡中心、支付密码</a:t>
            </a:r>
            <a:r>
              <a:rPr lang="en-US" altLang="zh-CN" dirty="0"/>
              <a:t>M6</a:t>
            </a:r>
            <a:r>
              <a:rPr lang="zh-CN" altLang="en-US" dirty="0"/>
              <a:t>机房</a:t>
            </a:r>
            <a:r>
              <a:rPr lang="zh-CN" altLang="en-US" dirty="0" smtClean="0"/>
              <a:t>服务异常</a:t>
            </a:r>
            <a:endParaRPr lang="zh-CN" altLang="en-US" dirty="0"/>
          </a:p>
        </p:txBody>
      </p:sp>
      <p:sp>
        <p:nvSpPr>
          <p:cNvPr id="3" name="内容占位符 2"/>
          <p:cNvSpPr>
            <a:spLocks noGrp="1"/>
          </p:cNvSpPr>
          <p:nvPr>
            <p:ph idx="1"/>
          </p:nvPr>
        </p:nvSpPr>
        <p:spPr/>
        <p:txBody>
          <a:bodyPr/>
          <a:lstStyle/>
          <a:p>
            <a:r>
              <a:rPr lang="zh-CN" altLang="en-US" dirty="0" smtClean="0"/>
              <a:t>现象</a:t>
            </a:r>
            <a:endParaRPr lang="en-US" altLang="zh-CN" dirty="0" smtClean="0"/>
          </a:p>
          <a:p>
            <a:pPr lvl="1"/>
            <a:r>
              <a:rPr lang="en-US" altLang="zh-CN" dirty="0"/>
              <a:t>11</a:t>
            </a:r>
            <a:r>
              <a:rPr lang="zh-CN" altLang="en-US" dirty="0"/>
              <a:t>月</a:t>
            </a:r>
            <a:r>
              <a:rPr lang="en-US" altLang="zh-CN" dirty="0"/>
              <a:t>11</a:t>
            </a:r>
            <a:r>
              <a:rPr lang="zh-CN" altLang="en-US" dirty="0"/>
              <a:t>日（</a:t>
            </a:r>
            <a:r>
              <a:rPr lang="en-US" altLang="zh-CN" dirty="0"/>
              <a:t> 00:00-00:10</a:t>
            </a:r>
            <a:r>
              <a:rPr lang="zh-CN" altLang="en-US" dirty="0"/>
              <a:t>、</a:t>
            </a:r>
            <a:r>
              <a:rPr lang="en-US" altLang="zh-CN" dirty="0"/>
              <a:t> 09:44-10:04 </a:t>
            </a:r>
            <a:r>
              <a:rPr lang="zh-CN" altLang="en-US" dirty="0"/>
              <a:t>、</a:t>
            </a:r>
            <a:r>
              <a:rPr lang="en-US" altLang="zh-CN" dirty="0"/>
              <a:t> 20:47-21:00 </a:t>
            </a:r>
            <a:r>
              <a:rPr lang="zh-CN" altLang="en-US" dirty="0"/>
              <a:t>）</a:t>
            </a:r>
            <a:r>
              <a:rPr lang="en-US" altLang="zh-CN" dirty="0"/>
              <a:t>M6</a:t>
            </a:r>
            <a:r>
              <a:rPr lang="zh-CN" altLang="en-US" dirty="0"/>
              <a:t>机房到商城廊坊主永丰网络性能下降，导致支付密码、卡中心超时。</a:t>
            </a:r>
            <a:endParaRPr lang="en-US" altLang="zh-CN" dirty="0"/>
          </a:p>
          <a:p>
            <a:r>
              <a:rPr lang="zh-CN" altLang="en-US" dirty="0"/>
              <a:t>处理</a:t>
            </a:r>
            <a:r>
              <a:rPr lang="zh-CN" altLang="en-US" dirty="0" smtClean="0"/>
              <a:t>措施</a:t>
            </a:r>
            <a:endParaRPr lang="en-US" altLang="zh-CN" dirty="0" smtClean="0"/>
          </a:p>
          <a:p>
            <a:pPr lvl="1"/>
            <a:r>
              <a:rPr lang="zh-CN" altLang="en-US" dirty="0" smtClean="0"/>
              <a:t>从</a:t>
            </a:r>
            <a:r>
              <a:rPr lang="en-US" altLang="zh-CN" dirty="0"/>
              <a:t>UMP</a:t>
            </a:r>
            <a:r>
              <a:rPr lang="zh-CN" altLang="en-US" dirty="0"/>
              <a:t>看</a:t>
            </a:r>
            <a:r>
              <a:rPr lang="zh-CN" altLang="en-US" dirty="0" smtClean="0"/>
              <a:t>廊坊</a:t>
            </a:r>
            <a:r>
              <a:rPr lang="en-US" altLang="zh-CN" dirty="0" smtClean="0"/>
              <a:t>/</a:t>
            </a:r>
            <a:r>
              <a:rPr lang="zh-CN" altLang="en-US" dirty="0" smtClean="0"/>
              <a:t>永丰</a:t>
            </a:r>
            <a:r>
              <a:rPr lang="zh-CN" altLang="en-US" dirty="0"/>
              <a:t>机房有问题、紧急从</a:t>
            </a:r>
            <a:r>
              <a:rPr lang="en-US" altLang="zh-CN" dirty="0"/>
              <a:t>JSF</a:t>
            </a:r>
            <a:r>
              <a:rPr lang="zh-CN" altLang="en-US" dirty="0"/>
              <a:t>下线</a:t>
            </a:r>
            <a:r>
              <a:rPr lang="zh-CN" altLang="en-US" dirty="0" smtClean="0"/>
              <a:t>廊坊及</a:t>
            </a:r>
            <a:r>
              <a:rPr lang="zh-CN" altLang="en-US" dirty="0"/>
              <a:t>永丰机房</a:t>
            </a:r>
            <a:r>
              <a:rPr lang="zh-CN" altLang="en-US" dirty="0" smtClean="0"/>
              <a:t>节点</a:t>
            </a:r>
            <a:endParaRPr lang="en-US" altLang="zh-CN" dirty="0" smtClean="0"/>
          </a:p>
          <a:p>
            <a:r>
              <a:rPr lang="zh-CN" altLang="en-US" dirty="0" smtClean="0">
                <a:solidFill>
                  <a:srgbClr val="FF0000"/>
                </a:solidFill>
              </a:rPr>
              <a:t>确定原因</a:t>
            </a:r>
            <a:endParaRPr lang="en-US" altLang="zh-CN" dirty="0" smtClean="0">
              <a:solidFill>
                <a:srgbClr val="FF0000"/>
              </a:solidFill>
            </a:endParaRPr>
          </a:p>
          <a:p>
            <a:pPr lvl="1"/>
            <a:r>
              <a:rPr lang="en-US" altLang="zh-CN" dirty="0" smtClean="0">
                <a:solidFill>
                  <a:srgbClr val="FF0000"/>
                </a:solidFill>
              </a:rPr>
              <a:t>M6</a:t>
            </a:r>
            <a:r>
              <a:rPr lang="zh-CN" altLang="en-US" dirty="0">
                <a:solidFill>
                  <a:srgbClr val="FF0000"/>
                </a:solidFill>
              </a:rPr>
              <a:t>到商城防火墙连接被打满</a:t>
            </a:r>
            <a:endParaRPr lang="en-US" altLang="zh-CN" dirty="0">
              <a:solidFill>
                <a:srgbClr val="FF0000"/>
              </a:solidFill>
            </a:endParaRPr>
          </a:p>
          <a:p>
            <a:pPr lvl="1"/>
            <a:endParaRPr lang="zh-CN" altLang="en-US" dirty="0"/>
          </a:p>
        </p:txBody>
      </p:sp>
    </p:spTree>
    <p:extLst>
      <p:ext uri="{BB962C8B-B14F-4D97-AF65-F5344CB8AC3E}">
        <p14:creationId xmlns:p14="http://schemas.microsoft.com/office/powerpoint/2010/main" val="3794382215"/>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467544" y="260648"/>
            <a:ext cx="2149948" cy="535531"/>
          </a:xfrm>
          <a:prstGeom prst="rect">
            <a:avLst/>
          </a:prstGeom>
        </p:spPr>
        <p:txBody>
          <a:bodyPr wrap="none">
            <a:spAutoFit/>
          </a:bodyPr>
          <a:lstStyle/>
          <a:p>
            <a:pPr fontAlgn="auto">
              <a:lnSpc>
                <a:spcPct val="120000"/>
              </a:lnSpc>
              <a:spcBef>
                <a:spcPts val="0"/>
              </a:spcBef>
              <a:spcAft>
                <a:spcPts val="0"/>
              </a:spcAft>
            </a:pPr>
            <a:r>
              <a:rPr lang="zh-CN" altLang="en-US" sz="2400" dirty="0" smtClean="0">
                <a:solidFill>
                  <a:prstClr val="black"/>
                </a:solidFill>
                <a:latin typeface="Calibri"/>
                <a:ea typeface="微软雅黑" pitchFamily="34" charset="-122"/>
              </a:rPr>
              <a:t>支付反思</a:t>
            </a:r>
            <a:r>
              <a:rPr lang="en-US" altLang="zh-CN" sz="2400" dirty="0" smtClean="0">
                <a:solidFill>
                  <a:prstClr val="black"/>
                </a:solidFill>
                <a:latin typeface="Calibri"/>
                <a:ea typeface="微软雅黑" pitchFamily="34" charset="-122"/>
              </a:rPr>
              <a:t>/</a:t>
            </a:r>
            <a:r>
              <a:rPr lang="en-US" altLang="zh-CN" sz="2400" dirty="0" err="1" smtClean="0">
                <a:solidFill>
                  <a:prstClr val="black"/>
                </a:solidFill>
                <a:latin typeface="Calibri"/>
                <a:ea typeface="微软雅黑" pitchFamily="34" charset="-122"/>
              </a:rPr>
              <a:t>改进</a:t>
            </a:r>
            <a:endParaRPr lang="en-US" altLang="zh-CN" sz="1600" dirty="0" smtClean="0">
              <a:solidFill>
                <a:prstClr val="black"/>
              </a:solidFill>
              <a:latin typeface="Calibri"/>
              <a:ea typeface="微软雅黑" pitchFamily="34" charset="-122"/>
            </a:endParaRPr>
          </a:p>
        </p:txBody>
      </p:sp>
      <p:sp>
        <p:nvSpPr>
          <p:cNvPr id="16" name="圆角矩形 15"/>
          <p:cNvSpPr/>
          <p:nvPr/>
        </p:nvSpPr>
        <p:spPr>
          <a:xfrm>
            <a:off x="503273" y="908720"/>
            <a:ext cx="7776864" cy="65497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fontAlgn="auto">
              <a:spcBef>
                <a:spcPts val="0"/>
              </a:spcBef>
              <a:spcAft>
                <a:spcPts val="0"/>
              </a:spcAft>
            </a:pPr>
            <a:r>
              <a:rPr lang="zh-CN" altLang="en-US" sz="1800" dirty="0" smtClean="0">
                <a:solidFill>
                  <a:prstClr val="white"/>
                </a:solidFill>
                <a:latin typeface="微软雅黑" pitchFamily="34" charset="-122"/>
                <a:ea typeface="微软雅黑" pitchFamily="34" charset="-122"/>
              </a:rPr>
              <a:t>反思</a:t>
            </a:r>
            <a:endParaRPr lang="zh-CN" altLang="en-US" sz="1800" dirty="0">
              <a:solidFill>
                <a:prstClr val="white"/>
              </a:solidFill>
              <a:latin typeface="微软雅黑" pitchFamily="34" charset="-122"/>
              <a:ea typeface="微软雅黑" pitchFamily="34" charset="-122"/>
            </a:endParaRPr>
          </a:p>
        </p:txBody>
      </p:sp>
      <p:sp>
        <p:nvSpPr>
          <p:cNvPr id="17" name="内容占位符 2"/>
          <p:cNvSpPr txBox="1">
            <a:spLocks/>
          </p:cNvSpPr>
          <p:nvPr/>
        </p:nvSpPr>
        <p:spPr>
          <a:xfrm>
            <a:off x="420104" y="1628799"/>
            <a:ext cx="8328359" cy="208133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Clr>
                <a:srgbClr val="9BBB59">
                  <a:lumMod val="75000"/>
                </a:srgbClr>
              </a:buClr>
              <a:buFont typeface="Wingdings" pitchFamily="2" charset="2"/>
              <a:buChar char="Ø"/>
            </a:pPr>
            <a:r>
              <a:rPr lang="zh-CN" altLang="en-US" sz="1600" dirty="0" smtClean="0">
                <a:solidFill>
                  <a:prstClr val="black"/>
                </a:solidFill>
                <a:latin typeface="微软雅黑" pitchFamily="34" charset="-122"/>
                <a:ea typeface="微软雅黑" pitchFamily="34" charset="-122"/>
              </a:rPr>
              <a:t>向运维提出的配置需求后续没有很好的跟进及效果验证；</a:t>
            </a:r>
            <a:endParaRPr lang="en-US" altLang="zh-CN" sz="1600" dirty="0" smtClean="0">
              <a:solidFill>
                <a:prstClr val="black"/>
              </a:solidFill>
              <a:latin typeface="微软雅黑" pitchFamily="34" charset="-122"/>
              <a:ea typeface="微软雅黑" pitchFamily="34" charset="-122"/>
            </a:endParaRPr>
          </a:p>
          <a:p>
            <a:pPr lvl="1" fontAlgn="auto">
              <a:lnSpc>
                <a:spcPct val="150000"/>
              </a:lnSpc>
              <a:spcAft>
                <a:spcPts val="0"/>
              </a:spcAft>
              <a:buClr>
                <a:srgbClr val="9BBB59">
                  <a:lumMod val="75000"/>
                </a:srgbClr>
              </a:buClr>
              <a:buFont typeface="Wingdings" pitchFamily="2" charset="2"/>
              <a:buChar char="Ø"/>
            </a:pPr>
            <a:r>
              <a:rPr lang="zh-CN" altLang="en-US" sz="1600" dirty="0" smtClean="0">
                <a:solidFill>
                  <a:prstClr val="black"/>
                </a:solidFill>
                <a:latin typeface="微软雅黑" pitchFamily="34" charset="-122"/>
                <a:ea typeface="微软雅黑" pitchFamily="34" charset="-122"/>
              </a:rPr>
              <a:t>对支付体系没有做好充分的线上压测，导致真正的大促时才使问题暴露；</a:t>
            </a:r>
            <a:endParaRPr lang="en-US" altLang="zh-CN" sz="1600" dirty="0" smtClean="0">
              <a:solidFill>
                <a:prstClr val="black"/>
              </a:solidFill>
              <a:latin typeface="微软雅黑" pitchFamily="34" charset="-122"/>
              <a:ea typeface="微软雅黑" pitchFamily="34" charset="-122"/>
            </a:endParaRPr>
          </a:p>
          <a:p>
            <a:pPr lvl="1" fontAlgn="auto">
              <a:lnSpc>
                <a:spcPct val="150000"/>
              </a:lnSpc>
              <a:spcAft>
                <a:spcPts val="0"/>
              </a:spcAft>
              <a:buClr>
                <a:srgbClr val="9BBB59">
                  <a:lumMod val="75000"/>
                </a:srgbClr>
              </a:buClr>
              <a:buFont typeface="Wingdings" pitchFamily="2" charset="2"/>
              <a:buChar char="Ø"/>
            </a:pPr>
            <a:r>
              <a:rPr lang="zh-CN" altLang="en-US" sz="1600" dirty="0" smtClean="0">
                <a:solidFill>
                  <a:prstClr val="black"/>
                </a:solidFill>
                <a:latin typeface="微软雅黑" pitchFamily="34" charset="-122"/>
                <a:ea typeface="微软雅黑" pitchFamily="34" charset="-122"/>
              </a:rPr>
              <a:t>对现有老系统承受压力预估不足，备用预案做的不够充分； </a:t>
            </a:r>
            <a:endParaRPr lang="en-US" altLang="zh-CN" sz="1600" dirty="0" smtClean="0">
              <a:solidFill>
                <a:prstClr val="black"/>
              </a:solidFill>
              <a:latin typeface="微软雅黑" pitchFamily="34" charset="-122"/>
              <a:ea typeface="微软雅黑" pitchFamily="34" charset="-122"/>
            </a:endParaRPr>
          </a:p>
          <a:p>
            <a:pPr lvl="1" fontAlgn="auto">
              <a:lnSpc>
                <a:spcPct val="150000"/>
              </a:lnSpc>
              <a:spcAft>
                <a:spcPts val="0"/>
              </a:spcAft>
              <a:buClr>
                <a:srgbClr val="9BBB59">
                  <a:lumMod val="75000"/>
                </a:srgbClr>
              </a:buClr>
              <a:buFont typeface="Wingdings" pitchFamily="2" charset="2"/>
              <a:buChar char="Ø"/>
            </a:pPr>
            <a:r>
              <a:rPr lang="zh-CN" altLang="en-US" sz="1600" dirty="0" smtClean="0">
                <a:solidFill>
                  <a:prstClr val="black"/>
                </a:solidFill>
                <a:latin typeface="微软雅黑" pitchFamily="34" charset="-122"/>
                <a:ea typeface="微软雅黑" pitchFamily="34" charset="-122"/>
              </a:rPr>
              <a:t>对可能存在</a:t>
            </a:r>
            <a:r>
              <a:rPr lang="zh-CN" altLang="en-US" sz="1600" dirty="0">
                <a:solidFill>
                  <a:prstClr val="black"/>
                </a:solidFill>
                <a:latin typeface="微软雅黑" pitchFamily="34" charset="-122"/>
                <a:ea typeface="微软雅黑" pitchFamily="34" charset="-122"/>
              </a:rPr>
              <a:t>压力风险较高的核心系统升级换代不够及时；</a:t>
            </a:r>
            <a:endParaRPr lang="en-US" altLang="zh-CN" sz="1600" dirty="0">
              <a:solidFill>
                <a:prstClr val="black"/>
              </a:solidFill>
              <a:latin typeface="微软雅黑" pitchFamily="34" charset="-122"/>
              <a:ea typeface="微软雅黑" pitchFamily="34" charset="-122"/>
            </a:endParaRPr>
          </a:p>
          <a:p>
            <a:pPr lvl="1" fontAlgn="auto">
              <a:lnSpc>
                <a:spcPct val="150000"/>
              </a:lnSpc>
              <a:spcAft>
                <a:spcPts val="0"/>
              </a:spcAft>
              <a:buClr>
                <a:srgbClr val="9BBB59">
                  <a:lumMod val="75000"/>
                </a:srgbClr>
              </a:buClr>
              <a:buFont typeface="Wingdings" pitchFamily="2" charset="2"/>
              <a:buChar char="Ø"/>
            </a:pPr>
            <a:r>
              <a:rPr lang="zh-CN" altLang="en-US" sz="1600" dirty="0">
                <a:solidFill>
                  <a:prstClr val="black"/>
                </a:solidFill>
                <a:latin typeface="微软雅黑" pitchFamily="34" charset="-122"/>
                <a:ea typeface="微软雅黑" pitchFamily="34" charset="-122"/>
              </a:rPr>
              <a:t>核心系统的自动降级</a:t>
            </a:r>
            <a:r>
              <a:rPr lang="zh-CN" altLang="en-US" sz="1600" dirty="0" smtClean="0">
                <a:solidFill>
                  <a:prstClr val="black"/>
                </a:solidFill>
                <a:latin typeface="微软雅黑" pitchFamily="34" charset="-122"/>
                <a:ea typeface="微软雅黑" pitchFamily="34" charset="-122"/>
              </a:rPr>
              <a:t>能力及降级开关做的还不够全面； </a:t>
            </a:r>
            <a:endParaRPr lang="en-US" altLang="zh-CN" sz="1600" dirty="0">
              <a:solidFill>
                <a:prstClr val="black"/>
              </a:solidFill>
              <a:latin typeface="微软雅黑" pitchFamily="34" charset="-122"/>
              <a:ea typeface="微软雅黑" pitchFamily="34" charset="-122"/>
            </a:endParaRPr>
          </a:p>
        </p:txBody>
      </p:sp>
      <p:sp>
        <p:nvSpPr>
          <p:cNvPr id="21" name="圆角矩形 20"/>
          <p:cNvSpPr/>
          <p:nvPr/>
        </p:nvSpPr>
        <p:spPr>
          <a:xfrm>
            <a:off x="465425" y="3710133"/>
            <a:ext cx="7776864" cy="654971"/>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fontAlgn="auto">
              <a:spcBef>
                <a:spcPts val="0"/>
              </a:spcBef>
              <a:spcAft>
                <a:spcPts val="0"/>
              </a:spcAft>
            </a:pPr>
            <a:r>
              <a:rPr lang="zh-CN" altLang="en-US" sz="1800" dirty="0" smtClean="0">
                <a:solidFill>
                  <a:prstClr val="white"/>
                </a:solidFill>
                <a:latin typeface="微软雅黑" pitchFamily="34" charset="-122"/>
                <a:ea typeface="微软雅黑" pitchFamily="34" charset="-122"/>
              </a:rPr>
              <a:t>改进</a:t>
            </a:r>
            <a:endParaRPr lang="zh-CN" altLang="en-US" sz="1800" dirty="0">
              <a:solidFill>
                <a:prstClr val="white"/>
              </a:solidFill>
              <a:latin typeface="微软雅黑" pitchFamily="34" charset="-122"/>
              <a:ea typeface="微软雅黑" pitchFamily="34" charset="-122"/>
            </a:endParaRPr>
          </a:p>
        </p:txBody>
      </p:sp>
      <p:sp>
        <p:nvSpPr>
          <p:cNvPr id="22" name="内容占位符 2"/>
          <p:cNvSpPr txBox="1">
            <a:spLocks/>
          </p:cNvSpPr>
          <p:nvPr/>
        </p:nvSpPr>
        <p:spPr>
          <a:xfrm>
            <a:off x="420103" y="4437112"/>
            <a:ext cx="8328359" cy="230425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fontAlgn="auto">
              <a:lnSpc>
                <a:spcPct val="150000"/>
              </a:lnSpc>
              <a:spcAft>
                <a:spcPts val="0"/>
              </a:spcAft>
              <a:buClr>
                <a:srgbClr val="9BBB59">
                  <a:lumMod val="75000"/>
                </a:srgbClr>
              </a:buClr>
              <a:buFont typeface="Wingdings" pitchFamily="2" charset="2"/>
              <a:buChar char="Ø"/>
            </a:pPr>
            <a:r>
              <a:rPr lang="zh-CN" altLang="en-US" sz="1600" dirty="0">
                <a:solidFill>
                  <a:prstClr val="black"/>
                </a:solidFill>
                <a:latin typeface="微软雅黑" pitchFamily="34" charset="-122"/>
                <a:ea typeface="微软雅黑" pitchFamily="34" charset="-122"/>
              </a:rPr>
              <a:t>解决目前一些支付核心系统单库单表历史问题；</a:t>
            </a:r>
          </a:p>
          <a:p>
            <a:pPr lvl="1" fontAlgn="auto">
              <a:lnSpc>
                <a:spcPct val="150000"/>
              </a:lnSpc>
              <a:spcAft>
                <a:spcPts val="0"/>
              </a:spcAft>
              <a:buClr>
                <a:srgbClr val="9BBB59">
                  <a:lumMod val="75000"/>
                </a:srgbClr>
              </a:buClr>
              <a:buFont typeface="Wingdings" pitchFamily="2" charset="2"/>
              <a:buChar char="Ø"/>
            </a:pPr>
            <a:r>
              <a:rPr lang="zh-CN" altLang="en-US" sz="1600" dirty="0">
                <a:solidFill>
                  <a:prstClr val="black"/>
                </a:solidFill>
                <a:latin typeface="微软雅黑" pitchFamily="34" charset="-122"/>
                <a:ea typeface="微软雅黑" pitchFamily="34" charset="-122"/>
              </a:rPr>
              <a:t>从流程上优化保证核心系统、核心业务的稳定性；</a:t>
            </a:r>
          </a:p>
          <a:p>
            <a:pPr lvl="1" fontAlgn="auto">
              <a:lnSpc>
                <a:spcPct val="150000"/>
              </a:lnSpc>
              <a:spcAft>
                <a:spcPts val="0"/>
              </a:spcAft>
              <a:buClr>
                <a:srgbClr val="9BBB59">
                  <a:lumMod val="75000"/>
                </a:srgbClr>
              </a:buClr>
              <a:buFont typeface="Wingdings" pitchFamily="2" charset="2"/>
              <a:buChar char="Ø"/>
            </a:pPr>
            <a:r>
              <a:rPr lang="zh-CN" altLang="en-US" sz="1600" dirty="0">
                <a:solidFill>
                  <a:prstClr val="black"/>
                </a:solidFill>
                <a:latin typeface="微软雅黑" pitchFamily="34" charset="-122"/>
                <a:ea typeface="微软雅黑" pitchFamily="34" charset="-122"/>
              </a:rPr>
              <a:t>从功能上做到系统多级降级提高系统的容错能力；</a:t>
            </a:r>
          </a:p>
          <a:p>
            <a:pPr lvl="1" fontAlgn="auto">
              <a:lnSpc>
                <a:spcPct val="150000"/>
              </a:lnSpc>
              <a:spcAft>
                <a:spcPts val="0"/>
              </a:spcAft>
              <a:buClr>
                <a:srgbClr val="9BBB59">
                  <a:lumMod val="75000"/>
                </a:srgbClr>
              </a:buClr>
              <a:buFont typeface="Wingdings" pitchFamily="2" charset="2"/>
              <a:buChar char="Ø"/>
            </a:pPr>
            <a:r>
              <a:rPr lang="zh-CN" altLang="en-US" sz="1600" dirty="0" smtClean="0">
                <a:solidFill>
                  <a:prstClr val="black"/>
                </a:solidFill>
                <a:latin typeface="微软雅黑" pitchFamily="34" charset="-122"/>
                <a:ea typeface="微软雅黑" pitchFamily="34" charset="-122"/>
              </a:rPr>
              <a:t>增加支付机构备用通道对接，遇到大促时有足够的备用通道可切换；</a:t>
            </a:r>
            <a:endParaRPr lang="en-US" altLang="zh-CN" sz="1600" dirty="0" smtClean="0">
              <a:solidFill>
                <a:prstClr val="black"/>
              </a:solidFill>
              <a:latin typeface="微软雅黑" pitchFamily="34" charset="-122"/>
              <a:ea typeface="微软雅黑" pitchFamily="34" charset="-122"/>
            </a:endParaRPr>
          </a:p>
          <a:p>
            <a:pPr lvl="1" fontAlgn="auto">
              <a:lnSpc>
                <a:spcPct val="150000"/>
              </a:lnSpc>
              <a:spcAft>
                <a:spcPts val="0"/>
              </a:spcAft>
              <a:buClr>
                <a:srgbClr val="9BBB59">
                  <a:lumMod val="75000"/>
                </a:srgbClr>
              </a:buClr>
              <a:buFont typeface="Wingdings" pitchFamily="2" charset="2"/>
              <a:buChar char="Ø"/>
            </a:pPr>
            <a:r>
              <a:rPr lang="zh-CN" altLang="en-US" sz="1600" dirty="0" smtClean="0">
                <a:solidFill>
                  <a:prstClr val="black"/>
                </a:solidFill>
                <a:latin typeface="微软雅黑" pitchFamily="34" charset="-122"/>
                <a:ea typeface="微软雅黑" pitchFamily="34" charset="-122"/>
              </a:rPr>
              <a:t>完善核心系统内部自动降级措施，并且对于外部依赖要协调做好降级处理；</a:t>
            </a:r>
            <a:endParaRPr lang="en-US" altLang="zh-CN" sz="1600" dirty="0" smtClean="0">
              <a:solidFill>
                <a:prstClr val="black"/>
              </a:solidFill>
              <a:latin typeface="微软雅黑" pitchFamily="34" charset="-122"/>
              <a:ea typeface="微软雅黑" pitchFamily="34" charset="-122"/>
            </a:endParaRPr>
          </a:p>
          <a:p>
            <a:pPr lvl="1" fontAlgn="auto">
              <a:lnSpc>
                <a:spcPct val="150000"/>
              </a:lnSpc>
              <a:spcAft>
                <a:spcPts val="0"/>
              </a:spcAft>
              <a:buClr>
                <a:srgbClr val="9BBB59">
                  <a:lumMod val="75000"/>
                </a:srgbClr>
              </a:buClr>
              <a:buFont typeface="Wingdings" pitchFamily="2" charset="2"/>
              <a:buChar char="Ø"/>
            </a:pPr>
            <a:endParaRPr lang="en-US" altLang="zh-CN" sz="1600" dirty="0">
              <a:solidFill>
                <a:prstClr val="black"/>
              </a:solidFill>
              <a:latin typeface="微软雅黑" pitchFamily="34" charset="-122"/>
              <a:ea typeface="微软雅黑" pitchFamily="34" charset="-122"/>
            </a:endParaRPr>
          </a:p>
          <a:p>
            <a:pPr marL="457200" lvl="1" indent="0" fontAlgn="auto">
              <a:lnSpc>
                <a:spcPct val="150000"/>
              </a:lnSpc>
              <a:spcAft>
                <a:spcPts val="0"/>
              </a:spcAft>
              <a:buClr>
                <a:srgbClr val="9BBB59">
                  <a:lumMod val="75000"/>
                </a:srgbClr>
              </a:buClr>
              <a:buFont typeface="Arial" pitchFamily="34" charset="0"/>
              <a:buNone/>
            </a:pPr>
            <a:endParaRPr lang="en-US" altLang="zh-CN" sz="1200" dirty="0" smtClean="0">
              <a:solidFill>
                <a:prstClr val="black"/>
              </a:solidFill>
              <a:latin typeface="微软雅黑" pitchFamily="34" charset="-122"/>
              <a:ea typeface="微软雅黑" pitchFamily="34" charset="-122"/>
            </a:endParaRPr>
          </a:p>
          <a:p>
            <a:pPr marL="457200" lvl="1" indent="0" fontAlgn="auto">
              <a:lnSpc>
                <a:spcPct val="150000"/>
              </a:lnSpc>
              <a:spcAft>
                <a:spcPts val="0"/>
              </a:spcAft>
              <a:buClr>
                <a:srgbClr val="9BBB59">
                  <a:lumMod val="75000"/>
                </a:srgbClr>
              </a:buClr>
              <a:buFont typeface="Arial" pitchFamily="34" charset="0"/>
              <a:buNone/>
            </a:pPr>
            <a:endParaRPr lang="en-US" altLang="zh-CN" sz="1200" dirty="0" smtClean="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975153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白条故障</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访问量过大，无法响应请求</a:t>
            </a:r>
            <a:endParaRPr lang="en-US" altLang="zh-CN" dirty="0" smtClean="0"/>
          </a:p>
          <a:p>
            <a:pPr lvl="1"/>
            <a:r>
              <a:rPr lang="zh-CN" altLang="en-US" dirty="0" smtClean="0"/>
              <a:t>降低</a:t>
            </a:r>
            <a:r>
              <a:rPr lang="zh-CN" altLang="en-US" dirty="0"/>
              <a:t>流量：下线不重要调用端请求，将请求端</a:t>
            </a:r>
            <a:r>
              <a:rPr lang="en-US" altLang="zh-CN" dirty="0" err="1"/>
              <a:t>ip</a:t>
            </a:r>
            <a:r>
              <a:rPr lang="zh-CN" altLang="en-US" dirty="0"/>
              <a:t>加入黑名单（</a:t>
            </a:r>
            <a:r>
              <a:rPr lang="en-US" altLang="zh-CN" dirty="0"/>
              <a:t>JSF</a:t>
            </a:r>
            <a:r>
              <a:rPr lang="zh-CN" altLang="en-US" dirty="0" smtClean="0"/>
              <a:t>）</a:t>
            </a:r>
            <a:endParaRPr lang="en-US" altLang="zh-CN" dirty="0" smtClean="0"/>
          </a:p>
          <a:p>
            <a:pPr lvl="1"/>
            <a:r>
              <a:rPr lang="zh-CN" altLang="en-US" dirty="0"/>
              <a:t>增加服务器：开启黄村备用</a:t>
            </a:r>
            <a:r>
              <a:rPr lang="en-US" altLang="zh-CN" dirty="0"/>
              <a:t>3</a:t>
            </a:r>
            <a:r>
              <a:rPr lang="zh-CN" altLang="en-US" dirty="0"/>
              <a:t>台服务器，新申请</a:t>
            </a:r>
            <a:r>
              <a:rPr lang="en-US" altLang="zh-CN" dirty="0"/>
              <a:t>20</a:t>
            </a:r>
            <a:r>
              <a:rPr lang="zh-CN" altLang="en-US" dirty="0"/>
              <a:t>台黄村虚拟机</a:t>
            </a:r>
          </a:p>
          <a:p>
            <a:pPr lvl="1"/>
            <a:r>
              <a:rPr lang="zh-CN" altLang="en-US" dirty="0"/>
              <a:t>切流量：申请新</a:t>
            </a:r>
            <a:r>
              <a:rPr lang="en-US" altLang="zh-CN" dirty="0" err="1"/>
              <a:t>vip</a:t>
            </a:r>
            <a:r>
              <a:rPr lang="zh-CN" altLang="en-US" dirty="0"/>
              <a:t>，新</a:t>
            </a:r>
            <a:r>
              <a:rPr lang="en-US" altLang="zh-CN" dirty="0" err="1"/>
              <a:t>vip</a:t>
            </a:r>
            <a:r>
              <a:rPr lang="zh-CN" altLang="en-US" dirty="0"/>
              <a:t>请求原服务器，原</a:t>
            </a:r>
            <a:r>
              <a:rPr lang="en-US" altLang="zh-CN" dirty="0" err="1"/>
              <a:t>vip</a:t>
            </a:r>
            <a:r>
              <a:rPr lang="zh-CN" altLang="en-US" dirty="0"/>
              <a:t>请求新服务器</a:t>
            </a:r>
          </a:p>
          <a:p>
            <a:pPr lvl="1"/>
            <a:r>
              <a:rPr lang="zh-CN" altLang="en-US" dirty="0"/>
              <a:t>保交易：通过</a:t>
            </a:r>
            <a:r>
              <a:rPr lang="en-US" altLang="zh-CN" dirty="0"/>
              <a:t>JSF</a:t>
            </a:r>
            <a:r>
              <a:rPr lang="zh-CN" altLang="en-US" dirty="0"/>
              <a:t>分组，交易单独隔离</a:t>
            </a:r>
          </a:p>
          <a:p>
            <a:pPr lvl="1"/>
            <a:r>
              <a:rPr lang="en-US" altLang="zh-CN" dirty="0"/>
              <a:t>DB</a:t>
            </a:r>
            <a:r>
              <a:rPr lang="zh-CN" altLang="en-US" dirty="0"/>
              <a:t>：联系</a:t>
            </a:r>
            <a:r>
              <a:rPr lang="en-US" altLang="zh-CN" dirty="0"/>
              <a:t>DBA</a:t>
            </a:r>
            <a:r>
              <a:rPr lang="zh-CN" altLang="en-US" dirty="0"/>
              <a:t>监控数据库性能，优化</a:t>
            </a:r>
            <a:r>
              <a:rPr lang="en-US" altLang="zh-CN" dirty="0" err="1"/>
              <a:t>sql</a:t>
            </a:r>
            <a:r>
              <a:rPr lang="zh-CN" altLang="en-US" dirty="0"/>
              <a:t>，增加索引</a:t>
            </a:r>
          </a:p>
          <a:p>
            <a:pPr lvl="1"/>
            <a:r>
              <a:rPr lang="zh-CN" altLang="en-US" dirty="0"/>
              <a:t>白条用户名单制：降低</a:t>
            </a:r>
            <a:r>
              <a:rPr lang="en-US" altLang="zh-CN" dirty="0"/>
              <a:t>DB</a:t>
            </a:r>
            <a:r>
              <a:rPr lang="zh-CN" altLang="en-US" dirty="0"/>
              <a:t>压力，非交易请求采用名单制，过滤无效</a:t>
            </a:r>
            <a:r>
              <a:rPr lang="zh-CN" altLang="en-US" dirty="0" smtClean="0"/>
              <a:t>请求</a:t>
            </a:r>
            <a:endParaRPr lang="en-US" altLang="zh-CN" dirty="0" smtClean="0"/>
          </a:p>
          <a:p>
            <a:r>
              <a:rPr lang="zh-CN" altLang="en-US" dirty="0" smtClean="0"/>
              <a:t>总结</a:t>
            </a:r>
            <a:endParaRPr lang="en-US" altLang="zh-CN" dirty="0" smtClean="0"/>
          </a:p>
          <a:p>
            <a:pPr lvl="1"/>
            <a:r>
              <a:rPr lang="zh-CN" altLang="en-US" dirty="0" smtClean="0"/>
              <a:t>没有</a:t>
            </a:r>
            <a:r>
              <a:rPr lang="zh-CN" altLang="en-US" dirty="0"/>
              <a:t>做好调用方分级，在账户相关接口查询量大的情况下没有能够及时将所有不重要的调用全部降级。</a:t>
            </a:r>
          </a:p>
          <a:p>
            <a:pPr lvl="1"/>
            <a:r>
              <a:rPr lang="zh-CN" altLang="en-US" dirty="0"/>
              <a:t>临时扩容服务器所用时间太长，双</a:t>
            </a:r>
            <a:r>
              <a:rPr lang="en-US" altLang="zh-CN" dirty="0"/>
              <a:t>11</a:t>
            </a:r>
            <a:r>
              <a:rPr lang="zh-CN" altLang="en-US" dirty="0"/>
              <a:t>之前扩容的服务器梳理</a:t>
            </a:r>
            <a:r>
              <a:rPr lang="zh-CN" altLang="en-US" dirty="0" smtClean="0"/>
              <a:t>不足</a:t>
            </a:r>
            <a:endParaRPr lang="zh-CN" altLang="en-US" dirty="0"/>
          </a:p>
          <a:p>
            <a:pPr lvl="1"/>
            <a:endParaRPr lang="zh-CN" altLang="en-US" dirty="0"/>
          </a:p>
        </p:txBody>
      </p:sp>
    </p:spTree>
    <p:extLst>
      <p:ext uri="{BB962C8B-B14F-4D97-AF65-F5344CB8AC3E}">
        <p14:creationId xmlns:p14="http://schemas.microsoft.com/office/powerpoint/2010/main" val="2211120839"/>
      </p:ext>
    </p:extLst>
  </p:cSld>
  <p:clrMapOvr>
    <a:masterClrMapping/>
  </p:clrMapOvr>
  <p:transition>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白条故障</a:t>
            </a:r>
            <a:endParaRPr lang="zh-CN" altLang="en-US" dirty="0"/>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zh-CN" altLang="en-US" dirty="0"/>
              <a:t>反思</a:t>
            </a:r>
            <a:endParaRPr lang="en-US" altLang="zh-CN" dirty="0"/>
          </a:p>
          <a:p>
            <a:pPr lvl="1"/>
            <a:r>
              <a:rPr lang="zh-CN" altLang="en-US" dirty="0" smtClean="0"/>
              <a:t>对</a:t>
            </a:r>
            <a:r>
              <a:rPr lang="en-US" altLang="zh-CN" dirty="0" smtClean="0"/>
              <a:t>11.11</a:t>
            </a:r>
            <a:r>
              <a:rPr lang="zh-CN" altLang="en-US" dirty="0" smtClean="0"/>
              <a:t>流量</a:t>
            </a:r>
            <a:r>
              <a:rPr lang="zh-CN" altLang="en-US" dirty="0"/>
              <a:t>之大预估不够，忙于新需求与新项目的开发，备战不够</a:t>
            </a:r>
            <a:r>
              <a:rPr lang="zh-CN" altLang="en-US" dirty="0" smtClean="0"/>
              <a:t>充分</a:t>
            </a:r>
            <a:endParaRPr lang="en-US" altLang="zh-CN" dirty="0" smtClean="0"/>
          </a:p>
          <a:p>
            <a:pPr lvl="1"/>
            <a:r>
              <a:rPr lang="zh-CN" altLang="en-US" dirty="0" smtClean="0"/>
              <a:t>梳理</a:t>
            </a:r>
            <a:r>
              <a:rPr lang="zh-CN" altLang="en-US" dirty="0"/>
              <a:t>所有的接口调用，并且将接口调用进行分级管理，分为交易相关</a:t>
            </a:r>
            <a:r>
              <a:rPr lang="en-US" altLang="zh-CN" dirty="0"/>
              <a:t>(0</a:t>
            </a:r>
            <a:r>
              <a:rPr lang="zh-CN" altLang="en-US" dirty="0"/>
              <a:t>级</a:t>
            </a:r>
            <a:r>
              <a:rPr lang="en-US" altLang="zh-CN" dirty="0"/>
              <a:t>)</a:t>
            </a:r>
            <a:r>
              <a:rPr lang="zh-CN" altLang="en-US" dirty="0"/>
              <a:t>、还款相关</a:t>
            </a:r>
            <a:r>
              <a:rPr lang="en-US" altLang="zh-CN" dirty="0"/>
              <a:t>(1</a:t>
            </a:r>
            <a:r>
              <a:rPr lang="zh-CN" altLang="en-US" dirty="0"/>
              <a:t>级</a:t>
            </a:r>
            <a:r>
              <a:rPr lang="en-US" altLang="zh-CN" dirty="0"/>
              <a:t>)</a:t>
            </a:r>
            <a:r>
              <a:rPr lang="zh-CN" altLang="en-US" dirty="0"/>
              <a:t>、网站相关</a:t>
            </a:r>
            <a:r>
              <a:rPr lang="en-US" altLang="zh-CN" dirty="0"/>
              <a:t>(2</a:t>
            </a:r>
            <a:r>
              <a:rPr lang="zh-CN" altLang="en-US" dirty="0"/>
              <a:t>级</a:t>
            </a:r>
            <a:r>
              <a:rPr lang="en-US" altLang="zh-CN" dirty="0"/>
              <a:t>)</a:t>
            </a:r>
            <a:r>
              <a:rPr lang="zh-CN" altLang="en-US" dirty="0"/>
              <a:t>、外围不重要</a:t>
            </a:r>
            <a:r>
              <a:rPr lang="en-US" altLang="zh-CN" dirty="0"/>
              <a:t>(3</a:t>
            </a:r>
            <a:r>
              <a:rPr lang="zh-CN" altLang="en-US" dirty="0"/>
              <a:t>级</a:t>
            </a:r>
            <a:r>
              <a:rPr lang="en-US" altLang="zh-CN" dirty="0"/>
              <a:t>)</a:t>
            </a:r>
            <a:r>
              <a:rPr lang="zh-CN" altLang="en-US" dirty="0"/>
              <a:t>，对外部调用接口分析，评估其调用的必要性和调用</a:t>
            </a:r>
            <a:r>
              <a:rPr lang="zh-CN" altLang="en-US" dirty="0" smtClean="0"/>
              <a:t>量</a:t>
            </a:r>
            <a:endParaRPr lang="en-US" altLang="zh-CN" dirty="0" smtClean="0"/>
          </a:p>
          <a:p>
            <a:pPr lvl="1"/>
            <a:r>
              <a:rPr lang="zh-CN" altLang="en-US" dirty="0" smtClean="0"/>
              <a:t>将系统分级</a:t>
            </a:r>
            <a:r>
              <a:rPr lang="zh-CN" altLang="en-US" dirty="0"/>
              <a:t>部署，把交易相关系统单独部署，与其他级别系统进行</a:t>
            </a:r>
            <a:r>
              <a:rPr lang="zh-CN" altLang="en-US" dirty="0" smtClean="0"/>
              <a:t>隔离</a:t>
            </a:r>
            <a:endParaRPr lang="en-US" altLang="zh-CN" dirty="0" smtClean="0"/>
          </a:p>
          <a:p>
            <a:pPr lvl="1"/>
            <a:r>
              <a:rPr lang="zh-CN" altLang="en-US" dirty="0" smtClean="0"/>
              <a:t>将</a:t>
            </a:r>
            <a:r>
              <a:rPr lang="zh-CN" altLang="en-US" dirty="0"/>
              <a:t>外围不重要系统数据库连接指向读库和缓存，降低生产库压力</a:t>
            </a:r>
            <a:r>
              <a:rPr lang="zh-CN" altLang="en-US" dirty="0" smtClean="0"/>
              <a:t>。</a:t>
            </a:r>
            <a:endParaRPr lang="en-US" altLang="zh-CN" dirty="0" smtClean="0"/>
          </a:p>
          <a:p>
            <a:pPr lvl="1"/>
            <a:r>
              <a:rPr lang="zh-CN" altLang="en-US" dirty="0" smtClean="0"/>
              <a:t>将</a:t>
            </a:r>
            <a:r>
              <a:rPr lang="zh-CN" altLang="en-US" dirty="0"/>
              <a:t>所有外部调用接口推动接入</a:t>
            </a:r>
            <a:r>
              <a:rPr lang="en-US" altLang="zh-CN" dirty="0"/>
              <a:t>JSF</a:t>
            </a:r>
            <a:r>
              <a:rPr lang="zh-CN" altLang="en-US" dirty="0"/>
              <a:t>，并且设置降级开关，随时准备将不重要级别进行降级处理</a:t>
            </a:r>
          </a:p>
        </p:txBody>
      </p:sp>
    </p:spTree>
    <p:extLst>
      <p:ext uri="{BB962C8B-B14F-4D97-AF65-F5344CB8AC3E}">
        <p14:creationId xmlns:p14="http://schemas.microsoft.com/office/powerpoint/2010/main" val="3851284110"/>
      </p:ext>
    </p:extLst>
  </p:cSld>
  <p:clrMapOvr>
    <a:masterClrMapping/>
  </p:clrMapOvr>
  <p:transition>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SAF</a:t>
            </a:r>
            <a:r>
              <a:rPr lang="zh-CN" altLang="en-US" dirty="0" smtClean="0"/>
              <a:t>服务大面积故障</a:t>
            </a:r>
            <a:endParaRPr lang="zh-CN" altLang="en-US" dirty="0"/>
          </a:p>
        </p:txBody>
      </p:sp>
      <p:sp>
        <p:nvSpPr>
          <p:cNvPr id="3" name="内容占位符 2"/>
          <p:cNvSpPr>
            <a:spLocks noGrp="1"/>
          </p:cNvSpPr>
          <p:nvPr>
            <p:ph idx="1"/>
          </p:nvPr>
        </p:nvSpPr>
        <p:spPr/>
        <p:txBody>
          <a:bodyPr>
            <a:normAutofit fontScale="92500"/>
          </a:bodyPr>
          <a:lstStyle/>
          <a:p>
            <a:r>
              <a:rPr lang="zh-CN" altLang="en-US" dirty="0" smtClean="0"/>
              <a:t>故障原因</a:t>
            </a:r>
            <a:endParaRPr lang="en-US" altLang="zh-CN" dirty="0" smtClean="0"/>
          </a:p>
          <a:p>
            <a:pPr lvl="1"/>
            <a:r>
              <a:rPr lang="zh-CN" altLang="en-US" dirty="0"/>
              <a:t>多</a:t>
            </a:r>
            <a:r>
              <a:rPr lang="zh-CN" altLang="en-US" dirty="0" smtClean="0"/>
              <a:t>业务共用</a:t>
            </a:r>
            <a:r>
              <a:rPr lang="en-US" altLang="zh-CN" dirty="0" smtClean="0"/>
              <a:t>zookeeper</a:t>
            </a:r>
            <a:r>
              <a:rPr lang="zh-CN" altLang="en-US" dirty="0" smtClean="0"/>
              <a:t>集群链接数与节点数过多，导致不可用，</a:t>
            </a:r>
            <a:endParaRPr lang="en-US" altLang="zh-CN" dirty="0" smtClean="0"/>
          </a:p>
          <a:p>
            <a:pPr lvl="1"/>
            <a:r>
              <a:rPr lang="en-US" altLang="zh-CN" dirty="0" smtClean="0"/>
              <a:t>SAF</a:t>
            </a:r>
            <a:r>
              <a:rPr lang="zh-CN" altLang="en-US" dirty="0" smtClean="0"/>
              <a:t>运行稳定两年多，双十一之前未扩容未备案，精力集中在</a:t>
            </a:r>
            <a:r>
              <a:rPr lang="en-US" altLang="zh-CN" dirty="0" smtClean="0"/>
              <a:t>JSF</a:t>
            </a:r>
            <a:r>
              <a:rPr lang="zh-CN" altLang="en-US" dirty="0" smtClean="0"/>
              <a:t>和</a:t>
            </a:r>
            <a:r>
              <a:rPr lang="en-US" altLang="zh-CN" dirty="0" smtClean="0"/>
              <a:t>ES</a:t>
            </a:r>
          </a:p>
          <a:p>
            <a:r>
              <a:rPr lang="zh-CN" altLang="en-US" dirty="0" smtClean="0"/>
              <a:t>故障时间</a:t>
            </a:r>
            <a:endParaRPr lang="en-US" altLang="zh-CN" dirty="0" smtClean="0"/>
          </a:p>
          <a:p>
            <a:pPr lvl="1"/>
            <a:r>
              <a:rPr lang="en-US" altLang="zh-CN" dirty="0" smtClean="0"/>
              <a:t>7</a:t>
            </a:r>
            <a:r>
              <a:rPr lang="zh-CN" altLang="en-US" dirty="0" smtClean="0"/>
              <a:t>点</a:t>
            </a:r>
            <a:r>
              <a:rPr lang="en-US" altLang="zh-CN" dirty="0" smtClean="0"/>
              <a:t>50~14</a:t>
            </a:r>
            <a:r>
              <a:rPr lang="zh-CN" altLang="en-US" dirty="0" smtClean="0"/>
              <a:t>：</a:t>
            </a:r>
            <a:r>
              <a:rPr lang="en-US" altLang="zh-CN" dirty="0" smtClean="0"/>
              <a:t>30</a:t>
            </a:r>
          </a:p>
          <a:p>
            <a:r>
              <a:rPr lang="zh-CN" altLang="en-US" dirty="0" smtClean="0"/>
              <a:t>处理步骤</a:t>
            </a:r>
            <a:endParaRPr lang="en-US" altLang="zh-CN" dirty="0" smtClean="0"/>
          </a:p>
          <a:p>
            <a:pPr lvl="1"/>
            <a:r>
              <a:rPr lang="zh-CN" altLang="en-US" dirty="0" smtClean="0"/>
              <a:t>重启</a:t>
            </a:r>
            <a:r>
              <a:rPr lang="en-US" altLang="zh-CN" dirty="0" smtClean="0"/>
              <a:t>zookeeper</a:t>
            </a:r>
            <a:r>
              <a:rPr lang="zh-CN" altLang="en-US" dirty="0" smtClean="0"/>
              <a:t>后，立马被打挂</a:t>
            </a:r>
            <a:endParaRPr lang="en-US" altLang="zh-CN" dirty="0" smtClean="0"/>
          </a:p>
          <a:p>
            <a:pPr lvl="1"/>
            <a:r>
              <a:rPr lang="zh-CN" altLang="en-US" dirty="0" smtClean="0"/>
              <a:t>将服务迁移廊坊备用</a:t>
            </a:r>
            <a:r>
              <a:rPr lang="en-US" altLang="zh-CN" dirty="0" smtClean="0"/>
              <a:t>ZK</a:t>
            </a:r>
            <a:r>
              <a:rPr lang="zh-CN" altLang="en-US" dirty="0" smtClean="0"/>
              <a:t>集群，</a:t>
            </a:r>
            <a:r>
              <a:rPr lang="zh-CN" altLang="en-US" dirty="0"/>
              <a:t>调整系统网络参数及限制重联的</a:t>
            </a:r>
            <a:r>
              <a:rPr lang="en-US" altLang="zh-CN" dirty="0" smtClean="0"/>
              <a:t>IP</a:t>
            </a:r>
            <a:r>
              <a:rPr lang="zh-CN" altLang="en-US" dirty="0" smtClean="0"/>
              <a:t>，收效不大</a:t>
            </a:r>
            <a:endParaRPr lang="en-US" altLang="zh-CN" dirty="0" smtClean="0"/>
          </a:p>
          <a:p>
            <a:pPr lvl="1">
              <a:defRPr/>
            </a:pPr>
            <a:r>
              <a:rPr lang="zh-CN" altLang="en-US" dirty="0" smtClean="0"/>
              <a:t>发现</a:t>
            </a:r>
            <a:r>
              <a:rPr lang="zh-CN" altLang="en-US" dirty="0"/>
              <a:t>集群不可用主要是因为主节点启动后积压严重，请求积压高达</a:t>
            </a:r>
            <a:r>
              <a:rPr lang="en-US" altLang="zh-CN" dirty="0" smtClean="0"/>
              <a:t>8w</a:t>
            </a:r>
            <a:endParaRPr lang="en-US" altLang="zh-CN" dirty="0"/>
          </a:p>
          <a:p>
            <a:pPr lvl="1">
              <a:defRPr/>
            </a:pPr>
            <a:r>
              <a:rPr lang="zh-CN" altLang="en-US" dirty="0"/>
              <a:t>调整集群配置，将主节点</a:t>
            </a:r>
            <a:r>
              <a:rPr lang="zh-CN" altLang="en-US" dirty="0" smtClean="0"/>
              <a:t>与链接</a:t>
            </a:r>
            <a:r>
              <a:rPr lang="zh-CN" altLang="en-US" dirty="0"/>
              <a:t>数不是太高的一个</a:t>
            </a:r>
            <a:r>
              <a:rPr lang="en-US" altLang="zh-CN" dirty="0"/>
              <a:t>observer</a:t>
            </a:r>
            <a:r>
              <a:rPr lang="zh-CN" altLang="en-US" dirty="0"/>
              <a:t>节点交换</a:t>
            </a:r>
            <a:r>
              <a:rPr lang="zh-CN" altLang="en-US" dirty="0" smtClean="0"/>
              <a:t>角色</a:t>
            </a:r>
            <a:endParaRPr lang="en-US" altLang="zh-CN" dirty="0"/>
          </a:p>
        </p:txBody>
      </p:sp>
    </p:spTree>
    <p:extLst>
      <p:ext uri="{BB962C8B-B14F-4D97-AF65-F5344CB8AC3E}">
        <p14:creationId xmlns:p14="http://schemas.microsoft.com/office/powerpoint/2010/main" val="2178379406"/>
      </p:ext>
    </p:extLst>
  </p:cSld>
  <p:clrMapOvr>
    <a:masterClrMapping/>
  </p:clrMapOvr>
  <p:transition>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SAF</a:t>
            </a:r>
            <a:r>
              <a:rPr lang="zh-CN" altLang="en-US" dirty="0"/>
              <a:t>服务大面积故障</a:t>
            </a:r>
          </a:p>
        </p:txBody>
      </p:sp>
      <p:sp>
        <p:nvSpPr>
          <p:cNvPr id="3" name="内容占位符 2"/>
          <p:cNvSpPr>
            <a:spLocks noGrp="1"/>
          </p:cNvSpPr>
          <p:nvPr>
            <p:ph idx="1"/>
          </p:nvPr>
        </p:nvSpPr>
        <p:spPr/>
        <p:txBody>
          <a:bodyPr>
            <a:normAutofit lnSpcReduction="10000"/>
          </a:bodyPr>
          <a:lstStyle/>
          <a:p>
            <a:r>
              <a:rPr lang="zh-CN" altLang="en-US" dirty="0" smtClean="0"/>
              <a:t>影响范围</a:t>
            </a:r>
            <a:endParaRPr lang="en-US" altLang="zh-CN" dirty="0" smtClean="0"/>
          </a:p>
          <a:p>
            <a:pPr lvl="1"/>
            <a:r>
              <a:rPr lang="zh-CN" altLang="en-US" dirty="0" smtClean="0"/>
              <a:t>职能财务：发票</a:t>
            </a:r>
            <a:r>
              <a:rPr lang="zh-CN" altLang="en-US" dirty="0"/>
              <a:t>回传不及时从而引起发票不跳</a:t>
            </a:r>
            <a:r>
              <a:rPr lang="zh-CN" altLang="en-US" dirty="0" smtClean="0"/>
              <a:t>号</a:t>
            </a:r>
            <a:endParaRPr lang="en-US" altLang="zh-CN" dirty="0" smtClean="0"/>
          </a:p>
          <a:p>
            <a:pPr lvl="1"/>
            <a:r>
              <a:rPr lang="zh-CN" altLang="en-US" dirty="0" smtClean="0"/>
              <a:t>交易平台：</a:t>
            </a:r>
            <a:endParaRPr lang="en-US" altLang="zh-CN" dirty="0" smtClean="0"/>
          </a:p>
          <a:p>
            <a:pPr lvl="2"/>
            <a:r>
              <a:rPr lang="zh-CN" altLang="en-US" dirty="0" smtClean="0"/>
              <a:t>我的优惠劵使用异常</a:t>
            </a:r>
            <a:endParaRPr lang="en-US" altLang="zh-CN" dirty="0" smtClean="0"/>
          </a:p>
          <a:p>
            <a:pPr lvl="2"/>
            <a:r>
              <a:rPr lang="zh-CN" altLang="en-US" dirty="0" smtClean="0"/>
              <a:t>订单管道积压，订单数据推不下去</a:t>
            </a:r>
            <a:endParaRPr lang="en-US" altLang="zh-CN" dirty="0" smtClean="0"/>
          </a:p>
          <a:p>
            <a:pPr lvl="2"/>
            <a:r>
              <a:rPr lang="zh-CN" altLang="en-US" dirty="0"/>
              <a:t>购物</a:t>
            </a:r>
            <a:r>
              <a:rPr lang="zh-CN" altLang="en-US" dirty="0" smtClean="0"/>
              <a:t>车异常，</a:t>
            </a:r>
            <a:r>
              <a:rPr lang="zh-CN" altLang="en-US" dirty="0"/>
              <a:t>用户购买商品结算页</a:t>
            </a:r>
            <a:r>
              <a:rPr lang="zh-CN" altLang="en-US" dirty="0" smtClean="0"/>
              <a:t>提交后自动返回首页</a:t>
            </a:r>
            <a:endParaRPr lang="en-US" altLang="zh-CN" dirty="0" smtClean="0"/>
          </a:p>
          <a:p>
            <a:pPr lvl="2"/>
            <a:r>
              <a:rPr lang="zh-CN" altLang="en-US" dirty="0"/>
              <a:t>新增收货地址异常：新增收货地址刷不出来，</a:t>
            </a:r>
            <a:r>
              <a:rPr lang="en-US" altLang="zh-CN" dirty="0"/>
              <a:t>SAF</a:t>
            </a:r>
            <a:r>
              <a:rPr lang="zh-CN" altLang="en-US" dirty="0"/>
              <a:t>实例</a:t>
            </a:r>
            <a:r>
              <a:rPr lang="zh-CN" altLang="en-US" dirty="0" smtClean="0"/>
              <a:t>异常</a:t>
            </a:r>
            <a:endParaRPr lang="en-US" altLang="zh-CN" dirty="0" smtClean="0"/>
          </a:p>
          <a:p>
            <a:pPr lvl="1"/>
            <a:r>
              <a:rPr lang="en-US" altLang="zh-CN" dirty="0" smtClean="0"/>
              <a:t>POP</a:t>
            </a:r>
            <a:r>
              <a:rPr lang="zh-CN" altLang="en-US" dirty="0" smtClean="0"/>
              <a:t>商家</a:t>
            </a:r>
            <a:endParaRPr lang="en-US" altLang="zh-CN" dirty="0" smtClean="0"/>
          </a:p>
          <a:p>
            <a:pPr lvl="2"/>
            <a:r>
              <a:rPr lang="zh-CN" altLang="en-US" dirty="0" smtClean="0"/>
              <a:t>结算</a:t>
            </a:r>
            <a:r>
              <a:rPr lang="zh-CN" altLang="en-US" dirty="0"/>
              <a:t>页调用</a:t>
            </a:r>
            <a:r>
              <a:rPr lang="en-US" altLang="zh-CN" dirty="0"/>
              <a:t>POP</a:t>
            </a:r>
            <a:r>
              <a:rPr lang="zh-CN" altLang="en-US" dirty="0"/>
              <a:t>运费服务有可用率报警，导致部分订单采用商家默认</a:t>
            </a:r>
            <a:r>
              <a:rPr lang="zh-CN" altLang="en-US" dirty="0" smtClean="0"/>
              <a:t>运费</a:t>
            </a:r>
            <a:endParaRPr lang="en-US" altLang="zh-CN" dirty="0" smtClean="0"/>
          </a:p>
          <a:p>
            <a:pPr lvl="2"/>
            <a:r>
              <a:rPr lang="zh-CN" altLang="en-US" dirty="0" smtClean="0"/>
              <a:t>导致商家中心频繁</a:t>
            </a:r>
            <a:r>
              <a:rPr lang="en-US" altLang="zh-CN" dirty="0" err="1" smtClean="0"/>
              <a:t>gc</a:t>
            </a:r>
            <a:r>
              <a:rPr lang="zh-CN" altLang="en-US" dirty="0" smtClean="0"/>
              <a:t>、</a:t>
            </a:r>
            <a:r>
              <a:rPr lang="en-US" altLang="zh-CN" dirty="0" err="1" smtClean="0"/>
              <a:t>cpu</a:t>
            </a:r>
            <a:r>
              <a:rPr lang="zh-CN" altLang="en-US" dirty="0" smtClean="0"/>
              <a:t>和</a:t>
            </a:r>
            <a:r>
              <a:rPr lang="en-US" altLang="zh-CN" dirty="0" smtClean="0"/>
              <a:t>load</a:t>
            </a:r>
            <a:r>
              <a:rPr lang="zh-CN" altLang="en-US" dirty="0" smtClean="0"/>
              <a:t>飙升，导致调用方投诉响应过慢</a:t>
            </a:r>
            <a:endParaRPr lang="en-US" altLang="zh-CN" dirty="0"/>
          </a:p>
          <a:p>
            <a:pPr lvl="1"/>
            <a:r>
              <a:rPr lang="zh-CN" altLang="en-US" dirty="0" smtClean="0"/>
              <a:t>网站移动研发</a:t>
            </a:r>
            <a:endParaRPr lang="en-US" altLang="zh-CN" dirty="0" smtClean="0"/>
          </a:p>
          <a:p>
            <a:pPr lvl="2"/>
            <a:r>
              <a:rPr lang="en-US" altLang="zh-CN" dirty="0" smtClean="0"/>
              <a:t>ZK</a:t>
            </a:r>
            <a:r>
              <a:rPr lang="zh-CN" altLang="en-US" dirty="0" smtClean="0"/>
              <a:t>异常导致秒杀</a:t>
            </a:r>
            <a:r>
              <a:rPr lang="en-US" altLang="zh-CN" dirty="0" smtClean="0"/>
              <a:t>SKU</a:t>
            </a:r>
            <a:r>
              <a:rPr lang="zh-CN" altLang="en-US" dirty="0" smtClean="0"/>
              <a:t>无法自动更新，延保</a:t>
            </a:r>
            <a:r>
              <a:rPr lang="en-US" altLang="zh-CN" dirty="0" smtClean="0"/>
              <a:t>/</a:t>
            </a:r>
            <a:r>
              <a:rPr lang="zh-CN" altLang="en-US" dirty="0" smtClean="0"/>
              <a:t>优惠劵</a:t>
            </a:r>
            <a:r>
              <a:rPr lang="en-US" altLang="zh-CN" dirty="0" smtClean="0"/>
              <a:t>/promise</a:t>
            </a:r>
            <a:r>
              <a:rPr lang="zh-CN" altLang="en-US" dirty="0" smtClean="0"/>
              <a:t>服务均受影响</a:t>
            </a:r>
            <a:endParaRPr lang="en-US" altLang="zh-CN" dirty="0" smtClean="0"/>
          </a:p>
        </p:txBody>
      </p:sp>
    </p:spTree>
    <p:extLst>
      <p:ext uri="{BB962C8B-B14F-4D97-AF65-F5344CB8AC3E}">
        <p14:creationId xmlns:p14="http://schemas.microsoft.com/office/powerpoint/2010/main" val="2259212717"/>
      </p:ext>
    </p:extLst>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SAF</a:t>
            </a:r>
            <a:r>
              <a:rPr lang="zh-CN" altLang="en-US" dirty="0"/>
              <a:t>服务大面积故障</a:t>
            </a:r>
          </a:p>
        </p:txBody>
      </p:sp>
      <p:sp>
        <p:nvSpPr>
          <p:cNvPr id="3" name="内容占位符 2"/>
          <p:cNvSpPr>
            <a:spLocks noGrp="1"/>
          </p:cNvSpPr>
          <p:nvPr>
            <p:ph idx="1"/>
          </p:nvPr>
        </p:nvSpPr>
        <p:spPr/>
        <p:txBody>
          <a:bodyPr>
            <a:normAutofit/>
          </a:bodyPr>
          <a:lstStyle/>
          <a:p>
            <a:r>
              <a:rPr lang="zh-CN" altLang="en-US" dirty="0"/>
              <a:t>影响范围</a:t>
            </a:r>
            <a:endParaRPr lang="en-US" altLang="zh-CN" dirty="0"/>
          </a:p>
          <a:p>
            <a:pPr lvl="1"/>
            <a:r>
              <a:rPr lang="zh-CN" altLang="en-US" dirty="0" smtClean="0"/>
              <a:t>虚拟商品研发部：点卡</a:t>
            </a:r>
            <a:r>
              <a:rPr lang="en-US" altLang="zh-CN" dirty="0" smtClean="0"/>
              <a:t>/</a:t>
            </a:r>
            <a:r>
              <a:rPr lang="zh-CN" altLang="en-US" dirty="0" smtClean="0"/>
              <a:t>手机充值等可用率下降，修改为直接方式解决</a:t>
            </a:r>
            <a:endParaRPr lang="en-US" altLang="zh-CN" dirty="0" smtClean="0"/>
          </a:p>
          <a:p>
            <a:pPr lvl="1"/>
            <a:r>
              <a:rPr lang="zh-CN" altLang="en-US" dirty="0" smtClean="0"/>
              <a:t>京东到家</a:t>
            </a:r>
            <a:endParaRPr lang="en-US" altLang="zh-CN" dirty="0"/>
          </a:p>
          <a:p>
            <a:pPr lvl="2"/>
            <a:r>
              <a:rPr lang="zh-CN" altLang="en-US" dirty="0"/>
              <a:t>双</a:t>
            </a:r>
            <a:r>
              <a:rPr lang="en-US" altLang="zh-CN" dirty="0"/>
              <a:t>11,saf</a:t>
            </a:r>
            <a:r>
              <a:rPr lang="zh-CN" altLang="en-US" dirty="0"/>
              <a:t>问题，目前已升级到</a:t>
            </a:r>
            <a:r>
              <a:rPr lang="en-US" altLang="zh-CN" dirty="0"/>
              <a:t>JSF</a:t>
            </a:r>
          </a:p>
          <a:p>
            <a:pPr lvl="2"/>
            <a:r>
              <a:rPr lang="en-US" altLang="zh-CN" dirty="0"/>
              <a:t>11</a:t>
            </a:r>
            <a:r>
              <a:rPr lang="zh-CN" altLang="en-US" dirty="0"/>
              <a:t>月</a:t>
            </a:r>
            <a:r>
              <a:rPr lang="en-US" altLang="zh-CN" dirty="0"/>
              <a:t>13</a:t>
            </a:r>
            <a:r>
              <a:rPr lang="zh-CN" altLang="en-US" dirty="0"/>
              <a:t>号</a:t>
            </a:r>
            <a:r>
              <a:rPr lang="en-US" altLang="zh-CN" dirty="0" err="1"/>
              <a:t>JimDB</a:t>
            </a:r>
            <a:r>
              <a:rPr lang="zh-CN" altLang="en-US" dirty="0"/>
              <a:t>出现</a:t>
            </a:r>
            <a:r>
              <a:rPr lang="en-US" altLang="zh-CN" dirty="0"/>
              <a:t>connection refused</a:t>
            </a:r>
            <a:r>
              <a:rPr lang="zh-CN" altLang="en-US" dirty="0"/>
              <a:t>异常，价格、库存强</a:t>
            </a:r>
            <a:r>
              <a:rPr lang="zh-CN" altLang="en-US" dirty="0"/>
              <a:t>依赖</a:t>
            </a:r>
            <a:endParaRPr lang="en-US" altLang="zh-CN" dirty="0"/>
          </a:p>
          <a:p>
            <a:pPr lvl="1"/>
            <a:r>
              <a:rPr lang="zh-CN" altLang="en-US" dirty="0"/>
              <a:t>成都研究院</a:t>
            </a:r>
            <a:endParaRPr lang="en-US" altLang="zh-CN" dirty="0"/>
          </a:p>
          <a:p>
            <a:pPr lvl="1"/>
            <a:r>
              <a:rPr lang="zh-CN" altLang="en-US" dirty="0"/>
              <a:t>零售</a:t>
            </a:r>
            <a:r>
              <a:rPr lang="zh-CN" altLang="en-US" dirty="0" smtClean="0"/>
              <a:t>平台</a:t>
            </a:r>
            <a:endParaRPr lang="en-US" altLang="zh-CN" dirty="0" smtClean="0"/>
          </a:p>
          <a:p>
            <a:pPr lvl="2"/>
            <a:r>
              <a:rPr lang="zh-CN" altLang="en-US" dirty="0" smtClean="0"/>
              <a:t>部分</a:t>
            </a:r>
            <a:r>
              <a:rPr lang="en-US" altLang="zh-CN" dirty="0"/>
              <a:t>SAF</a:t>
            </a:r>
            <a:r>
              <a:rPr lang="zh-CN" altLang="en-US" dirty="0"/>
              <a:t>服务有</a:t>
            </a:r>
            <a:r>
              <a:rPr lang="en-US" altLang="zh-CN" dirty="0" err="1"/>
              <a:t>WebService</a:t>
            </a:r>
            <a:r>
              <a:rPr lang="zh-CN" altLang="en-US" dirty="0"/>
              <a:t>替代</a:t>
            </a:r>
            <a:r>
              <a:rPr lang="zh-CN" altLang="en-US" dirty="0"/>
              <a:t>方案</a:t>
            </a:r>
            <a:endParaRPr lang="en-US" altLang="zh-CN" dirty="0"/>
          </a:p>
          <a:p>
            <a:pPr lvl="1"/>
            <a:r>
              <a:rPr lang="zh-CN" altLang="en-US" dirty="0"/>
              <a:t>无线部门</a:t>
            </a:r>
            <a:endParaRPr lang="en-US" altLang="zh-CN" dirty="0"/>
          </a:p>
        </p:txBody>
      </p:sp>
    </p:spTree>
    <p:extLst>
      <p:ext uri="{BB962C8B-B14F-4D97-AF65-F5344CB8AC3E}">
        <p14:creationId xmlns:p14="http://schemas.microsoft.com/office/powerpoint/2010/main" val="223410859"/>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SAF</a:t>
            </a:r>
            <a:r>
              <a:rPr lang="zh-CN" altLang="en-US" dirty="0"/>
              <a:t>服务大面积故障</a:t>
            </a:r>
          </a:p>
        </p:txBody>
      </p:sp>
      <p:sp>
        <p:nvSpPr>
          <p:cNvPr id="3" name="内容占位符 2"/>
          <p:cNvSpPr>
            <a:spLocks noGrp="1"/>
          </p:cNvSpPr>
          <p:nvPr>
            <p:ph idx="1"/>
          </p:nvPr>
        </p:nvSpPr>
        <p:spPr/>
        <p:txBody>
          <a:bodyPr>
            <a:normAutofit/>
          </a:bodyPr>
          <a:lstStyle/>
          <a:p>
            <a:r>
              <a:rPr lang="zh-CN" altLang="en-US" dirty="0" smtClean="0"/>
              <a:t>经验</a:t>
            </a:r>
            <a:r>
              <a:rPr lang="zh-CN" altLang="en-US" dirty="0" smtClean="0"/>
              <a:t>总结</a:t>
            </a:r>
            <a:endParaRPr lang="en-US" altLang="zh-CN" dirty="0" smtClean="0"/>
          </a:p>
          <a:p>
            <a:pPr lvl="1"/>
            <a:r>
              <a:rPr lang="zh-CN" altLang="en-US" dirty="0" smtClean="0"/>
              <a:t>忽略老服务、备战不足</a:t>
            </a:r>
            <a:endParaRPr lang="en-US" altLang="zh-CN" dirty="0" smtClean="0"/>
          </a:p>
          <a:p>
            <a:pPr lvl="1"/>
            <a:r>
              <a:rPr lang="zh-CN" altLang="en-US" dirty="0" smtClean="0"/>
              <a:t>不合理重试机制、系统防雪崩能力弱</a:t>
            </a:r>
            <a:endParaRPr lang="en-US" altLang="zh-CN" dirty="0" smtClean="0"/>
          </a:p>
          <a:p>
            <a:pPr lvl="1"/>
            <a:r>
              <a:rPr lang="zh-CN" altLang="en-US" dirty="0" smtClean="0"/>
              <a:t>特别团队特别搭建基础服务、区分优先级</a:t>
            </a:r>
            <a:endParaRPr lang="en-US" altLang="zh-CN" dirty="0" smtClean="0"/>
          </a:p>
          <a:p>
            <a:pPr lvl="1"/>
            <a:r>
              <a:rPr lang="zh-CN" altLang="en-US" dirty="0" smtClean="0"/>
              <a:t>业务部门需要考虑直连方案</a:t>
            </a:r>
            <a:endParaRPr lang="zh-CN" altLang="en-US" dirty="0"/>
          </a:p>
        </p:txBody>
      </p:sp>
    </p:spTree>
    <p:extLst>
      <p:ext uri="{BB962C8B-B14F-4D97-AF65-F5344CB8AC3E}">
        <p14:creationId xmlns:p14="http://schemas.microsoft.com/office/powerpoint/2010/main" val="4041954973"/>
      </p:ext>
    </p:extLst>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支付系统</a:t>
            </a:r>
            <a:endParaRPr lang="zh-CN" altLang="en-US" dirty="0"/>
          </a:p>
        </p:txBody>
      </p:sp>
      <p:sp>
        <p:nvSpPr>
          <p:cNvPr id="3" name="内容占位符 2"/>
          <p:cNvSpPr>
            <a:spLocks noGrp="1"/>
          </p:cNvSpPr>
          <p:nvPr>
            <p:ph idx="1"/>
          </p:nvPr>
        </p:nvSpPr>
        <p:spPr/>
        <p:txBody>
          <a:bodyPr/>
          <a:lstStyle/>
          <a:p>
            <a:r>
              <a:rPr lang="zh-CN" altLang="en-US" dirty="0" smtClean="0"/>
              <a:t>支付单量同比</a:t>
            </a:r>
            <a:r>
              <a:rPr lang="en-US" altLang="zh-CN" dirty="0" smtClean="0"/>
              <a:t>170%</a:t>
            </a:r>
            <a:endParaRPr lang="zh-CN" altLang="en-US" dirty="0"/>
          </a:p>
        </p:txBody>
      </p:sp>
      <p:graphicFrame>
        <p:nvGraphicFramePr>
          <p:cNvPr id="4" name="图表 3" title="2015年618当天数据对比"/>
          <p:cNvGraphicFramePr>
            <a:graphicFrameLocks/>
          </p:cNvGraphicFramePr>
          <p:nvPr>
            <p:extLst>
              <p:ext uri="{D42A27DB-BD31-4B8C-83A1-F6EECF244321}">
                <p14:modId xmlns:p14="http://schemas.microsoft.com/office/powerpoint/2010/main" val="3416382656"/>
              </p:ext>
            </p:extLst>
          </p:nvPr>
        </p:nvGraphicFramePr>
        <p:xfrm>
          <a:off x="-28082" y="2060848"/>
          <a:ext cx="9144000" cy="345638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4979879"/>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无线部门</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问题</a:t>
            </a:r>
            <a:r>
              <a:rPr lang="en-US" altLang="zh-CN" dirty="0" smtClean="0"/>
              <a:t>1</a:t>
            </a:r>
          </a:p>
          <a:p>
            <a:pPr lvl="1"/>
            <a:r>
              <a:rPr lang="zh-CN" altLang="en-US" dirty="0" smtClean="0"/>
              <a:t>现象：</a:t>
            </a:r>
            <a:r>
              <a:rPr lang="en-US" altLang="zh-CN" dirty="0" smtClean="0"/>
              <a:t>11</a:t>
            </a:r>
            <a:r>
              <a:rPr lang="zh-CN" altLang="zh-CN" dirty="0"/>
              <a:t>号</a:t>
            </a:r>
            <a:r>
              <a:rPr lang="en-US" altLang="zh-CN" dirty="0"/>
              <a:t>0</a:t>
            </a:r>
            <a:r>
              <a:rPr lang="zh-CN" altLang="zh-CN" dirty="0"/>
              <a:t>点</a:t>
            </a:r>
            <a:r>
              <a:rPr lang="en-US" altLang="zh-CN" dirty="0"/>
              <a:t>2</a:t>
            </a:r>
            <a:r>
              <a:rPr lang="zh-CN" altLang="zh-CN" dirty="0"/>
              <a:t>分到</a:t>
            </a:r>
            <a:r>
              <a:rPr lang="en-US" altLang="zh-CN" dirty="0"/>
              <a:t>6</a:t>
            </a:r>
            <a:r>
              <a:rPr lang="zh-CN" altLang="zh-CN" dirty="0"/>
              <a:t>分</a:t>
            </a:r>
            <a:r>
              <a:rPr lang="zh-CN" altLang="zh-CN" dirty="0" smtClean="0"/>
              <a:t>手机</a:t>
            </a:r>
            <a:r>
              <a:rPr lang="en-US" altLang="zh-CN" dirty="0" smtClean="0"/>
              <a:t>1/4</a:t>
            </a:r>
            <a:r>
              <a:rPr lang="zh-CN" altLang="zh-CN" dirty="0" smtClean="0"/>
              <a:t>商详商品</a:t>
            </a:r>
            <a:r>
              <a:rPr lang="zh-CN" altLang="zh-CN" dirty="0"/>
              <a:t>出现打开缓慢，可用率</a:t>
            </a:r>
            <a:r>
              <a:rPr lang="zh-CN" altLang="zh-CN" dirty="0" smtClean="0"/>
              <a:t>下降</a:t>
            </a:r>
            <a:endParaRPr lang="zh-CN" altLang="zh-CN" dirty="0"/>
          </a:p>
          <a:p>
            <a:pPr lvl="1"/>
            <a:r>
              <a:rPr lang="zh-CN" altLang="en-US" dirty="0" smtClean="0"/>
              <a:t>原因</a:t>
            </a:r>
            <a:r>
              <a:rPr lang="zh-CN" altLang="en-US" dirty="0"/>
              <a:t>：</a:t>
            </a:r>
            <a:r>
              <a:rPr lang="en-US" altLang="zh-CN" dirty="0" err="1" smtClean="0"/>
              <a:t>jimdb</a:t>
            </a:r>
            <a:r>
              <a:rPr lang="en-US" altLang="zh-CN" dirty="0" smtClean="0"/>
              <a:t> </a:t>
            </a:r>
            <a:r>
              <a:rPr lang="zh-CN" altLang="zh-CN" dirty="0"/>
              <a:t>部分分片闪</a:t>
            </a:r>
            <a:r>
              <a:rPr lang="zh-CN" altLang="zh-CN" dirty="0" smtClean="0"/>
              <a:t>断</a:t>
            </a:r>
            <a:r>
              <a:rPr lang="zh-CN" altLang="en-US" dirty="0"/>
              <a:t>导致</a:t>
            </a:r>
            <a:r>
              <a:rPr lang="zh-CN" altLang="zh-CN" dirty="0" smtClean="0"/>
              <a:t>连接</a:t>
            </a:r>
            <a:r>
              <a:rPr lang="zh-CN" altLang="zh-CN" dirty="0"/>
              <a:t>超时，获取不到数据，造成商品信息无法正常</a:t>
            </a:r>
            <a:r>
              <a:rPr lang="zh-CN" altLang="zh-CN" dirty="0" smtClean="0"/>
              <a:t>显示</a:t>
            </a:r>
            <a:endParaRPr lang="zh-CN" altLang="zh-CN" dirty="0"/>
          </a:p>
          <a:p>
            <a:pPr lvl="1"/>
            <a:r>
              <a:rPr lang="zh-CN" altLang="en-US" dirty="0" smtClean="0"/>
              <a:t>解决方案</a:t>
            </a:r>
            <a:endParaRPr lang="en-US" altLang="zh-CN" dirty="0" smtClean="0"/>
          </a:p>
          <a:p>
            <a:pPr lvl="2"/>
            <a:r>
              <a:rPr lang="zh-CN" altLang="zh-CN" dirty="0" smtClean="0"/>
              <a:t>增加</a:t>
            </a:r>
            <a:r>
              <a:rPr lang="zh-CN" altLang="zh-CN" dirty="0"/>
              <a:t>二级缓存，</a:t>
            </a:r>
            <a:r>
              <a:rPr lang="en-US" altLang="zh-CN" dirty="0" err="1"/>
              <a:t>jvm</a:t>
            </a:r>
            <a:r>
              <a:rPr lang="zh-CN" altLang="zh-CN" dirty="0"/>
              <a:t>本地缓存热点商品数据，减少热点商品对</a:t>
            </a:r>
            <a:r>
              <a:rPr lang="en-US" altLang="zh-CN" dirty="0" err="1"/>
              <a:t>redis</a:t>
            </a:r>
            <a:r>
              <a:rPr lang="zh-CN" altLang="zh-CN" dirty="0" smtClean="0"/>
              <a:t>瞬间</a:t>
            </a:r>
            <a:r>
              <a:rPr lang="zh-CN" altLang="en-US" dirty="0" smtClean="0"/>
              <a:t>压</a:t>
            </a:r>
            <a:endParaRPr lang="en-US" altLang="zh-CN" dirty="0" smtClean="0"/>
          </a:p>
          <a:p>
            <a:pPr lvl="2"/>
            <a:r>
              <a:rPr lang="zh-CN" altLang="zh-CN" dirty="0"/>
              <a:t>现有</a:t>
            </a:r>
            <a:r>
              <a:rPr lang="en-US" altLang="zh-CN" dirty="0" err="1"/>
              <a:t>jimdb</a:t>
            </a:r>
            <a:r>
              <a:rPr lang="zh-CN" altLang="zh-CN" dirty="0"/>
              <a:t>集群分片按照机器维度拆分力度更细一些，减少单台机器的</a:t>
            </a:r>
            <a:r>
              <a:rPr lang="zh-CN" altLang="zh-CN" dirty="0" smtClean="0"/>
              <a:t>影响</a:t>
            </a:r>
            <a:endParaRPr lang="en-US" altLang="zh-CN" dirty="0" smtClean="0"/>
          </a:p>
          <a:p>
            <a:r>
              <a:rPr lang="zh-CN" altLang="en-US" dirty="0" smtClean="0"/>
              <a:t>问题</a:t>
            </a:r>
            <a:r>
              <a:rPr lang="en-US" altLang="zh-CN" dirty="0" smtClean="0"/>
              <a:t>2</a:t>
            </a:r>
          </a:p>
          <a:p>
            <a:pPr lvl="1"/>
            <a:r>
              <a:rPr lang="zh-CN" altLang="en-US" dirty="0" smtClean="0"/>
              <a:t>现象：</a:t>
            </a:r>
            <a:r>
              <a:rPr lang="zh-CN" altLang="zh-CN" dirty="0"/>
              <a:t>优惠券接口</a:t>
            </a:r>
            <a:r>
              <a:rPr lang="en-US" altLang="zh-CN" dirty="0"/>
              <a:t>11</a:t>
            </a:r>
            <a:r>
              <a:rPr lang="zh-CN" altLang="zh-CN" dirty="0"/>
              <a:t>日</a:t>
            </a:r>
            <a:r>
              <a:rPr lang="en-US" altLang="zh-CN" dirty="0"/>
              <a:t>0</a:t>
            </a:r>
            <a:r>
              <a:rPr lang="zh-CN" altLang="zh-CN" dirty="0"/>
              <a:t>点开始性能下降较大，并且出现获取不到优惠券</a:t>
            </a:r>
            <a:endParaRPr lang="zh-CN" altLang="zh-CN" b="1" dirty="0"/>
          </a:p>
          <a:p>
            <a:pPr lvl="1"/>
            <a:r>
              <a:rPr lang="zh-CN" altLang="en-US" dirty="0" smtClean="0"/>
              <a:t>原因：</a:t>
            </a:r>
            <a:r>
              <a:rPr lang="zh-CN" altLang="zh-CN" dirty="0"/>
              <a:t>上游优惠券系统压力过大，可用率下降</a:t>
            </a:r>
          </a:p>
          <a:p>
            <a:pPr lvl="1"/>
            <a:r>
              <a:rPr lang="zh-CN" altLang="en-US" dirty="0" smtClean="0"/>
              <a:t>解决方案：</a:t>
            </a:r>
            <a:r>
              <a:rPr lang="zh-CN" altLang="zh-CN" dirty="0"/>
              <a:t>待上游进行处理</a:t>
            </a:r>
            <a:endParaRPr lang="en-US" altLang="zh-CN" sz="2000" dirty="0"/>
          </a:p>
          <a:p>
            <a:pPr lvl="1"/>
            <a:endParaRPr lang="zh-CN" altLang="zh-CN" dirty="0"/>
          </a:p>
          <a:p>
            <a:pPr lvl="1"/>
            <a:endParaRPr lang="en-US" altLang="zh-CN" dirty="0" smtClean="0"/>
          </a:p>
        </p:txBody>
      </p:sp>
    </p:spTree>
    <p:extLst>
      <p:ext uri="{BB962C8B-B14F-4D97-AF65-F5344CB8AC3E}">
        <p14:creationId xmlns:p14="http://schemas.microsoft.com/office/powerpoint/2010/main" val="2504459030"/>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无线部门</a:t>
            </a:r>
            <a:endParaRPr lang="zh-CN" altLang="en-US" dirty="0"/>
          </a:p>
        </p:txBody>
      </p:sp>
      <p:sp>
        <p:nvSpPr>
          <p:cNvPr id="3" name="内容占位符 2"/>
          <p:cNvSpPr>
            <a:spLocks noGrp="1"/>
          </p:cNvSpPr>
          <p:nvPr>
            <p:ph idx="1"/>
          </p:nvPr>
        </p:nvSpPr>
        <p:spPr/>
        <p:txBody>
          <a:bodyPr/>
          <a:lstStyle/>
          <a:p>
            <a:r>
              <a:rPr lang="zh-CN" altLang="en-US" dirty="0" smtClean="0"/>
              <a:t>问题三</a:t>
            </a:r>
            <a:endParaRPr lang="en-US" altLang="zh-CN" dirty="0" smtClean="0"/>
          </a:p>
          <a:p>
            <a:pPr lvl="1"/>
            <a:r>
              <a:rPr lang="zh-CN" altLang="en-US" dirty="0" smtClean="0"/>
              <a:t>现象：</a:t>
            </a:r>
            <a:r>
              <a:rPr lang="zh-CN" altLang="zh-CN" dirty="0"/>
              <a:t>预约问题，上游预约服务不可用，返回的预售状态不正确</a:t>
            </a:r>
          </a:p>
          <a:p>
            <a:pPr lvl="1"/>
            <a:r>
              <a:rPr lang="zh-CN" altLang="en-US" dirty="0" smtClean="0"/>
              <a:t>原因：</a:t>
            </a:r>
            <a:r>
              <a:rPr lang="zh-CN" altLang="zh-CN" dirty="0"/>
              <a:t>上游预约系统压力过大，可用性下降</a:t>
            </a:r>
          </a:p>
          <a:p>
            <a:pPr lvl="1"/>
            <a:r>
              <a:rPr lang="zh-CN" altLang="en-US" dirty="0" smtClean="0"/>
              <a:t>解决方案：</a:t>
            </a:r>
            <a:r>
              <a:rPr lang="zh-CN" altLang="zh-CN" dirty="0"/>
              <a:t>待上游进行处理</a:t>
            </a:r>
          </a:p>
          <a:p>
            <a:r>
              <a:rPr lang="zh-CN" altLang="en-US" dirty="0" smtClean="0"/>
              <a:t>问题四</a:t>
            </a:r>
            <a:endParaRPr lang="en-US" altLang="zh-CN" dirty="0" smtClean="0"/>
          </a:p>
          <a:p>
            <a:pPr lvl="1"/>
            <a:r>
              <a:rPr lang="zh-CN" altLang="en-US" dirty="0" smtClean="0"/>
              <a:t>现象：</a:t>
            </a:r>
            <a:r>
              <a:rPr lang="zh-CN" altLang="zh-CN" dirty="0"/>
              <a:t>订单付款后，很长一段时间仍是待付款</a:t>
            </a:r>
            <a:r>
              <a:rPr lang="zh-CN" altLang="zh-CN" dirty="0" smtClean="0"/>
              <a:t>状态</a:t>
            </a:r>
            <a:endParaRPr lang="en-US" altLang="zh-CN" dirty="0" smtClean="0"/>
          </a:p>
          <a:p>
            <a:pPr lvl="1"/>
            <a:r>
              <a:rPr lang="zh-CN" altLang="en-US" dirty="0" smtClean="0"/>
              <a:t>原因：</a:t>
            </a:r>
            <a:r>
              <a:rPr lang="zh-CN" altLang="zh-CN" dirty="0"/>
              <a:t>金融支付管道挤压，状态同步延迟</a:t>
            </a:r>
            <a:r>
              <a:rPr lang="zh-CN" altLang="zh-CN" dirty="0" smtClean="0"/>
              <a:t>。</a:t>
            </a:r>
            <a:endParaRPr lang="en-US" altLang="zh-CN" dirty="0" smtClean="0"/>
          </a:p>
          <a:p>
            <a:pPr lvl="1"/>
            <a:r>
              <a:rPr lang="zh-CN" altLang="en-US" dirty="0" smtClean="0"/>
              <a:t>解决方案：</a:t>
            </a:r>
            <a:r>
              <a:rPr lang="zh-CN" altLang="zh-CN" dirty="0"/>
              <a:t>待上游进行</a:t>
            </a:r>
            <a:r>
              <a:rPr lang="zh-CN" altLang="zh-CN" dirty="0" smtClean="0"/>
              <a:t>处理</a:t>
            </a:r>
            <a:endParaRPr lang="zh-CN" altLang="zh-CN" dirty="0"/>
          </a:p>
        </p:txBody>
      </p:sp>
    </p:spTree>
    <p:extLst>
      <p:ext uri="{BB962C8B-B14F-4D97-AF65-F5344CB8AC3E}">
        <p14:creationId xmlns:p14="http://schemas.microsoft.com/office/powerpoint/2010/main" val="1467182936"/>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无线部门</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smtClean="0"/>
              <a:t>问题</a:t>
            </a:r>
            <a:r>
              <a:rPr lang="en-US" altLang="zh-CN" dirty="0" smtClean="0"/>
              <a:t>5</a:t>
            </a:r>
          </a:p>
          <a:p>
            <a:pPr lvl="1"/>
            <a:r>
              <a:rPr lang="zh-CN" altLang="en-US" dirty="0" smtClean="0"/>
              <a:t>现象：</a:t>
            </a:r>
            <a:r>
              <a:rPr lang="en-US" altLang="zh-CN" dirty="0"/>
              <a:t>11</a:t>
            </a:r>
            <a:r>
              <a:rPr lang="zh-CN" altLang="zh-CN" dirty="0"/>
              <a:t>月</a:t>
            </a:r>
            <a:r>
              <a:rPr lang="en-US" altLang="zh-CN" dirty="0"/>
              <a:t>11</a:t>
            </a:r>
            <a:r>
              <a:rPr lang="zh-CN" altLang="zh-CN" dirty="0"/>
              <a:t>号上午</a:t>
            </a:r>
            <a:r>
              <a:rPr lang="en-US" altLang="zh-CN" dirty="0"/>
              <a:t>8</a:t>
            </a:r>
            <a:r>
              <a:rPr lang="zh-CN" altLang="zh-CN" dirty="0"/>
              <a:t>点开始，购物车、下单、支付、商详等模块出现大量卡顿或报</a:t>
            </a:r>
            <a:r>
              <a:rPr lang="zh-CN" altLang="zh-CN" dirty="0" smtClean="0"/>
              <a:t>错</a:t>
            </a:r>
            <a:endParaRPr lang="en-US" altLang="zh-CN" dirty="0" smtClean="0"/>
          </a:p>
          <a:p>
            <a:pPr lvl="1"/>
            <a:r>
              <a:rPr lang="zh-CN" altLang="en-US" dirty="0" smtClean="0"/>
              <a:t>原因：</a:t>
            </a:r>
            <a:r>
              <a:rPr lang="zh-CN" altLang="zh-CN" dirty="0"/>
              <a:t>上游</a:t>
            </a:r>
            <a:r>
              <a:rPr lang="en-US" altLang="zh-CN" dirty="0"/>
              <a:t>SAF</a:t>
            </a:r>
            <a:r>
              <a:rPr lang="zh-CN" altLang="zh-CN" dirty="0"/>
              <a:t>服务</a:t>
            </a:r>
            <a:r>
              <a:rPr lang="en-US" altLang="zh-CN" dirty="0" err="1"/>
              <a:t>zk</a:t>
            </a:r>
            <a:r>
              <a:rPr lang="zh-CN" altLang="zh-CN" dirty="0"/>
              <a:t>崩溃</a:t>
            </a:r>
          </a:p>
          <a:p>
            <a:pPr lvl="1"/>
            <a:r>
              <a:rPr lang="zh-CN" altLang="en-US" dirty="0" smtClean="0"/>
              <a:t>解决方案</a:t>
            </a:r>
            <a:endParaRPr lang="en-US" altLang="zh-CN" dirty="0" smtClean="0"/>
          </a:p>
          <a:p>
            <a:pPr lvl="2"/>
            <a:r>
              <a:rPr lang="zh-CN" altLang="zh-CN" dirty="0" smtClean="0"/>
              <a:t>购物车</a:t>
            </a:r>
            <a:r>
              <a:rPr lang="zh-CN" altLang="en-US" dirty="0" smtClean="0"/>
              <a:t>、</a:t>
            </a:r>
            <a:r>
              <a:rPr lang="zh-CN" altLang="zh-CN" dirty="0" smtClean="0"/>
              <a:t>下单</a:t>
            </a:r>
            <a:r>
              <a:rPr lang="zh-CN" altLang="en-US" dirty="0"/>
              <a:t>、</a:t>
            </a:r>
            <a:r>
              <a:rPr lang="zh-CN" altLang="zh-CN" dirty="0" smtClean="0"/>
              <a:t>支付</a:t>
            </a:r>
            <a:r>
              <a:rPr lang="zh-CN" altLang="en-US" dirty="0"/>
              <a:t>、</a:t>
            </a:r>
            <a:r>
              <a:rPr lang="zh-CN" altLang="zh-CN" dirty="0" smtClean="0"/>
              <a:t>商祥，</a:t>
            </a:r>
            <a:r>
              <a:rPr lang="zh-CN" altLang="zh-CN" dirty="0"/>
              <a:t>但是一直有问题</a:t>
            </a:r>
            <a:r>
              <a:rPr lang="zh-CN" altLang="zh-CN" dirty="0" smtClean="0"/>
              <a:t>，待</a:t>
            </a:r>
            <a:r>
              <a:rPr lang="en-US" altLang="zh-CN" dirty="0"/>
              <a:t>ZK</a:t>
            </a:r>
            <a:r>
              <a:rPr lang="zh-CN" altLang="zh-CN" dirty="0"/>
              <a:t>恢复之后</a:t>
            </a:r>
            <a:r>
              <a:rPr lang="zh-CN" altLang="zh-CN" dirty="0" smtClean="0"/>
              <a:t>正常</a:t>
            </a:r>
            <a:endParaRPr lang="en-US" altLang="zh-CN" dirty="0"/>
          </a:p>
          <a:p>
            <a:pPr lvl="2"/>
            <a:r>
              <a:rPr lang="zh-CN" altLang="zh-CN" dirty="0" smtClean="0"/>
              <a:t>优惠券</a:t>
            </a:r>
            <a:r>
              <a:rPr lang="zh-CN" altLang="zh-CN" dirty="0"/>
              <a:t>降级</a:t>
            </a:r>
            <a:r>
              <a:rPr lang="zh-CN" altLang="zh-CN" dirty="0" smtClean="0"/>
              <a:t>，切换</a:t>
            </a:r>
            <a:r>
              <a:rPr lang="en-US" altLang="zh-CN" dirty="0" err="1"/>
              <a:t>zk</a:t>
            </a:r>
            <a:r>
              <a:rPr lang="zh-CN" altLang="zh-CN" dirty="0"/>
              <a:t>到廊坊机房备用集群，切换后仍未能恢复。联系优惠券上游，沟通后确认申请</a:t>
            </a:r>
            <a:r>
              <a:rPr lang="en-US" altLang="zh-CN" dirty="0"/>
              <a:t>JSF</a:t>
            </a:r>
            <a:r>
              <a:rPr lang="zh-CN" altLang="zh-CN" dirty="0"/>
              <a:t>服务访问授权，切换</a:t>
            </a:r>
            <a:r>
              <a:rPr lang="en-US" altLang="zh-CN" dirty="0"/>
              <a:t>JSF</a:t>
            </a:r>
            <a:r>
              <a:rPr lang="zh-CN" altLang="zh-CN" dirty="0"/>
              <a:t>服务</a:t>
            </a:r>
            <a:r>
              <a:rPr lang="zh-CN" altLang="zh-CN" dirty="0" smtClean="0"/>
              <a:t>后恢复</a:t>
            </a:r>
            <a:r>
              <a:rPr lang="zh-CN" altLang="zh-CN" dirty="0"/>
              <a:t>。</a:t>
            </a:r>
            <a:endParaRPr lang="en-US" altLang="zh-CN" dirty="0"/>
          </a:p>
          <a:p>
            <a:pPr lvl="2"/>
            <a:r>
              <a:rPr lang="zh-CN" altLang="zh-CN" dirty="0"/>
              <a:t>话费</a:t>
            </a:r>
            <a:r>
              <a:rPr lang="zh-CN" altLang="zh-CN" dirty="0"/>
              <a:t>下单可用率不高，定位</a:t>
            </a:r>
            <a:r>
              <a:rPr lang="zh-CN" altLang="zh-CN" dirty="0" smtClean="0"/>
              <a:t>是</a:t>
            </a:r>
            <a:r>
              <a:rPr lang="en-US" altLang="zh-CN" dirty="0" err="1" smtClean="0"/>
              <a:t>zk</a:t>
            </a:r>
            <a:r>
              <a:rPr lang="zh-CN" altLang="zh-CN" dirty="0"/>
              <a:t>注册中心问题导致，上游下午</a:t>
            </a:r>
            <a:r>
              <a:rPr lang="en-US" altLang="zh-CN" dirty="0"/>
              <a:t>3</a:t>
            </a:r>
            <a:r>
              <a:rPr lang="zh-CN" altLang="zh-CN" dirty="0"/>
              <a:t>点</a:t>
            </a:r>
            <a:r>
              <a:rPr lang="zh-CN" altLang="zh-CN" dirty="0" smtClean="0"/>
              <a:t>恢复</a:t>
            </a:r>
            <a:endParaRPr lang="en-US" altLang="zh-CN" dirty="0" smtClean="0"/>
          </a:p>
          <a:p>
            <a:r>
              <a:rPr lang="zh-CN" altLang="en-US" dirty="0" smtClean="0"/>
              <a:t>问题</a:t>
            </a:r>
            <a:r>
              <a:rPr lang="en-US" altLang="zh-CN" dirty="0" smtClean="0"/>
              <a:t>6</a:t>
            </a:r>
          </a:p>
          <a:p>
            <a:pPr lvl="1"/>
            <a:r>
              <a:rPr lang="zh-CN" altLang="en-US" dirty="0" smtClean="0"/>
              <a:t>现象：摇一摇活动及主会场被劫持</a:t>
            </a:r>
            <a:endParaRPr lang="en-US" altLang="zh-CN" dirty="0" smtClean="0"/>
          </a:p>
          <a:p>
            <a:pPr lvl="1"/>
            <a:r>
              <a:rPr lang="zh-CN" altLang="en-US" dirty="0" smtClean="0"/>
              <a:t>原因：运营商纂改</a:t>
            </a:r>
            <a:r>
              <a:rPr lang="en-US" altLang="zh-CN" dirty="0" smtClean="0"/>
              <a:t>html</a:t>
            </a:r>
            <a:r>
              <a:rPr lang="zh-CN" altLang="en-US" dirty="0" smtClean="0"/>
              <a:t>页面，后续切换到</a:t>
            </a:r>
            <a:r>
              <a:rPr lang="en-US" altLang="zh-CN" dirty="0" smtClean="0"/>
              <a:t>https</a:t>
            </a:r>
            <a:endParaRPr lang="zh-CN" altLang="zh-CN" dirty="0"/>
          </a:p>
          <a:p>
            <a:pPr lvl="1"/>
            <a:endParaRPr lang="zh-CN" altLang="en-US" dirty="0"/>
          </a:p>
        </p:txBody>
      </p:sp>
    </p:spTree>
    <p:extLst>
      <p:ext uri="{BB962C8B-B14F-4D97-AF65-F5344CB8AC3E}">
        <p14:creationId xmlns:p14="http://schemas.microsoft.com/office/powerpoint/2010/main" val="3254732149"/>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微信手</a:t>
            </a:r>
            <a:r>
              <a:rPr lang="en-US" altLang="zh-CN" dirty="0" smtClean="0"/>
              <a:t>Q</a:t>
            </a:r>
            <a:endParaRPr lang="zh-CN" altLang="en-US" dirty="0"/>
          </a:p>
        </p:txBody>
      </p:sp>
      <p:sp>
        <p:nvSpPr>
          <p:cNvPr id="3" name="内容占位符 2"/>
          <p:cNvSpPr>
            <a:spLocks noGrp="1"/>
          </p:cNvSpPr>
          <p:nvPr>
            <p:ph idx="1"/>
          </p:nvPr>
        </p:nvSpPr>
        <p:spPr/>
        <p:txBody>
          <a:bodyPr>
            <a:normAutofit/>
          </a:bodyPr>
          <a:lstStyle/>
          <a:p>
            <a:r>
              <a:rPr lang="zh-CN" altLang="en-US" dirty="0" smtClean="0"/>
              <a:t>问题现象</a:t>
            </a:r>
            <a:endParaRPr lang="en-US" altLang="zh-CN" dirty="0"/>
          </a:p>
          <a:p>
            <a:pPr lvl="1"/>
            <a:r>
              <a:rPr lang="zh-CN" altLang="en-US" dirty="0" smtClean="0"/>
              <a:t>双</a:t>
            </a:r>
            <a:r>
              <a:rPr lang="en-US" altLang="zh-CN" dirty="0"/>
              <a:t>11</a:t>
            </a:r>
            <a:r>
              <a:rPr lang="zh-CN" altLang="en-US" dirty="0"/>
              <a:t>凌晨，下单请求量为日常</a:t>
            </a:r>
            <a:r>
              <a:rPr lang="en-US" altLang="zh-CN" dirty="0"/>
              <a:t>20</a:t>
            </a:r>
            <a:r>
              <a:rPr lang="zh-CN" altLang="en-US" dirty="0"/>
              <a:t>倍，交易接口出现错误，陆续收到用户以及其他部门同事反馈下单不成功，将请求切换到廊坊入口</a:t>
            </a:r>
            <a:r>
              <a:rPr lang="en-US" altLang="zh-CN" dirty="0"/>
              <a:t>VIP</a:t>
            </a:r>
            <a:r>
              <a:rPr lang="zh-CN" altLang="en-US" dirty="0"/>
              <a:t>后</a:t>
            </a:r>
            <a:r>
              <a:rPr lang="zh-CN" altLang="en-US" dirty="0" smtClean="0"/>
              <a:t>恢复</a:t>
            </a:r>
            <a:endParaRPr lang="en-US" altLang="zh-CN" dirty="0" smtClean="0"/>
          </a:p>
          <a:p>
            <a:pPr lvl="1"/>
            <a:r>
              <a:rPr lang="zh-CN" altLang="en-US" dirty="0" smtClean="0"/>
              <a:t>双</a:t>
            </a:r>
            <a:r>
              <a:rPr lang="en-US" altLang="zh-CN" dirty="0"/>
              <a:t>11</a:t>
            </a:r>
            <a:r>
              <a:rPr lang="zh-CN" altLang="en-US" dirty="0"/>
              <a:t>中午</a:t>
            </a:r>
            <a:r>
              <a:rPr lang="en-US" altLang="zh-CN" dirty="0"/>
              <a:t>12</a:t>
            </a:r>
            <a:r>
              <a:rPr lang="zh-CN" altLang="en-US" dirty="0"/>
              <a:t>点左右，配送接口出现问题，微信手</a:t>
            </a:r>
            <a:r>
              <a:rPr lang="en-US" altLang="zh-CN" dirty="0"/>
              <a:t>Q</a:t>
            </a:r>
            <a:r>
              <a:rPr lang="zh-CN" altLang="en-US" dirty="0"/>
              <a:t>交易侧出现订单大幅下降，用户无法提交订单，故障影响大约</a:t>
            </a:r>
            <a:r>
              <a:rPr lang="en-US" altLang="zh-CN" dirty="0"/>
              <a:t>10</a:t>
            </a:r>
            <a:r>
              <a:rPr lang="zh-CN" altLang="en-US" dirty="0" smtClean="0"/>
              <a:t>分钟</a:t>
            </a:r>
            <a:endParaRPr lang="en-US" altLang="zh-CN" dirty="0" smtClean="0"/>
          </a:p>
          <a:p>
            <a:pPr lvl="1"/>
            <a:r>
              <a:rPr lang="zh-CN" altLang="en-US" dirty="0" smtClean="0"/>
              <a:t>双</a:t>
            </a:r>
            <a:r>
              <a:rPr lang="en-US" altLang="zh-CN" dirty="0"/>
              <a:t>11</a:t>
            </a:r>
            <a:r>
              <a:rPr lang="zh-CN" altLang="en-US" dirty="0"/>
              <a:t>上午</a:t>
            </a:r>
            <a:r>
              <a:rPr lang="en-US" altLang="zh-CN" dirty="0"/>
              <a:t>11</a:t>
            </a:r>
            <a:r>
              <a:rPr lang="zh-CN" altLang="en-US" dirty="0"/>
              <a:t>点开始，购物车、券接口可用率和性能出现下降，用户反馈下单和选择优惠券出现问题，通过后台可用率监控，配置切换到可用率高的服务器，可用性提高但无法达到</a:t>
            </a:r>
            <a:r>
              <a:rPr lang="en-US" altLang="zh-CN" dirty="0"/>
              <a:t>100%</a:t>
            </a:r>
            <a:r>
              <a:rPr lang="zh-CN" altLang="en-US" dirty="0"/>
              <a:t>，</a:t>
            </a:r>
            <a:r>
              <a:rPr lang="en-US" altLang="zh-CN" dirty="0"/>
              <a:t>2</a:t>
            </a:r>
            <a:r>
              <a:rPr lang="zh-CN" altLang="en-US" dirty="0"/>
              <a:t>点半左右业务恢复正常</a:t>
            </a:r>
          </a:p>
          <a:p>
            <a:pPr lvl="1"/>
            <a:endParaRPr lang="zh-CN" altLang="en-US" dirty="0"/>
          </a:p>
        </p:txBody>
      </p:sp>
    </p:spTree>
    <p:extLst>
      <p:ext uri="{BB962C8B-B14F-4D97-AF65-F5344CB8AC3E}">
        <p14:creationId xmlns:p14="http://schemas.microsoft.com/office/powerpoint/2010/main" val="556952890"/>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微信手</a:t>
            </a:r>
            <a:r>
              <a:rPr lang="en-US" altLang="zh-CN" dirty="0" smtClean="0"/>
              <a:t>Q</a:t>
            </a:r>
            <a:endParaRPr lang="zh-CN" altLang="en-US" dirty="0"/>
          </a:p>
        </p:txBody>
      </p:sp>
      <p:sp>
        <p:nvSpPr>
          <p:cNvPr id="3" name="内容占位符 2"/>
          <p:cNvSpPr>
            <a:spLocks noGrp="1"/>
          </p:cNvSpPr>
          <p:nvPr>
            <p:ph idx="1"/>
          </p:nvPr>
        </p:nvSpPr>
        <p:spPr/>
        <p:txBody>
          <a:bodyPr>
            <a:normAutofit fontScale="85000" lnSpcReduction="10000"/>
          </a:bodyPr>
          <a:lstStyle/>
          <a:p>
            <a:r>
              <a:rPr lang="zh-CN" altLang="en-US" dirty="0" smtClean="0"/>
              <a:t>业务数据</a:t>
            </a:r>
            <a:endParaRPr lang="en-US" altLang="zh-CN" dirty="0" smtClean="0"/>
          </a:p>
          <a:p>
            <a:pPr lvl="1"/>
            <a:r>
              <a:rPr lang="zh-CN" altLang="en-US" dirty="0" smtClean="0"/>
              <a:t>峰值：入口为日常</a:t>
            </a:r>
            <a:r>
              <a:rPr lang="en-US" altLang="zh-CN" dirty="0" smtClean="0"/>
              <a:t>15</a:t>
            </a:r>
            <a:r>
              <a:rPr lang="zh-CN" altLang="en-US" dirty="0"/>
              <a:t>倍，商</a:t>
            </a:r>
            <a:r>
              <a:rPr lang="zh-CN" altLang="en-US" dirty="0" smtClean="0"/>
              <a:t>详为日常</a:t>
            </a:r>
            <a:r>
              <a:rPr lang="en-US" altLang="zh-CN" dirty="0" smtClean="0"/>
              <a:t>6</a:t>
            </a:r>
            <a:r>
              <a:rPr lang="zh-CN" altLang="en-US" dirty="0"/>
              <a:t>倍，</a:t>
            </a:r>
            <a:r>
              <a:rPr lang="zh-CN" altLang="en-US" dirty="0" smtClean="0"/>
              <a:t>搜索为日常</a:t>
            </a:r>
            <a:r>
              <a:rPr lang="en-US" altLang="zh-CN" dirty="0" smtClean="0"/>
              <a:t>5</a:t>
            </a:r>
            <a:r>
              <a:rPr lang="zh-CN" altLang="en-US" dirty="0"/>
              <a:t>倍，交易下</a:t>
            </a:r>
            <a:r>
              <a:rPr lang="zh-CN" altLang="en-US" dirty="0" smtClean="0"/>
              <a:t>单为日常</a:t>
            </a:r>
            <a:r>
              <a:rPr lang="en-US" altLang="zh-CN" dirty="0" smtClean="0"/>
              <a:t>20</a:t>
            </a:r>
            <a:r>
              <a:rPr lang="zh-CN" altLang="en-US" dirty="0"/>
              <a:t>倍</a:t>
            </a:r>
            <a:endParaRPr lang="en-US" altLang="zh-CN" b="1" dirty="0"/>
          </a:p>
          <a:p>
            <a:r>
              <a:rPr lang="zh-CN" altLang="en-US" dirty="0" smtClean="0"/>
              <a:t>总结</a:t>
            </a:r>
            <a:endParaRPr lang="en-US" altLang="zh-CN" dirty="0" smtClean="0"/>
          </a:p>
          <a:p>
            <a:pPr lvl="1"/>
            <a:r>
              <a:rPr lang="zh-CN" altLang="en-US" dirty="0" smtClean="0"/>
              <a:t>总体服务</a:t>
            </a:r>
            <a:r>
              <a:rPr lang="zh-CN" altLang="en-US" dirty="0"/>
              <a:t>正常，受交易平台服务影响</a:t>
            </a:r>
            <a:r>
              <a:rPr lang="zh-CN" altLang="en-US" dirty="0" smtClean="0"/>
              <a:t>，下</a:t>
            </a:r>
            <a:r>
              <a:rPr lang="zh-CN" altLang="en-US" dirty="0"/>
              <a:t>单、购物车出现</a:t>
            </a:r>
            <a:r>
              <a:rPr lang="zh-CN" altLang="en-US" dirty="0" smtClean="0"/>
              <a:t>慢速等问题</a:t>
            </a:r>
            <a:endParaRPr lang="en-US" altLang="zh-CN" dirty="0"/>
          </a:p>
          <a:p>
            <a:pPr lvl="1"/>
            <a:r>
              <a:rPr lang="zh-CN" altLang="en-US" dirty="0" smtClean="0"/>
              <a:t>降级</a:t>
            </a:r>
            <a:r>
              <a:rPr lang="zh-CN" altLang="en-US" dirty="0"/>
              <a:t>对外部服务的依赖：如非必要，避免外部服务故障造成系统完全不可用，包括</a:t>
            </a:r>
            <a:r>
              <a:rPr lang="zh-CN" altLang="zh-CN" dirty="0" smtClean="0"/>
              <a:t>：</a:t>
            </a:r>
            <a:endParaRPr lang="en-US" altLang="zh-CN" dirty="0" smtClean="0"/>
          </a:p>
          <a:p>
            <a:pPr lvl="2"/>
            <a:r>
              <a:rPr lang="zh-CN" altLang="en-US" dirty="0" smtClean="0"/>
              <a:t>卖</a:t>
            </a:r>
            <a:r>
              <a:rPr lang="zh-CN" altLang="en-US" dirty="0"/>
              <a:t>场快车商品服务对</a:t>
            </a:r>
            <a:r>
              <a:rPr lang="en-US" altLang="zh-CN" dirty="0"/>
              <a:t>BI</a:t>
            </a:r>
            <a:r>
              <a:rPr lang="zh-CN" altLang="en-US" dirty="0"/>
              <a:t>可降级</a:t>
            </a:r>
            <a:r>
              <a:rPr lang="zh-CN" altLang="en-US" dirty="0" smtClean="0"/>
              <a:t>，价格</a:t>
            </a:r>
            <a:r>
              <a:rPr lang="zh-CN" altLang="en-US" dirty="0"/>
              <a:t>、</a:t>
            </a:r>
            <a:r>
              <a:rPr lang="en-US" altLang="zh-CN" dirty="0"/>
              <a:t>SKU</a:t>
            </a:r>
            <a:r>
              <a:rPr lang="zh-CN" altLang="en-US" dirty="0"/>
              <a:t>信息进行</a:t>
            </a:r>
            <a:r>
              <a:rPr lang="en-US" altLang="zh-CN" dirty="0"/>
              <a:t>CACHE</a:t>
            </a:r>
            <a:r>
              <a:rPr lang="zh-CN" altLang="en-US" dirty="0"/>
              <a:t>，对非关键数据上报可</a:t>
            </a:r>
            <a:r>
              <a:rPr lang="zh-CN" altLang="en-US" dirty="0" smtClean="0"/>
              <a:t>降级</a:t>
            </a:r>
            <a:endParaRPr lang="en-US" altLang="zh-CN" dirty="0" smtClean="0"/>
          </a:p>
          <a:p>
            <a:pPr lvl="2"/>
            <a:r>
              <a:rPr lang="zh-CN" altLang="en-US" dirty="0" smtClean="0"/>
              <a:t>商</a:t>
            </a:r>
            <a:r>
              <a:rPr lang="zh-CN" altLang="en-US" dirty="0"/>
              <a:t>详对商品主接口、</a:t>
            </a:r>
            <a:r>
              <a:rPr lang="en-US" altLang="zh-CN" dirty="0"/>
              <a:t>SKU</a:t>
            </a:r>
            <a:r>
              <a:rPr lang="zh-CN" altLang="en-US" dirty="0"/>
              <a:t>等信息做</a:t>
            </a:r>
            <a:r>
              <a:rPr lang="en-US" altLang="zh-CN" dirty="0"/>
              <a:t>CACHE</a:t>
            </a:r>
            <a:r>
              <a:rPr lang="zh-CN" altLang="en-US" dirty="0" smtClean="0"/>
              <a:t>。</a:t>
            </a:r>
            <a:endParaRPr lang="en-US" altLang="zh-CN" dirty="0" smtClean="0"/>
          </a:p>
          <a:p>
            <a:pPr lvl="2"/>
            <a:r>
              <a:rPr lang="zh-CN" altLang="en-US" dirty="0" smtClean="0"/>
              <a:t>当</a:t>
            </a:r>
            <a:r>
              <a:rPr lang="zh-CN" altLang="en-US" dirty="0"/>
              <a:t>外部服务不可用时，通过降级不会打断用户的访问</a:t>
            </a:r>
            <a:r>
              <a:rPr lang="zh-CN" altLang="en-US" dirty="0" smtClean="0"/>
              <a:t>流程</a:t>
            </a:r>
            <a:endParaRPr lang="en-US" altLang="zh-CN" dirty="0" smtClean="0"/>
          </a:p>
          <a:p>
            <a:pPr lvl="1"/>
            <a:r>
              <a:rPr lang="zh-CN" altLang="en-US" dirty="0" smtClean="0"/>
              <a:t>降级</a:t>
            </a:r>
            <a:r>
              <a:rPr lang="zh-CN" altLang="en-US" dirty="0"/>
              <a:t>自动化</a:t>
            </a:r>
            <a:r>
              <a:rPr lang="zh-CN" altLang="en-US" dirty="0" smtClean="0"/>
              <a:t>：</a:t>
            </a:r>
            <a:endParaRPr lang="en-US" altLang="zh-CN" dirty="0" smtClean="0"/>
          </a:p>
          <a:p>
            <a:pPr lvl="2"/>
            <a:r>
              <a:rPr lang="zh-CN" altLang="en-US" dirty="0" smtClean="0"/>
              <a:t>使用</a:t>
            </a:r>
            <a:r>
              <a:rPr lang="en-US" altLang="zh-CN" dirty="0"/>
              <a:t>L5</a:t>
            </a:r>
            <a:r>
              <a:rPr lang="zh-CN" altLang="en-US" dirty="0"/>
              <a:t>功能自动摘除问题服务</a:t>
            </a:r>
            <a:r>
              <a:rPr lang="en-US" altLang="zh-CN" dirty="0"/>
              <a:t>IP</a:t>
            </a:r>
            <a:r>
              <a:rPr lang="zh-CN" altLang="en-US" dirty="0" smtClean="0"/>
              <a:t>；</a:t>
            </a:r>
            <a:endParaRPr lang="en-US" altLang="zh-CN" dirty="0" smtClean="0"/>
          </a:p>
          <a:p>
            <a:pPr lvl="2"/>
            <a:r>
              <a:rPr lang="zh-CN" altLang="en-US" dirty="0" smtClean="0"/>
              <a:t>使用</a:t>
            </a:r>
            <a:r>
              <a:rPr lang="zh-CN" altLang="en-US" dirty="0"/>
              <a:t>超时功能，当后端访问故障时自动切换成容灾数据</a:t>
            </a:r>
            <a:r>
              <a:rPr lang="zh-CN" altLang="en-US" dirty="0" smtClean="0"/>
              <a:t>。</a:t>
            </a:r>
            <a:endParaRPr lang="en-US" altLang="zh-CN" dirty="0" smtClean="0"/>
          </a:p>
          <a:p>
            <a:pPr lvl="1"/>
            <a:r>
              <a:rPr lang="zh-CN" altLang="en-US" dirty="0" smtClean="0"/>
              <a:t>不要</a:t>
            </a:r>
            <a:r>
              <a:rPr lang="zh-CN" altLang="en-US" dirty="0"/>
              <a:t>有单点</a:t>
            </a:r>
            <a:r>
              <a:rPr lang="zh-CN" altLang="en-US" dirty="0" smtClean="0"/>
              <a:t>依赖，核心</a:t>
            </a:r>
            <a:r>
              <a:rPr lang="zh-CN" altLang="en-US" dirty="0"/>
              <a:t>业务异地部署，关键业务跨机房</a:t>
            </a:r>
            <a:r>
              <a:rPr lang="zh-CN" altLang="en-US" dirty="0" smtClean="0"/>
              <a:t>部署</a:t>
            </a:r>
            <a:endParaRPr lang="en-US" altLang="zh-CN" dirty="0" smtClean="0"/>
          </a:p>
        </p:txBody>
      </p:sp>
    </p:spTree>
    <p:extLst>
      <p:ext uri="{BB962C8B-B14F-4D97-AF65-F5344CB8AC3E}">
        <p14:creationId xmlns:p14="http://schemas.microsoft.com/office/powerpoint/2010/main" val="795627929"/>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运营研发部</a:t>
            </a:r>
            <a:endParaRPr lang="zh-CN" altLang="en-US" dirty="0"/>
          </a:p>
        </p:txBody>
      </p:sp>
      <p:sp>
        <p:nvSpPr>
          <p:cNvPr id="3" name="内容占位符 2"/>
          <p:cNvSpPr>
            <a:spLocks noGrp="1"/>
          </p:cNvSpPr>
          <p:nvPr>
            <p:ph idx="1"/>
          </p:nvPr>
        </p:nvSpPr>
        <p:spPr/>
        <p:txBody>
          <a:bodyPr>
            <a:normAutofit/>
          </a:bodyPr>
          <a:lstStyle/>
          <a:p>
            <a:r>
              <a:rPr lang="zh-CN" altLang="en-US" dirty="0" smtClean="0"/>
              <a:t>问题</a:t>
            </a:r>
            <a:r>
              <a:rPr lang="en-US" altLang="zh-CN" dirty="0" smtClean="0"/>
              <a:t>1</a:t>
            </a:r>
          </a:p>
          <a:p>
            <a:pPr lvl="1"/>
            <a:r>
              <a:rPr lang="zh-CN" altLang="en-US" dirty="0" smtClean="0"/>
              <a:t>现象：</a:t>
            </a:r>
            <a:r>
              <a:rPr lang="en-US" altLang="zh-CN" dirty="0"/>
              <a:t>10</a:t>
            </a:r>
            <a:r>
              <a:rPr lang="zh-CN" altLang="en-US" dirty="0"/>
              <a:t>月</a:t>
            </a:r>
            <a:r>
              <a:rPr lang="en-US" altLang="zh-CN" dirty="0"/>
              <a:t>31</a:t>
            </a:r>
            <a:r>
              <a:rPr lang="zh-CN" altLang="en-US" dirty="0"/>
              <a:t>日上午</a:t>
            </a:r>
            <a:r>
              <a:rPr lang="en-US" altLang="zh-CN" dirty="0"/>
              <a:t>10</a:t>
            </a:r>
            <a:r>
              <a:rPr lang="zh-CN" altLang="en-US" dirty="0"/>
              <a:t>点左右，大件</a:t>
            </a:r>
            <a:r>
              <a:rPr lang="en-US" altLang="zh-CN" dirty="0"/>
              <a:t>POS</a:t>
            </a:r>
            <a:r>
              <a:rPr lang="zh-CN" altLang="en-US" dirty="0"/>
              <a:t>机部分反馈无法登陆，</a:t>
            </a:r>
            <a:r>
              <a:rPr lang="en-US" altLang="zh-CN" dirty="0"/>
              <a:t>11</a:t>
            </a:r>
            <a:r>
              <a:rPr lang="zh-CN" altLang="en-US" dirty="0"/>
              <a:t>月</a:t>
            </a:r>
            <a:r>
              <a:rPr lang="en-US" altLang="zh-CN" dirty="0"/>
              <a:t>8</a:t>
            </a:r>
            <a:r>
              <a:rPr lang="zh-CN" altLang="en-US" dirty="0"/>
              <a:t>日中小件</a:t>
            </a:r>
            <a:r>
              <a:rPr lang="en-US" altLang="zh-CN" dirty="0"/>
              <a:t>POS</a:t>
            </a:r>
            <a:r>
              <a:rPr lang="zh-CN" altLang="en-US" dirty="0"/>
              <a:t>机也有部分反馈无法登陆</a:t>
            </a:r>
            <a:endParaRPr lang="en-US" altLang="zh-CN" dirty="0"/>
          </a:p>
          <a:p>
            <a:pPr lvl="1"/>
            <a:r>
              <a:rPr lang="zh-CN" altLang="en-US" dirty="0" smtClean="0"/>
              <a:t>原因：</a:t>
            </a:r>
            <a:r>
              <a:rPr lang="zh-CN" altLang="en-US" dirty="0"/>
              <a:t>金融防火墙</a:t>
            </a:r>
            <a:r>
              <a:rPr lang="en-US" altLang="zh-CN" dirty="0"/>
              <a:t>session</a:t>
            </a:r>
            <a:r>
              <a:rPr lang="zh-CN" altLang="en-US" dirty="0"/>
              <a:t>被打满，移动网</a:t>
            </a:r>
            <a:r>
              <a:rPr lang="en-US" altLang="zh-CN" dirty="0"/>
              <a:t>IP</a:t>
            </a:r>
            <a:r>
              <a:rPr lang="zh-CN" altLang="en-US" dirty="0"/>
              <a:t>池被耗尽</a:t>
            </a:r>
            <a:endParaRPr lang="en-US" altLang="zh-CN" dirty="0"/>
          </a:p>
          <a:p>
            <a:pPr lvl="1"/>
            <a:r>
              <a:rPr lang="zh-CN" altLang="en-US" dirty="0" smtClean="0"/>
              <a:t>解决方案：</a:t>
            </a:r>
            <a:r>
              <a:rPr lang="zh-CN" altLang="en-US" dirty="0"/>
              <a:t>将防火墙切到</a:t>
            </a:r>
            <a:r>
              <a:rPr lang="en-US" altLang="zh-CN" dirty="0"/>
              <a:t>M6</a:t>
            </a:r>
            <a:r>
              <a:rPr lang="zh-CN" altLang="en-US" dirty="0"/>
              <a:t>机房，</a:t>
            </a:r>
            <a:r>
              <a:rPr lang="en-US" altLang="zh-CN" dirty="0"/>
              <a:t>session</a:t>
            </a:r>
            <a:r>
              <a:rPr lang="zh-CN" altLang="en-US" dirty="0"/>
              <a:t>容量扩了</a:t>
            </a:r>
            <a:r>
              <a:rPr lang="en-US" altLang="zh-CN" dirty="0"/>
              <a:t>10</a:t>
            </a:r>
            <a:r>
              <a:rPr lang="zh-CN" altLang="en-US" dirty="0"/>
              <a:t>倍，后来发现专线带宽和移动</a:t>
            </a:r>
            <a:r>
              <a:rPr lang="en-US" altLang="zh-CN" dirty="0"/>
              <a:t>IP</a:t>
            </a:r>
            <a:r>
              <a:rPr lang="zh-CN" altLang="en-US" dirty="0"/>
              <a:t>池也快达到容量上限，随后都申请了紧急扩容</a:t>
            </a:r>
            <a:endParaRPr lang="en-US" altLang="zh-CN" dirty="0"/>
          </a:p>
          <a:p>
            <a:r>
              <a:rPr lang="zh-CN" altLang="en-US" dirty="0" smtClean="0"/>
              <a:t>问题</a:t>
            </a:r>
            <a:r>
              <a:rPr lang="en-US" altLang="zh-CN" dirty="0" smtClean="0"/>
              <a:t>2</a:t>
            </a:r>
          </a:p>
          <a:p>
            <a:pPr lvl="1"/>
            <a:r>
              <a:rPr lang="zh-CN" altLang="en-US" dirty="0" smtClean="0"/>
              <a:t>现象：</a:t>
            </a:r>
            <a:r>
              <a:rPr lang="en-US" altLang="zh-CN" dirty="0">
                <a:latin typeface="+mj-ea"/>
              </a:rPr>
              <a:t>11</a:t>
            </a:r>
            <a:r>
              <a:rPr lang="zh-CN" altLang="en-US" dirty="0">
                <a:latin typeface="+mj-ea"/>
              </a:rPr>
              <a:t>月</a:t>
            </a:r>
            <a:r>
              <a:rPr lang="en-US" altLang="zh-CN" dirty="0">
                <a:latin typeface="+mj-ea"/>
              </a:rPr>
              <a:t>11</a:t>
            </a:r>
            <a:r>
              <a:rPr lang="zh-CN" altLang="en-US" dirty="0">
                <a:latin typeface="+mj-ea"/>
              </a:rPr>
              <a:t>日部分库房发票不跳</a:t>
            </a:r>
            <a:r>
              <a:rPr lang="zh-CN" altLang="en-US" dirty="0" smtClean="0">
                <a:latin typeface="+mj-ea"/>
              </a:rPr>
              <a:t>号</a:t>
            </a:r>
            <a:endParaRPr lang="en-US" altLang="zh-CN" dirty="0">
              <a:latin typeface="+mj-ea"/>
            </a:endParaRPr>
          </a:p>
          <a:p>
            <a:pPr lvl="1"/>
            <a:r>
              <a:rPr lang="zh-CN" altLang="en-US" dirty="0" smtClean="0"/>
              <a:t>原因</a:t>
            </a:r>
            <a:endParaRPr lang="en-US" altLang="zh-CN" dirty="0" smtClean="0"/>
          </a:p>
          <a:p>
            <a:pPr lvl="2"/>
            <a:r>
              <a:rPr lang="en-US" altLang="zh-CN" dirty="0" smtClean="0">
                <a:latin typeface="+mj-ea"/>
              </a:rPr>
              <a:t>OFW</a:t>
            </a:r>
            <a:r>
              <a:rPr lang="zh-CN" altLang="en-US" dirty="0">
                <a:latin typeface="+mj-ea"/>
              </a:rPr>
              <a:t>调用机构服务失败，导致数据积压 </a:t>
            </a:r>
            <a:endParaRPr lang="en-US" altLang="zh-CN" dirty="0">
              <a:latin typeface="+mj-ea"/>
            </a:endParaRPr>
          </a:p>
          <a:p>
            <a:pPr lvl="2"/>
            <a:r>
              <a:rPr lang="zh-CN" altLang="en-US" dirty="0" smtClean="0">
                <a:latin typeface="+mj-ea"/>
              </a:rPr>
              <a:t>使用</a:t>
            </a:r>
            <a:r>
              <a:rPr lang="en-US" altLang="zh-CN" dirty="0">
                <a:latin typeface="+mj-ea"/>
              </a:rPr>
              <a:t>VIP</a:t>
            </a:r>
            <a:r>
              <a:rPr lang="zh-CN" altLang="en-US" dirty="0">
                <a:latin typeface="+mj-ea"/>
              </a:rPr>
              <a:t>域名超时，直连之后问题解决</a:t>
            </a:r>
            <a:endParaRPr lang="zh-CN" altLang="en-US" dirty="0"/>
          </a:p>
        </p:txBody>
      </p:sp>
    </p:spTree>
    <p:extLst>
      <p:ext uri="{BB962C8B-B14F-4D97-AF65-F5344CB8AC3E}">
        <p14:creationId xmlns:p14="http://schemas.microsoft.com/office/powerpoint/2010/main" val="267369834"/>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成都研究院</a:t>
            </a:r>
            <a:r>
              <a:rPr lang="en-US" altLang="zh-CN" dirty="0" smtClean="0"/>
              <a:t>-IM</a:t>
            </a:r>
            <a:r>
              <a:rPr lang="zh-CN" altLang="en-US" dirty="0" smtClean="0"/>
              <a:t>问题</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现象</a:t>
            </a:r>
            <a:endParaRPr lang="en-US" altLang="zh-CN" dirty="0" smtClean="0"/>
          </a:p>
          <a:p>
            <a:pPr lvl="1"/>
            <a:r>
              <a:rPr lang="en-US" altLang="zh-CN" dirty="0"/>
              <a:t>11</a:t>
            </a:r>
            <a:r>
              <a:rPr lang="zh-CN" altLang="en-US" dirty="0"/>
              <a:t>月</a:t>
            </a:r>
            <a:r>
              <a:rPr lang="en-US" altLang="zh-CN" dirty="0"/>
              <a:t>10</a:t>
            </a:r>
            <a:r>
              <a:rPr lang="zh-CN" altLang="en-US" dirty="0"/>
              <a:t>日晚</a:t>
            </a:r>
            <a:r>
              <a:rPr lang="en-US" altLang="zh-CN" dirty="0"/>
              <a:t>20:00 </a:t>
            </a:r>
            <a:r>
              <a:rPr lang="zh-CN" altLang="en-US" dirty="0"/>
              <a:t>摇一摇抢红包启动，同时咨询服务无法</a:t>
            </a:r>
            <a:r>
              <a:rPr lang="zh-CN" altLang="en-US" dirty="0" smtClean="0"/>
              <a:t>进入</a:t>
            </a:r>
            <a:endParaRPr lang="en-US" altLang="zh-CN" dirty="0" smtClean="0"/>
          </a:p>
          <a:p>
            <a:r>
              <a:rPr lang="zh-CN" altLang="en-US" dirty="0"/>
              <a:t>处理</a:t>
            </a:r>
            <a:r>
              <a:rPr lang="zh-CN" altLang="en-US" dirty="0" smtClean="0"/>
              <a:t>过程</a:t>
            </a:r>
            <a:endParaRPr lang="en-US" altLang="zh-CN" dirty="0" smtClean="0"/>
          </a:p>
          <a:p>
            <a:pPr lvl="1"/>
            <a:r>
              <a:rPr lang="zh-CN" altLang="en-US" dirty="0" smtClean="0"/>
              <a:t>服务器</a:t>
            </a:r>
            <a:r>
              <a:rPr lang="zh-CN" altLang="en-US" dirty="0"/>
              <a:t>告警，且发现各入口无法进</a:t>
            </a:r>
            <a:r>
              <a:rPr lang="zh-CN" altLang="en-US" dirty="0" smtClean="0"/>
              <a:t>人</a:t>
            </a:r>
            <a:endParaRPr lang="en-US" altLang="zh-CN" dirty="0" smtClean="0"/>
          </a:p>
          <a:p>
            <a:pPr lvl="1"/>
            <a:r>
              <a:rPr lang="zh-CN" altLang="en-US" dirty="0" smtClean="0"/>
              <a:t>查看</a:t>
            </a:r>
            <a:r>
              <a:rPr lang="zh-CN" altLang="en-US" dirty="0"/>
              <a:t>监控发现状态</a:t>
            </a:r>
            <a:r>
              <a:rPr lang="en-US" altLang="zh-CN" dirty="0" err="1"/>
              <a:t>Redis</a:t>
            </a:r>
            <a:r>
              <a:rPr lang="zh-CN" altLang="en-US" dirty="0"/>
              <a:t>一个分片连接数</a:t>
            </a:r>
            <a:r>
              <a:rPr lang="en-US" altLang="zh-CN" dirty="0"/>
              <a:t>1W+</a:t>
            </a:r>
            <a:r>
              <a:rPr lang="zh-CN" altLang="en-US" dirty="0"/>
              <a:t>，被打到无法响应，来自主</a:t>
            </a:r>
            <a:r>
              <a:rPr lang="en-US" altLang="zh-CN" dirty="0"/>
              <a:t>APP</a:t>
            </a:r>
            <a:r>
              <a:rPr lang="zh-CN" altLang="en-US" dirty="0"/>
              <a:t>的登录请求超过</a:t>
            </a:r>
            <a:r>
              <a:rPr lang="en-US" altLang="zh-CN" dirty="0"/>
              <a:t>1</a:t>
            </a:r>
            <a:r>
              <a:rPr lang="zh-CN" altLang="en-US" dirty="0"/>
              <a:t>小时前的</a:t>
            </a:r>
            <a:r>
              <a:rPr lang="en-US" altLang="zh-CN" dirty="0"/>
              <a:t>12</a:t>
            </a:r>
            <a:r>
              <a:rPr lang="zh-CN" altLang="en-US" dirty="0" smtClean="0"/>
              <a:t>倍</a:t>
            </a:r>
            <a:endParaRPr lang="en-US" altLang="zh-CN" dirty="0" smtClean="0"/>
          </a:p>
          <a:p>
            <a:pPr lvl="1"/>
            <a:r>
              <a:rPr lang="zh-CN" altLang="en-US" dirty="0" smtClean="0"/>
              <a:t>决定</a:t>
            </a:r>
            <a:r>
              <a:rPr lang="zh-CN" altLang="en-US" dirty="0"/>
              <a:t>降级</a:t>
            </a:r>
            <a:r>
              <a:rPr lang="en-US" altLang="zh-CN" dirty="0"/>
              <a:t>APP</a:t>
            </a:r>
            <a:r>
              <a:rPr lang="zh-CN" altLang="en-US" dirty="0"/>
              <a:t>入口，通过</a:t>
            </a:r>
            <a:r>
              <a:rPr lang="en-US" altLang="zh-CN" dirty="0"/>
              <a:t>Tracker</a:t>
            </a:r>
            <a:r>
              <a:rPr lang="zh-CN" altLang="en-US" dirty="0"/>
              <a:t>将来自</a:t>
            </a:r>
            <a:r>
              <a:rPr lang="en-US" altLang="zh-CN" dirty="0"/>
              <a:t>APP</a:t>
            </a:r>
            <a:r>
              <a:rPr lang="zh-CN" altLang="en-US" dirty="0"/>
              <a:t>的流量转移到</a:t>
            </a:r>
            <a:r>
              <a:rPr lang="en-US" altLang="zh-CN" dirty="0" smtClean="0"/>
              <a:t>Jimi</a:t>
            </a:r>
          </a:p>
          <a:p>
            <a:pPr lvl="1"/>
            <a:r>
              <a:rPr lang="en-US" altLang="zh-CN" dirty="0" smtClean="0"/>
              <a:t>PC</a:t>
            </a:r>
            <a:r>
              <a:rPr lang="zh-CN" altLang="en-US" dirty="0"/>
              <a:t>、</a:t>
            </a:r>
            <a:r>
              <a:rPr lang="en-US" altLang="zh-CN" dirty="0"/>
              <a:t>M</a:t>
            </a:r>
            <a:r>
              <a:rPr lang="zh-CN" altLang="en-US" dirty="0"/>
              <a:t>、微信手</a:t>
            </a:r>
            <a:r>
              <a:rPr lang="en-US" altLang="zh-CN" dirty="0"/>
              <a:t>Q</a:t>
            </a:r>
            <a:r>
              <a:rPr lang="zh-CN" altLang="en-US" dirty="0"/>
              <a:t>等各入口恢复正常</a:t>
            </a:r>
            <a:r>
              <a:rPr lang="zh-CN" altLang="en-US" dirty="0" smtClean="0"/>
              <a:t>服务</a:t>
            </a:r>
            <a:endParaRPr lang="en-US" altLang="zh-CN" dirty="0" smtClean="0"/>
          </a:p>
          <a:p>
            <a:pPr lvl="1"/>
            <a:r>
              <a:rPr lang="zh-CN" altLang="en-US" dirty="0" smtClean="0"/>
              <a:t>降级</a:t>
            </a:r>
            <a:r>
              <a:rPr lang="en-US" altLang="zh-CN" dirty="0"/>
              <a:t>Check</a:t>
            </a:r>
            <a:r>
              <a:rPr lang="zh-CN" altLang="en-US" dirty="0"/>
              <a:t>状态检测服务，所有咚咚图标固定常亮，以缓解</a:t>
            </a:r>
            <a:r>
              <a:rPr lang="en-US" altLang="zh-CN" dirty="0" err="1"/>
              <a:t>Redis</a:t>
            </a:r>
            <a:r>
              <a:rPr lang="zh-CN" altLang="en-US" dirty="0" smtClean="0"/>
              <a:t>压力</a:t>
            </a:r>
            <a:endParaRPr lang="en-US" altLang="zh-CN" dirty="0" smtClean="0"/>
          </a:p>
          <a:p>
            <a:pPr lvl="1"/>
            <a:r>
              <a:rPr lang="zh-CN" altLang="en-US" dirty="0" smtClean="0"/>
              <a:t>观察</a:t>
            </a:r>
            <a:r>
              <a:rPr lang="en-US" altLang="zh-CN" dirty="0" err="1"/>
              <a:t>Redis</a:t>
            </a:r>
            <a:r>
              <a:rPr lang="zh-CN" altLang="en-US" dirty="0"/>
              <a:t>压力情况，将</a:t>
            </a:r>
            <a:r>
              <a:rPr lang="en-US" altLang="zh-CN" dirty="0"/>
              <a:t>iOS</a:t>
            </a:r>
            <a:r>
              <a:rPr lang="zh-CN" altLang="en-US" dirty="0"/>
              <a:t>入口恢复</a:t>
            </a:r>
            <a:r>
              <a:rPr lang="en-US" altLang="zh-CN" dirty="0"/>
              <a:t>100%</a:t>
            </a:r>
            <a:r>
              <a:rPr lang="zh-CN" altLang="en-US" dirty="0"/>
              <a:t>流量，该入口正常</a:t>
            </a:r>
            <a:r>
              <a:rPr lang="zh-CN" altLang="en-US" dirty="0" smtClean="0"/>
              <a:t>服务</a:t>
            </a:r>
            <a:endParaRPr lang="en-US" altLang="zh-CN" dirty="0" smtClean="0"/>
          </a:p>
          <a:p>
            <a:pPr lvl="1"/>
            <a:r>
              <a:rPr lang="zh-CN" altLang="en-US" dirty="0" smtClean="0"/>
              <a:t>观察</a:t>
            </a:r>
            <a:r>
              <a:rPr lang="en-US" altLang="zh-CN" dirty="0" err="1"/>
              <a:t>Redis</a:t>
            </a:r>
            <a:r>
              <a:rPr lang="zh-CN" altLang="en-US" dirty="0"/>
              <a:t>压力与业务方接待压力，逐步将</a:t>
            </a:r>
            <a:r>
              <a:rPr lang="en-US" altLang="zh-CN" dirty="0"/>
              <a:t>Android</a:t>
            </a:r>
            <a:r>
              <a:rPr lang="zh-CN" altLang="en-US" dirty="0"/>
              <a:t>入口恢复到</a:t>
            </a:r>
            <a:r>
              <a:rPr lang="en-US" altLang="zh-CN" dirty="0"/>
              <a:t>60%</a:t>
            </a:r>
            <a:r>
              <a:rPr lang="zh-CN" altLang="en-US" dirty="0"/>
              <a:t>的正常</a:t>
            </a:r>
            <a:r>
              <a:rPr lang="zh-CN" altLang="en-US" dirty="0" smtClean="0"/>
              <a:t>服务</a:t>
            </a:r>
            <a:endParaRPr lang="en-US" altLang="zh-CN" dirty="0" smtClean="0"/>
          </a:p>
          <a:p>
            <a:pPr lvl="1"/>
            <a:r>
              <a:rPr lang="zh-CN" altLang="en-US" dirty="0" smtClean="0"/>
              <a:t>高峰</a:t>
            </a:r>
            <a:r>
              <a:rPr lang="zh-CN" altLang="en-US" dirty="0"/>
              <a:t>结束后恢复</a:t>
            </a:r>
            <a:r>
              <a:rPr lang="en-US" altLang="zh-CN" dirty="0"/>
              <a:t>Android100%</a:t>
            </a:r>
            <a:r>
              <a:rPr lang="zh-CN" altLang="en-US" dirty="0"/>
              <a:t>流量，恢复</a:t>
            </a:r>
            <a:r>
              <a:rPr lang="en-US" altLang="zh-CN" dirty="0"/>
              <a:t>Check</a:t>
            </a:r>
            <a:r>
              <a:rPr lang="zh-CN" altLang="en-US" dirty="0"/>
              <a:t>状态检测服务 </a:t>
            </a:r>
            <a:endParaRPr lang="en-US" altLang="zh-CN" dirty="0"/>
          </a:p>
          <a:p>
            <a:pPr lvl="1"/>
            <a:endParaRPr lang="zh-CN" altLang="en-US" dirty="0"/>
          </a:p>
        </p:txBody>
      </p:sp>
    </p:spTree>
    <p:extLst>
      <p:ext uri="{BB962C8B-B14F-4D97-AF65-F5344CB8AC3E}">
        <p14:creationId xmlns:p14="http://schemas.microsoft.com/office/powerpoint/2010/main" val="1401442582"/>
      </p:ext>
    </p:extLst>
  </p:cSld>
  <p:clrMapOvr>
    <a:masterClrMapping/>
  </p:clrMapOvr>
  <p:transition>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成都研究院</a:t>
            </a:r>
            <a:endParaRPr lang="zh-CN" altLang="en-US" dirty="0"/>
          </a:p>
        </p:txBody>
      </p:sp>
      <p:sp>
        <p:nvSpPr>
          <p:cNvPr id="3" name="内容占位符 2"/>
          <p:cNvSpPr>
            <a:spLocks noGrp="1"/>
          </p:cNvSpPr>
          <p:nvPr>
            <p:ph idx="1"/>
          </p:nvPr>
        </p:nvSpPr>
        <p:spPr/>
        <p:txBody>
          <a:bodyPr>
            <a:normAutofit/>
          </a:bodyPr>
          <a:lstStyle/>
          <a:p>
            <a:r>
              <a:rPr lang="zh-CN" altLang="en-US" dirty="0" smtClean="0"/>
              <a:t>思考</a:t>
            </a:r>
            <a:endParaRPr lang="en-US" altLang="zh-CN" dirty="0" smtClean="0"/>
          </a:p>
          <a:p>
            <a:pPr lvl="1"/>
            <a:r>
              <a:rPr lang="zh-CN" altLang="en-US" dirty="0" smtClean="0"/>
              <a:t>加强</a:t>
            </a:r>
            <a:r>
              <a:rPr lang="zh-CN" altLang="en-US" dirty="0"/>
              <a:t>对基础服务的预案准备，做好流量评估及灾备，做好部署、日志、</a:t>
            </a:r>
            <a:r>
              <a:rPr lang="en-US" altLang="zh-CN" dirty="0"/>
              <a:t>DNS</a:t>
            </a:r>
            <a:r>
              <a:rPr lang="zh-CN" altLang="en-US" dirty="0"/>
              <a:t>等基础服务系统的灾备</a:t>
            </a:r>
            <a:r>
              <a:rPr lang="zh-CN" altLang="en-US" dirty="0" smtClean="0"/>
              <a:t>。</a:t>
            </a:r>
            <a:endParaRPr lang="en-US" altLang="zh-CN" dirty="0" smtClean="0"/>
          </a:p>
          <a:p>
            <a:pPr lvl="1"/>
            <a:r>
              <a:rPr lang="zh-CN" altLang="en-US" dirty="0" smtClean="0"/>
              <a:t>备战</a:t>
            </a:r>
            <a:r>
              <a:rPr lang="zh-CN" altLang="en-US" dirty="0"/>
              <a:t>演练常态化</a:t>
            </a:r>
            <a:r>
              <a:rPr lang="zh-CN" altLang="en-US" dirty="0" smtClean="0"/>
              <a:t>。</a:t>
            </a:r>
            <a:endParaRPr lang="en-US" altLang="zh-CN" dirty="0" smtClean="0"/>
          </a:p>
          <a:p>
            <a:pPr lvl="1"/>
            <a:r>
              <a:rPr lang="zh-CN" altLang="en-US" dirty="0" smtClean="0"/>
              <a:t>建立</a:t>
            </a:r>
            <a:r>
              <a:rPr lang="zh-CN" altLang="en-US" dirty="0"/>
              <a:t>核心业务的应急处理小组</a:t>
            </a:r>
            <a:r>
              <a:rPr lang="zh-CN" altLang="en-US" dirty="0" smtClean="0"/>
              <a:t>。</a:t>
            </a:r>
            <a:endParaRPr lang="en-US" altLang="zh-CN" dirty="0" smtClean="0"/>
          </a:p>
          <a:p>
            <a:pPr lvl="1"/>
            <a:r>
              <a:rPr lang="zh-CN" altLang="en-US" dirty="0" smtClean="0"/>
              <a:t>简化</a:t>
            </a:r>
            <a:r>
              <a:rPr lang="zh-CN" altLang="en-US" dirty="0"/>
              <a:t>审批流程</a:t>
            </a:r>
            <a:r>
              <a:rPr lang="zh-CN" altLang="en-US" dirty="0" smtClean="0"/>
              <a:t>。</a:t>
            </a:r>
            <a:endParaRPr lang="en-US" altLang="zh-CN" dirty="0" smtClean="0"/>
          </a:p>
          <a:p>
            <a:pPr lvl="1"/>
            <a:r>
              <a:rPr lang="zh-CN" altLang="en-US" dirty="0" smtClean="0"/>
              <a:t>建立</a:t>
            </a:r>
            <a:r>
              <a:rPr lang="zh-CN" altLang="en-US" dirty="0"/>
              <a:t>基础服务研发团队与业务服务团队的交流机制，达到信息共享</a:t>
            </a:r>
            <a:r>
              <a:rPr lang="zh-CN" altLang="en-US" dirty="0" smtClean="0"/>
              <a:t>。</a:t>
            </a:r>
            <a:endParaRPr lang="en-US" altLang="zh-CN" dirty="0" smtClean="0"/>
          </a:p>
          <a:p>
            <a:pPr lvl="1"/>
            <a:r>
              <a:rPr lang="zh-CN" altLang="en-US" dirty="0" smtClean="0"/>
              <a:t>建立</a:t>
            </a:r>
            <a:r>
              <a:rPr lang="zh-CN" altLang="en-US" dirty="0"/>
              <a:t>专门的系统来实现预案的自动化执行。</a:t>
            </a:r>
            <a:endParaRPr lang="en-US" altLang="zh-CN" dirty="0"/>
          </a:p>
        </p:txBody>
      </p:sp>
    </p:spTree>
    <p:extLst>
      <p:ext uri="{BB962C8B-B14F-4D97-AF65-F5344CB8AC3E}">
        <p14:creationId xmlns:p14="http://schemas.microsoft.com/office/powerpoint/2010/main" val="1660741657"/>
      </p:ext>
    </p:extLst>
  </p:cSld>
  <p:clrMapOvr>
    <a:masterClrMapping/>
  </p:clrMapOvr>
  <p:transition>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数据运营部</a:t>
            </a:r>
            <a:endParaRPr lang="zh-CN" altLang="en-US" dirty="0"/>
          </a:p>
        </p:txBody>
      </p:sp>
      <p:sp>
        <p:nvSpPr>
          <p:cNvPr id="3" name="内容占位符 2"/>
          <p:cNvSpPr>
            <a:spLocks noGrp="1"/>
          </p:cNvSpPr>
          <p:nvPr>
            <p:ph idx="1"/>
          </p:nvPr>
        </p:nvSpPr>
        <p:spPr/>
        <p:txBody>
          <a:bodyPr/>
          <a:lstStyle/>
          <a:p>
            <a:r>
              <a:rPr lang="zh-CN" altLang="en-US" dirty="0" smtClean="0"/>
              <a:t>监控大屏</a:t>
            </a:r>
            <a:endParaRPr lang="zh-CN" altLang="en-US" dirty="0"/>
          </a:p>
        </p:txBody>
      </p:sp>
      <p:pic>
        <p:nvPicPr>
          <p:cNvPr id="4" name="Picture 2" descr="D:\我的文档\JDdongdong\JIMEnterprise\luyijiong\Image\564d35b0N597cc16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181" y="1844824"/>
            <a:ext cx="7794275" cy="5048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164005"/>
      </p:ext>
    </p:extLst>
  </p:cSld>
  <p:clrMapOvr>
    <a:masterClrMapping/>
  </p:clrMapOvr>
  <p:transition>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数据运营部</a:t>
            </a:r>
            <a:endParaRPr lang="zh-CN" altLang="en-US" dirty="0"/>
          </a:p>
        </p:txBody>
      </p:sp>
      <p:sp>
        <p:nvSpPr>
          <p:cNvPr id="3" name="内容占位符 2"/>
          <p:cNvSpPr>
            <a:spLocks noGrp="1"/>
          </p:cNvSpPr>
          <p:nvPr>
            <p:ph idx="1"/>
          </p:nvPr>
        </p:nvSpPr>
        <p:spPr/>
        <p:txBody>
          <a:bodyPr/>
          <a:lstStyle/>
          <a:p>
            <a:r>
              <a:rPr lang="zh-CN" altLang="en-US" dirty="0" smtClean="0"/>
              <a:t>大屏幕数据监控系统</a:t>
            </a:r>
            <a:endParaRPr lang="zh-CN" altLang="en-US" dirty="0"/>
          </a:p>
        </p:txBody>
      </p:sp>
      <p:pic>
        <p:nvPicPr>
          <p:cNvPr id="4" name="Picture 2" descr="C:\Users\Administrator\Documents\JDdongdong\JIMEnterprise\hehongwei\Temp\JdOnline201509241125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026" y="2132856"/>
            <a:ext cx="8158833" cy="3498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567888"/>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收银台</a:t>
            </a:r>
            <a:r>
              <a:rPr lang="en-US" altLang="zh-CN" dirty="0" smtClean="0"/>
              <a:t>503</a:t>
            </a:r>
            <a:endParaRPr lang="zh-CN" altLang="en-US" dirty="0"/>
          </a:p>
        </p:txBody>
      </p:sp>
      <p:sp>
        <p:nvSpPr>
          <p:cNvPr id="3" name="内容占位符 2"/>
          <p:cNvSpPr>
            <a:spLocks noGrp="1"/>
          </p:cNvSpPr>
          <p:nvPr>
            <p:ph idx="1"/>
          </p:nvPr>
        </p:nvSpPr>
        <p:spPr/>
        <p:txBody>
          <a:bodyPr/>
          <a:lstStyle/>
          <a:p>
            <a:r>
              <a:rPr lang="zh-CN" altLang="en-US" dirty="0" smtClean="0"/>
              <a:t>现象</a:t>
            </a:r>
            <a:endParaRPr lang="en-US" altLang="zh-CN" dirty="0" smtClean="0"/>
          </a:p>
          <a:p>
            <a:pPr lvl="1"/>
            <a:r>
              <a:rPr lang="zh-CN" altLang="en-US" dirty="0"/>
              <a:t>双</a:t>
            </a:r>
            <a:r>
              <a:rPr lang="en-US" altLang="zh-CN" dirty="0"/>
              <a:t>11</a:t>
            </a:r>
            <a:r>
              <a:rPr lang="zh-CN" altLang="en-US" dirty="0"/>
              <a:t>凌晨促销期间，用户访问京东</a:t>
            </a:r>
            <a:r>
              <a:rPr lang="en-US" altLang="zh-CN" dirty="0"/>
              <a:t>PC</a:t>
            </a:r>
            <a:r>
              <a:rPr lang="zh-CN" altLang="en-US" dirty="0"/>
              <a:t>收银台不定时出现</a:t>
            </a:r>
            <a:r>
              <a:rPr lang="en-US" altLang="zh-CN" dirty="0"/>
              <a:t>503</a:t>
            </a:r>
            <a:r>
              <a:rPr lang="zh-CN" altLang="en-US" dirty="0"/>
              <a:t>错误，主要集中在</a:t>
            </a:r>
            <a:r>
              <a:rPr lang="en-US" altLang="zh-CN" dirty="0"/>
              <a:t>00</a:t>
            </a:r>
            <a:r>
              <a:rPr lang="zh-CN" altLang="en-US" dirty="0"/>
              <a:t>：</a:t>
            </a:r>
            <a:r>
              <a:rPr lang="en-US" altLang="zh-CN" dirty="0"/>
              <a:t>15-00</a:t>
            </a:r>
            <a:r>
              <a:rPr lang="zh-CN" altLang="en-US" dirty="0"/>
              <a:t>：</a:t>
            </a:r>
            <a:r>
              <a:rPr lang="en-US" altLang="zh-CN" dirty="0"/>
              <a:t>35</a:t>
            </a:r>
            <a:r>
              <a:rPr lang="zh-CN" altLang="en-US" dirty="0"/>
              <a:t>左右</a:t>
            </a:r>
          </a:p>
          <a:p>
            <a:pPr lvl="1"/>
            <a:endParaRPr lang="zh-CN" altLang="en-US" dirty="0"/>
          </a:p>
        </p:txBody>
      </p:sp>
      <p:pic>
        <p:nvPicPr>
          <p:cNvPr id="4" name="Picture 2" descr="C:\Users\Administrator\Documents\JDdongdong\JIMEnterprise\bjanpei\Image\564ada2bNc489883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861048"/>
            <a:ext cx="7763356" cy="18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53820"/>
      </p:ext>
    </p:extLst>
  </p:cSld>
  <p:clrMapOvr>
    <a:masterClrMapping/>
  </p:clrMapOvr>
  <p:transition>
    <p:wipe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交易平台</a:t>
            </a:r>
            <a:endParaRPr lang="zh-CN" altLang="en-US" dirty="0"/>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zh-CN" altLang="en-US" dirty="0"/>
              <a:t>我的预约列表异常</a:t>
            </a:r>
            <a:endParaRPr lang="en-US" altLang="zh-CN" dirty="0"/>
          </a:p>
          <a:p>
            <a:pPr lvl="1"/>
            <a:r>
              <a:rPr lang="zh-CN" altLang="en-US" dirty="0"/>
              <a:t>预约</a:t>
            </a:r>
            <a:r>
              <a:rPr lang="zh-CN" altLang="en-US" dirty="0"/>
              <a:t>整体性能优化升级，升级后未考虑到流量将带宽打满的场景</a:t>
            </a:r>
            <a:r>
              <a:rPr lang="zh-CN" altLang="en-US" dirty="0"/>
              <a:t>，</a:t>
            </a:r>
            <a:endParaRPr lang="en-US" altLang="zh-CN" dirty="0"/>
          </a:p>
          <a:p>
            <a:pPr lvl="1"/>
            <a:r>
              <a:rPr lang="zh-CN" altLang="en-US" dirty="0"/>
              <a:t>导致</a:t>
            </a:r>
            <a:r>
              <a:rPr lang="zh-CN" altLang="en-US" dirty="0"/>
              <a:t>我的预约列表在高并发的时候出现业务死锁，造成</a:t>
            </a:r>
            <a:r>
              <a:rPr lang="en-US" altLang="zh-CN" dirty="0"/>
              <a:t>300</a:t>
            </a:r>
            <a:r>
              <a:rPr lang="zh-CN" altLang="en-US" dirty="0"/>
              <a:t>预约商品不能下单</a:t>
            </a:r>
            <a:r>
              <a:rPr lang="zh-CN" altLang="en-US" dirty="0"/>
              <a:t>。</a:t>
            </a:r>
            <a:endParaRPr lang="en-US" altLang="zh-CN" dirty="0"/>
          </a:p>
          <a:p>
            <a:r>
              <a:rPr lang="zh-CN" altLang="en-US" dirty="0"/>
              <a:t>优惠券</a:t>
            </a:r>
            <a:r>
              <a:rPr lang="zh-CN" altLang="en-US" dirty="0"/>
              <a:t>无法领取</a:t>
            </a:r>
            <a:endParaRPr lang="en-US" altLang="zh-CN" dirty="0"/>
          </a:p>
          <a:p>
            <a:pPr lvl="1"/>
            <a:r>
              <a:rPr lang="zh-CN" altLang="en-US" dirty="0"/>
              <a:t>原因</a:t>
            </a:r>
            <a:r>
              <a:rPr lang="zh-CN" altLang="en-US" dirty="0"/>
              <a:t>优惠券有</a:t>
            </a:r>
            <a:r>
              <a:rPr lang="en-US" altLang="zh-CN" dirty="0"/>
              <a:t>8</a:t>
            </a:r>
            <a:r>
              <a:rPr lang="zh-CN" altLang="en-US" dirty="0"/>
              <a:t>台老机器性能差</a:t>
            </a:r>
            <a:endParaRPr lang="en-US" altLang="zh-CN" dirty="0"/>
          </a:p>
          <a:p>
            <a:r>
              <a:rPr lang="zh-CN" altLang="en-US" dirty="0"/>
              <a:t>总结</a:t>
            </a:r>
            <a:endParaRPr lang="en-US" altLang="zh-CN" dirty="0"/>
          </a:p>
          <a:p>
            <a:pPr lvl="1"/>
            <a:r>
              <a:rPr lang="zh-CN" altLang="en-US" dirty="0"/>
              <a:t>压力测试不充分</a:t>
            </a:r>
            <a:endParaRPr lang="en-US" altLang="zh-CN" dirty="0"/>
          </a:p>
          <a:p>
            <a:pPr lvl="1"/>
            <a:endParaRPr lang="zh-CN" altLang="en-US" dirty="0"/>
          </a:p>
        </p:txBody>
      </p:sp>
    </p:spTree>
    <p:extLst>
      <p:ext uri="{BB962C8B-B14F-4D97-AF65-F5344CB8AC3E}">
        <p14:creationId xmlns:p14="http://schemas.microsoft.com/office/powerpoint/2010/main" val="3173688577"/>
      </p:ext>
    </p:extLst>
  </p:cSld>
  <p:clrMapOvr>
    <a:masterClrMapping/>
  </p:clrMapOvr>
  <p:transition>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POP</a:t>
            </a:r>
            <a:r>
              <a:rPr lang="zh-CN" altLang="en-US" dirty="0"/>
              <a:t>商家</a:t>
            </a:r>
            <a:r>
              <a:rPr lang="zh-CN" altLang="en-US" dirty="0" smtClean="0"/>
              <a:t>部</a:t>
            </a:r>
            <a:endParaRPr lang="zh-CN" altLang="en-US" dirty="0"/>
          </a:p>
        </p:txBody>
      </p:sp>
      <p:sp>
        <p:nvSpPr>
          <p:cNvPr id="3" name="内容占位符 2"/>
          <p:cNvSpPr>
            <a:spLocks noGrp="1"/>
          </p:cNvSpPr>
          <p:nvPr>
            <p:ph idx="1"/>
          </p:nvPr>
        </p:nvSpPr>
        <p:spPr/>
        <p:txBody>
          <a:bodyPr/>
          <a:lstStyle/>
          <a:p>
            <a:r>
              <a:rPr lang="zh-CN" altLang="en-US" dirty="0" smtClean="0"/>
              <a:t>问题现象</a:t>
            </a:r>
            <a:endParaRPr lang="en-US" altLang="zh-CN" dirty="0" smtClean="0"/>
          </a:p>
          <a:p>
            <a:pPr lvl="1"/>
            <a:r>
              <a:rPr lang="en-US" altLang="zh-CN" dirty="0" smtClean="0"/>
              <a:t>11</a:t>
            </a:r>
            <a:r>
              <a:rPr lang="zh-CN" altLang="en-US" dirty="0" smtClean="0"/>
              <a:t>号</a:t>
            </a:r>
            <a:r>
              <a:rPr lang="en-US" altLang="zh-CN" dirty="0" smtClean="0"/>
              <a:t>0</a:t>
            </a:r>
            <a:r>
              <a:rPr lang="zh-CN" altLang="en-US" dirty="0" smtClean="0"/>
              <a:t>点：黄村永丰服务普遍响应过慢，</a:t>
            </a:r>
            <a:r>
              <a:rPr lang="zh-CN" altLang="en-US" dirty="0"/>
              <a:t>交易调用</a:t>
            </a:r>
            <a:r>
              <a:rPr lang="en-US" altLang="zh-CN" dirty="0"/>
              <a:t>POP</a:t>
            </a:r>
            <a:r>
              <a:rPr lang="zh-CN" altLang="en-US" dirty="0"/>
              <a:t>运费部分超过</a:t>
            </a:r>
            <a:r>
              <a:rPr lang="en-US" altLang="zh-CN" dirty="0"/>
              <a:t>500ms</a:t>
            </a:r>
            <a:r>
              <a:rPr lang="zh-CN" altLang="en-US" dirty="0"/>
              <a:t>，导致部分订单采用商家默认运费</a:t>
            </a:r>
          </a:p>
          <a:p>
            <a:r>
              <a:rPr lang="zh-CN" altLang="en-US" dirty="0" smtClean="0"/>
              <a:t>解决方案</a:t>
            </a:r>
            <a:endParaRPr lang="en-US" altLang="zh-CN" dirty="0" smtClean="0"/>
          </a:p>
          <a:p>
            <a:pPr lvl="1"/>
            <a:r>
              <a:rPr lang="zh-CN" altLang="en-US" dirty="0" smtClean="0"/>
              <a:t>紧急</a:t>
            </a:r>
            <a:r>
              <a:rPr lang="zh-CN" altLang="en-US" dirty="0"/>
              <a:t>将黄村和永丰的服务总</a:t>
            </a:r>
            <a:r>
              <a:rPr lang="en-US" altLang="zh-CN" dirty="0" err="1"/>
              <a:t>saf</a:t>
            </a:r>
            <a:r>
              <a:rPr lang="zh-CN" altLang="en-US" dirty="0"/>
              <a:t>注册中心下线，</a:t>
            </a:r>
            <a:r>
              <a:rPr lang="en-US" altLang="zh-CN" dirty="0"/>
              <a:t>3</a:t>
            </a:r>
            <a:r>
              <a:rPr lang="zh-CN" altLang="en-US" dirty="0"/>
              <a:t>个实例下线不成功，重试</a:t>
            </a:r>
            <a:r>
              <a:rPr lang="en-US" altLang="zh-CN" dirty="0"/>
              <a:t>3</a:t>
            </a:r>
            <a:r>
              <a:rPr lang="zh-CN" altLang="en-US" dirty="0"/>
              <a:t>次不成功，最后用自动部署停止实例</a:t>
            </a:r>
            <a:r>
              <a:rPr lang="zh-CN" altLang="en-US" dirty="0" smtClean="0"/>
              <a:t>。</a:t>
            </a:r>
            <a:endParaRPr lang="en-US" altLang="zh-CN" dirty="0" smtClean="0"/>
          </a:p>
          <a:p>
            <a:pPr lvl="1"/>
            <a:endParaRPr lang="zh-CN" altLang="en-US" dirty="0"/>
          </a:p>
          <a:p>
            <a:pPr lvl="1"/>
            <a:endParaRPr lang="zh-CN" altLang="en-US" dirty="0"/>
          </a:p>
          <a:p>
            <a:pPr lvl="1"/>
            <a:endParaRPr lang="zh-CN" altLang="en-US" dirty="0"/>
          </a:p>
        </p:txBody>
      </p:sp>
    </p:spTree>
    <p:extLst>
      <p:ext uri="{BB962C8B-B14F-4D97-AF65-F5344CB8AC3E}">
        <p14:creationId xmlns:p14="http://schemas.microsoft.com/office/powerpoint/2010/main" val="3566815937"/>
      </p:ext>
    </p:extLst>
  </p:cSld>
  <p:clrMapOvr>
    <a:masterClrMapping/>
  </p:clrMapOvr>
  <p:transition>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一些总结</a:t>
            </a:r>
            <a:endParaRPr lang="zh-CN" altLang="en-US" dirty="0"/>
          </a:p>
        </p:txBody>
      </p:sp>
      <p:sp>
        <p:nvSpPr>
          <p:cNvPr id="3" name="内容占位符 2"/>
          <p:cNvSpPr>
            <a:spLocks noGrp="1"/>
          </p:cNvSpPr>
          <p:nvPr>
            <p:ph idx="1"/>
          </p:nvPr>
        </p:nvSpPr>
        <p:spPr/>
        <p:txBody>
          <a:bodyPr/>
          <a:lstStyle/>
          <a:p>
            <a:r>
              <a:rPr lang="en-US" altLang="zh-CN" dirty="0" smtClean="0"/>
              <a:t>DB</a:t>
            </a:r>
            <a:r>
              <a:rPr lang="zh-CN" altLang="en-US" dirty="0" smtClean="0"/>
              <a:t>保护</a:t>
            </a:r>
            <a:endParaRPr lang="en-US" altLang="zh-CN" dirty="0" smtClean="0"/>
          </a:p>
          <a:p>
            <a:pPr lvl="1"/>
            <a:r>
              <a:rPr lang="zh-CN" altLang="en-US" dirty="0" smtClean="0"/>
              <a:t>控制数据</a:t>
            </a:r>
            <a:r>
              <a:rPr lang="zh-CN" altLang="en-US" dirty="0"/>
              <a:t>库连接数</a:t>
            </a:r>
            <a:r>
              <a:rPr lang="zh-CN" altLang="en-US" dirty="0" smtClean="0"/>
              <a:t>：</a:t>
            </a:r>
            <a:endParaRPr lang="en-US" altLang="zh-CN" dirty="0" smtClean="0"/>
          </a:p>
          <a:p>
            <a:pPr lvl="1"/>
            <a:r>
              <a:rPr lang="zh-CN" altLang="en-US" dirty="0" smtClean="0"/>
              <a:t>将</a:t>
            </a:r>
            <a:r>
              <a:rPr lang="zh-CN" altLang="en-US" dirty="0"/>
              <a:t>备库抗部分读请求</a:t>
            </a:r>
            <a:endParaRPr lang="en-US" altLang="zh-CN" dirty="0"/>
          </a:p>
          <a:p>
            <a:pPr lvl="1"/>
            <a:r>
              <a:rPr lang="zh-CN" altLang="en-US" dirty="0" smtClean="0"/>
              <a:t>通过</a:t>
            </a:r>
            <a:r>
              <a:rPr lang="en-US" altLang="zh-CN" dirty="0" err="1"/>
              <a:t>javamelody</a:t>
            </a:r>
            <a:r>
              <a:rPr lang="zh-CN" altLang="en-US" dirty="0"/>
              <a:t>找出耗时</a:t>
            </a:r>
            <a:r>
              <a:rPr lang="en-US" altLang="zh-CN" dirty="0" err="1" smtClean="0"/>
              <a:t>sql</a:t>
            </a:r>
            <a:r>
              <a:rPr lang="zh-CN" altLang="en-US" dirty="0"/>
              <a:t>，</a:t>
            </a:r>
            <a:r>
              <a:rPr lang="zh-CN" altLang="en-US" dirty="0" smtClean="0"/>
              <a:t>并</a:t>
            </a:r>
            <a:r>
              <a:rPr lang="zh-CN" altLang="en-US" dirty="0"/>
              <a:t>进行解决</a:t>
            </a:r>
            <a:endParaRPr lang="en-US" altLang="zh-CN" dirty="0"/>
          </a:p>
          <a:p>
            <a:pPr lvl="1"/>
            <a:r>
              <a:rPr lang="zh-CN" altLang="en-US" dirty="0" smtClean="0"/>
              <a:t>双</a:t>
            </a:r>
            <a:r>
              <a:rPr lang="en-US" altLang="zh-CN" dirty="0"/>
              <a:t>11</a:t>
            </a:r>
            <a:r>
              <a:rPr lang="zh-CN" altLang="en-US" dirty="0"/>
              <a:t>前尽量将历史数据截转，提高数据库的性能</a:t>
            </a:r>
            <a:endParaRPr lang="en-US" altLang="zh-CN" dirty="0"/>
          </a:p>
          <a:p>
            <a:endParaRPr lang="zh-CN" altLang="en-US" dirty="0"/>
          </a:p>
        </p:txBody>
      </p:sp>
      <p:pic>
        <p:nvPicPr>
          <p:cNvPr id="4" name="Picture 2" descr="C:\Users\Administrator\Documents\JDdongdong\JIMEnterprise\bjouyangxingwen\Image\564c2c09Na727b47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789040"/>
            <a:ext cx="7776864" cy="246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974619"/>
      </p:ext>
    </p:extLst>
  </p:cSld>
  <p:clrMapOvr>
    <a:masterClrMapping/>
  </p:clrMapOvr>
  <p:transition>
    <p:wipe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重要总结</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资源静态化</a:t>
            </a:r>
            <a:endParaRPr lang="en-US" altLang="zh-CN" dirty="0" smtClean="0"/>
          </a:p>
          <a:p>
            <a:pPr lvl="1"/>
            <a:r>
              <a:rPr lang="zh-CN" altLang="en-US" dirty="0" smtClean="0">
                <a:sym typeface="微软雅黑" pitchFamily="34" charset="-122"/>
              </a:rPr>
              <a:t>非</a:t>
            </a:r>
            <a:r>
              <a:rPr lang="zh-CN" altLang="en-US" dirty="0">
                <a:sym typeface="微软雅黑" pitchFamily="34" charset="-122"/>
              </a:rPr>
              <a:t>实时页面以及默认页面全部切换为静态页，既作为系统异常托底页面使用也作为正常请求返回使用，静态化后的页面响应降为毫秒级</a:t>
            </a:r>
            <a:r>
              <a:rPr lang="zh-CN" altLang="en-US" dirty="0">
                <a:sym typeface="微软雅黑" pitchFamily="34" charset="-122"/>
              </a:rPr>
              <a:t>。</a:t>
            </a:r>
            <a:endParaRPr lang="en-US" altLang="zh-CN" dirty="0">
              <a:sym typeface="微软雅黑" pitchFamily="34" charset="-122"/>
            </a:endParaRPr>
          </a:p>
          <a:p>
            <a:pPr lvl="1"/>
            <a:r>
              <a:rPr lang="zh-CN" altLang="en-US" dirty="0">
                <a:sym typeface="微软雅黑" pitchFamily="34" charset="-122"/>
              </a:rPr>
              <a:t>通过</a:t>
            </a:r>
            <a:r>
              <a:rPr lang="zh-CN" altLang="en-US" dirty="0">
                <a:sym typeface="微软雅黑" pitchFamily="34" charset="-122"/>
              </a:rPr>
              <a:t>使用本地</a:t>
            </a:r>
            <a:r>
              <a:rPr lang="en-US" altLang="zh-CN" dirty="0" err="1">
                <a:sym typeface="微软雅黑" pitchFamily="34" charset="-122"/>
              </a:rPr>
              <a:t>nginx</a:t>
            </a:r>
            <a:r>
              <a:rPr lang="en-US" altLang="zh-CN" dirty="0">
                <a:sym typeface="微软雅黑" pitchFamily="34" charset="-122"/>
              </a:rPr>
              <a:t> </a:t>
            </a:r>
            <a:r>
              <a:rPr lang="en-US" altLang="zh-CN" dirty="0" err="1">
                <a:sym typeface="微软雅黑" pitchFamily="34" charset="-122"/>
              </a:rPr>
              <a:t>cahce</a:t>
            </a:r>
            <a:r>
              <a:rPr lang="zh-CN" altLang="en-US" dirty="0">
                <a:sym typeface="微软雅黑" pitchFamily="34" charset="-122"/>
              </a:rPr>
              <a:t>可缓存热点访问页面提升访问效率并作为服务器本地托底。 </a:t>
            </a:r>
            <a:endParaRPr lang="en-US" altLang="zh-CN" dirty="0" smtClean="0">
              <a:sym typeface="微软雅黑" pitchFamily="34" charset="-122"/>
            </a:endParaRPr>
          </a:p>
          <a:p>
            <a:r>
              <a:rPr lang="zh-CN" altLang="en-US" dirty="0" smtClean="0">
                <a:solidFill>
                  <a:srgbClr val="000000"/>
                </a:solidFill>
                <a:sym typeface="微软雅黑" pitchFamily="34" charset="-122"/>
              </a:rPr>
              <a:t>完善监控</a:t>
            </a:r>
            <a:endParaRPr lang="en-US" altLang="zh-CN" dirty="0" smtClean="0">
              <a:solidFill>
                <a:srgbClr val="000000"/>
              </a:solidFill>
              <a:sym typeface="微软雅黑" pitchFamily="34" charset="-122"/>
            </a:endParaRPr>
          </a:p>
          <a:p>
            <a:pPr lvl="1"/>
            <a:r>
              <a:rPr lang="zh-CN" altLang="en-US" dirty="0" smtClean="0">
                <a:solidFill>
                  <a:srgbClr val="000000"/>
                </a:solidFill>
                <a:sym typeface="微软雅黑" pitchFamily="34" charset="-122"/>
              </a:rPr>
              <a:t>所有</a:t>
            </a:r>
            <a:r>
              <a:rPr lang="zh-CN" altLang="en-US" dirty="0">
                <a:solidFill>
                  <a:srgbClr val="000000"/>
                </a:solidFill>
                <a:sym typeface="微软雅黑" pitchFamily="34" charset="-122"/>
              </a:rPr>
              <a:t>提供或调用的接口服务性能、服务器各项性能设置合理的阀值进行报警</a:t>
            </a:r>
            <a:r>
              <a:rPr lang="zh-CN" altLang="en-US" dirty="0" smtClean="0">
                <a:solidFill>
                  <a:srgbClr val="000000"/>
                </a:solidFill>
                <a:sym typeface="微软雅黑" pitchFamily="34" charset="-122"/>
              </a:rPr>
              <a:t>。</a:t>
            </a:r>
            <a:endParaRPr lang="en-US" altLang="zh-CN" dirty="0" smtClean="0">
              <a:solidFill>
                <a:srgbClr val="000000"/>
              </a:solidFill>
              <a:sym typeface="微软雅黑" pitchFamily="34" charset="-122"/>
            </a:endParaRPr>
          </a:p>
          <a:p>
            <a:pPr lvl="1"/>
            <a:r>
              <a:rPr lang="zh-CN" altLang="en-US" dirty="0" smtClean="0">
                <a:solidFill>
                  <a:srgbClr val="000000"/>
                </a:solidFill>
                <a:sym typeface="微软雅黑" pitchFamily="34" charset="-122"/>
              </a:rPr>
              <a:t>对</a:t>
            </a:r>
            <a:r>
              <a:rPr lang="zh-CN" altLang="en-US" dirty="0">
                <a:solidFill>
                  <a:srgbClr val="000000"/>
                </a:solidFill>
                <a:sym typeface="微软雅黑" pitchFamily="34" charset="-122"/>
              </a:rPr>
              <a:t>统一日志进行合理设置关键性日志进行邮件报警及时发现隐患</a:t>
            </a:r>
            <a:r>
              <a:rPr lang="zh-CN" altLang="en-US" dirty="0" smtClean="0">
                <a:solidFill>
                  <a:srgbClr val="000000"/>
                </a:solidFill>
                <a:sym typeface="微软雅黑" pitchFamily="34" charset="-122"/>
              </a:rPr>
              <a:t>。</a:t>
            </a:r>
            <a:endParaRPr lang="en-US" altLang="zh-CN" dirty="0" smtClean="0">
              <a:solidFill>
                <a:srgbClr val="000000"/>
              </a:solidFill>
              <a:sym typeface="微软雅黑" pitchFamily="34" charset="-122"/>
            </a:endParaRPr>
          </a:p>
          <a:p>
            <a:r>
              <a:rPr lang="zh-CN" altLang="en-US" dirty="0" smtClean="0">
                <a:solidFill>
                  <a:srgbClr val="000000"/>
                </a:solidFill>
                <a:sym typeface="微软雅黑" pitchFamily="34" charset="-122"/>
              </a:rPr>
              <a:t>思考</a:t>
            </a:r>
            <a:endParaRPr lang="en-US" altLang="zh-CN" dirty="0" smtClean="0">
              <a:solidFill>
                <a:srgbClr val="000000"/>
              </a:solidFill>
              <a:sym typeface="微软雅黑" pitchFamily="34" charset="-122"/>
            </a:endParaRPr>
          </a:p>
          <a:p>
            <a:pPr lvl="1"/>
            <a:r>
              <a:rPr lang="zh-CN" altLang="en-US" dirty="0" smtClean="0">
                <a:solidFill>
                  <a:srgbClr val="000000"/>
                </a:solidFill>
                <a:sym typeface="微软雅黑" pitchFamily="34" charset="-122"/>
              </a:rPr>
              <a:t>系统优化要在平时，服务挂掉要有兜底</a:t>
            </a:r>
            <a:endParaRPr lang="en-US" altLang="zh-CN" dirty="0" smtClean="0">
              <a:solidFill>
                <a:srgbClr val="000000"/>
              </a:solidFill>
              <a:sym typeface="微软雅黑" pitchFamily="34" charset="-122"/>
            </a:endParaRPr>
          </a:p>
          <a:p>
            <a:pPr lvl="1"/>
            <a:r>
              <a:rPr lang="zh-CN" altLang="en-US" dirty="0" smtClean="0">
                <a:solidFill>
                  <a:srgbClr val="000000"/>
                </a:solidFill>
                <a:sym typeface="微软雅黑" pitchFamily="34" charset="-122"/>
              </a:rPr>
              <a:t>关注线上不同机房的环境差异，</a:t>
            </a:r>
            <a:r>
              <a:rPr lang="zh-CN" altLang="en-US" dirty="0">
                <a:solidFill>
                  <a:srgbClr val="000000"/>
                </a:solidFill>
                <a:sym typeface="微软雅黑" pitchFamily="34" charset="-122"/>
              </a:rPr>
              <a:t>同样代码在廊坊和黄村性能完全不一样，</a:t>
            </a:r>
            <a:r>
              <a:rPr lang="en-US" altLang="zh-CN" dirty="0">
                <a:solidFill>
                  <a:srgbClr val="000000"/>
                </a:solidFill>
                <a:sym typeface="微软雅黑" pitchFamily="34" charset="-122"/>
              </a:rPr>
              <a:t>tp99</a:t>
            </a:r>
            <a:r>
              <a:rPr lang="zh-CN" altLang="en-US" dirty="0">
                <a:solidFill>
                  <a:srgbClr val="000000"/>
                </a:solidFill>
                <a:sym typeface="微软雅黑" pitchFamily="34" charset="-122"/>
              </a:rPr>
              <a:t>差一倍，后面发现是</a:t>
            </a:r>
            <a:r>
              <a:rPr lang="en-US" altLang="zh-CN" dirty="0" err="1">
                <a:solidFill>
                  <a:srgbClr val="000000"/>
                </a:solidFill>
                <a:sym typeface="微软雅黑" pitchFamily="34" charset="-122"/>
              </a:rPr>
              <a:t>jimdb</a:t>
            </a:r>
            <a:r>
              <a:rPr lang="zh-CN" altLang="en-US" dirty="0">
                <a:solidFill>
                  <a:srgbClr val="000000"/>
                </a:solidFill>
                <a:sym typeface="微软雅黑" pitchFamily="34" charset="-122"/>
              </a:rPr>
              <a:t>集群</a:t>
            </a:r>
            <a:r>
              <a:rPr lang="zh-CN" altLang="en-US" dirty="0" smtClean="0">
                <a:solidFill>
                  <a:srgbClr val="000000"/>
                </a:solidFill>
                <a:sym typeface="微软雅黑" pitchFamily="34" charset="-122"/>
              </a:rPr>
              <a:t>导致</a:t>
            </a:r>
            <a:endParaRPr lang="en-US" altLang="zh-CN" dirty="0">
              <a:solidFill>
                <a:srgbClr val="000000"/>
              </a:solidFill>
              <a:sym typeface="微软雅黑" pitchFamily="34" charset="-122"/>
            </a:endParaRPr>
          </a:p>
          <a:p>
            <a:endParaRPr lang="zh-CN" altLang="en-US" dirty="0">
              <a:sym typeface="微软雅黑" pitchFamily="34" charset="-122"/>
            </a:endParaRPr>
          </a:p>
          <a:p>
            <a:pPr lvl="1"/>
            <a:endParaRPr lang="zh-CN" altLang="en-US" dirty="0"/>
          </a:p>
        </p:txBody>
      </p:sp>
    </p:spTree>
    <p:extLst>
      <p:ext uri="{BB962C8B-B14F-4D97-AF65-F5344CB8AC3E}">
        <p14:creationId xmlns:p14="http://schemas.microsoft.com/office/powerpoint/2010/main" val="1285457963"/>
      </p:ext>
    </p:extLst>
  </p:cSld>
  <p:clrMapOvr>
    <a:masterClrMapping/>
  </p:clrMapOvr>
  <p:transition>
    <p:wipe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重要总结</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成都研究院</a:t>
            </a:r>
            <a:endParaRPr lang="en-US" altLang="zh-CN" dirty="0" smtClean="0"/>
          </a:p>
          <a:p>
            <a:pPr lvl="1"/>
            <a:r>
              <a:rPr lang="zh-CN" altLang="en-US" dirty="0" smtClean="0"/>
              <a:t>做好</a:t>
            </a:r>
            <a:r>
              <a:rPr lang="zh-CN" altLang="en-US" dirty="0"/>
              <a:t>极端峰值预估，然后合理调整防刷策略，做到可排队，坚持系统不挂</a:t>
            </a:r>
            <a:r>
              <a:rPr lang="zh-CN" altLang="en-US" dirty="0" smtClean="0"/>
              <a:t>。</a:t>
            </a:r>
            <a:endParaRPr lang="en-US" altLang="zh-CN" dirty="0" smtClean="0"/>
          </a:p>
          <a:p>
            <a:pPr lvl="1"/>
            <a:r>
              <a:rPr lang="zh-CN" altLang="en-US" dirty="0" smtClean="0"/>
              <a:t>对</a:t>
            </a:r>
            <a:r>
              <a:rPr lang="zh-CN" altLang="en-US" dirty="0"/>
              <a:t>缓存强依赖的系统，一定要做好扩容和多机房灾</a:t>
            </a:r>
            <a:r>
              <a:rPr lang="zh-CN" altLang="en-US" dirty="0" smtClean="0"/>
              <a:t>备</a:t>
            </a:r>
            <a:endParaRPr lang="en-US" altLang="zh-CN" dirty="0" smtClean="0"/>
          </a:p>
          <a:p>
            <a:pPr lvl="1"/>
            <a:r>
              <a:rPr lang="zh-CN" altLang="en-US" dirty="0" smtClean="0"/>
              <a:t>接口</a:t>
            </a:r>
            <a:r>
              <a:rPr lang="zh-CN" altLang="en-US" dirty="0"/>
              <a:t>依赖，做好调用次数限制，在系统层面实现可控，避免上下游系统都搞挂。按机房服务切分 梳理对外提供的服务接口，针对不同机房设置不同的分组或服务别名，通知服务调用方，不同机房调用不同分组的服务，所有服务</a:t>
            </a:r>
            <a:r>
              <a:rPr lang="en-US" altLang="zh-CN" dirty="0"/>
              <a:t>JSF</a:t>
            </a:r>
            <a:r>
              <a:rPr lang="zh-CN" altLang="en-US" dirty="0"/>
              <a:t>化，解决</a:t>
            </a:r>
            <a:r>
              <a:rPr lang="en-US" altLang="zh-CN" dirty="0"/>
              <a:t>TCP</a:t>
            </a:r>
            <a:r>
              <a:rPr lang="zh-CN" altLang="en-US" dirty="0"/>
              <a:t>链接数翻倍问题，有效机房容灾，提升服务</a:t>
            </a:r>
            <a:r>
              <a:rPr lang="zh-CN" altLang="en-US" dirty="0" smtClean="0"/>
              <a:t>可靠性</a:t>
            </a:r>
            <a:endParaRPr lang="zh-CN" altLang="en-US" dirty="0"/>
          </a:p>
          <a:p>
            <a:pPr lvl="1"/>
            <a:r>
              <a:rPr lang="zh-CN" altLang="en-US" dirty="0" smtClean="0"/>
              <a:t>真实</a:t>
            </a:r>
            <a:r>
              <a:rPr lang="zh-CN" altLang="en-US" dirty="0"/>
              <a:t>流量压测，充分了解系统瓶颈。使用</a:t>
            </a:r>
            <a:r>
              <a:rPr lang="en-US" altLang="zh-CN" dirty="0" err="1"/>
              <a:t>TcpCopy</a:t>
            </a:r>
            <a:r>
              <a:rPr lang="zh-CN" altLang="en-US" dirty="0"/>
              <a:t>对系统进行了多次线上真实流量压测，得到系统可以抗正常流量的</a:t>
            </a:r>
            <a:r>
              <a:rPr lang="en-US" altLang="zh-CN" dirty="0"/>
              <a:t>5-10</a:t>
            </a:r>
            <a:r>
              <a:rPr lang="zh-CN" altLang="en-US" dirty="0"/>
              <a:t>倍，分心其中主要的瓶颈集中在哪些指标上（</a:t>
            </a:r>
            <a:r>
              <a:rPr lang="en-US" altLang="zh-CN" dirty="0" err="1"/>
              <a:t>cpu</a:t>
            </a:r>
            <a:r>
              <a:rPr lang="zh-CN" altLang="en-US" dirty="0"/>
              <a:t>、内存、</a:t>
            </a:r>
            <a:r>
              <a:rPr lang="en-US" altLang="zh-CN" dirty="0"/>
              <a:t>IO</a:t>
            </a:r>
            <a:r>
              <a:rPr lang="zh-CN" altLang="en-US" dirty="0"/>
              <a:t>、</a:t>
            </a:r>
            <a:r>
              <a:rPr lang="en-US" altLang="zh-CN" dirty="0" err="1"/>
              <a:t>tcp</a:t>
            </a:r>
            <a:r>
              <a:rPr lang="zh-CN" altLang="en-US" dirty="0"/>
              <a:t>等）然后又针对性的进行扩容。</a:t>
            </a:r>
            <a:endParaRPr lang="en-US" altLang="zh-CN" dirty="0"/>
          </a:p>
          <a:p>
            <a:endParaRPr lang="zh-CN" altLang="en-US" dirty="0"/>
          </a:p>
        </p:txBody>
      </p:sp>
    </p:spTree>
    <p:extLst>
      <p:ext uri="{BB962C8B-B14F-4D97-AF65-F5344CB8AC3E}">
        <p14:creationId xmlns:p14="http://schemas.microsoft.com/office/powerpoint/2010/main" val="812704006"/>
      </p:ext>
    </p:extLst>
  </p:cSld>
  <p:clrMapOvr>
    <a:masterClrMapping/>
  </p:clrMapOvr>
  <p:transition>
    <p:wipe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140968"/>
            <a:ext cx="8229600" cy="777875"/>
          </a:xfrm>
        </p:spPr>
        <p:txBody>
          <a:bodyPr/>
          <a:lstStyle/>
          <a:p>
            <a:pPr algn="ctr"/>
            <a:r>
              <a:rPr lang="en-US" altLang="zh-CN" dirty="0" smtClean="0"/>
              <a:t>Q&amp;A</a:t>
            </a:r>
            <a:endParaRPr lang="zh-CN" altLang="en-US" dirty="0"/>
          </a:p>
        </p:txBody>
      </p:sp>
    </p:spTree>
  </p:cSld>
  <p:clrMapOvr>
    <a:masterClrMapping/>
  </p:clrMapOvr>
  <p:transition>
    <p:wipe dir="d"/>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收银台</a:t>
            </a:r>
            <a:r>
              <a:rPr lang="en-US" altLang="zh-CN" dirty="0" smtClean="0"/>
              <a:t>503</a:t>
            </a:r>
            <a:endParaRPr lang="zh-CN" altLang="en-US" dirty="0"/>
          </a:p>
        </p:txBody>
      </p:sp>
      <p:sp>
        <p:nvSpPr>
          <p:cNvPr id="3" name="内容占位符 2"/>
          <p:cNvSpPr>
            <a:spLocks noGrp="1"/>
          </p:cNvSpPr>
          <p:nvPr>
            <p:ph idx="1"/>
          </p:nvPr>
        </p:nvSpPr>
        <p:spPr/>
        <p:txBody>
          <a:bodyPr>
            <a:normAutofit/>
          </a:bodyPr>
          <a:lstStyle/>
          <a:p>
            <a:r>
              <a:rPr lang="zh-CN" altLang="en-US" dirty="0" smtClean="0"/>
              <a:t>采取措施</a:t>
            </a:r>
            <a:endParaRPr lang="en-US" altLang="zh-CN" dirty="0"/>
          </a:p>
          <a:p>
            <a:pPr lvl="1"/>
            <a:r>
              <a:rPr lang="zh-CN" altLang="en-US" dirty="0" smtClean="0"/>
              <a:t>第</a:t>
            </a:r>
            <a:r>
              <a:rPr lang="zh-CN" altLang="en-US" dirty="0"/>
              <a:t>一时间怀疑是某机房服务服务宕机，逐个</a:t>
            </a:r>
            <a:r>
              <a:rPr lang="en-US" altLang="zh-CN" dirty="0"/>
              <a:t>VIP</a:t>
            </a:r>
            <a:r>
              <a:rPr lang="zh-CN" altLang="en-US" dirty="0"/>
              <a:t>，逐台机器进行排查</a:t>
            </a:r>
            <a:r>
              <a:rPr lang="zh-CN" altLang="en-US" dirty="0" smtClean="0"/>
              <a:t>；</a:t>
            </a:r>
            <a:endParaRPr lang="en-US" altLang="zh-CN" dirty="0" smtClean="0"/>
          </a:p>
          <a:p>
            <a:pPr lvl="1"/>
            <a:r>
              <a:rPr lang="zh-CN" altLang="en-US" dirty="0" smtClean="0"/>
              <a:t>配置</a:t>
            </a:r>
            <a:r>
              <a:rPr lang="zh-CN" altLang="en-US" dirty="0"/>
              <a:t>永丰</a:t>
            </a:r>
            <a:r>
              <a:rPr lang="en-US" altLang="zh-CN" dirty="0"/>
              <a:t>VIP host</a:t>
            </a:r>
            <a:r>
              <a:rPr lang="zh-CN" altLang="en-US" dirty="0"/>
              <a:t>问题可重现，</a:t>
            </a:r>
            <a:r>
              <a:rPr lang="zh-CN" altLang="en-US" dirty="0" smtClean="0"/>
              <a:t>永丰肯定</a:t>
            </a:r>
            <a:r>
              <a:rPr lang="zh-CN" altLang="en-US" dirty="0"/>
              <a:t>存在问题，并将流量摘掉，发现问题依然存在</a:t>
            </a:r>
            <a:r>
              <a:rPr lang="zh-CN" altLang="en-US" dirty="0" smtClean="0"/>
              <a:t>；</a:t>
            </a:r>
            <a:endParaRPr lang="en-US" altLang="zh-CN" dirty="0" smtClean="0"/>
          </a:p>
          <a:p>
            <a:pPr lvl="1"/>
            <a:r>
              <a:rPr lang="zh-CN" altLang="en-US" dirty="0" smtClean="0"/>
              <a:t>同时</a:t>
            </a:r>
            <a:r>
              <a:rPr lang="zh-CN" altLang="en-US" dirty="0"/>
              <a:t>尝试亦</a:t>
            </a:r>
            <a:r>
              <a:rPr lang="zh-CN" altLang="en-US" dirty="0" smtClean="0"/>
              <a:t>庄、</a:t>
            </a:r>
            <a:r>
              <a:rPr lang="zh-CN" altLang="en-US" dirty="0"/>
              <a:t>黄村</a:t>
            </a:r>
            <a:r>
              <a:rPr lang="en-US" altLang="zh-CN" dirty="0"/>
              <a:t>VIP</a:t>
            </a:r>
            <a:r>
              <a:rPr lang="zh-CN" altLang="en-US" dirty="0"/>
              <a:t>、 及同时对物理机逐台验证，发现问题依然</a:t>
            </a:r>
            <a:r>
              <a:rPr lang="zh-CN" altLang="en-US" dirty="0" smtClean="0"/>
              <a:t>存在</a:t>
            </a:r>
            <a:endParaRPr lang="en-US" altLang="zh-CN" dirty="0" smtClean="0"/>
          </a:p>
          <a:p>
            <a:pPr lvl="1"/>
            <a:r>
              <a:rPr lang="zh-CN" altLang="en-US" dirty="0" smtClean="0"/>
              <a:t>尝试</a:t>
            </a:r>
            <a:r>
              <a:rPr lang="zh-CN" altLang="en-US" dirty="0"/>
              <a:t>将收银台所有服务器重启，问题依然存在</a:t>
            </a:r>
            <a:r>
              <a:rPr lang="zh-CN" altLang="en-US" dirty="0" smtClean="0"/>
              <a:t>；</a:t>
            </a:r>
            <a:endParaRPr lang="en-US" altLang="zh-CN" dirty="0" smtClean="0"/>
          </a:p>
          <a:p>
            <a:pPr lvl="1"/>
            <a:r>
              <a:rPr lang="zh-CN" altLang="en-US" dirty="0" smtClean="0">
                <a:solidFill>
                  <a:srgbClr val="FF0000"/>
                </a:solidFill>
              </a:rPr>
              <a:t>排</a:t>
            </a:r>
            <a:r>
              <a:rPr lang="zh-CN" altLang="en-US" dirty="0">
                <a:solidFill>
                  <a:srgbClr val="FF0000"/>
                </a:solidFill>
              </a:rPr>
              <a:t>查发现新扩容廊坊机房</a:t>
            </a:r>
            <a:r>
              <a:rPr lang="en-US" altLang="zh-CN" dirty="0">
                <a:solidFill>
                  <a:srgbClr val="FF0000"/>
                </a:solidFill>
              </a:rPr>
              <a:t>VIP</a:t>
            </a:r>
            <a:r>
              <a:rPr lang="zh-CN" altLang="en-US" dirty="0">
                <a:solidFill>
                  <a:srgbClr val="FF0000"/>
                </a:solidFill>
              </a:rPr>
              <a:t>无</a:t>
            </a:r>
            <a:r>
              <a:rPr lang="en-US" altLang="zh-CN" dirty="0">
                <a:solidFill>
                  <a:srgbClr val="FF0000"/>
                </a:solidFill>
              </a:rPr>
              <a:t>503</a:t>
            </a:r>
            <a:r>
              <a:rPr lang="zh-CN" altLang="en-US" dirty="0">
                <a:solidFill>
                  <a:srgbClr val="FF0000"/>
                </a:solidFill>
              </a:rPr>
              <a:t>现象，紧急将流量全部切到廊坊机房后故障解决；</a:t>
            </a:r>
            <a:endParaRPr lang="en-US" altLang="zh-CN" dirty="0">
              <a:solidFill>
                <a:srgbClr val="FF0000"/>
              </a:solidFill>
            </a:endParaRPr>
          </a:p>
          <a:p>
            <a:pPr lvl="1"/>
            <a:endParaRPr lang="zh-CN" altLang="en-US" dirty="0"/>
          </a:p>
        </p:txBody>
      </p:sp>
    </p:spTree>
    <p:extLst>
      <p:ext uri="{BB962C8B-B14F-4D97-AF65-F5344CB8AC3E}">
        <p14:creationId xmlns:p14="http://schemas.microsoft.com/office/powerpoint/2010/main" val="3853206294"/>
      </p:ext>
    </p:extLst>
  </p:cSld>
  <p:clrMapOvr>
    <a:masterClrMapping/>
  </p:clrMapOvr>
  <p:transition>
    <p:wipe dir="d"/>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收银台</a:t>
            </a:r>
            <a:r>
              <a:rPr lang="en-US" altLang="zh-CN" dirty="0" smtClean="0"/>
              <a:t>503</a:t>
            </a:r>
            <a:endParaRPr lang="zh-CN" altLang="en-US" dirty="0"/>
          </a:p>
        </p:txBody>
      </p:sp>
      <p:sp>
        <p:nvSpPr>
          <p:cNvPr id="3" name="内容占位符 2"/>
          <p:cNvSpPr>
            <a:spLocks noGrp="1"/>
          </p:cNvSpPr>
          <p:nvPr>
            <p:ph idx="1"/>
          </p:nvPr>
        </p:nvSpPr>
        <p:spPr/>
        <p:txBody>
          <a:bodyPr/>
          <a:lstStyle/>
          <a:p>
            <a:r>
              <a:rPr lang="en-US" altLang="zh-CN" dirty="0" err="1" smtClean="0"/>
              <a:t>nginx</a:t>
            </a:r>
            <a:r>
              <a:rPr lang="zh-CN" altLang="en-US" dirty="0" smtClean="0"/>
              <a:t>拦截日志</a:t>
            </a:r>
            <a:endParaRPr lang="zh-CN" altLang="en-US" dirty="0"/>
          </a:p>
        </p:txBody>
      </p:sp>
      <p:pic>
        <p:nvPicPr>
          <p:cNvPr id="4" name="图片 3"/>
          <p:cNvPicPr>
            <a:picLocks noChangeAspect="1"/>
          </p:cNvPicPr>
          <p:nvPr/>
        </p:nvPicPr>
        <p:blipFill>
          <a:blip r:embed="rId2"/>
          <a:stretch>
            <a:fillRect/>
          </a:stretch>
        </p:blipFill>
        <p:spPr>
          <a:xfrm>
            <a:off x="0" y="1933374"/>
            <a:ext cx="9648142" cy="4634146"/>
          </a:xfrm>
          <a:prstGeom prst="rect">
            <a:avLst/>
          </a:prstGeom>
        </p:spPr>
      </p:pic>
      <p:sp>
        <p:nvSpPr>
          <p:cNvPr id="5" name="圆角矩形 4"/>
          <p:cNvSpPr/>
          <p:nvPr/>
        </p:nvSpPr>
        <p:spPr bwMode="auto">
          <a:xfrm>
            <a:off x="2051720" y="2564904"/>
            <a:ext cx="1800200" cy="360040"/>
          </a:xfrm>
          <a:prstGeom prst="roundRect">
            <a:avLst/>
          </a:prstGeom>
          <a:solidFill>
            <a:schemeClr val="bg1">
              <a:alpha val="0"/>
            </a:schemeClr>
          </a:solidFill>
          <a:ln w="19050" cap="flat" cmpd="sng" algn="ctr">
            <a:solidFill>
              <a:srgbClr val="FF0000"/>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1365216998"/>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收银台</a:t>
            </a:r>
            <a:r>
              <a:rPr lang="en-US" altLang="zh-CN" dirty="0" smtClean="0"/>
              <a:t>503</a:t>
            </a:r>
            <a:endParaRPr lang="zh-CN" altLang="en-US" dirty="0"/>
          </a:p>
        </p:txBody>
      </p:sp>
      <p:sp>
        <p:nvSpPr>
          <p:cNvPr id="3" name="内容占位符 2"/>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normAutofit/>
          </a:bodyPr>
          <a:lstStyle/>
          <a:p>
            <a:r>
              <a:rPr lang="zh-CN" altLang="en-US" dirty="0" smtClean="0"/>
              <a:t>原因</a:t>
            </a:r>
            <a:r>
              <a:rPr lang="zh-CN" altLang="en-US" dirty="0"/>
              <a:t>分析：</a:t>
            </a:r>
            <a:endParaRPr lang="en-US" altLang="zh-CN" dirty="0"/>
          </a:p>
          <a:p>
            <a:pPr lvl="1"/>
            <a:r>
              <a:rPr lang="zh-CN" altLang="en-US" dirty="0"/>
              <a:t>运维配置了</a:t>
            </a:r>
            <a:r>
              <a:rPr lang="en-US" altLang="zh-CN" dirty="0" err="1"/>
              <a:t>ngnix</a:t>
            </a:r>
            <a:r>
              <a:rPr lang="zh-CN" altLang="en-US" dirty="0"/>
              <a:t>防刷模块，获取的</a:t>
            </a:r>
            <a:r>
              <a:rPr lang="en-US" altLang="zh-CN" dirty="0" err="1"/>
              <a:t>ip</a:t>
            </a:r>
            <a:r>
              <a:rPr lang="zh-CN" altLang="en-US" dirty="0"/>
              <a:t>是内网负载均衡的</a:t>
            </a:r>
            <a:r>
              <a:rPr lang="en-US" altLang="zh-CN" dirty="0"/>
              <a:t>IP</a:t>
            </a:r>
            <a:r>
              <a:rPr lang="zh-CN" altLang="en-US" dirty="0"/>
              <a:t>，导致错误拦截了正常的用户请求</a:t>
            </a:r>
            <a:endParaRPr lang="en-US" altLang="zh-CN" dirty="0"/>
          </a:p>
          <a:p>
            <a:pPr lvl="1"/>
            <a:r>
              <a:rPr lang="en-US" altLang="zh-CN" dirty="0" err="1"/>
              <a:t>ngnix</a:t>
            </a:r>
            <a:r>
              <a:rPr lang="zh-CN" altLang="en-US" dirty="0"/>
              <a:t>配置  </a:t>
            </a:r>
            <a:endParaRPr lang="en-US" altLang="zh-CN" dirty="0"/>
          </a:p>
          <a:p>
            <a:pPr lvl="2"/>
            <a:r>
              <a:rPr lang="en-US" altLang="zh-CN" dirty="0" err="1"/>
              <a:t>limit_req_zone</a:t>
            </a:r>
            <a:r>
              <a:rPr lang="en-US" altLang="zh-CN" dirty="0"/>
              <a:t> $</a:t>
            </a:r>
            <a:r>
              <a:rPr lang="en-US" altLang="zh-CN" dirty="0" err="1"/>
              <a:t>binary_remote_addr</a:t>
            </a:r>
            <a:r>
              <a:rPr lang="en-US" altLang="zh-CN" dirty="0"/>
              <a:t> zone=allips1:10m rate=10r/s</a:t>
            </a:r>
          </a:p>
          <a:p>
            <a:pPr lvl="2"/>
            <a:r>
              <a:rPr lang="zh-CN" altLang="en-US" dirty="0"/>
              <a:t>其中</a:t>
            </a:r>
            <a:r>
              <a:rPr lang="en-US" altLang="zh-CN" dirty="0"/>
              <a:t>$</a:t>
            </a:r>
            <a:r>
              <a:rPr lang="en-US" altLang="zh-CN" dirty="0" err="1"/>
              <a:t>binary_remote_addr</a:t>
            </a:r>
            <a:r>
              <a:rPr lang="zh-CN" altLang="en-US" dirty="0"/>
              <a:t>为内网负载均衡</a:t>
            </a:r>
            <a:r>
              <a:rPr lang="en-US" altLang="zh-CN" dirty="0"/>
              <a:t>IP</a:t>
            </a:r>
            <a:r>
              <a:rPr lang="zh-CN" altLang="en-US" dirty="0"/>
              <a:t>（共计</a:t>
            </a:r>
            <a:r>
              <a:rPr lang="en-US" altLang="zh-CN" dirty="0"/>
              <a:t>9</a:t>
            </a:r>
            <a:r>
              <a:rPr lang="zh-CN" altLang="en-US" dirty="0"/>
              <a:t>个），非用户真实</a:t>
            </a:r>
            <a:r>
              <a:rPr lang="en-US" altLang="zh-CN" dirty="0"/>
              <a:t>IP</a:t>
            </a:r>
            <a:r>
              <a:rPr lang="zh-CN" altLang="en-US" dirty="0"/>
              <a:t>，估算当前配置仅支持并发每分钟为</a:t>
            </a:r>
            <a:r>
              <a:rPr lang="en-US" altLang="zh-CN" dirty="0"/>
              <a:t>5400</a:t>
            </a:r>
            <a:r>
              <a:rPr lang="zh-CN" altLang="en-US" dirty="0"/>
              <a:t>左右（ 流量峰值期单台并发已过万）</a:t>
            </a:r>
            <a:endParaRPr lang="en-US" altLang="zh-CN" dirty="0"/>
          </a:p>
          <a:p>
            <a:r>
              <a:rPr lang="zh-CN" altLang="en-US" dirty="0"/>
              <a:t>提升方案：</a:t>
            </a:r>
            <a:endParaRPr lang="en-US" altLang="zh-CN" dirty="0"/>
          </a:p>
          <a:p>
            <a:pPr lvl="1"/>
            <a:r>
              <a:rPr lang="zh-CN" altLang="en-US" dirty="0"/>
              <a:t>完善防攻击配置，获取用户的真实</a:t>
            </a:r>
            <a:r>
              <a:rPr lang="en-US" altLang="zh-CN" dirty="0"/>
              <a:t>IP</a:t>
            </a:r>
            <a:r>
              <a:rPr lang="zh-CN" altLang="en-US" dirty="0"/>
              <a:t>，并且增加用户</a:t>
            </a:r>
            <a:r>
              <a:rPr lang="en-US" altLang="zh-CN" dirty="0"/>
              <a:t>pin</a:t>
            </a:r>
            <a:r>
              <a:rPr lang="zh-CN" altLang="en-US" dirty="0"/>
              <a:t>的维度（</a:t>
            </a:r>
            <a:r>
              <a:rPr lang="en-US" altLang="zh-CN" dirty="0" err="1"/>
              <a:t>ip+pin</a:t>
            </a:r>
            <a:r>
              <a:rPr lang="zh-CN" altLang="en-US" dirty="0"/>
              <a:t>），可解决公司或小区网出口</a:t>
            </a:r>
            <a:r>
              <a:rPr lang="en-US" altLang="zh-CN" dirty="0"/>
              <a:t>IP</a:t>
            </a:r>
            <a:r>
              <a:rPr lang="zh-CN" altLang="en-US" dirty="0"/>
              <a:t>只有一个的情况下的误拦截。</a:t>
            </a:r>
            <a:endParaRPr lang="en-US" altLang="zh-CN" dirty="0"/>
          </a:p>
          <a:p>
            <a:pPr lvl="1"/>
            <a:r>
              <a:rPr lang="zh-CN" altLang="en-US" dirty="0"/>
              <a:t>把</a:t>
            </a:r>
            <a:r>
              <a:rPr lang="en-US" altLang="zh-CN" dirty="0"/>
              <a:t>503</a:t>
            </a:r>
            <a:r>
              <a:rPr lang="zh-CN" altLang="en-US" dirty="0"/>
              <a:t>的拦截跳转到友好的错误提示页。</a:t>
            </a:r>
            <a:endParaRPr lang="en-US" altLang="zh-CN" dirty="0"/>
          </a:p>
          <a:p>
            <a:endParaRPr lang="zh-CN" altLang="en-US" dirty="0"/>
          </a:p>
        </p:txBody>
      </p:sp>
    </p:spTree>
    <p:extLst>
      <p:ext uri="{BB962C8B-B14F-4D97-AF65-F5344CB8AC3E}">
        <p14:creationId xmlns:p14="http://schemas.microsoft.com/office/powerpoint/2010/main" val="3471933064"/>
      </p:ext>
    </p:extLst>
  </p:cSld>
  <p:clrMapOvr>
    <a:masterClrMapping/>
  </p:clrMapOvr>
  <p:transition>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支付成功后不能及时对账</a:t>
            </a:r>
            <a:endParaRPr lang="zh-CN" altLang="en-US" dirty="0"/>
          </a:p>
        </p:txBody>
      </p:sp>
      <p:sp>
        <p:nvSpPr>
          <p:cNvPr id="3" name="内容占位符 2"/>
          <p:cNvSpPr>
            <a:spLocks noGrp="1"/>
          </p:cNvSpPr>
          <p:nvPr>
            <p:ph idx="1"/>
          </p:nvPr>
        </p:nvSpPr>
        <p:spPr/>
        <p:txBody>
          <a:bodyPr/>
          <a:lstStyle/>
          <a:p>
            <a:r>
              <a:rPr lang="zh-CN" altLang="en-US" dirty="0" smtClean="0"/>
              <a:t>现象</a:t>
            </a:r>
            <a:endParaRPr lang="en-US" altLang="zh-CN" dirty="0"/>
          </a:p>
          <a:p>
            <a:pPr lvl="1"/>
            <a:r>
              <a:rPr lang="en-US" altLang="zh-CN" dirty="0" smtClean="0"/>
              <a:t>11</a:t>
            </a:r>
            <a:r>
              <a:rPr lang="zh-CN" altLang="en-US" dirty="0"/>
              <a:t>月</a:t>
            </a:r>
            <a:r>
              <a:rPr lang="en-US" altLang="zh-CN" dirty="0"/>
              <a:t>11</a:t>
            </a:r>
            <a:r>
              <a:rPr lang="zh-CN" altLang="en-US" dirty="0"/>
              <a:t>日零晨</a:t>
            </a:r>
            <a:r>
              <a:rPr lang="en-US" altLang="zh-CN" dirty="0"/>
              <a:t>01:01</a:t>
            </a:r>
            <a:r>
              <a:rPr lang="zh-CN" altLang="en-US" dirty="0"/>
              <a:t>分左右，</a:t>
            </a:r>
            <a:r>
              <a:rPr lang="zh-CN" altLang="zh-CN" dirty="0"/>
              <a:t>当调用量上来后，</a:t>
            </a:r>
            <a:r>
              <a:rPr lang="zh-CN" altLang="en-US" dirty="0"/>
              <a:t>支付</a:t>
            </a:r>
            <a:r>
              <a:rPr lang="zh-CN" altLang="zh-CN" dirty="0"/>
              <a:t>主任务分发</a:t>
            </a:r>
            <a:r>
              <a:rPr lang="zh-CN" altLang="en-US" dirty="0"/>
              <a:t>写</a:t>
            </a:r>
            <a:r>
              <a:rPr lang="zh-CN" altLang="zh-CN" dirty="0"/>
              <a:t>子任务</a:t>
            </a:r>
            <a:r>
              <a:rPr lang="zh-CN" altLang="en-US" dirty="0"/>
              <a:t>数据</a:t>
            </a:r>
            <a:r>
              <a:rPr lang="zh-CN" altLang="zh-CN" dirty="0"/>
              <a:t>库</a:t>
            </a:r>
            <a:r>
              <a:rPr lang="zh-CN" altLang="en-US" dirty="0"/>
              <a:t>的写入时间</a:t>
            </a:r>
            <a:r>
              <a:rPr lang="en-US" altLang="zh-CN" dirty="0"/>
              <a:t>Tp99</a:t>
            </a:r>
            <a:r>
              <a:rPr lang="zh-CN" altLang="en-US" dirty="0"/>
              <a:t>达到</a:t>
            </a:r>
            <a:r>
              <a:rPr lang="en-US" altLang="zh-CN" dirty="0"/>
              <a:t>2</a:t>
            </a:r>
            <a:r>
              <a:rPr lang="zh-CN" altLang="en-US" dirty="0"/>
              <a:t>秒多</a:t>
            </a:r>
            <a:r>
              <a:rPr lang="zh-CN" altLang="zh-CN" dirty="0"/>
              <a:t>，</a:t>
            </a:r>
            <a:r>
              <a:rPr lang="zh-CN" altLang="en-US" dirty="0"/>
              <a:t>影响</a:t>
            </a:r>
            <a:r>
              <a:rPr lang="zh-CN" altLang="zh-CN" dirty="0"/>
              <a:t>主任务分发子任务</a:t>
            </a:r>
            <a:r>
              <a:rPr lang="zh-CN" altLang="en-US" dirty="0"/>
              <a:t>速度</a:t>
            </a:r>
            <a:r>
              <a:rPr lang="zh-CN" altLang="zh-CN" dirty="0"/>
              <a:t>，最终导致主任务处理积压</a:t>
            </a:r>
            <a:r>
              <a:rPr lang="en-US" altLang="zh-CN" dirty="0"/>
              <a:t>126</a:t>
            </a:r>
            <a:r>
              <a:rPr lang="zh-CN" altLang="zh-CN" dirty="0"/>
              <a:t>万</a:t>
            </a:r>
            <a:r>
              <a:rPr lang="zh-CN" altLang="en-US" dirty="0"/>
              <a:t>支付单，无法及时下传数据</a:t>
            </a:r>
            <a:r>
              <a:rPr lang="zh-CN" altLang="zh-CN" dirty="0"/>
              <a:t>，导致用户支付成功后不能及时</a:t>
            </a:r>
            <a:r>
              <a:rPr lang="zh-CN" altLang="en-US" dirty="0"/>
              <a:t>对账</a:t>
            </a:r>
            <a:r>
              <a:rPr lang="zh-CN" altLang="en-US" dirty="0" smtClean="0"/>
              <a:t>。</a:t>
            </a:r>
            <a:endParaRPr lang="en-US" altLang="zh-CN" dirty="0" smtClean="0"/>
          </a:p>
          <a:p>
            <a:pPr lvl="1"/>
            <a:r>
              <a:rPr lang="zh-CN" altLang="en-US" dirty="0" smtClean="0"/>
              <a:t>如</a:t>
            </a:r>
            <a:r>
              <a:rPr lang="zh-CN" altLang="en-US" dirty="0"/>
              <a:t>图写库监控</a:t>
            </a:r>
            <a:r>
              <a:rPr lang="zh-CN" altLang="en-US" dirty="0" smtClean="0"/>
              <a:t>图</a:t>
            </a:r>
            <a:endParaRPr lang="zh-CN" altLang="en-US" dirty="0"/>
          </a:p>
        </p:txBody>
      </p:sp>
      <p:pic>
        <p:nvPicPr>
          <p:cNvPr id="4" name="Picture 2" descr="C:\Users\Administrator\Documents\JDdongdong\JIMEnterprise\bjjds\Image\564c061bN277a6e7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3717032"/>
            <a:ext cx="9036496" cy="30841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73870"/>
      </p:ext>
    </p:extLst>
  </p:cSld>
  <p:clrMapOvr>
    <a:masterClrMapping/>
  </p:clrMapOvr>
  <p:transition>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支付成功后不能及时对账</a:t>
            </a:r>
          </a:p>
        </p:txBody>
      </p:sp>
      <p:sp>
        <p:nvSpPr>
          <p:cNvPr id="78" name="流程图: 可选过程 77"/>
          <p:cNvSpPr/>
          <p:nvPr/>
        </p:nvSpPr>
        <p:spPr>
          <a:xfrm>
            <a:off x="1854781" y="1488220"/>
            <a:ext cx="1296144" cy="432048"/>
          </a:xfrm>
          <a:prstGeom prst="flowChartAlternateProcess">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支付回调</a:t>
            </a:r>
          </a:p>
        </p:txBody>
      </p:sp>
      <p:sp>
        <p:nvSpPr>
          <p:cNvPr id="79" name="流程图: 可选过程 78"/>
          <p:cNvSpPr/>
          <p:nvPr/>
        </p:nvSpPr>
        <p:spPr>
          <a:xfrm>
            <a:off x="787083" y="2420888"/>
            <a:ext cx="1584176" cy="576064"/>
          </a:xfrm>
          <a:prstGeom prst="flowChartAlternateProcess">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写支付主任务</a:t>
            </a:r>
            <a:endParaRPr kumimoji="0" lang="en-US" altLang="zh-CN" sz="16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a:t>
            </a:r>
            <a:r>
              <a:rPr kumimoji="0" lang="zh-CN" altLang="en-US" sz="16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扫描待处理</a:t>
            </a:r>
            <a:r>
              <a:rPr kumimoji="0" lang="en-US" altLang="zh-CN" sz="16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a:t>
            </a:r>
            <a:endParaRPr kumimoji="0" lang="zh-CN" altLang="en-US" sz="16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endParaRPr>
          </a:p>
        </p:txBody>
      </p:sp>
      <p:cxnSp>
        <p:nvCxnSpPr>
          <p:cNvPr id="80" name="直接箭头连接符 79"/>
          <p:cNvCxnSpPr>
            <a:stCxn id="78" idx="2"/>
            <a:endCxn id="79" idx="0"/>
          </p:cNvCxnSpPr>
          <p:nvPr/>
        </p:nvCxnSpPr>
        <p:spPr>
          <a:xfrm flipH="1">
            <a:off x="1579171" y="1920268"/>
            <a:ext cx="923682" cy="500620"/>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81" name="直接箭头连接符 80"/>
          <p:cNvCxnSpPr>
            <a:stCxn id="79" idx="2"/>
          </p:cNvCxnSpPr>
          <p:nvPr/>
        </p:nvCxnSpPr>
        <p:spPr>
          <a:xfrm flipH="1">
            <a:off x="1116699" y="2996952"/>
            <a:ext cx="462472" cy="576064"/>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82" name="直接箭头连接符 81"/>
          <p:cNvCxnSpPr/>
          <p:nvPr/>
        </p:nvCxnSpPr>
        <p:spPr>
          <a:xfrm>
            <a:off x="1692763" y="2996952"/>
            <a:ext cx="612068" cy="576064"/>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83" name="流程图: 可选过程 82"/>
          <p:cNvSpPr/>
          <p:nvPr/>
        </p:nvSpPr>
        <p:spPr>
          <a:xfrm>
            <a:off x="2628867" y="2420888"/>
            <a:ext cx="1584176" cy="576064"/>
          </a:xfrm>
          <a:prstGeom prst="flowChartAlternateProcess">
            <a:avLst/>
          </a:prstGeom>
          <a:gradFill rotWithShape="1">
            <a:gsLst>
              <a:gs pos="0">
                <a:srgbClr val="4BACC6">
                  <a:shade val="51000"/>
                  <a:satMod val="130000"/>
                </a:srgbClr>
              </a:gs>
              <a:gs pos="80000">
                <a:srgbClr val="4BACC6">
                  <a:shade val="93000"/>
                  <a:satMod val="130000"/>
                </a:srgbClr>
              </a:gs>
              <a:gs pos="100000">
                <a:srgbClr val="4BACC6">
                  <a:shade val="94000"/>
                  <a:satMod val="135000"/>
                </a:srgbClr>
              </a:gs>
            </a:gsLst>
            <a:lin ang="16200000" scaled="0"/>
          </a:gradFill>
          <a:ln w="9525" cap="flat" cmpd="sng" algn="ctr">
            <a:solidFill>
              <a:srgbClr val="4BACC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发送主任务</a:t>
            </a:r>
            <a:endParaRPr kumimoji="0" lang="en-US" altLang="zh-CN" sz="16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MQ</a:t>
            </a:r>
            <a:endParaRPr kumimoji="0" lang="zh-CN" altLang="en-US" sz="16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endParaRPr>
          </a:p>
        </p:txBody>
      </p:sp>
      <p:cxnSp>
        <p:nvCxnSpPr>
          <p:cNvPr id="84" name="直接箭头连接符 83"/>
          <p:cNvCxnSpPr>
            <a:stCxn id="78" idx="2"/>
            <a:endCxn id="83" idx="0"/>
          </p:cNvCxnSpPr>
          <p:nvPr/>
        </p:nvCxnSpPr>
        <p:spPr>
          <a:xfrm>
            <a:off x="2502853" y="1920268"/>
            <a:ext cx="918102" cy="500620"/>
          </a:xfrm>
          <a:prstGeom prst="straightConnector1">
            <a:avLst/>
          </a:prstGeom>
          <a:noFill/>
          <a:ln w="25400" cap="flat" cmpd="sng" algn="ctr">
            <a:solidFill>
              <a:srgbClr val="9BBB59"/>
            </a:solidFill>
            <a:prstDash val="solid"/>
            <a:tailEnd type="arrow"/>
          </a:ln>
          <a:effectLst>
            <a:outerShdw blurRad="40000" dist="20000" dir="5400000" rotWithShape="0">
              <a:srgbClr val="000000">
                <a:alpha val="38000"/>
              </a:srgbClr>
            </a:outerShdw>
          </a:effectLst>
        </p:spPr>
      </p:cxnSp>
      <p:sp>
        <p:nvSpPr>
          <p:cNvPr id="85" name="流程图: 可选过程 84"/>
          <p:cNvSpPr/>
          <p:nvPr/>
        </p:nvSpPr>
        <p:spPr>
          <a:xfrm>
            <a:off x="3268261" y="3573016"/>
            <a:ext cx="936104" cy="648072"/>
          </a:xfrm>
          <a:prstGeom prst="flowChartAlternateProcess">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6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子任务</a:t>
            </a:r>
            <a:r>
              <a:rPr kumimoji="0" lang="en-US" altLang="zh-CN" sz="16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MQ</a:t>
            </a:r>
          </a:p>
        </p:txBody>
      </p:sp>
      <p:cxnSp>
        <p:nvCxnSpPr>
          <p:cNvPr id="86" name="直接箭头连接符 85"/>
          <p:cNvCxnSpPr>
            <a:stCxn id="83" idx="2"/>
            <a:endCxn id="85" idx="0"/>
          </p:cNvCxnSpPr>
          <p:nvPr/>
        </p:nvCxnSpPr>
        <p:spPr>
          <a:xfrm>
            <a:off x="3420955" y="2996952"/>
            <a:ext cx="315358" cy="576064"/>
          </a:xfrm>
          <a:prstGeom prst="straightConnector1">
            <a:avLst/>
          </a:prstGeom>
          <a:noFill/>
          <a:ln w="25400" cap="flat" cmpd="sng" algn="ctr">
            <a:solidFill>
              <a:srgbClr val="9BBB59"/>
            </a:solidFill>
            <a:prstDash val="solid"/>
            <a:tailEnd type="arrow"/>
          </a:ln>
          <a:effectLst>
            <a:outerShdw blurRad="40000" dist="20000" dir="5400000" rotWithShape="0">
              <a:srgbClr val="000000">
                <a:alpha val="38000"/>
              </a:srgbClr>
            </a:outerShdw>
          </a:effectLst>
        </p:spPr>
      </p:cxnSp>
      <p:sp>
        <p:nvSpPr>
          <p:cNvPr id="87" name="圆角矩形 86"/>
          <p:cNvSpPr/>
          <p:nvPr/>
        </p:nvSpPr>
        <p:spPr>
          <a:xfrm>
            <a:off x="612643" y="4105189"/>
            <a:ext cx="1008112" cy="403931"/>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扫描</a:t>
            </a:r>
            <a:r>
              <a:rPr kumimoji="0" lang="en-US" altLang="zh-CN"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2</a:t>
            </a: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分钟未处理任务</a:t>
            </a:r>
          </a:p>
        </p:txBody>
      </p:sp>
      <p:sp>
        <p:nvSpPr>
          <p:cNvPr id="88" name="圆角矩形 87"/>
          <p:cNvSpPr/>
          <p:nvPr/>
        </p:nvSpPr>
        <p:spPr>
          <a:xfrm>
            <a:off x="612643" y="4797152"/>
            <a:ext cx="936104" cy="288032"/>
          </a:xfrm>
          <a:prstGeom prst="round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任务锁定</a:t>
            </a:r>
          </a:p>
        </p:txBody>
      </p:sp>
      <p:sp>
        <p:nvSpPr>
          <p:cNvPr id="89" name="圆角矩形 88"/>
          <p:cNvSpPr/>
          <p:nvPr/>
        </p:nvSpPr>
        <p:spPr>
          <a:xfrm>
            <a:off x="612643" y="5301208"/>
            <a:ext cx="936104" cy="288032"/>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执行任务</a:t>
            </a:r>
          </a:p>
        </p:txBody>
      </p:sp>
      <p:sp>
        <p:nvSpPr>
          <p:cNvPr id="90" name="圆角矩形 89"/>
          <p:cNvSpPr/>
          <p:nvPr/>
        </p:nvSpPr>
        <p:spPr>
          <a:xfrm>
            <a:off x="612643" y="5761373"/>
            <a:ext cx="936104" cy="288032"/>
          </a:xfrm>
          <a:prstGeom prst="round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更新完成</a:t>
            </a:r>
          </a:p>
        </p:txBody>
      </p:sp>
      <p:cxnSp>
        <p:nvCxnSpPr>
          <p:cNvPr id="91" name="直接箭头连接符 90"/>
          <p:cNvCxnSpPr/>
          <p:nvPr/>
        </p:nvCxnSpPr>
        <p:spPr>
          <a:xfrm>
            <a:off x="1080695" y="5013176"/>
            <a:ext cx="0" cy="28803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92" name="直接箭头连接符 91"/>
          <p:cNvCxnSpPr/>
          <p:nvPr/>
        </p:nvCxnSpPr>
        <p:spPr>
          <a:xfrm>
            <a:off x="1080695" y="5473341"/>
            <a:ext cx="0" cy="28803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93" name="流程图: 磁盘 92"/>
          <p:cNvSpPr/>
          <p:nvPr/>
        </p:nvSpPr>
        <p:spPr>
          <a:xfrm>
            <a:off x="539552" y="3583152"/>
            <a:ext cx="1153211" cy="378021"/>
          </a:xfrm>
          <a:prstGeom prst="flowChartMagneticDisk">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cs typeface="+mn-cs"/>
              </a:rPr>
              <a:t>子任务</a:t>
            </a:r>
            <a:endParaRPr kumimoji="0" lang="en-US" altLang="zh-CN" sz="12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cs typeface="+mn-cs"/>
            </a:endParaRPr>
          </a:p>
        </p:txBody>
      </p:sp>
      <p:cxnSp>
        <p:nvCxnSpPr>
          <p:cNvPr id="94" name="直接箭头连接符 93"/>
          <p:cNvCxnSpPr/>
          <p:nvPr/>
        </p:nvCxnSpPr>
        <p:spPr>
          <a:xfrm>
            <a:off x="1080695" y="4509120"/>
            <a:ext cx="0" cy="28803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95" name="流程图: 磁盘 94"/>
          <p:cNvSpPr/>
          <p:nvPr/>
        </p:nvSpPr>
        <p:spPr>
          <a:xfrm>
            <a:off x="543849" y="6148426"/>
            <a:ext cx="1153211" cy="378021"/>
          </a:xfrm>
          <a:prstGeom prst="flowChartMagneticDisk">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cs typeface="+mn-cs"/>
            </a:endParaRPr>
          </a:p>
        </p:txBody>
      </p:sp>
      <p:cxnSp>
        <p:nvCxnSpPr>
          <p:cNvPr id="96" name="直接连接符 95"/>
          <p:cNvCxnSpPr>
            <a:stCxn id="93" idx="2"/>
            <a:endCxn id="95" idx="2"/>
          </p:cNvCxnSpPr>
          <p:nvPr/>
        </p:nvCxnSpPr>
        <p:spPr>
          <a:xfrm>
            <a:off x="539552" y="3772163"/>
            <a:ext cx="4297" cy="2565274"/>
          </a:xfrm>
          <a:prstGeom prst="line">
            <a:avLst/>
          </a:prstGeom>
          <a:noFill/>
          <a:ln w="9525" cap="flat" cmpd="sng" algn="ctr">
            <a:solidFill>
              <a:srgbClr val="4F81BD">
                <a:shade val="95000"/>
                <a:satMod val="105000"/>
              </a:srgbClr>
            </a:solidFill>
            <a:prstDash val="solid"/>
          </a:ln>
          <a:effectLst/>
        </p:spPr>
      </p:cxnSp>
      <p:cxnSp>
        <p:nvCxnSpPr>
          <p:cNvPr id="97" name="直接连接符 96"/>
          <p:cNvCxnSpPr/>
          <p:nvPr/>
        </p:nvCxnSpPr>
        <p:spPr>
          <a:xfrm>
            <a:off x="1692763" y="3836408"/>
            <a:ext cx="0" cy="2357013"/>
          </a:xfrm>
          <a:prstGeom prst="line">
            <a:avLst/>
          </a:prstGeom>
          <a:noFill/>
          <a:ln w="9525" cap="flat" cmpd="sng" algn="ctr">
            <a:solidFill>
              <a:srgbClr val="4F81BD">
                <a:shade val="95000"/>
                <a:satMod val="105000"/>
              </a:srgbClr>
            </a:solidFill>
            <a:prstDash val="solid"/>
          </a:ln>
          <a:effectLst/>
        </p:spPr>
      </p:cxnSp>
      <p:sp>
        <p:nvSpPr>
          <p:cNvPr id="98" name="圆角矩形 97"/>
          <p:cNvSpPr/>
          <p:nvPr/>
        </p:nvSpPr>
        <p:spPr>
          <a:xfrm>
            <a:off x="3294930" y="5317740"/>
            <a:ext cx="936104" cy="288032"/>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执行任务</a:t>
            </a:r>
          </a:p>
        </p:txBody>
      </p:sp>
      <p:cxnSp>
        <p:nvCxnSpPr>
          <p:cNvPr id="99" name="直接箭头连接符 98"/>
          <p:cNvCxnSpPr>
            <a:endCxn id="98" idx="0"/>
          </p:cNvCxnSpPr>
          <p:nvPr/>
        </p:nvCxnSpPr>
        <p:spPr>
          <a:xfrm>
            <a:off x="3725120" y="4241843"/>
            <a:ext cx="37862" cy="1075897"/>
          </a:xfrm>
          <a:prstGeom prst="straightConnector1">
            <a:avLst/>
          </a:prstGeom>
          <a:noFill/>
          <a:ln w="25400" cap="flat" cmpd="sng" algn="ctr">
            <a:solidFill>
              <a:srgbClr val="9BBB59"/>
            </a:solidFill>
            <a:prstDash val="solid"/>
            <a:tailEnd type="arrow"/>
          </a:ln>
          <a:effectLst>
            <a:outerShdw blurRad="40000" dist="20000" dir="5400000" rotWithShape="0">
              <a:srgbClr val="000000">
                <a:alpha val="38000"/>
              </a:srgbClr>
            </a:outerShdw>
          </a:effectLst>
        </p:spPr>
      </p:cxnSp>
      <p:sp>
        <p:nvSpPr>
          <p:cNvPr id="100" name="圆角矩形 99"/>
          <p:cNvSpPr/>
          <p:nvPr/>
        </p:nvSpPr>
        <p:spPr>
          <a:xfrm>
            <a:off x="1867744" y="4095053"/>
            <a:ext cx="1008112" cy="403931"/>
          </a:xfrm>
          <a:prstGeom prst="roundRect">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w="9525" cap="flat" cmpd="sng" algn="ctr">
            <a:solidFill>
              <a:srgbClr val="9BBB59">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扫描</a:t>
            </a:r>
            <a:r>
              <a:rPr kumimoji="0" lang="en-US" altLang="zh-CN"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2</a:t>
            </a: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分钟未处理任务</a:t>
            </a:r>
          </a:p>
        </p:txBody>
      </p:sp>
      <p:sp>
        <p:nvSpPr>
          <p:cNvPr id="101" name="圆角矩形 100"/>
          <p:cNvSpPr/>
          <p:nvPr/>
        </p:nvSpPr>
        <p:spPr>
          <a:xfrm>
            <a:off x="1867744" y="4787016"/>
            <a:ext cx="936104" cy="288032"/>
          </a:xfrm>
          <a:prstGeom prst="round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任务锁定</a:t>
            </a:r>
          </a:p>
        </p:txBody>
      </p:sp>
      <p:sp>
        <p:nvSpPr>
          <p:cNvPr id="102" name="圆角矩形 101"/>
          <p:cNvSpPr/>
          <p:nvPr/>
        </p:nvSpPr>
        <p:spPr>
          <a:xfrm>
            <a:off x="1867744" y="5291072"/>
            <a:ext cx="936104" cy="288032"/>
          </a:xfrm>
          <a:prstGeom prst="round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执行任务</a:t>
            </a:r>
          </a:p>
        </p:txBody>
      </p:sp>
      <p:sp>
        <p:nvSpPr>
          <p:cNvPr id="103" name="圆角矩形 102"/>
          <p:cNvSpPr/>
          <p:nvPr/>
        </p:nvSpPr>
        <p:spPr>
          <a:xfrm>
            <a:off x="1867744" y="5751237"/>
            <a:ext cx="936104" cy="288032"/>
          </a:xfrm>
          <a:prstGeom prst="roundRect">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white"/>
                </a:solidFill>
                <a:effectLst/>
                <a:uLnTx/>
                <a:uFillTx/>
                <a:latin typeface="微软雅黑" pitchFamily="34" charset="-122"/>
                <a:ea typeface="微软雅黑" pitchFamily="34" charset="-122"/>
                <a:cs typeface="+mn-cs"/>
              </a:rPr>
              <a:t>更新完成</a:t>
            </a:r>
          </a:p>
        </p:txBody>
      </p:sp>
      <p:cxnSp>
        <p:nvCxnSpPr>
          <p:cNvPr id="104" name="直接箭头连接符 103"/>
          <p:cNvCxnSpPr/>
          <p:nvPr/>
        </p:nvCxnSpPr>
        <p:spPr>
          <a:xfrm>
            <a:off x="2335796" y="5003040"/>
            <a:ext cx="0" cy="28803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cxnSp>
        <p:nvCxnSpPr>
          <p:cNvPr id="105" name="直接箭头连接符 104"/>
          <p:cNvCxnSpPr/>
          <p:nvPr/>
        </p:nvCxnSpPr>
        <p:spPr>
          <a:xfrm>
            <a:off x="2335796" y="5463205"/>
            <a:ext cx="0" cy="28803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06" name="流程图: 磁盘 105"/>
          <p:cNvSpPr/>
          <p:nvPr/>
        </p:nvSpPr>
        <p:spPr>
          <a:xfrm>
            <a:off x="1794653" y="3573016"/>
            <a:ext cx="1153211" cy="378021"/>
          </a:xfrm>
          <a:prstGeom prst="flowChartMagneticDisk">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2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cs typeface="+mn-cs"/>
              </a:rPr>
              <a:t>子任务</a:t>
            </a:r>
            <a:endParaRPr kumimoji="0" lang="en-US" altLang="zh-CN" sz="12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cs typeface="+mn-cs"/>
            </a:endParaRPr>
          </a:p>
        </p:txBody>
      </p:sp>
      <p:cxnSp>
        <p:nvCxnSpPr>
          <p:cNvPr id="107" name="直接箭头连接符 106"/>
          <p:cNvCxnSpPr/>
          <p:nvPr/>
        </p:nvCxnSpPr>
        <p:spPr>
          <a:xfrm>
            <a:off x="2335796" y="4498984"/>
            <a:ext cx="0" cy="288032"/>
          </a:xfrm>
          <a:prstGeom prst="straightConnector1">
            <a:avLst/>
          </a:prstGeom>
          <a:noFill/>
          <a:ln w="25400" cap="flat" cmpd="sng" algn="ctr">
            <a:solidFill>
              <a:srgbClr val="4F81BD"/>
            </a:solidFill>
            <a:prstDash val="solid"/>
            <a:tailEnd type="arrow"/>
          </a:ln>
          <a:effectLst>
            <a:outerShdw blurRad="40000" dist="20000" dir="5400000" rotWithShape="0">
              <a:srgbClr val="000000">
                <a:alpha val="38000"/>
              </a:srgbClr>
            </a:outerShdw>
          </a:effectLst>
        </p:spPr>
      </p:cxnSp>
      <p:sp>
        <p:nvSpPr>
          <p:cNvPr id="108" name="流程图: 磁盘 107"/>
          <p:cNvSpPr/>
          <p:nvPr/>
        </p:nvSpPr>
        <p:spPr>
          <a:xfrm>
            <a:off x="1798950" y="6138290"/>
            <a:ext cx="1153211" cy="378021"/>
          </a:xfrm>
          <a:prstGeom prst="flowChartMagneticDisk">
            <a:avLst/>
          </a:prstGeom>
          <a:gradFill rotWithShape="1">
            <a:gsLst>
              <a:gs pos="0">
                <a:srgbClr val="4BACC6">
                  <a:tint val="50000"/>
                  <a:satMod val="300000"/>
                </a:srgbClr>
              </a:gs>
              <a:gs pos="35000">
                <a:srgbClr val="4BACC6">
                  <a:tint val="37000"/>
                  <a:satMod val="300000"/>
                </a:srgbClr>
              </a:gs>
              <a:gs pos="100000">
                <a:srgbClr val="4BACC6">
                  <a:tint val="15000"/>
                  <a:satMod val="350000"/>
                </a:srgbClr>
              </a:gs>
            </a:gsLst>
            <a:lin ang="16200000" scaled="1"/>
          </a:gradFill>
          <a:ln w="9525" cap="flat" cmpd="sng" algn="ctr">
            <a:solidFill>
              <a:srgbClr val="4BACC6">
                <a:shade val="95000"/>
                <a:satMod val="105000"/>
              </a:srgbClr>
            </a:solidFill>
            <a:prstDash val="solid"/>
          </a:ln>
          <a:effectLst>
            <a:outerShdw blurRad="40000" dist="20000" dir="5400000" rotWithShape="0">
              <a:srgbClr val="000000">
                <a:alpha val="38000"/>
              </a:srgbClr>
            </a:outerShdw>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zh-CN" sz="12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cs typeface="+mn-cs"/>
            </a:endParaRPr>
          </a:p>
        </p:txBody>
      </p:sp>
      <p:cxnSp>
        <p:nvCxnSpPr>
          <p:cNvPr id="109" name="直接连接符 108"/>
          <p:cNvCxnSpPr>
            <a:stCxn id="106" idx="2"/>
            <a:endCxn id="108" idx="2"/>
          </p:cNvCxnSpPr>
          <p:nvPr/>
        </p:nvCxnSpPr>
        <p:spPr>
          <a:xfrm>
            <a:off x="1794653" y="3762027"/>
            <a:ext cx="4297" cy="2565274"/>
          </a:xfrm>
          <a:prstGeom prst="line">
            <a:avLst/>
          </a:prstGeom>
          <a:noFill/>
          <a:ln w="9525" cap="flat" cmpd="sng" algn="ctr">
            <a:solidFill>
              <a:srgbClr val="4F81BD">
                <a:shade val="95000"/>
                <a:satMod val="105000"/>
              </a:srgbClr>
            </a:solidFill>
            <a:prstDash val="solid"/>
          </a:ln>
          <a:effectLst/>
        </p:spPr>
      </p:cxnSp>
      <p:cxnSp>
        <p:nvCxnSpPr>
          <p:cNvPr id="110" name="直接连接符 109"/>
          <p:cNvCxnSpPr/>
          <p:nvPr/>
        </p:nvCxnSpPr>
        <p:spPr>
          <a:xfrm>
            <a:off x="2947864" y="3826272"/>
            <a:ext cx="0" cy="2357013"/>
          </a:xfrm>
          <a:prstGeom prst="line">
            <a:avLst/>
          </a:prstGeom>
          <a:noFill/>
          <a:ln w="9525" cap="flat" cmpd="sng" algn="ctr">
            <a:solidFill>
              <a:srgbClr val="4F81BD">
                <a:shade val="95000"/>
                <a:satMod val="105000"/>
              </a:srgbClr>
            </a:solidFill>
            <a:prstDash val="solid"/>
          </a:ln>
          <a:effectLst/>
        </p:spPr>
      </p:cxnSp>
      <p:cxnSp>
        <p:nvCxnSpPr>
          <p:cNvPr id="111" name="肘形连接符 110"/>
          <p:cNvCxnSpPr>
            <a:stCxn id="98" idx="2"/>
            <a:endCxn id="103" idx="3"/>
          </p:cNvCxnSpPr>
          <p:nvPr/>
        </p:nvCxnSpPr>
        <p:spPr>
          <a:xfrm rot="5400000">
            <a:off x="3138675" y="5270945"/>
            <a:ext cx="289481" cy="959134"/>
          </a:xfrm>
          <a:prstGeom prst="bentConnector2">
            <a:avLst/>
          </a:prstGeom>
          <a:noFill/>
          <a:ln w="25400" cap="flat" cmpd="sng" algn="ctr">
            <a:solidFill>
              <a:srgbClr val="C00000"/>
            </a:solidFill>
            <a:prstDash val="solid"/>
            <a:tailEnd type="arrow"/>
          </a:ln>
          <a:effectLst>
            <a:outerShdw blurRad="40000" dist="20000" dir="5400000" rotWithShape="0">
              <a:srgbClr val="000000">
                <a:alpha val="38000"/>
              </a:srgbClr>
            </a:outerShdw>
          </a:effectLst>
        </p:spPr>
      </p:cxnSp>
      <p:sp>
        <p:nvSpPr>
          <p:cNvPr id="112" name="TextBox 111"/>
          <p:cNvSpPr txBox="1"/>
          <p:nvPr/>
        </p:nvSpPr>
        <p:spPr>
          <a:xfrm>
            <a:off x="4572000" y="1502458"/>
            <a:ext cx="4104456" cy="4985980"/>
          </a:xfrm>
          <a:prstGeom prst="rect">
            <a:avLst/>
          </a:prstGeom>
          <a:noFill/>
          <a:ln>
            <a:noFill/>
            <a:prstDash val="sysDot"/>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分析原因</a:t>
            </a:r>
            <a:r>
              <a:rPr kumimoji="0" lang="zh-CN" altLang="en-US" sz="18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a:t>
            </a:r>
            <a:endParaRPr kumimoji="0" lang="en-US" altLang="zh-CN" sz="18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1</a:t>
            </a: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、回调高峰时写主任务库性能抖动写主库变慢，处理子任务变慢；</a:t>
            </a:r>
            <a:endPar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endPar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2</a:t>
            </a: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、当时主任务库积压处理不过来，经过排查确定是写子任务库慢导致；</a:t>
            </a:r>
            <a:endPar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endPar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3</a:t>
            </a: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、排查子任务库慢的原因是当时更新量特别大，每秒有上千个线程进行更新操作</a:t>
            </a:r>
            <a:endPar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endPar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4</a:t>
            </a: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、发现更新操作主要来自子任务</a:t>
            </a:r>
            <a:r>
              <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MQ</a:t>
            </a: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a:t>
            </a:r>
            <a:r>
              <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MQ</a:t>
            </a: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不停重试更新是因为子任务还没有数据创建；</a:t>
            </a:r>
            <a:endPar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endPar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endParaRPr>
          </a:p>
          <a:p>
            <a:pPr marL="0" marR="0" lvl="0" indent="0" defTabSz="914400" eaLnBrk="1" fontAlgn="auto" latinLnBrk="0" hangingPunct="1">
              <a:lnSpc>
                <a:spcPct val="125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5</a:t>
            </a: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、写子任务一旦处理不过来，子任务</a:t>
            </a:r>
            <a:r>
              <a:rPr kumimoji="0" lang="en-US" altLang="zh-CN"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MQ</a:t>
            </a:r>
            <a:r>
              <a:rPr kumimoji="0" lang="zh-CN" altLang="en-US" sz="16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rPr>
              <a:t>就会不停的重试更新子任务库状态，导致子任务库压力增大。</a:t>
            </a:r>
          </a:p>
        </p:txBody>
      </p:sp>
    </p:spTree>
    <p:extLst>
      <p:ext uri="{BB962C8B-B14F-4D97-AF65-F5344CB8AC3E}">
        <p14:creationId xmlns:p14="http://schemas.microsoft.com/office/powerpoint/2010/main" val="3696311949"/>
      </p:ext>
    </p:extLst>
  </p:cSld>
  <p:clrMapOvr>
    <a:masterClrMapping/>
  </p:clrMapOvr>
  <p:transition>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支付成功后不能及时对账</a:t>
            </a:r>
          </a:p>
        </p:txBody>
      </p:sp>
      <p:sp>
        <p:nvSpPr>
          <p:cNvPr id="3" name="内容占位符 2"/>
          <p:cNvSpPr>
            <a:spLocks noGrp="1"/>
          </p:cNvSpPr>
          <p:nvPr>
            <p:ph idx="1"/>
          </p:nvPr>
        </p:nvSpPr>
        <p:spPr/>
        <p:txBody>
          <a:bodyPr>
            <a:normAutofit fontScale="85000" lnSpcReduction="10000"/>
          </a:bodyPr>
          <a:lstStyle/>
          <a:p>
            <a:pPr>
              <a:lnSpc>
                <a:spcPct val="150000"/>
              </a:lnSpc>
            </a:pPr>
            <a:r>
              <a:rPr lang="zh-CN" altLang="en-US" dirty="0" smtClean="0"/>
              <a:t>采取措施</a:t>
            </a:r>
            <a:endParaRPr lang="en-US" altLang="zh-CN" dirty="0" smtClean="0"/>
          </a:p>
          <a:p>
            <a:pPr lvl="1">
              <a:lnSpc>
                <a:spcPct val="150000"/>
              </a:lnSpc>
            </a:pPr>
            <a:r>
              <a:rPr lang="zh-CN" altLang="en-US" sz="1900" dirty="0" smtClean="0"/>
              <a:t>通过</a:t>
            </a:r>
            <a:r>
              <a:rPr lang="en-US" altLang="zh-CN" sz="1900" dirty="0"/>
              <a:t>UMP</a:t>
            </a:r>
            <a:r>
              <a:rPr lang="zh-CN" altLang="en-US" sz="1900" dirty="0"/>
              <a:t>分析及和</a:t>
            </a:r>
            <a:r>
              <a:rPr lang="en-US" altLang="zh-CN" sz="1900" dirty="0"/>
              <a:t>DBA</a:t>
            </a:r>
            <a:r>
              <a:rPr lang="zh-CN" altLang="en-US" sz="1900" dirty="0"/>
              <a:t>分析确定子任务库压力较大</a:t>
            </a:r>
            <a:r>
              <a:rPr lang="zh-CN" altLang="en-US" sz="1900" dirty="0" smtClean="0"/>
              <a:t>；</a:t>
            </a:r>
            <a:endParaRPr lang="en-US" altLang="zh-CN" sz="1900" dirty="0" smtClean="0"/>
          </a:p>
          <a:p>
            <a:pPr lvl="1">
              <a:lnSpc>
                <a:spcPct val="150000"/>
              </a:lnSpc>
            </a:pPr>
            <a:r>
              <a:rPr lang="zh-CN" altLang="en-US" sz="1900" dirty="0" smtClean="0"/>
              <a:t>将</a:t>
            </a:r>
            <a:r>
              <a:rPr lang="zh-CN" altLang="en-US" sz="1900" dirty="0"/>
              <a:t>子任务</a:t>
            </a:r>
            <a:r>
              <a:rPr lang="en-US" altLang="zh-CN" sz="1900" dirty="0"/>
              <a:t>MQ</a:t>
            </a:r>
            <a:r>
              <a:rPr lang="zh-CN" altLang="en-US" sz="1900" dirty="0"/>
              <a:t>模式全部停掉</a:t>
            </a:r>
            <a:r>
              <a:rPr lang="zh-CN" altLang="en-US" sz="1900" dirty="0" smtClean="0"/>
              <a:t>减少更新</a:t>
            </a:r>
            <a:r>
              <a:rPr lang="zh-CN" altLang="en-US" sz="1900" dirty="0"/>
              <a:t>库频率</a:t>
            </a:r>
            <a:r>
              <a:rPr lang="zh-CN" altLang="en-US" sz="1900" dirty="0" smtClean="0"/>
              <a:t>，换成数据库</a:t>
            </a:r>
            <a:r>
              <a:rPr lang="zh-CN" altLang="en-US" sz="1900" dirty="0"/>
              <a:t>模式进行执行</a:t>
            </a:r>
            <a:r>
              <a:rPr lang="zh-CN" altLang="zh-CN" sz="1900" dirty="0" smtClean="0"/>
              <a:t>；</a:t>
            </a:r>
            <a:endParaRPr lang="en-US" altLang="zh-CN" sz="1900" dirty="0" smtClean="0"/>
          </a:p>
          <a:p>
            <a:pPr lvl="1">
              <a:lnSpc>
                <a:spcPct val="150000"/>
              </a:lnSpc>
            </a:pPr>
            <a:r>
              <a:rPr lang="zh-CN" altLang="en-US" sz="1900" dirty="0" smtClean="0"/>
              <a:t>减少</a:t>
            </a:r>
            <a:r>
              <a:rPr lang="zh-CN" altLang="en-US" sz="1900" dirty="0"/>
              <a:t>主任务和子任务数据库中存量数据</a:t>
            </a:r>
            <a:r>
              <a:rPr lang="zh-CN" altLang="en-US" sz="1900" dirty="0" smtClean="0"/>
              <a:t>，使用</a:t>
            </a:r>
            <a:r>
              <a:rPr lang="zh-CN" altLang="zh-CN" sz="1900" dirty="0"/>
              <a:t>新表</a:t>
            </a:r>
            <a:r>
              <a:rPr lang="zh-CN" altLang="en-US" sz="1900" dirty="0"/>
              <a:t>执行，提高数据库读写性能</a:t>
            </a:r>
            <a:r>
              <a:rPr lang="zh-CN" altLang="en-US" sz="1900" dirty="0" smtClean="0"/>
              <a:t>；</a:t>
            </a:r>
            <a:endParaRPr lang="en-US" altLang="zh-CN" sz="1900" dirty="0" smtClean="0"/>
          </a:p>
          <a:p>
            <a:pPr lvl="1">
              <a:lnSpc>
                <a:spcPct val="150000"/>
              </a:lnSpc>
            </a:pPr>
            <a:r>
              <a:rPr lang="zh-CN" altLang="en-US" sz="1900" dirty="0" smtClean="0"/>
              <a:t>排</a:t>
            </a:r>
            <a:r>
              <a:rPr lang="zh-CN" altLang="en-US" sz="1900" dirty="0"/>
              <a:t>查过程中发现一些子任务处理时依赖的服务较慢，拖累了子任务处理速度，降级执行慢的子任务，并且将其它一些子任务：</a:t>
            </a:r>
            <a:r>
              <a:rPr lang="zh-CN" altLang="zh-CN" sz="1900" dirty="0"/>
              <a:t>资金安全</a:t>
            </a:r>
            <a:r>
              <a:rPr lang="zh-CN" altLang="en-US" sz="1900" dirty="0"/>
              <a:t>、支付任务流水、快捷绑卡、写用户资金账</a:t>
            </a:r>
            <a:r>
              <a:rPr lang="zh-CN" altLang="zh-CN" sz="1900" dirty="0"/>
              <a:t>的子任务</a:t>
            </a:r>
            <a:r>
              <a:rPr lang="zh-CN" altLang="en-US" sz="1900" dirty="0"/>
              <a:t>也进行降级</a:t>
            </a:r>
            <a:r>
              <a:rPr lang="zh-CN" altLang="zh-CN" sz="1900" dirty="0"/>
              <a:t>，</a:t>
            </a:r>
            <a:r>
              <a:rPr lang="zh-CN" altLang="en-US" sz="1900" dirty="0"/>
              <a:t>减轻</a:t>
            </a:r>
            <a:r>
              <a:rPr lang="zh-CN" altLang="zh-CN" sz="1900" dirty="0"/>
              <a:t>数据库压</a:t>
            </a:r>
            <a:r>
              <a:rPr lang="zh-CN" altLang="zh-CN" sz="1900" dirty="0" smtClean="0"/>
              <a:t>；</a:t>
            </a:r>
            <a:endParaRPr lang="en-US" altLang="zh-CN" sz="1900" dirty="0" smtClean="0"/>
          </a:p>
          <a:p>
            <a:pPr lvl="1">
              <a:lnSpc>
                <a:spcPct val="150000"/>
              </a:lnSpc>
            </a:pPr>
            <a:r>
              <a:rPr lang="zh-CN" altLang="en-US" sz="1900" dirty="0" smtClean="0"/>
              <a:t>要求把</a:t>
            </a:r>
            <a:r>
              <a:rPr lang="zh-CN" altLang="en-US" sz="1900" dirty="0"/>
              <a:t>支付任务库原来</a:t>
            </a:r>
            <a:r>
              <a:rPr lang="en-US" altLang="zh-CN" sz="1900" dirty="0"/>
              <a:t>1</a:t>
            </a:r>
            <a:r>
              <a:rPr lang="zh-CN" altLang="en-US" sz="1900" dirty="0"/>
              <a:t>主</a:t>
            </a:r>
            <a:r>
              <a:rPr lang="en-US" altLang="zh-CN" sz="1900" dirty="0"/>
              <a:t>4</a:t>
            </a:r>
            <a:r>
              <a:rPr lang="zh-CN" altLang="en-US" sz="1900" dirty="0"/>
              <a:t>从调整为</a:t>
            </a:r>
            <a:r>
              <a:rPr lang="en-US" altLang="zh-CN" sz="1900" dirty="0"/>
              <a:t>1</a:t>
            </a:r>
            <a:r>
              <a:rPr lang="zh-CN" altLang="en-US" sz="1900" dirty="0"/>
              <a:t>主</a:t>
            </a:r>
            <a:r>
              <a:rPr lang="en-US" altLang="zh-CN" sz="1900" dirty="0"/>
              <a:t>2</a:t>
            </a:r>
            <a:r>
              <a:rPr lang="zh-CN" altLang="en-US" sz="1900" dirty="0"/>
              <a:t>从，</a:t>
            </a:r>
            <a:r>
              <a:rPr lang="zh-CN" altLang="zh-CN" sz="1900" dirty="0"/>
              <a:t>并</a:t>
            </a:r>
            <a:r>
              <a:rPr lang="zh-CN" altLang="en-US" sz="1900" dirty="0"/>
              <a:t>且</a:t>
            </a:r>
            <a:r>
              <a:rPr lang="zh-CN" altLang="zh-CN" sz="1900" dirty="0" smtClean="0"/>
              <a:t>将</a:t>
            </a:r>
            <a:r>
              <a:rPr lang="zh-CN" altLang="en-US" sz="1900" dirty="0" smtClean="0"/>
              <a:t>同步</a:t>
            </a:r>
            <a:r>
              <a:rPr lang="zh-CN" altLang="zh-CN" sz="1900" dirty="0"/>
              <a:t>策略</a:t>
            </a:r>
            <a:r>
              <a:rPr lang="zh-CN" altLang="en-US" sz="1900" dirty="0"/>
              <a:t>从</a:t>
            </a:r>
            <a:r>
              <a:rPr lang="zh-CN" altLang="zh-CN" sz="1900" dirty="0"/>
              <a:t>同步</a:t>
            </a:r>
            <a:r>
              <a:rPr lang="zh-CN" altLang="en-US" sz="1900" dirty="0"/>
              <a:t>更</a:t>
            </a:r>
            <a:r>
              <a:rPr lang="zh-CN" altLang="zh-CN" sz="1900" dirty="0"/>
              <a:t>改为异步</a:t>
            </a:r>
            <a:r>
              <a:rPr lang="zh-CN" altLang="en-US" sz="1900" dirty="0"/>
              <a:t>同步，更改之后效果明显，处理速度完全恢复</a:t>
            </a:r>
            <a:r>
              <a:rPr lang="zh-CN" altLang="zh-CN" sz="1900" dirty="0" smtClean="0"/>
              <a:t>。</a:t>
            </a:r>
            <a:endParaRPr lang="en-US" altLang="zh-CN" sz="1900" dirty="0" smtClean="0"/>
          </a:p>
          <a:p>
            <a:pPr lvl="1">
              <a:lnSpc>
                <a:spcPct val="150000"/>
              </a:lnSpc>
            </a:pPr>
            <a:r>
              <a:rPr lang="zh-CN" altLang="en-US" sz="1900" dirty="0" smtClean="0"/>
              <a:t>为了</a:t>
            </a:r>
            <a:r>
              <a:rPr lang="zh-CN" altLang="en-US" sz="1900" dirty="0"/>
              <a:t>确保</a:t>
            </a:r>
            <a:r>
              <a:rPr lang="zh-CN" altLang="en-US" sz="1900" dirty="0" smtClean="0"/>
              <a:t>支付正常</a:t>
            </a:r>
            <a:r>
              <a:rPr lang="zh-CN" altLang="en-US" sz="1900" dirty="0"/>
              <a:t>，接着重新憋单</a:t>
            </a:r>
            <a:r>
              <a:rPr lang="en-US" altLang="zh-CN" sz="1900" dirty="0"/>
              <a:t>8</a:t>
            </a:r>
            <a:r>
              <a:rPr lang="zh-CN" altLang="en-US" sz="1900" dirty="0"/>
              <a:t>万</a:t>
            </a:r>
            <a:r>
              <a:rPr lang="zh-CN" altLang="en-US" sz="1900" dirty="0" smtClean="0"/>
              <a:t>单，</a:t>
            </a:r>
            <a:r>
              <a:rPr lang="zh-CN" altLang="en-US" sz="1900" dirty="0"/>
              <a:t>发现很快就处理完成，</a:t>
            </a:r>
            <a:r>
              <a:rPr lang="zh-CN" altLang="en-US" sz="1900" dirty="0" smtClean="0"/>
              <a:t>确定完全恢复</a:t>
            </a:r>
            <a:endParaRPr lang="en-US" altLang="zh-CN" sz="1900" dirty="0">
              <a:solidFill>
                <a:srgbClr val="FF0000"/>
              </a:solidFill>
            </a:endParaRPr>
          </a:p>
        </p:txBody>
      </p:sp>
      <p:sp>
        <p:nvSpPr>
          <p:cNvPr id="4" name="圆角矩形 3"/>
          <p:cNvSpPr/>
          <p:nvPr/>
        </p:nvSpPr>
        <p:spPr bwMode="auto">
          <a:xfrm>
            <a:off x="1187624" y="4437112"/>
            <a:ext cx="7344816" cy="720080"/>
          </a:xfrm>
          <a:prstGeom prst="roundRect">
            <a:avLst/>
          </a:prstGeom>
          <a:solidFill>
            <a:schemeClr val="bg1">
              <a:alpha val="0"/>
            </a:schemeClr>
          </a:solidFill>
          <a:ln w="19050" cap="flat" cmpd="sng" algn="ctr">
            <a:solidFill>
              <a:srgbClr val="FF0000"/>
            </a:solidFill>
            <a:prstDash val="solid"/>
            <a:round/>
            <a:headEnd type="none" w="med" len="med"/>
            <a:tailEnd type="none" w="med" len="med"/>
          </a:ln>
          <a:effectLst/>
        </p:spPr>
        <p:txBody>
          <a:bodyPr vert="horz" wrap="square" lIns="91436" tIns="45718" rIns="91436" bIns="45718"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000" b="0" i="0" u="none" strike="noStrike" cap="none" normalizeH="0" baseline="0" smtClean="0">
              <a:ln>
                <a:noFill/>
              </a:ln>
              <a:solidFill>
                <a:schemeClr val="tx1"/>
              </a:solidFill>
              <a:effectLst/>
              <a:latin typeface="Arial" charset="0"/>
              <a:ea typeface="宋体" pitchFamily="2" charset="-122"/>
            </a:endParaRPr>
          </a:p>
        </p:txBody>
      </p:sp>
    </p:spTree>
    <p:extLst>
      <p:ext uri="{BB962C8B-B14F-4D97-AF65-F5344CB8AC3E}">
        <p14:creationId xmlns:p14="http://schemas.microsoft.com/office/powerpoint/2010/main" val="333365828"/>
      </p:ext>
    </p:extLst>
  </p:cSld>
  <p:clrMapOvr>
    <a:masterClrMapping/>
  </p:clrMapOvr>
  <p:transition>
    <p:wipe dir="d"/>
  </p:transition>
</p:sld>
</file>

<file path=ppt/theme/theme1.xml><?xml version="1.0" encoding="utf-8"?>
<a:theme xmlns:a="http://schemas.openxmlformats.org/drawingml/2006/main" name="C&amp;B PPT Templet">
  <a:themeElements>
    <a:clrScheme name="Baidu_PPT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aidu_PPT_Temp">
      <a:majorFont>
        <a:latin typeface="Verdana"/>
        <a:ea typeface="黑体"/>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36" tIns="45718" rIns="91436" bIns="45718"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36" tIns="45718" rIns="91436" bIns="45718"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Arial" charset="0"/>
            <a:ea typeface="宋体" pitchFamily="2" charset="-122"/>
          </a:defRPr>
        </a:defPPr>
      </a:lstStyle>
    </a:lnDef>
    <a:txDef>
      <a:spPr>
        <a:noFill/>
        <a:ln>
          <a:solidFill>
            <a:sysClr val="windowText" lastClr="000000"/>
          </a:solidFill>
          <a:prstDash val="sysDot"/>
        </a:ln>
      </a:spPr>
      <a:bodyPr wrap="square" rtlCol="0">
        <a:spAutoFit/>
      </a:bodyPr>
      <a:lstStyle>
        <a:defPPr marL="0" marR="0" indent="0"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prstClr val="black"/>
            </a:solidFill>
            <a:effectLst/>
            <a:uLnTx/>
            <a:uFillTx/>
            <a:latin typeface="微软雅黑" pitchFamily="34" charset="-122"/>
            <a:ea typeface="微软雅黑" pitchFamily="34" charset="-122"/>
          </a:defRPr>
        </a:defPPr>
      </a:lstStyle>
    </a:txDef>
  </a:objectDefaults>
  <a:extraClrSchemeLst>
    <a:extraClrScheme>
      <a:clrScheme name="Baidu_PPT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aidu_PPT_Tem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aidu_PPT_Tem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aidu_PPT_Tem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aidu_PPT_Tem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aidu_PPT_Tem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aidu_PPT_Tem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aidu_PPT_Tem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aidu_PPT_Tem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aidu_PPT_Tem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aidu_PPT_Tem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aidu_PPT_Tem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C&amp;B PPT Templet</Template>
  <TotalTime>30722</TotalTime>
  <Words>3080</Words>
  <Application>Microsoft Office PowerPoint</Application>
  <PresentationFormat>全屏显示(4:3)</PresentationFormat>
  <Paragraphs>298</Paragraphs>
  <Slides>35</Slides>
  <Notes>2</Notes>
  <HiddenSlides>0</HiddenSlides>
  <MMClips>0</MMClips>
  <ScaleCrop>false</ScaleCrop>
  <HeadingPairs>
    <vt:vector size="4" baseType="variant">
      <vt:variant>
        <vt:lpstr>主题</vt:lpstr>
      </vt:variant>
      <vt:variant>
        <vt:i4>2</vt:i4>
      </vt:variant>
      <vt:variant>
        <vt:lpstr>幻灯片标题</vt:lpstr>
      </vt:variant>
      <vt:variant>
        <vt:i4>35</vt:i4>
      </vt:variant>
    </vt:vector>
  </HeadingPairs>
  <TitlesOfParts>
    <vt:vector size="37" baseType="lpstr">
      <vt:lpstr>C&amp;B PPT Templet</vt:lpstr>
      <vt:lpstr>Office 主题​​</vt:lpstr>
      <vt:lpstr>双十一事故分享</vt:lpstr>
      <vt:lpstr>支付系统</vt:lpstr>
      <vt:lpstr>收银台503</vt:lpstr>
      <vt:lpstr>收银台503</vt:lpstr>
      <vt:lpstr>收银台503</vt:lpstr>
      <vt:lpstr>收银台503</vt:lpstr>
      <vt:lpstr>支付成功后不能及时对账</vt:lpstr>
      <vt:lpstr>支付成功后不能及时对账</vt:lpstr>
      <vt:lpstr>支付成功后不能及时对账</vt:lpstr>
      <vt:lpstr>支付成功后不能及时对账</vt:lpstr>
      <vt:lpstr>支付成功后不能及时对账</vt:lpstr>
      <vt:lpstr>卡中心、支付密码M6机房服务异常</vt:lpstr>
      <vt:lpstr>PowerPoint 演示文稿</vt:lpstr>
      <vt:lpstr>白条故障</vt:lpstr>
      <vt:lpstr>白条故障</vt:lpstr>
      <vt:lpstr>SAF服务大面积故障</vt:lpstr>
      <vt:lpstr>SAF服务大面积故障</vt:lpstr>
      <vt:lpstr>SAF服务大面积故障</vt:lpstr>
      <vt:lpstr>SAF服务大面积故障</vt:lpstr>
      <vt:lpstr>无线部门</vt:lpstr>
      <vt:lpstr>无线部门</vt:lpstr>
      <vt:lpstr>无线部门</vt:lpstr>
      <vt:lpstr>微信手Q</vt:lpstr>
      <vt:lpstr>微信手Q</vt:lpstr>
      <vt:lpstr>运营研发部</vt:lpstr>
      <vt:lpstr>成都研究院-IM问题</vt:lpstr>
      <vt:lpstr>成都研究院</vt:lpstr>
      <vt:lpstr>数据运营部</vt:lpstr>
      <vt:lpstr>数据运营部</vt:lpstr>
      <vt:lpstr>交易平台</vt:lpstr>
      <vt:lpstr>POP商家部</vt:lpstr>
      <vt:lpstr>一些总结</vt:lpstr>
      <vt:lpstr>重要总结</vt:lpstr>
      <vt:lpstr>重要总结</vt:lpstr>
      <vt:lpstr>Q&amp;A</vt:lpstr>
    </vt:vector>
  </TitlesOfParts>
  <Company>京东JD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京东广告业务部CI</dc:title>
  <dc:creator>lijunliang</dc:creator>
  <cp:lastModifiedBy>a</cp:lastModifiedBy>
  <cp:revision>1531</cp:revision>
  <dcterms:created xsi:type="dcterms:W3CDTF">2009-11-10T07:37:26Z</dcterms:created>
  <dcterms:modified xsi:type="dcterms:W3CDTF">2015-11-25T02:50:30Z</dcterms:modified>
</cp:coreProperties>
</file>