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574" r:id="rId2"/>
    <p:sldId id="623" r:id="rId3"/>
    <p:sldId id="624" r:id="rId4"/>
    <p:sldId id="626" r:id="rId5"/>
    <p:sldId id="627" r:id="rId6"/>
    <p:sldId id="628" r:id="rId7"/>
    <p:sldId id="636" r:id="rId8"/>
    <p:sldId id="635" r:id="rId9"/>
    <p:sldId id="637" r:id="rId10"/>
    <p:sldId id="625" r:id="rId11"/>
    <p:sldId id="629" r:id="rId12"/>
    <p:sldId id="649" r:id="rId13"/>
    <p:sldId id="641" r:id="rId14"/>
    <p:sldId id="647" r:id="rId15"/>
    <p:sldId id="642" r:id="rId16"/>
    <p:sldId id="638" r:id="rId17"/>
    <p:sldId id="639" r:id="rId18"/>
    <p:sldId id="645" r:id="rId19"/>
    <p:sldId id="643" r:id="rId20"/>
    <p:sldId id="648" r:id="rId21"/>
    <p:sldId id="646" r:id="rId22"/>
    <p:sldId id="651" r:id="rId23"/>
    <p:sldId id="622" r:id="rId24"/>
    <p:sldId id="599" r:id="rId25"/>
    <p:sldId id="644" r:id="rId26"/>
    <p:sldId id="631" r:id="rId27"/>
    <p:sldId id="632" r:id="rId28"/>
    <p:sldId id="633" r:id="rId29"/>
    <p:sldId id="634" r:id="rId30"/>
    <p:sldId id="62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0842" autoAdjust="0"/>
  </p:normalViewPr>
  <p:slideViewPr>
    <p:cSldViewPr>
      <p:cViewPr>
        <p:scale>
          <a:sx n="70" d="100"/>
          <a:sy n="70" d="100"/>
        </p:scale>
        <p:origin x="-145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faner.j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2016&#24180;618&#21508;&#32500;&#24230;&#27969;&#37327;&#20998;&#26512;&#25253;&#21578;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en-US" altLang="zh-CN" sz="4400" dirty="0" smtClean="0"/>
              <a:t>2016</a:t>
            </a:r>
            <a:r>
              <a:rPr lang="zh-CN" altLang="en-US" sz="4400" dirty="0" smtClean="0"/>
              <a:t>年</a:t>
            </a:r>
            <a:r>
              <a:rPr lang="en-US" altLang="zh-CN" sz="4400" dirty="0" smtClean="0"/>
              <a:t>618</a:t>
            </a:r>
            <a:r>
              <a:rPr lang="zh-CN" altLang="en-US" sz="4400" dirty="0" smtClean="0"/>
              <a:t>总结</a:t>
            </a:r>
            <a:endParaRPr lang="en-US" altLang="zh-CN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38250" y="38899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李军亮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整体压测</a:t>
            </a:r>
            <a:endParaRPr lang="en-US" altLang="zh-CN" dirty="0" smtClean="0"/>
          </a:p>
          <a:p>
            <a:pPr lvl="1"/>
            <a:r>
              <a:rPr lang="zh-CN" altLang="en-US" dirty="0"/>
              <a:t>压测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无线、搜索、手</a:t>
            </a:r>
            <a:r>
              <a:rPr lang="en-US" altLang="zh-CN" dirty="0" smtClean="0"/>
              <a:t>Q</a:t>
            </a:r>
            <a:r>
              <a:rPr lang="zh-CN" altLang="en-US" dirty="0" smtClean="0"/>
              <a:t>微信等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ab</a:t>
            </a:r>
            <a:r>
              <a:rPr lang="zh-CN" altLang="en-US" dirty="0" smtClean="0"/>
              <a:t>工具压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加</a:t>
            </a:r>
            <a:r>
              <a:rPr lang="en-US" altLang="zh-CN" dirty="0" err="1" smtClean="0">
                <a:solidFill>
                  <a:srgbClr val="FF0000"/>
                </a:solidFill>
              </a:rPr>
              <a:t>gateway_cmd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统一接口人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李军亮，负责评估影响，</a:t>
            </a:r>
            <a:r>
              <a:rPr lang="zh-CN" altLang="en-US" dirty="0" smtClean="0">
                <a:solidFill>
                  <a:srgbClr val="FF0000"/>
                </a:solidFill>
              </a:rPr>
              <a:t>提前做好过滤</a:t>
            </a:r>
            <a:r>
              <a:rPr lang="zh-CN" altLang="en-US" dirty="0" smtClean="0"/>
              <a:t>，并通知到</a:t>
            </a:r>
            <a:r>
              <a:rPr lang="en-US" altLang="zh-CN" dirty="0" smtClean="0"/>
              <a:t>PM</a:t>
            </a:r>
            <a:r>
              <a:rPr lang="zh-CN" altLang="en-US" dirty="0" smtClean="0"/>
              <a:t>与运营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反作弊支持</a:t>
            </a:r>
            <a:r>
              <a:rPr lang="zh-CN" altLang="en-US" dirty="0"/>
              <a:t>的</a:t>
            </a:r>
            <a:r>
              <a:rPr lang="zh-CN" altLang="en-US" dirty="0" smtClean="0"/>
              <a:t>过滤</a:t>
            </a:r>
            <a:endParaRPr lang="en-US" altLang="zh-CN" dirty="0"/>
          </a:p>
          <a:p>
            <a:pPr lvl="2"/>
            <a:r>
              <a:rPr lang="en-US" altLang="zh-CN" dirty="0" err="1" smtClean="0"/>
              <a:t>Deviceid</a:t>
            </a:r>
            <a:r>
              <a:rPr lang="zh-CN" altLang="en-US" dirty="0" smtClean="0"/>
              <a:t>过滤、广告主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的过滤、广告位过滤</a:t>
            </a:r>
            <a:endParaRPr lang="en-US" altLang="zh-CN" dirty="0" smtClean="0"/>
          </a:p>
          <a:p>
            <a:r>
              <a:rPr lang="zh-CN" altLang="en-US" dirty="0" smtClean="0"/>
              <a:t>局部压测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压测方式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abtest</a:t>
            </a:r>
            <a:r>
              <a:rPr lang="zh-CN" altLang="en-US" dirty="0" smtClean="0"/>
              <a:t>分流，将几倍的流量引到某个小流量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运维</a:t>
            </a:r>
            <a:r>
              <a:rPr lang="en-US" altLang="zh-CN" dirty="0" err="1"/>
              <a:t>omnitty</a:t>
            </a:r>
            <a:r>
              <a:rPr lang="zh-CN" altLang="en-US" dirty="0" smtClean="0"/>
              <a:t>杀死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3/4</a:t>
            </a:r>
            <a:r>
              <a:rPr lang="zh-CN" altLang="en-US" dirty="0" smtClean="0"/>
              <a:t>的机器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4419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压测后扩容与改进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扩容性能瓶颈的模块，如</a:t>
            </a:r>
            <a:r>
              <a:rPr lang="en-US" altLang="zh-CN" dirty="0" smtClean="0"/>
              <a:t>ad-retrieval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feature-server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 关闭</a:t>
            </a:r>
            <a:r>
              <a:rPr lang="en-US" altLang="zh-CN" dirty="0"/>
              <a:t>predictor</a:t>
            </a:r>
            <a:r>
              <a:rPr lang="zh-CN" altLang="en-US" dirty="0"/>
              <a:t>落</a:t>
            </a:r>
            <a:r>
              <a:rPr lang="zh-CN" altLang="en-US" dirty="0" smtClean="0"/>
              <a:t>日志，减轻</a:t>
            </a:r>
            <a:r>
              <a:rPr lang="en-US" altLang="zh-CN" dirty="0"/>
              <a:t>predictor</a:t>
            </a:r>
            <a:r>
              <a:rPr lang="zh-CN" altLang="en-US" dirty="0"/>
              <a:t>的计算</a:t>
            </a:r>
            <a:r>
              <a:rPr lang="zh-CN" altLang="en-US" dirty="0" smtClean="0"/>
              <a:t>负担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6.18</a:t>
            </a:r>
            <a:r>
              <a:rPr lang="zh-CN" altLang="en-US" dirty="0"/>
              <a:t>期间的特征日志有其特殊性，也不适合拿来训练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个模型失败，则返回随机预估值，其他模型值仍然能正常返回</a:t>
            </a:r>
          </a:p>
          <a:p>
            <a:pPr lvl="1"/>
            <a:r>
              <a:rPr lang="zh-CN" altLang="en-US" dirty="0"/>
              <a:t>广告队列过长请求不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/>
              <a:t>返回随机预估值的情况下不请求</a:t>
            </a:r>
            <a:r>
              <a:rPr lang="en-US" altLang="zh-CN" dirty="0" smtClean="0"/>
              <a:t>predictor</a:t>
            </a:r>
          </a:p>
          <a:p>
            <a:pPr lvl="1"/>
            <a:r>
              <a:rPr lang="en-US" altLang="zh-CN" dirty="0"/>
              <a:t> Proxy</a:t>
            </a:r>
            <a:r>
              <a:rPr lang="zh-CN" altLang="en-US" dirty="0"/>
              <a:t>对</a:t>
            </a:r>
            <a:r>
              <a:rPr lang="en-US" altLang="zh-CN" dirty="0"/>
              <a:t>feature server</a:t>
            </a:r>
            <a:r>
              <a:rPr lang="zh-CN" altLang="en-US" dirty="0"/>
              <a:t>分片：降低了</a:t>
            </a:r>
            <a:r>
              <a:rPr lang="en-US" altLang="zh-CN" dirty="0"/>
              <a:t>feature server</a:t>
            </a:r>
            <a:r>
              <a:rPr lang="zh-CN" altLang="en-US" dirty="0"/>
              <a:t>的</a:t>
            </a:r>
            <a:r>
              <a:rPr lang="en-US" altLang="zh-CN" dirty="0"/>
              <a:t>tp99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Mixer</a:t>
            </a:r>
            <a:r>
              <a:rPr lang="zh-CN" altLang="en-US" dirty="0" smtClean="0"/>
              <a:t>联编新的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客户端，降低连接数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565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假服务</a:t>
            </a:r>
            <a:endParaRPr lang="en-US" altLang="zh-CN" dirty="0" smtClean="0"/>
          </a:p>
          <a:p>
            <a:pPr lvl="1"/>
            <a:r>
              <a:rPr lang="en-US" altLang="zh-CN" dirty="0"/>
              <a:t>recommend retrieval</a:t>
            </a:r>
            <a:r>
              <a:rPr lang="zh-CN" altLang="en-US" dirty="0"/>
              <a:t>在</a:t>
            </a:r>
            <a:r>
              <a:rPr lang="en-US" altLang="zh-CN" dirty="0" err="1"/>
              <a:t>redis</a:t>
            </a:r>
            <a:r>
              <a:rPr lang="zh-CN" altLang="en-US" dirty="0"/>
              <a:t>没起来的情况下依然能够</a:t>
            </a:r>
            <a:r>
              <a:rPr lang="zh-CN" altLang="en-US" dirty="0" smtClean="0"/>
              <a:t>启动提供服务</a:t>
            </a:r>
            <a:endParaRPr lang="en-US" altLang="zh-CN" dirty="0"/>
          </a:p>
          <a:p>
            <a:pPr lvl="1"/>
            <a:r>
              <a:rPr lang="zh-CN" altLang="en-US" dirty="0" smtClean="0"/>
              <a:t>机器重启后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自动重启站住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端口，假装可服务</a:t>
            </a:r>
            <a:endParaRPr lang="en-US" altLang="zh-CN" dirty="0" smtClean="0"/>
          </a:p>
          <a:p>
            <a:pPr lvl="2"/>
            <a:r>
              <a:rPr lang="zh-CN" altLang="en-US" dirty="0"/>
              <a:t>马驹桥容器批量重启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服务异常，导致前端</a:t>
            </a:r>
            <a:r>
              <a:rPr lang="en-US" altLang="zh-CN" dirty="0" smtClean="0"/>
              <a:t>tp99</a:t>
            </a:r>
            <a:r>
              <a:rPr lang="zh-CN" altLang="en-US" dirty="0" smtClean="0"/>
              <a:t>上升</a:t>
            </a:r>
            <a:endParaRPr lang="en-US" altLang="zh-CN" dirty="0" smtClean="0"/>
          </a:p>
          <a:p>
            <a:pPr lvl="2"/>
            <a:r>
              <a:rPr lang="zh-CN" altLang="en-US" dirty="0"/>
              <a:t>某</a:t>
            </a:r>
            <a:r>
              <a:rPr lang="zh-CN" altLang="en-US" dirty="0" smtClean="0"/>
              <a:t>台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云容器故障后恢复，首焦</a:t>
            </a:r>
            <a:r>
              <a:rPr lang="en-US" altLang="zh-CN" dirty="0" smtClean="0"/>
              <a:t>tp99</a:t>
            </a:r>
            <a:r>
              <a:rPr lang="zh-CN" altLang="en-US" dirty="0" smtClean="0"/>
              <a:t>可用率下降</a:t>
            </a:r>
            <a:r>
              <a:rPr lang="en-US" altLang="zh-CN" dirty="0" smtClean="0"/>
              <a:t>1%</a:t>
            </a:r>
            <a:endParaRPr lang="en-US" altLang="zh-CN" dirty="0"/>
          </a:p>
          <a:p>
            <a:pPr lvl="1"/>
            <a:r>
              <a:rPr lang="zh-CN" altLang="en-US" dirty="0" smtClean="0"/>
              <a:t>改进点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如果不用系统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，建议在自动化上线时删除系统</a:t>
            </a:r>
            <a:r>
              <a:rPr lang="en-US" altLang="zh-CN" dirty="0" err="1" smtClean="0"/>
              <a:t>nginx</a:t>
            </a:r>
            <a:endParaRPr lang="en-US" altLang="zh-CN" dirty="0"/>
          </a:p>
          <a:p>
            <a:pPr lvl="2"/>
            <a:r>
              <a:rPr lang="zh-CN" altLang="en-US" dirty="0" smtClean="0"/>
              <a:t>不相信系统自带应用，线上环境要纯绿色，一键完全搭建</a:t>
            </a:r>
            <a:endParaRPr lang="en-US" altLang="zh-CN" dirty="0" smtClean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越早失败，越早退</a:t>
            </a:r>
            <a:r>
              <a:rPr lang="zh-CN" altLang="en-US" dirty="0" smtClean="0">
                <a:solidFill>
                  <a:srgbClr val="FF0000"/>
                </a:solidFill>
              </a:rPr>
              <a:t>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184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故障恢复顺序错误引发的超播和暂停的素材仍在播放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马驹桥容器批量重启后，先恢复的的</a:t>
            </a:r>
            <a:r>
              <a:rPr lang="en-US" altLang="zh-CN" dirty="0" smtClean="0"/>
              <a:t>ADSERVER</a:t>
            </a:r>
            <a:r>
              <a:rPr lang="zh-CN" altLang="en-US" dirty="0" smtClean="0"/>
              <a:t>服务，后恢复上游的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服务，导致加载旧素材进行播放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服务要集群化，杜绝单点</a:t>
            </a:r>
            <a:r>
              <a:rPr lang="zh-CN" altLang="en-US" dirty="0" smtClean="0"/>
              <a:t>，目前还有很多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单点服务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58851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VIP</a:t>
            </a:r>
            <a:r>
              <a:rPr lang="zh-CN" altLang="en-US" dirty="0" smtClean="0"/>
              <a:t>集群故障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临近</a:t>
            </a:r>
            <a:r>
              <a:rPr lang="en-US" altLang="zh-CN" dirty="0" smtClean="0"/>
              <a:t>618</a:t>
            </a:r>
            <a:r>
              <a:rPr lang="zh-CN" altLang="en-US" dirty="0" smtClean="0"/>
              <a:t>，网络组新建设了</a:t>
            </a:r>
            <a:r>
              <a:rPr lang="en-US" altLang="zh-CN" dirty="0" smtClean="0"/>
              <a:t>VIP</a:t>
            </a:r>
            <a:r>
              <a:rPr lang="zh-CN" altLang="en-US" dirty="0" smtClean="0"/>
              <a:t>集群，我们切换过程中发现过一次问题</a:t>
            </a:r>
            <a:endParaRPr lang="en-US" altLang="zh-CN" dirty="0"/>
          </a:p>
          <a:p>
            <a:pPr lvl="2"/>
            <a:r>
              <a:rPr lang="zh-CN" altLang="en-US" dirty="0" smtClean="0"/>
              <a:t>无线</a:t>
            </a:r>
            <a:r>
              <a:rPr lang="zh-CN" altLang="en-US" dirty="0"/>
              <a:t>同学报出广告接口返回异常，系</a:t>
            </a:r>
            <a:r>
              <a:rPr lang="en-US" altLang="zh-CN" dirty="0"/>
              <a:t>VIP</a:t>
            </a:r>
            <a:r>
              <a:rPr lang="zh-CN" altLang="en-US" dirty="0"/>
              <a:t>集群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改进措施：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重要的服务需要双机房</a:t>
            </a:r>
            <a:r>
              <a:rPr lang="en-US" altLang="zh-CN" dirty="0" smtClean="0"/>
              <a:t>VIP</a:t>
            </a:r>
          </a:p>
          <a:p>
            <a:pPr lvl="2"/>
            <a:r>
              <a:rPr lang="zh-CN" altLang="en-US" dirty="0" smtClean="0"/>
              <a:t>自己加强监控，及时发现问题，及时与网络组联系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公司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策略是</a:t>
            </a:r>
            <a:r>
              <a:rPr lang="en-US" altLang="zh-CN" dirty="0" smtClean="0"/>
              <a:t>HAPROXY</a:t>
            </a:r>
            <a:r>
              <a:rPr lang="zh-CN" altLang="en-US" dirty="0" smtClean="0"/>
              <a:t>，不是</a:t>
            </a:r>
            <a:r>
              <a:rPr lang="en-US" altLang="zh-CN" dirty="0" smtClean="0"/>
              <a:t>LVS</a:t>
            </a:r>
          </a:p>
          <a:p>
            <a:pPr lvl="2"/>
            <a:r>
              <a:rPr lang="zh-CN" altLang="en-US" dirty="0" smtClean="0"/>
              <a:t>走公司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的服务平响增加</a:t>
            </a:r>
            <a:r>
              <a:rPr lang="en-US" altLang="zh-CN" dirty="0" smtClean="0"/>
              <a:t>5ms</a:t>
            </a:r>
            <a:r>
              <a:rPr lang="zh-CN" altLang="en-US" dirty="0" smtClean="0"/>
              <a:t>左右，</a:t>
            </a:r>
            <a:r>
              <a:rPr lang="en-US" altLang="zh-CN" dirty="0" smtClean="0"/>
              <a:t>tp99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左右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880085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Nutcracker</a:t>
            </a:r>
            <a:r>
              <a:rPr lang="zh-CN" altLang="en-US" dirty="0" smtClean="0"/>
              <a:t>分片代理单点缺陷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14" y="1830944"/>
            <a:ext cx="4608513" cy="451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2195736" y="3717031"/>
            <a:ext cx="3312368" cy="262805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5062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花费</a:t>
            </a:r>
            <a:r>
              <a:rPr lang="en-US" altLang="zh-CN" dirty="0" smtClean="0"/>
              <a:t>REDIS QPS</a:t>
            </a:r>
            <a:r>
              <a:rPr lang="zh-CN" altLang="en-US" dirty="0" smtClean="0"/>
              <a:t>过高导致超播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背景说明</a:t>
            </a:r>
            <a:endParaRPr lang="en-US" altLang="zh-CN" dirty="0" smtClean="0"/>
          </a:p>
          <a:p>
            <a:pPr lvl="2"/>
            <a:r>
              <a:rPr lang="zh-CN" altLang="en-US" dirty="0"/>
              <a:t>喜丽监控发现已花费</a:t>
            </a:r>
            <a:r>
              <a:rPr lang="en-US" altLang="zh-CN" dirty="0" err="1"/>
              <a:t>redis</a:t>
            </a:r>
            <a:r>
              <a:rPr lang="zh-CN" altLang="en-US" dirty="0"/>
              <a:t>经常</a:t>
            </a:r>
            <a:r>
              <a:rPr lang="en-US" altLang="zh-CN" dirty="0"/>
              <a:t>down</a:t>
            </a:r>
            <a:r>
              <a:rPr lang="zh-CN" altLang="en-US" dirty="0"/>
              <a:t>掉，经分析，可能还是因为目前每一个曝光都会写入一次已花费</a:t>
            </a:r>
            <a:r>
              <a:rPr lang="en-US" altLang="zh-CN" dirty="0" err="1"/>
              <a:t>redis</a:t>
            </a:r>
            <a:r>
              <a:rPr lang="zh-CN" altLang="en-US" dirty="0"/>
              <a:t>，其目前</a:t>
            </a:r>
            <a:r>
              <a:rPr lang="en-US" altLang="zh-CN" dirty="0" err="1">
                <a:solidFill>
                  <a:srgbClr val="FF0000"/>
                </a:solidFill>
              </a:rPr>
              <a:t>qps</a:t>
            </a:r>
            <a:r>
              <a:rPr lang="zh-CN" altLang="en-US" dirty="0">
                <a:solidFill>
                  <a:srgbClr val="FF0000"/>
                </a:solidFill>
              </a:rPr>
              <a:t>峰值已经到达</a:t>
            </a:r>
            <a:r>
              <a:rPr lang="en-US" altLang="zh-CN" dirty="0">
                <a:solidFill>
                  <a:srgbClr val="FF0000"/>
                </a:solidFill>
              </a:rPr>
              <a:t>18W</a:t>
            </a:r>
            <a:r>
              <a:rPr lang="zh-CN" altLang="en-US" dirty="0"/>
              <a:t>，加上其要传给下游</a:t>
            </a:r>
            <a:r>
              <a:rPr lang="en-US" altLang="zh-CN" dirty="0"/>
              <a:t>10</a:t>
            </a:r>
            <a:r>
              <a:rPr lang="zh-CN" altLang="en-US" dirty="0"/>
              <a:t>多个</a:t>
            </a:r>
            <a:r>
              <a:rPr lang="en-US" altLang="zh-CN" dirty="0"/>
              <a:t>slave</a:t>
            </a:r>
            <a:r>
              <a:rPr lang="zh-CN" altLang="en-US" dirty="0"/>
              <a:t>，那就是</a:t>
            </a:r>
            <a:r>
              <a:rPr lang="en-US" altLang="zh-CN" dirty="0"/>
              <a:t>100</a:t>
            </a:r>
            <a:r>
              <a:rPr lang="zh-CN" altLang="en-US" dirty="0"/>
              <a:t>多万的</a:t>
            </a:r>
            <a:r>
              <a:rPr lang="en-US" altLang="zh-CN" dirty="0" err="1"/>
              <a:t>qps</a:t>
            </a:r>
            <a:r>
              <a:rPr lang="zh-CN" altLang="en-US" dirty="0"/>
              <a:t>输出到下游二级</a:t>
            </a:r>
            <a:r>
              <a:rPr lang="en-US" altLang="zh-CN" dirty="0" err="1"/>
              <a:t>redis</a:t>
            </a:r>
            <a:r>
              <a:rPr lang="zh-CN" altLang="en-US" dirty="0"/>
              <a:t>，故而经常出现</a:t>
            </a:r>
            <a:r>
              <a:rPr lang="en-US" altLang="zh-CN" dirty="0"/>
              <a:t>slave</a:t>
            </a:r>
            <a:r>
              <a:rPr lang="zh-CN" altLang="en-US" dirty="0"/>
              <a:t>同步的速度赶不上</a:t>
            </a:r>
            <a:r>
              <a:rPr lang="en-US" altLang="zh-CN" dirty="0"/>
              <a:t>master</a:t>
            </a:r>
            <a:r>
              <a:rPr lang="zh-CN" altLang="en-US" dirty="0"/>
              <a:t>写入的速度，以致经常出现全量同步出现的</a:t>
            </a:r>
            <a:r>
              <a:rPr lang="en-US" altLang="zh-CN" dirty="0"/>
              <a:t>down</a:t>
            </a:r>
            <a:r>
              <a:rPr lang="zh-CN" altLang="en-US" dirty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措施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曝光计费：聚合</a:t>
            </a:r>
            <a:r>
              <a:rPr lang="zh-CN" altLang="en-US" dirty="0"/>
              <a:t>后</a:t>
            </a:r>
            <a:r>
              <a:rPr lang="zh-CN" altLang="en-US" dirty="0" smtClean="0"/>
              <a:t>写入已花费</a:t>
            </a:r>
            <a:r>
              <a:rPr lang="en-US" altLang="zh-CN" dirty="0" smtClean="0"/>
              <a:t>REDIS</a:t>
            </a:r>
          </a:p>
          <a:p>
            <a:pPr lvl="2"/>
            <a:r>
              <a:rPr lang="zh-CN" altLang="en-US" dirty="0" smtClean="0"/>
              <a:t>已花费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文件化？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022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已购买过滤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上线故障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现象：导致整个推荐位广告无法展现</a:t>
            </a:r>
            <a:endParaRPr lang="en-US" altLang="zh-CN" dirty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连接下游模块的超时设置为</a:t>
            </a:r>
            <a:r>
              <a:rPr lang="en-US" altLang="zh-CN" dirty="0" smtClean="0"/>
              <a:t>300ms</a:t>
            </a:r>
          </a:p>
          <a:p>
            <a:pPr lvl="1"/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</a:t>
            </a:r>
            <a:r>
              <a:rPr lang="zh-CN" altLang="en-US" dirty="0"/>
              <a:t>广告</a:t>
            </a:r>
            <a:r>
              <a:rPr lang="zh-CN" altLang="en-US" dirty="0" smtClean="0"/>
              <a:t>位设置超时</a:t>
            </a:r>
            <a:endParaRPr lang="en-US" altLang="zh-CN" dirty="0" smtClean="0"/>
          </a:p>
          <a:p>
            <a:pPr lvl="2"/>
            <a:r>
              <a:rPr lang="zh-CN" altLang="en-US" dirty="0"/>
              <a:t>降低超时，做到</a:t>
            </a:r>
            <a:r>
              <a:rPr lang="zh-CN" altLang="en-US" dirty="0">
                <a:solidFill>
                  <a:srgbClr val="FF0000"/>
                </a:solidFill>
              </a:rPr>
              <a:t>下游超时不能超过上游所给的超时</a:t>
            </a:r>
            <a:r>
              <a:rPr lang="zh-CN" altLang="en-US" dirty="0"/>
              <a:t>，避免服务</a:t>
            </a:r>
            <a:r>
              <a:rPr lang="zh-CN" altLang="en-US" dirty="0" smtClean="0"/>
              <a:t>拖挂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超时设置是模块自我保护的重要手段</a:t>
            </a:r>
            <a:r>
              <a:rPr lang="zh-CN" altLang="en-US" dirty="0" smtClean="0"/>
              <a:t>，不能忽略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保障核心流量</a:t>
            </a:r>
            <a:r>
              <a:rPr lang="zh-CN" altLang="en-US" dirty="0" smtClean="0"/>
              <a:t>，避免为某一种小流量而将核心流量放置在高风险处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675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缺乏错误判定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现象一：</a:t>
            </a:r>
            <a:r>
              <a:rPr lang="en-US" altLang="zh-CN" dirty="0" smtClean="0"/>
              <a:t>Ad-retrieval:</a:t>
            </a:r>
            <a:r>
              <a:rPr lang="zh-CN" altLang="en-US" dirty="0" smtClean="0"/>
              <a:t>将空数据加载到内存中，提供错误的服务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原因：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 *，然后</a:t>
            </a:r>
            <a:r>
              <a:rPr lang="en-US" altLang="zh-CN" dirty="0" err="1" smtClean="0"/>
              <a:t>mget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，失败后没有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，继续执行了后面的加载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现象二：</a:t>
            </a:r>
            <a:r>
              <a:rPr lang="zh-CN" altLang="en-US" dirty="0"/>
              <a:t>计划</a:t>
            </a:r>
            <a:r>
              <a:rPr lang="zh-CN" altLang="en-US" dirty="0" smtClean="0"/>
              <a:t>已花费比预算少几元钱，导致稳定长时间超播</a:t>
            </a:r>
            <a:endParaRPr lang="en-US" altLang="zh-CN" dirty="0"/>
          </a:p>
          <a:p>
            <a:pPr lvl="2"/>
            <a:r>
              <a:rPr lang="zh-CN" altLang="en-US" dirty="0" smtClean="0"/>
              <a:t>可能原因：计费</a:t>
            </a:r>
            <a:r>
              <a:rPr lang="en-US" altLang="zh-CN" dirty="0" err="1" smtClean="0"/>
              <a:t>incrby</a:t>
            </a:r>
            <a:r>
              <a:rPr lang="zh-CN" altLang="en-US" dirty="0" smtClean="0"/>
              <a:t>增量写计划已花费数据存在异常后，缺失后处理修复，计费认为是正常的，后面过来的点击被认为是超播，而不参与计费，也不会再更新已花费</a:t>
            </a:r>
            <a:r>
              <a:rPr lang="en-US" altLang="zh-CN" dirty="0" smtClean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185934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faner.jd.com</a:t>
            </a:r>
            <a:r>
              <a:rPr lang="zh-CN" altLang="en-US" dirty="0" smtClean="0"/>
              <a:t>出联盟广告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faner.jd.com</a:t>
            </a:r>
            <a:r>
              <a:rPr lang="zh-CN" altLang="en-US" dirty="0" smtClean="0"/>
              <a:t>上的广告点击后修改了</a:t>
            </a:r>
            <a:r>
              <a:rPr lang="en-US" altLang="zh-CN" dirty="0" err="1" smtClean="0"/>
              <a:t>utm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 faner.jd.com</a:t>
            </a:r>
            <a:r>
              <a:rPr lang="zh-CN" altLang="en-US" dirty="0" smtClean="0"/>
              <a:t>上的广告点击后跳到中间页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有效评估、联调测试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4969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400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r>
              <a:rPr lang="zh-CN" altLang="en-US" dirty="0" smtClean="0"/>
              <a:t>备战过程</a:t>
            </a: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重要</a:t>
            </a:r>
            <a:r>
              <a:rPr lang="en-US" altLang="zh-CN" dirty="0" smtClean="0"/>
              <a:t>TIPS</a:t>
            </a:r>
            <a:endParaRPr lang="en-US" altLang="zh-CN" dirty="0" smtClean="0"/>
          </a:p>
          <a:p>
            <a:r>
              <a:rPr lang="zh-CN" altLang="en-US" dirty="0" smtClean="0"/>
              <a:t>流量分析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2969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SSDB</a:t>
            </a:r>
            <a:r>
              <a:rPr lang="zh-CN" altLang="en-US" dirty="0" smtClean="0"/>
              <a:t>索引故障导致跟单长时间异常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普通硬盘升级为</a:t>
            </a:r>
            <a:r>
              <a:rPr lang="en-US" altLang="zh-CN" dirty="0" err="1" smtClean="0"/>
              <a:t>ssdb</a:t>
            </a:r>
            <a:r>
              <a:rPr lang="zh-CN" altLang="en-US" dirty="0" smtClean="0"/>
              <a:t>，优化过程时间过长，</a:t>
            </a:r>
            <a:r>
              <a:rPr lang="en-US" altLang="zh-CN" dirty="0" smtClean="0"/>
              <a:t>618</a:t>
            </a:r>
            <a:r>
              <a:rPr lang="zh-CN" altLang="en-US" dirty="0" smtClean="0"/>
              <a:t>前几天还上线优化调整，没有长时间稳定运行过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紧急措施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申请</a:t>
            </a:r>
            <a:r>
              <a:rPr lang="en-US" altLang="zh-CN" dirty="0" smtClean="0"/>
              <a:t>40</a:t>
            </a:r>
            <a:r>
              <a:rPr lang="zh-CN" altLang="en-US" dirty="0" smtClean="0"/>
              <a:t>台</a:t>
            </a:r>
            <a:r>
              <a:rPr lang="en-US" altLang="zh-CN" dirty="0" smtClean="0"/>
              <a:t>4C64G-128G</a:t>
            </a:r>
            <a:r>
              <a:rPr lang="zh-CN" altLang="en-US" dirty="0" smtClean="0"/>
              <a:t>规格的弹性云做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，用于替换</a:t>
            </a:r>
            <a:r>
              <a:rPr lang="en-US" altLang="zh-CN" dirty="0" smtClean="0"/>
              <a:t>SSDB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加强评审，了解多种方案，及所需资源的支持及难易度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优先考虑采用低配机器，数量容易满足，高配置很难满足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优化项目要保证在</a:t>
            </a:r>
            <a:r>
              <a:rPr lang="en-US" altLang="zh-CN" dirty="0"/>
              <a:t>618</a:t>
            </a:r>
            <a:r>
              <a:rPr lang="zh-CN" altLang="en-US" dirty="0"/>
              <a:t>前两周完成</a:t>
            </a:r>
            <a:r>
              <a:rPr lang="zh-CN" altLang="en-US" dirty="0" smtClean="0"/>
              <a:t>，确定监控生效</a:t>
            </a:r>
            <a:r>
              <a:rPr lang="zh-CN" altLang="en-US" dirty="0"/>
              <a:t>，出问题</a:t>
            </a:r>
            <a:r>
              <a:rPr lang="zh-CN" altLang="en-US" dirty="0" smtClean="0"/>
              <a:t>了有</a:t>
            </a:r>
            <a:r>
              <a:rPr lang="zh-CN" altLang="en-US" dirty="0"/>
              <a:t>预案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重视性能测试，保证</a:t>
            </a:r>
            <a:r>
              <a:rPr lang="zh-CN" altLang="en-US" dirty="0"/>
              <a:t>重</a:t>
            </a:r>
            <a:r>
              <a:rPr lang="zh-CN" altLang="en-US" dirty="0" smtClean="0"/>
              <a:t>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天点击也能快速完成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系统架构上设计保障后修复能力、</a:t>
            </a:r>
            <a:r>
              <a:rPr lang="zh-CN" altLang="en-US" dirty="0"/>
              <a:t>可重复跟单</a:t>
            </a:r>
            <a:r>
              <a:rPr lang="zh-CN" altLang="en-US" dirty="0" smtClean="0"/>
              <a:t>能力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314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版搜索上线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功能导致超播严重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不准确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改进措施：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大家补充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04943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人工干预时效性低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现象</a:t>
            </a:r>
            <a:endParaRPr lang="en-US" altLang="zh-CN" b="0" dirty="0" smtClean="0"/>
          </a:p>
          <a:p>
            <a:pPr lvl="2"/>
            <a:r>
              <a:rPr lang="en-US" altLang="zh-CN" b="0" dirty="0" err="1" smtClean="0"/>
              <a:t>pm_query_brand_dict</a:t>
            </a:r>
            <a:r>
              <a:rPr lang="zh-CN" altLang="en-US" b="0" dirty="0"/>
              <a:t>人工干预词表速度很</a:t>
            </a:r>
            <a:r>
              <a:rPr lang="zh-CN" altLang="en-US" b="0" dirty="0" smtClean="0"/>
              <a:t>慢，更新</a:t>
            </a:r>
            <a:r>
              <a:rPr lang="zh-CN" altLang="en-US" b="0" dirty="0"/>
              <a:t>周期是</a:t>
            </a:r>
            <a:r>
              <a:rPr lang="en-US" altLang="zh-CN" b="0" dirty="0"/>
              <a:t>15</a:t>
            </a:r>
            <a:r>
              <a:rPr lang="zh-CN" altLang="en-US" b="0" dirty="0" smtClean="0"/>
              <a:t>分钟</a:t>
            </a:r>
            <a:endParaRPr lang="en-US" altLang="zh-CN" b="0" dirty="0" smtClean="0"/>
          </a:p>
          <a:p>
            <a:pPr lvl="2"/>
            <a:r>
              <a:rPr lang="en-US" altLang="zh-CN" b="0" dirty="0" err="1" smtClean="0"/>
              <a:t>adserver</a:t>
            </a:r>
            <a:r>
              <a:rPr lang="zh-CN" altLang="en-US" b="0" dirty="0" smtClean="0"/>
              <a:t>重载</a:t>
            </a:r>
            <a:r>
              <a:rPr lang="zh-CN" altLang="en-US" b="0" dirty="0"/>
              <a:t>周期是</a:t>
            </a:r>
            <a:r>
              <a:rPr lang="en-US" altLang="zh-CN" b="0" dirty="0"/>
              <a:t>1</a:t>
            </a:r>
            <a:r>
              <a:rPr lang="zh-CN" altLang="en-US" b="0" dirty="0" smtClean="0"/>
              <a:t>小时</a:t>
            </a:r>
            <a:endParaRPr lang="en-US" altLang="zh-CN" b="0" dirty="0" smtClean="0"/>
          </a:p>
          <a:p>
            <a:pPr lvl="1"/>
            <a:r>
              <a:rPr lang="zh-CN" altLang="en-US" b="0" dirty="0"/>
              <a:t> </a:t>
            </a:r>
            <a:r>
              <a:rPr lang="zh-CN" altLang="en-US" b="0" dirty="0" smtClean="0"/>
              <a:t>改进</a:t>
            </a:r>
            <a:endParaRPr lang="en-US" altLang="zh-CN" b="0" dirty="0" smtClean="0"/>
          </a:p>
          <a:p>
            <a:pPr lvl="2"/>
            <a:r>
              <a:rPr lang="zh-CN" altLang="en-US" dirty="0" smtClean="0"/>
              <a:t>加强评审，开发测试阶段和上线阶段都可以评审出时效性要求，而不仅仅是支持功能而已</a:t>
            </a:r>
            <a:endParaRPr lang="en-US" altLang="zh-CN" dirty="0" smtClean="0"/>
          </a:p>
          <a:p>
            <a:pPr lvl="2"/>
            <a:r>
              <a:rPr lang="zh-CN" altLang="en-US" b="0" dirty="0" smtClean="0"/>
              <a:t>词表更新区分为快慢两种，快：每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分钟</a:t>
            </a:r>
            <a:r>
              <a:rPr lang="en-US" altLang="zh-CN" b="0" dirty="0" smtClean="0"/>
              <a:t>update</a:t>
            </a:r>
            <a:r>
              <a:rPr lang="zh-CN" altLang="en-US" b="0" dirty="0" smtClean="0"/>
              <a:t>，慢</a:t>
            </a:r>
            <a:r>
              <a:rPr lang="zh-CN" altLang="en-US" dirty="0" smtClean="0"/>
              <a:t>：每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470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</a:t>
            </a:r>
            <a:r>
              <a:rPr lang="zh-CN" altLang="en-US" dirty="0" smtClean="0"/>
              <a:t>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持久</a:t>
            </a:r>
            <a:r>
              <a:rPr lang="zh-CN" altLang="en-US" dirty="0" smtClean="0"/>
              <a:t>化线上操作引发</a:t>
            </a:r>
            <a:r>
              <a:rPr lang="zh-CN" altLang="en-US" dirty="0"/>
              <a:t>服务故障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32605"/>
            <a:ext cx="7789343" cy="463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0683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线上</a:t>
            </a:r>
            <a:r>
              <a:rPr lang="zh-CN" altLang="en-US" dirty="0" smtClean="0"/>
              <a:t>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52528"/>
          </a:xfrm>
        </p:spPr>
        <p:txBody>
          <a:bodyPr>
            <a:norm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持久化线上操作引发服务故障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/>
              <a:t> set </a:t>
            </a:r>
            <a:r>
              <a:rPr lang="en-US" altLang="zh-CN" dirty="0" err="1"/>
              <a:t>appendfsync</a:t>
            </a:r>
            <a:r>
              <a:rPr lang="en-US" altLang="zh-CN" dirty="0"/>
              <a:t>  no 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/>
              <a:t> set </a:t>
            </a:r>
            <a:r>
              <a:rPr lang="en-US" altLang="zh-CN" dirty="0" err="1"/>
              <a:t>appendfsync</a:t>
            </a:r>
            <a:r>
              <a:rPr lang="en-US" altLang="zh-CN" dirty="0"/>
              <a:t> </a:t>
            </a:r>
            <a:r>
              <a:rPr lang="en-US" altLang="zh-CN" dirty="0" err="1"/>
              <a:t>everysec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i="1" dirty="0" err="1"/>
              <a:t>config</a:t>
            </a:r>
            <a:r>
              <a:rPr lang="en-US" altLang="zh-CN" i="1" dirty="0"/>
              <a:t> set </a:t>
            </a:r>
            <a:r>
              <a:rPr lang="en-US" altLang="zh-CN" i="1" dirty="0" err="1"/>
              <a:t>appendfsync</a:t>
            </a:r>
            <a:r>
              <a:rPr lang="en-US" altLang="zh-CN" i="1" dirty="0"/>
              <a:t> always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212976"/>
            <a:ext cx="432653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3215083"/>
            <a:ext cx="4248472" cy="274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</a:t>
            </a:r>
            <a:r>
              <a:rPr lang="zh-CN" altLang="en-US" dirty="0" smtClean="0"/>
              <a:t>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持久</a:t>
            </a:r>
            <a:r>
              <a:rPr lang="zh-CN" altLang="en-US" dirty="0" smtClean="0"/>
              <a:t>化线上操作引发</a:t>
            </a:r>
            <a:r>
              <a:rPr lang="zh-CN" altLang="en-US" dirty="0"/>
              <a:t>服务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改进措施</a:t>
            </a:r>
            <a:endParaRPr lang="en-US" altLang="zh-CN" dirty="0" smtClean="0"/>
          </a:p>
          <a:p>
            <a:pPr lvl="2"/>
            <a:r>
              <a:rPr lang="zh-CN" altLang="en-US" dirty="0"/>
              <a:t>所</a:t>
            </a:r>
            <a:r>
              <a:rPr lang="zh-CN" altLang="en-US" dirty="0" smtClean="0"/>
              <a:t>有线上操作都需要发申请并周知，尤其是在</a:t>
            </a:r>
            <a:r>
              <a:rPr lang="en-US" altLang="zh-CN" dirty="0" smtClean="0"/>
              <a:t>618</a:t>
            </a:r>
            <a:r>
              <a:rPr lang="zh-CN" altLang="en-US" dirty="0" smtClean="0"/>
              <a:t>大促当天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避免将非必要的逻辑放入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同步调用过程中，异步化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不管是小服务大服务，都需要纳入到运维自动化上线，进入到备战序列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杜绝机器混布多个模块的</a:t>
            </a:r>
            <a:r>
              <a:rPr lang="zh-CN" altLang="en-US" dirty="0"/>
              <a:t>现象</a:t>
            </a:r>
            <a:r>
              <a:rPr lang="zh-CN" altLang="en-US" dirty="0" smtClean="0"/>
              <a:t>，减少相互依赖，也</a:t>
            </a:r>
            <a:r>
              <a:rPr lang="zh-CN" altLang="en-US" dirty="0"/>
              <a:t>禁止</a:t>
            </a:r>
            <a:r>
              <a:rPr lang="zh-CN" altLang="en-US" dirty="0" smtClean="0"/>
              <a:t>私相授受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1498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重要</a:t>
            </a:r>
            <a:r>
              <a:rPr lang="en-US" altLang="zh-CN" sz="2400" dirty="0" smtClean="0"/>
              <a:t>TIPS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上无</a:t>
            </a:r>
            <a:r>
              <a:rPr lang="zh-CN" altLang="en-US" dirty="0" smtClean="0"/>
              <a:t>小事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域名代替裸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，易扩容</a:t>
            </a:r>
            <a:endParaRPr lang="en-US" altLang="zh-CN" dirty="0"/>
          </a:p>
          <a:p>
            <a:pPr lvl="1"/>
            <a:r>
              <a:rPr lang="zh-CN" altLang="en-US" dirty="0" smtClean="0"/>
              <a:t>针对</a:t>
            </a:r>
            <a:r>
              <a:rPr lang="zh-CN" altLang="en-US" dirty="0" smtClean="0"/>
              <a:t>备战过程中提到的事宜</a:t>
            </a:r>
            <a:r>
              <a:rPr lang="zh-CN" altLang="en-US" dirty="0" smtClean="0"/>
              <a:t>，</a:t>
            </a:r>
            <a:r>
              <a:rPr lang="zh-CN" altLang="en-US" dirty="0"/>
              <a:t>需</a:t>
            </a:r>
            <a:r>
              <a:rPr lang="zh-CN" altLang="en-US" dirty="0" smtClean="0"/>
              <a:t>彻底</a:t>
            </a:r>
            <a:r>
              <a:rPr lang="zh-CN" altLang="en-US" dirty="0" smtClean="0"/>
              <a:t>贯彻落实</a:t>
            </a:r>
            <a:endParaRPr lang="en-US" altLang="zh-CN" dirty="0" smtClean="0"/>
          </a:p>
          <a:p>
            <a:pPr lvl="1"/>
            <a:r>
              <a:rPr lang="zh-CN" altLang="en-US" dirty="0"/>
              <a:t>游离</a:t>
            </a:r>
            <a:r>
              <a:rPr lang="zh-CN" altLang="en-US" dirty="0" smtClean="0"/>
              <a:t>统一部署与监控之外的服务故障系数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能压缩就压缩：</a:t>
            </a:r>
            <a:r>
              <a:rPr lang="en-US" altLang="zh-CN" dirty="0"/>
              <a:t>snappy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server/client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，减少对专线带宽及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的压力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不以偏概全，避免以某一种流量做标准，做到有效评估，合理轻松备战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欲速则不达，做好规划，提前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周上线大促项目如，往往</a:t>
            </a:r>
            <a:r>
              <a:rPr lang="zh-CN" altLang="en-US" dirty="0"/>
              <a:t>大促前夕研发、测试都已经进入到疲惫焦灼阶段，更适合守城，不适合</a:t>
            </a:r>
            <a:r>
              <a:rPr lang="zh-CN" altLang="en-US" dirty="0" smtClean="0"/>
              <a:t>冲锋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557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站内推荐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11931"/>
            <a:ext cx="6460232" cy="56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2221496" y="2276872"/>
            <a:ext cx="6840760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195736" y="4725144"/>
            <a:ext cx="6840760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9869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站内搜索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38967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757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 action="ppaction://hlinkfile"/>
              </a:rPr>
              <a:t>2016</a:t>
            </a:r>
            <a:r>
              <a:rPr lang="zh-CN" altLang="en-US" dirty="0">
                <a:hlinkClick r:id="rId2" action="ppaction://hlinkfile"/>
              </a:rPr>
              <a:t>年</a:t>
            </a:r>
            <a:r>
              <a:rPr lang="en-US" altLang="zh-CN" dirty="0">
                <a:hlinkClick r:id="rId2" action="ppaction://hlinkfile"/>
              </a:rPr>
              <a:t>618</a:t>
            </a:r>
            <a:r>
              <a:rPr lang="zh-CN" altLang="en-US" dirty="0">
                <a:hlinkClick r:id="rId2" action="ppaction://hlinkfile"/>
              </a:rPr>
              <a:t>各维度流量分析报告</a:t>
            </a:r>
            <a:r>
              <a:rPr lang="en-US" altLang="zh-CN" dirty="0">
                <a:hlinkClick r:id="rId2" action="ppaction://hlinkfile"/>
              </a:rPr>
              <a:t>.pdf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7327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04856" cy="571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1784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播放系统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模型系统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" y="1844824"/>
            <a:ext cx="667470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30" y="3861048"/>
            <a:ext cx="5596350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8782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播放系统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模型系统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" y="1977669"/>
            <a:ext cx="5142860" cy="29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37" y="3167067"/>
            <a:ext cx="4265646" cy="36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972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服务迁移马驹桥云，下线物理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618</a:t>
            </a:r>
            <a:r>
              <a:rPr lang="zh-CN" altLang="en-US" dirty="0" smtClean="0"/>
              <a:t>之前共下线</a:t>
            </a:r>
            <a:r>
              <a:rPr lang="en-US" altLang="zh-CN" dirty="0" smtClean="0"/>
              <a:t>744</a:t>
            </a:r>
            <a:r>
              <a:rPr lang="zh-CN" altLang="en-US" dirty="0" smtClean="0"/>
              <a:t>台机器，至今共下线</a:t>
            </a:r>
            <a:r>
              <a:rPr lang="en-US" altLang="zh-CN" dirty="0" smtClean="0"/>
              <a:t>924</a:t>
            </a:r>
            <a:r>
              <a:rPr lang="zh-CN" altLang="en-US" dirty="0" smtClean="0"/>
              <a:t>台物理机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剩余物理机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B28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台，亦庄：</a:t>
            </a:r>
            <a:r>
              <a:rPr lang="en-US" altLang="zh-CN" dirty="0" smtClean="0"/>
              <a:t>22</a:t>
            </a:r>
            <a:r>
              <a:rPr lang="zh-CN" altLang="en-US" dirty="0" smtClean="0"/>
              <a:t>台，黄村：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台，永丰</a:t>
            </a:r>
            <a:r>
              <a:rPr lang="en-US" altLang="zh-CN" dirty="0" smtClean="0"/>
              <a:t>646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zh-CN" altLang="en-US" dirty="0"/>
              <a:t>弹性</a:t>
            </a:r>
            <a:r>
              <a:rPr lang="zh-CN" altLang="en-US" dirty="0" smtClean="0"/>
              <a:t>云容器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廊坊：</a:t>
            </a:r>
            <a:r>
              <a:rPr lang="en-US" altLang="zh-CN" dirty="0" smtClean="0"/>
              <a:t>3170</a:t>
            </a:r>
            <a:r>
              <a:rPr lang="zh-CN" altLang="en-US" dirty="0" smtClean="0"/>
              <a:t>，平均每个容器</a:t>
            </a:r>
            <a:r>
              <a:rPr lang="en-US" altLang="zh-CN" dirty="0" smtClean="0"/>
              <a:t>10C</a:t>
            </a:r>
          </a:p>
          <a:p>
            <a:pPr lvl="2"/>
            <a:r>
              <a:rPr lang="zh-CN" altLang="en-US" dirty="0"/>
              <a:t>马驹</a:t>
            </a:r>
            <a:r>
              <a:rPr lang="zh-CN" altLang="en-US" dirty="0" smtClean="0"/>
              <a:t>桥：</a:t>
            </a:r>
            <a:r>
              <a:rPr lang="en-US" altLang="zh-CN" dirty="0" smtClean="0"/>
              <a:t>2680</a:t>
            </a:r>
            <a:r>
              <a:rPr lang="zh-CN" altLang="en-US" dirty="0" smtClean="0"/>
              <a:t>，平均每个容器</a:t>
            </a:r>
            <a:r>
              <a:rPr lang="en-US" altLang="zh-CN" dirty="0" smtClean="0"/>
              <a:t>10C</a:t>
            </a:r>
          </a:p>
          <a:p>
            <a:pPr lvl="1"/>
            <a:r>
              <a:rPr lang="zh-CN" altLang="en-US" dirty="0" smtClean="0"/>
              <a:t>机器总数：</a:t>
            </a:r>
            <a:r>
              <a:rPr lang="en-US" altLang="zh-CN" dirty="0" smtClean="0"/>
              <a:t>6700+</a:t>
            </a:r>
          </a:p>
          <a:p>
            <a:pPr lvl="1"/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32C</a:t>
            </a:r>
            <a:r>
              <a:rPr lang="zh-CN" altLang="en-US" dirty="0" smtClean="0"/>
              <a:t>是高级软卧，</a:t>
            </a:r>
            <a:r>
              <a:rPr lang="en-US" altLang="zh-CN" dirty="0" smtClean="0"/>
              <a:t>16C</a:t>
            </a:r>
            <a:r>
              <a:rPr lang="zh-CN" altLang="en-US" dirty="0" smtClean="0"/>
              <a:t>是软卧，</a:t>
            </a:r>
            <a:r>
              <a:rPr lang="en-US" altLang="zh-CN" dirty="0" smtClean="0">
                <a:solidFill>
                  <a:srgbClr val="FF0000"/>
                </a:solidFill>
              </a:rPr>
              <a:t>8C</a:t>
            </a:r>
            <a:r>
              <a:rPr lang="zh-CN" altLang="en-US" dirty="0" smtClean="0">
                <a:solidFill>
                  <a:srgbClr val="FF0000"/>
                </a:solidFill>
              </a:rPr>
              <a:t>是硬卧，</a:t>
            </a:r>
            <a:r>
              <a:rPr lang="en-US" altLang="zh-CN" dirty="0" smtClean="0">
                <a:solidFill>
                  <a:srgbClr val="FF0000"/>
                </a:solidFill>
              </a:rPr>
              <a:t>4C</a:t>
            </a:r>
            <a:r>
              <a:rPr lang="zh-CN" altLang="en-US" dirty="0" smtClean="0">
                <a:solidFill>
                  <a:srgbClr val="FF0000"/>
                </a:solidFill>
              </a:rPr>
              <a:t>是硬座，</a:t>
            </a:r>
            <a:r>
              <a:rPr lang="en-US" altLang="zh-CN" dirty="0" smtClean="0">
                <a:solidFill>
                  <a:srgbClr val="FF0000"/>
                </a:solidFill>
              </a:rPr>
              <a:t>2C</a:t>
            </a:r>
            <a:r>
              <a:rPr lang="zh-CN" altLang="en-US" dirty="0" smtClean="0">
                <a:solidFill>
                  <a:srgbClr val="FF0000"/>
                </a:solidFill>
              </a:rPr>
              <a:t>是站票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建议尽量使用</a:t>
            </a:r>
            <a:r>
              <a:rPr lang="en-US" altLang="zh-CN" dirty="0" smtClean="0"/>
              <a:t>&lt;=8C</a:t>
            </a:r>
            <a:r>
              <a:rPr lang="zh-CN" altLang="en-US" dirty="0" smtClean="0"/>
              <a:t>的容器，</a:t>
            </a:r>
            <a:r>
              <a:rPr lang="zh-CN" altLang="en-US" dirty="0"/>
              <a:t>便于</a:t>
            </a:r>
            <a:r>
              <a:rPr lang="zh-CN" altLang="en-US" dirty="0" smtClean="0"/>
              <a:t>后续扩容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354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159+</a:t>
            </a:r>
            <a:r>
              <a:rPr lang="zh-CN" altLang="en-US" dirty="0" smtClean="0"/>
              <a:t>个在线模块服务扩容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2064"/>
              </p:ext>
            </p:extLst>
          </p:nvPr>
        </p:nvGraphicFramePr>
        <p:xfrm>
          <a:off x="1331640" y="2132856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442+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播放系统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19+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1985+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521+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模型系统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45+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1463+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反作弊系统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JDX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跟单系统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计费系统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r>
                        <a:rPr lang="en-US" altLang="zh-CN" dirty="0" smtClean="0"/>
                        <a:t>JSF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042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建设</a:t>
            </a:r>
            <a:r>
              <a:rPr lang="en-US" altLang="zh-CN" dirty="0"/>
              <a:t>KAFKA</a:t>
            </a:r>
            <a:r>
              <a:rPr lang="zh-CN" altLang="en-US" dirty="0"/>
              <a:t>双集群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KAFKA</a:t>
            </a:r>
            <a:r>
              <a:rPr lang="zh-CN" altLang="en-US" dirty="0"/>
              <a:t>老集群：</a:t>
            </a:r>
            <a:r>
              <a:rPr lang="en-US" altLang="zh-CN" dirty="0"/>
              <a:t>137</a:t>
            </a:r>
            <a:r>
              <a:rPr lang="zh-CN" altLang="en-US" dirty="0"/>
              <a:t>台，存储量约</a:t>
            </a:r>
            <a:r>
              <a:rPr lang="en-US" altLang="zh-CN" dirty="0"/>
              <a:t>70T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好</a:t>
            </a:r>
            <a:r>
              <a:rPr lang="en-US" altLang="zh-CN" dirty="0"/>
              <a:t>KAFKA</a:t>
            </a:r>
            <a:r>
              <a:rPr lang="zh-CN" altLang="en-US" dirty="0"/>
              <a:t>新集群：</a:t>
            </a:r>
            <a:r>
              <a:rPr lang="en-US" altLang="zh-CN" dirty="0"/>
              <a:t>20</a:t>
            </a:r>
            <a:r>
              <a:rPr lang="zh-CN" altLang="en-US" dirty="0"/>
              <a:t>台，存储量约</a:t>
            </a:r>
            <a:r>
              <a:rPr lang="en-US" altLang="zh-CN" dirty="0"/>
              <a:t>9T</a:t>
            </a:r>
          </a:p>
          <a:p>
            <a:r>
              <a:rPr lang="zh-CN" altLang="en-US" dirty="0"/>
              <a:t>扩容</a:t>
            </a:r>
            <a:r>
              <a:rPr lang="en-US" altLang="zh-CN" dirty="0" err="1"/>
              <a:t>MooseFS</a:t>
            </a:r>
            <a:r>
              <a:rPr lang="zh-CN" altLang="en-US" dirty="0"/>
              <a:t>网盘</a:t>
            </a:r>
            <a:endParaRPr lang="en-US" altLang="zh-CN" dirty="0"/>
          </a:p>
          <a:p>
            <a:pPr lvl="1"/>
            <a:r>
              <a:rPr lang="zh-CN" altLang="en-US" dirty="0"/>
              <a:t>机器数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52</a:t>
            </a:r>
            <a:r>
              <a:rPr lang="zh-CN" altLang="en-US" dirty="0"/>
              <a:t>台</a:t>
            </a:r>
            <a:r>
              <a:rPr lang="zh-CN" altLang="en-US" dirty="0" smtClean="0"/>
              <a:t>机器（主要用于文件索引化）</a:t>
            </a:r>
            <a:endParaRPr lang="en-US" altLang="zh-CN" dirty="0"/>
          </a:p>
          <a:p>
            <a:pPr lvl="1"/>
            <a:r>
              <a:rPr lang="zh-CN" altLang="en-US" dirty="0"/>
              <a:t>存储量：</a:t>
            </a:r>
            <a:r>
              <a:rPr lang="en-US" altLang="zh-CN" dirty="0" smtClean="0"/>
              <a:t>30T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集群自动化搭建与统一监控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REDIS</a:t>
            </a:r>
            <a:r>
              <a:rPr lang="zh-CN" altLang="en-US" dirty="0" smtClean="0"/>
              <a:t>种类：</a:t>
            </a:r>
            <a:r>
              <a:rPr lang="en-US" altLang="zh-CN" dirty="0" smtClean="0"/>
              <a:t>73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支持搭建总片数：</a:t>
            </a:r>
            <a:r>
              <a:rPr lang="en-US" altLang="zh-CN" dirty="0" smtClean="0"/>
              <a:t>6936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自动化搭建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机器数：</a:t>
            </a:r>
            <a:r>
              <a:rPr lang="en-US" altLang="zh-CN" dirty="0" smtClean="0"/>
              <a:t>1714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3600" y="4648547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IS_NEED_MONITOR=1</a:t>
            </a: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已使用内存超过最大可用内存*</a:t>
            </a:r>
            <a:r>
              <a:rPr lang="en-US" altLang="zh-CN" sz="1400" dirty="0"/>
              <a:t>%</a:t>
            </a:r>
            <a:r>
              <a:rPr lang="zh-CN" altLang="en-US" sz="1400" dirty="0" smtClean="0"/>
              <a:t>报警 </a:t>
            </a:r>
            <a:r>
              <a:rPr lang="en-US" altLang="zh-CN" sz="1400" dirty="0" smtClean="0">
                <a:solidFill>
                  <a:srgbClr val="FF0000"/>
                </a:solidFill>
              </a:rPr>
              <a:t>EXCEED_MAX_MEMORY_RATE=85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是否开启</a:t>
            </a:r>
            <a:r>
              <a:rPr lang="en-US" altLang="zh-CN" sz="1400" dirty="0"/>
              <a:t>master</a:t>
            </a:r>
            <a:r>
              <a:rPr lang="zh-CN" altLang="en-US" sz="1400" dirty="0"/>
              <a:t>每天</a:t>
            </a:r>
            <a:r>
              <a:rPr lang="en-US" altLang="zh-CN" sz="1400" dirty="0"/>
              <a:t>1</a:t>
            </a:r>
            <a:r>
              <a:rPr lang="zh-CN" altLang="en-US" sz="1400" dirty="0"/>
              <a:t>点</a:t>
            </a:r>
            <a:r>
              <a:rPr lang="en-US" altLang="zh-CN" sz="1400" dirty="0"/>
              <a:t>BGSAVE</a:t>
            </a:r>
          </a:p>
          <a:p>
            <a:r>
              <a:rPr lang="en-US" altLang="zh-CN" sz="1400" dirty="0" smtClean="0"/>
              <a:t>IS_NEED_BGSAVE=0</a:t>
            </a: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已</a:t>
            </a:r>
            <a:r>
              <a:rPr lang="zh-CN" altLang="en-US" sz="1400" dirty="0" smtClean="0"/>
              <a:t>使用连接数超过最大连接数*</a:t>
            </a:r>
            <a:r>
              <a:rPr lang="en-US" altLang="zh-CN" sz="1400" dirty="0" smtClean="0"/>
              <a:t>%</a:t>
            </a:r>
            <a:r>
              <a:rPr lang="zh-CN" altLang="en-US" sz="1400" dirty="0"/>
              <a:t>报警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EXCEED_MAX_CLIENTS_RATE=85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16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扩</a:t>
            </a:r>
            <a:r>
              <a:rPr lang="zh-CN" altLang="en-US" dirty="0" smtClean="0"/>
              <a:t>缩</a:t>
            </a:r>
            <a:r>
              <a:rPr lang="en-US" altLang="zh-CN" dirty="0" smtClean="0"/>
              <a:t>(</a:t>
            </a:r>
            <a:r>
              <a:rPr lang="zh-CN" altLang="en-US" dirty="0" smtClean="0"/>
              <a:t>支持自动化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缩容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号混合大集群（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永丰、马驹桥、廊坊混合机房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268</a:t>
            </a:r>
            <a:r>
              <a:rPr lang="zh-CN" altLang="en-US" dirty="0" smtClean="0"/>
              <a:t>台缩为</a:t>
            </a:r>
            <a:r>
              <a:rPr lang="en-US" altLang="zh-CN" dirty="0" smtClean="0"/>
              <a:t>208</a:t>
            </a:r>
            <a:r>
              <a:rPr lang="zh-CN" altLang="en-US" dirty="0" smtClean="0"/>
              <a:t>台，</a:t>
            </a:r>
            <a:r>
              <a:rPr lang="zh-CN" altLang="en-US" dirty="0"/>
              <a:t>下</a:t>
            </a:r>
            <a:r>
              <a:rPr lang="zh-CN" altLang="en-US" dirty="0" smtClean="0"/>
              <a:t>线下来的</a:t>
            </a:r>
            <a:r>
              <a:rPr lang="en-US" altLang="zh-CN" dirty="0" smtClean="0"/>
              <a:t>60</a:t>
            </a:r>
            <a:r>
              <a:rPr lang="zh-CN" altLang="en-US" dirty="0" smtClean="0"/>
              <a:t>给到</a:t>
            </a:r>
            <a:r>
              <a:rPr lang="en-US" altLang="zh-CN" dirty="0" err="1" smtClean="0"/>
              <a:t>adx-adserver</a:t>
            </a:r>
            <a:r>
              <a:rPr lang="zh-CN" altLang="en-US" dirty="0" smtClean="0"/>
              <a:t>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新建索引专用集群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号黄村集群（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台（索引全量与增量）</a:t>
            </a:r>
            <a:endParaRPr lang="en-US" altLang="zh-CN" dirty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号永丰集群（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台（商品信息、用户浏览与购买信息更新）</a:t>
            </a:r>
            <a:endParaRPr lang="en-US" altLang="zh-CN" dirty="0" smtClean="0"/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套集群互为灾备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扩容数据部曝光与点击集群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永丰集群（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53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74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黄村集群（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31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套集群互为灾备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4884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30488</TotalTime>
  <Words>1639</Words>
  <Application>Microsoft Office PowerPoint</Application>
  <PresentationFormat>全屏显示(4:3)</PresentationFormat>
  <Paragraphs>239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C&amp;B PPT Templet</vt:lpstr>
      <vt:lpstr>2016年618总结</vt:lpstr>
      <vt:lpstr>大纲</vt:lpstr>
      <vt:lpstr>系统架构</vt:lpstr>
      <vt:lpstr>系统架构</vt:lpstr>
      <vt:lpstr>系统架构</vt:lpstr>
      <vt:lpstr>备战过程</vt:lpstr>
      <vt:lpstr>备战过程</vt:lpstr>
      <vt:lpstr>备战过程</vt:lpstr>
      <vt:lpstr>备战过程</vt:lpstr>
      <vt:lpstr>备战过程</vt:lpstr>
      <vt:lpstr>备战过程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线上问题</vt:lpstr>
      <vt:lpstr>重要TIPS</vt:lpstr>
      <vt:lpstr>流量分析</vt:lpstr>
      <vt:lpstr>流量分析</vt:lpstr>
      <vt:lpstr>流量分析</vt:lpstr>
      <vt:lpstr>Q&amp;A</vt:lpstr>
    </vt:vector>
  </TitlesOfParts>
  <Company>京东JD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京东广告业务部CI</dc:title>
  <dc:creator>lijunliang</dc:creator>
  <cp:lastModifiedBy>a</cp:lastModifiedBy>
  <cp:revision>1608</cp:revision>
  <dcterms:created xsi:type="dcterms:W3CDTF">2009-11-10T07:37:26Z</dcterms:created>
  <dcterms:modified xsi:type="dcterms:W3CDTF">2016-07-19T16:10:33Z</dcterms:modified>
</cp:coreProperties>
</file>