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46"/>
  </p:handoutMasterIdLst>
  <p:sldIdLst>
    <p:sldId id="256" r:id="rId2"/>
    <p:sldId id="257" r:id="rId3"/>
    <p:sldId id="259" r:id="rId4"/>
    <p:sldId id="258" r:id="rId5"/>
    <p:sldId id="260" r:id="rId6"/>
    <p:sldId id="261" r:id="rId7"/>
    <p:sldId id="280" r:id="rId8"/>
    <p:sldId id="281" r:id="rId9"/>
    <p:sldId id="283" r:id="rId10"/>
    <p:sldId id="286" r:id="rId11"/>
    <p:sldId id="287" r:id="rId12"/>
    <p:sldId id="285" r:id="rId13"/>
    <p:sldId id="288" r:id="rId14"/>
    <p:sldId id="291" r:id="rId15"/>
    <p:sldId id="292" r:id="rId16"/>
    <p:sldId id="289" r:id="rId17"/>
    <p:sldId id="290" r:id="rId18"/>
    <p:sldId id="293" r:id="rId19"/>
    <p:sldId id="294" r:id="rId20"/>
    <p:sldId id="299" r:id="rId21"/>
    <p:sldId id="300" r:id="rId22"/>
    <p:sldId id="305" r:id="rId23"/>
    <p:sldId id="295" r:id="rId24"/>
    <p:sldId id="298" r:id="rId25"/>
    <p:sldId id="301" r:id="rId26"/>
    <p:sldId id="302" r:id="rId27"/>
    <p:sldId id="303" r:id="rId28"/>
    <p:sldId id="320" r:id="rId29"/>
    <p:sldId id="306" r:id="rId30"/>
    <p:sldId id="308" r:id="rId31"/>
    <p:sldId id="307" r:id="rId32"/>
    <p:sldId id="297" r:id="rId33"/>
    <p:sldId id="309" r:id="rId34"/>
    <p:sldId id="310" r:id="rId35"/>
    <p:sldId id="311" r:id="rId36"/>
    <p:sldId id="315" r:id="rId37"/>
    <p:sldId id="316" r:id="rId38"/>
    <p:sldId id="321" r:id="rId39"/>
    <p:sldId id="313" r:id="rId40"/>
    <p:sldId id="317" r:id="rId41"/>
    <p:sldId id="322" r:id="rId42"/>
    <p:sldId id="323" r:id="rId43"/>
    <p:sldId id="314" r:id="rId44"/>
    <p:sldId id="319" r:id="rId45"/>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16" y="-96"/>
      </p:cViewPr>
      <p:guideLst>
        <p:guide orient="horz" pos="1800"/>
        <p:guide pos="2880"/>
      </p:guideLst>
    </p:cSldViewPr>
  </p:slideViewPr>
  <p:notesTextViewPr>
    <p:cViewPr>
      <p:scale>
        <a:sx n="1" d="1"/>
        <a:sy n="1" d="1"/>
      </p:scale>
      <p:origin x="0" y="0"/>
    </p:cViewPr>
  </p:notesText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5838A9B-7FA5-40BB-B6CD-5FCB628D68F8}" type="datetimeFigureOut">
              <a:rPr lang="zh-CN" altLang="en-US" smtClean="0"/>
              <a:t>2015/12/3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E9A49D-DD38-46E3-9498-4629E4B26A3D}" type="slidenum">
              <a:rPr lang="zh-CN" altLang="en-US" smtClean="0"/>
              <a:t>‹#›</a:t>
            </a:fld>
            <a:endParaRPr lang="zh-CN" altLang="en-US"/>
          </a:p>
        </p:txBody>
      </p:sp>
    </p:spTree>
    <p:extLst>
      <p:ext uri="{BB962C8B-B14F-4D97-AF65-F5344CB8AC3E}">
        <p14:creationId xmlns:p14="http://schemas.microsoft.com/office/powerpoint/2010/main" val="18165250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6"/>
            <a:ext cx="7772400" cy="1225021"/>
          </a:xfrm>
        </p:spPr>
        <p:txBody>
          <a:bodyPr>
            <a:normAutofit/>
          </a:bodyPr>
          <a:lstStyle>
            <a:lvl1pPr>
              <a:defRPr sz="4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683568" y="3238500"/>
            <a:ext cx="7088832" cy="14605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42061949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211760525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90500"/>
            <a:ext cx="2057400" cy="4064000"/>
          </a:xfr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190500"/>
            <a:ext cx="6019800" cy="4064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17502386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11609348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3"/>
          </a:xfrm>
        </p:spPr>
        <p:txBody>
          <a:bodyPr anchor="t">
            <a:normAutofit/>
          </a:bodyPr>
          <a:lstStyle>
            <a:lvl1pPr algn="l">
              <a:defRPr sz="36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134504892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600"/>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7300"/>
            <a:ext cx="4038600" cy="314325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057300"/>
            <a:ext cx="4038600" cy="3143250"/>
          </a:xfrm>
        </p:spPr>
        <p:txBody>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71338421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684419"/>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057300"/>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457200" y="1633364"/>
            <a:ext cx="4040188" cy="3471772"/>
          </a:xfrm>
        </p:spPr>
        <p:txBody>
          <a:bodyPr/>
          <a:lstStyle>
            <a:lvl1pPr>
              <a:defRPr sz="24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8" y="1057300"/>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4645028" y="1633364"/>
            <a:ext cx="4041775" cy="3471772"/>
          </a:xfrm>
        </p:spPr>
        <p:txBody>
          <a:bodyPr/>
          <a:lstStyle>
            <a:lvl1pPr>
              <a:defRPr sz="24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35339835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42608498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29237893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24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42136322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B1BFC38-C3BD-4D80-BAE3-DF2E6DEC2754}" type="datetimeFigureOut">
              <a:rPr lang="zh-CN" altLang="en-US" smtClean="0"/>
              <a:t>2015/12/3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74487199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5"/>
            <a:ext cx="8229600" cy="684419"/>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057300"/>
            <a:ext cx="8229600" cy="404783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7B1BFC38-C3BD-4D80-BAE3-DF2E6DEC2754}" type="datetimeFigureOut">
              <a:rPr lang="zh-CN" altLang="en-US" smtClean="0"/>
              <a:t>2015/12/3</a:t>
            </a:fld>
            <a:endParaRPr lang="zh-CN" altLang="en-US"/>
          </a:p>
        </p:txBody>
      </p:sp>
      <p:sp>
        <p:nvSpPr>
          <p:cNvPr id="5" name="页脚占位符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2352B6EE-5E6E-4CDE-B46E-FF75454B8C90}" type="slidenum">
              <a:rPr lang="zh-CN" altLang="en-US" smtClean="0"/>
              <a:t>‹#›</a:t>
            </a:fld>
            <a:endParaRPr lang="zh-CN" altLang="en-US"/>
          </a:p>
        </p:txBody>
      </p:sp>
    </p:spTree>
    <p:extLst>
      <p:ext uri="{BB962C8B-B14F-4D97-AF65-F5344CB8AC3E}">
        <p14:creationId xmlns:p14="http://schemas.microsoft.com/office/powerpoint/2010/main" val="39658115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spcBef>
          <a:spcPct val="0"/>
        </a:spcBef>
        <a:buNone/>
        <a:defRPr sz="3600" b="1" kern="1200">
          <a:solidFill>
            <a:srgbClr val="C0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smtClean="0"/>
              <a:t>AOF: Anti Order-Fraud</a:t>
            </a:r>
            <a:endParaRPr lang="zh-CN" altLang="en-US" dirty="0"/>
          </a:p>
        </p:txBody>
      </p:sp>
      <p:sp>
        <p:nvSpPr>
          <p:cNvPr id="3" name="副标题 2"/>
          <p:cNvSpPr>
            <a:spLocks noGrp="1"/>
          </p:cNvSpPr>
          <p:nvPr>
            <p:ph type="subTitle" idx="1"/>
          </p:nvPr>
        </p:nvSpPr>
        <p:spPr/>
        <p:txBody>
          <a:bodyPr/>
          <a:lstStyle/>
          <a:p>
            <a:r>
              <a:rPr lang="zh-CN" altLang="en-US" dirty="0" smtClean="0"/>
              <a:t>引流优化</a:t>
            </a:r>
            <a:r>
              <a:rPr lang="zh-CN" altLang="en-US" dirty="0" smtClean="0"/>
              <a:t>组</a:t>
            </a:r>
            <a:r>
              <a:rPr lang="en-US" altLang="zh-CN" dirty="0"/>
              <a:t>@</a:t>
            </a:r>
            <a:r>
              <a:rPr lang="zh-CN" altLang="en-US" dirty="0" smtClean="0"/>
              <a:t>数字</a:t>
            </a:r>
            <a:r>
              <a:rPr lang="zh-CN" altLang="en-US" dirty="0"/>
              <a:t>营销</a:t>
            </a:r>
            <a:r>
              <a:rPr lang="zh-CN" altLang="en-US" dirty="0" smtClean="0"/>
              <a:t>部</a:t>
            </a:r>
            <a:endParaRPr lang="en-US" altLang="zh-CN" dirty="0" smtClean="0"/>
          </a:p>
          <a:p>
            <a:r>
              <a:rPr lang="zh-CN" altLang="en-US" dirty="0"/>
              <a:t>寿如阳</a:t>
            </a:r>
            <a:endParaRPr lang="zh-CN" altLang="en-US" dirty="0"/>
          </a:p>
        </p:txBody>
      </p:sp>
    </p:spTree>
    <p:extLst>
      <p:ext uri="{BB962C8B-B14F-4D97-AF65-F5344CB8AC3E}">
        <p14:creationId xmlns:p14="http://schemas.microsoft.com/office/powerpoint/2010/main" val="25269430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特征</a:t>
            </a:r>
            <a:r>
              <a:rPr lang="en-US" altLang="zh-CN" dirty="0"/>
              <a:t> </a:t>
            </a:r>
            <a:r>
              <a:rPr lang="en-US" altLang="zh-CN" dirty="0" smtClean="0"/>
              <a:t>&gt; </a:t>
            </a:r>
            <a:r>
              <a:rPr lang="zh-CN" altLang="en-US" dirty="0" smtClean="0"/>
              <a:t>时间维度</a:t>
            </a:r>
            <a:endParaRPr lang="zh-CN" altLang="en-US" dirty="0"/>
          </a:p>
        </p:txBody>
      </p:sp>
      <p:sp>
        <p:nvSpPr>
          <p:cNvPr id="5" name="内容占位符 4"/>
          <p:cNvSpPr>
            <a:spLocks noGrp="1"/>
          </p:cNvSpPr>
          <p:nvPr>
            <p:ph sz="half" idx="1"/>
          </p:nvPr>
        </p:nvSpPr>
        <p:spPr>
          <a:xfrm>
            <a:off x="457200" y="1057300"/>
            <a:ext cx="4038600" cy="4392488"/>
          </a:xfrm>
        </p:spPr>
        <p:txBody>
          <a:bodyPr>
            <a:normAutofit/>
          </a:bodyPr>
          <a:lstStyle/>
          <a:p>
            <a:r>
              <a:rPr lang="zh-CN" altLang="en-US" dirty="0" smtClean="0"/>
              <a:t>统计区间</a:t>
            </a:r>
            <a:endParaRPr lang="en-US" altLang="zh-CN" dirty="0" smtClean="0"/>
          </a:p>
          <a:p>
            <a:pPr lvl="1"/>
            <a:r>
              <a:rPr lang="zh-CN" altLang="en-US" dirty="0" smtClean="0"/>
              <a:t>即时</a:t>
            </a:r>
            <a:r>
              <a:rPr lang="zh-CN" altLang="en-US" dirty="0"/>
              <a:t>特征：表现对象固有的、不变的</a:t>
            </a:r>
            <a:r>
              <a:rPr lang="zh-CN" altLang="en-US" dirty="0" smtClean="0"/>
              <a:t>特性，例如</a:t>
            </a:r>
            <a:endParaRPr lang="en-US" altLang="zh-CN" dirty="0"/>
          </a:p>
          <a:p>
            <a:pPr lvl="2"/>
            <a:r>
              <a:rPr lang="zh-CN" altLang="en-US" dirty="0"/>
              <a:t>用户下单</a:t>
            </a:r>
            <a:r>
              <a:rPr lang="en-US" altLang="zh-CN" dirty="0"/>
              <a:t>IP</a:t>
            </a:r>
            <a:r>
              <a:rPr lang="zh-CN" altLang="en-US" dirty="0"/>
              <a:t>与登录</a:t>
            </a:r>
            <a:r>
              <a:rPr lang="en-US" altLang="zh-CN" dirty="0"/>
              <a:t>IP</a:t>
            </a:r>
            <a:r>
              <a:rPr lang="zh-CN" altLang="en-US" dirty="0"/>
              <a:t>是否一致</a:t>
            </a:r>
            <a:endParaRPr lang="en-US" altLang="zh-CN" dirty="0"/>
          </a:p>
          <a:p>
            <a:pPr lvl="1"/>
            <a:r>
              <a:rPr lang="zh-CN" altLang="en-US" dirty="0"/>
              <a:t>短期特征：表现一个会话当中对象的</a:t>
            </a:r>
            <a:r>
              <a:rPr lang="zh-CN" altLang="en-US" dirty="0" smtClean="0"/>
              <a:t>状态，例如</a:t>
            </a:r>
            <a:endParaRPr lang="en-US" altLang="zh-CN" dirty="0"/>
          </a:p>
          <a:p>
            <a:pPr lvl="2"/>
            <a:r>
              <a:rPr lang="zh-CN" altLang="en-US" dirty="0"/>
              <a:t>一天之内商家承接订单量</a:t>
            </a:r>
            <a:endParaRPr lang="en-US" altLang="zh-CN" dirty="0"/>
          </a:p>
          <a:p>
            <a:pPr lvl="2"/>
            <a:r>
              <a:rPr lang="zh-CN" altLang="en-US" dirty="0"/>
              <a:t>订单生命周期（</a:t>
            </a:r>
            <a:r>
              <a:rPr lang="en-US" altLang="zh-CN" dirty="0"/>
              <a:t>21</a:t>
            </a:r>
            <a:r>
              <a:rPr lang="zh-CN" altLang="en-US" dirty="0"/>
              <a:t>天）内的下单用户取消订单占比</a:t>
            </a:r>
            <a:endParaRPr lang="en-US" altLang="zh-CN" dirty="0"/>
          </a:p>
          <a:p>
            <a:pPr lvl="1"/>
            <a:r>
              <a:rPr lang="zh-CN" altLang="en-US" dirty="0"/>
              <a:t>长期特征：对象属性、长期</a:t>
            </a:r>
            <a:r>
              <a:rPr lang="zh-CN" altLang="en-US" dirty="0" smtClean="0"/>
              <a:t>行为，例如</a:t>
            </a:r>
            <a:endParaRPr lang="en-US" altLang="zh-CN" dirty="0"/>
          </a:p>
          <a:p>
            <a:pPr lvl="2"/>
            <a:r>
              <a:rPr lang="zh-CN" altLang="en-US" dirty="0"/>
              <a:t>半年内用户</a:t>
            </a:r>
            <a:r>
              <a:rPr lang="en-US" altLang="zh-CN" dirty="0"/>
              <a:t>POP</a:t>
            </a:r>
            <a:r>
              <a:rPr lang="zh-CN" altLang="en-US" dirty="0"/>
              <a:t>订单占比</a:t>
            </a:r>
          </a:p>
        </p:txBody>
      </p:sp>
      <p:sp>
        <p:nvSpPr>
          <p:cNvPr id="6" name="内容占位符 5"/>
          <p:cNvSpPr>
            <a:spLocks noGrp="1"/>
          </p:cNvSpPr>
          <p:nvPr>
            <p:ph sz="half" idx="2"/>
          </p:nvPr>
        </p:nvSpPr>
        <p:spPr>
          <a:xfrm>
            <a:off x="4648200" y="1057300"/>
            <a:ext cx="4038600" cy="4392488"/>
          </a:xfrm>
        </p:spPr>
        <p:txBody>
          <a:bodyPr>
            <a:normAutofit/>
          </a:bodyPr>
          <a:lstStyle/>
          <a:p>
            <a:r>
              <a:rPr lang="zh-CN" altLang="en-US" dirty="0" smtClean="0"/>
              <a:t>观察点</a:t>
            </a:r>
            <a:endParaRPr lang="en-US" altLang="zh-CN" dirty="0"/>
          </a:p>
          <a:p>
            <a:pPr lvl="1"/>
            <a:r>
              <a:rPr lang="zh-CN" altLang="en-US" dirty="0" smtClean="0"/>
              <a:t>相同</a:t>
            </a:r>
            <a:r>
              <a:rPr lang="zh-CN" altLang="en-US" dirty="0"/>
              <a:t>的聚合空间维度、相同的测度、相同的统计区间，在不同的观察点计算，得到的</a:t>
            </a:r>
            <a:r>
              <a:rPr lang="zh-CN" altLang="en-US" dirty="0" smtClean="0"/>
              <a:t>特征可能是</a:t>
            </a:r>
            <a:r>
              <a:rPr lang="zh-CN" altLang="en-US" dirty="0"/>
              <a:t>不一样</a:t>
            </a:r>
            <a:r>
              <a:rPr lang="zh-CN" altLang="en-US" dirty="0" smtClean="0"/>
              <a:t>的</a:t>
            </a:r>
            <a:endParaRPr lang="en-US" altLang="zh-CN" dirty="0" smtClean="0"/>
          </a:p>
          <a:p>
            <a:pPr lvl="1"/>
            <a:r>
              <a:rPr lang="zh-CN" altLang="en-US" dirty="0"/>
              <a:t>静态</a:t>
            </a:r>
            <a:r>
              <a:rPr lang="zh-CN" altLang="en-US" dirty="0" smtClean="0"/>
              <a:t>特征</a:t>
            </a:r>
            <a:endParaRPr lang="en-US" altLang="zh-CN" dirty="0" smtClean="0"/>
          </a:p>
          <a:p>
            <a:pPr lvl="1"/>
            <a:r>
              <a:rPr lang="zh-CN" altLang="en-US" dirty="0"/>
              <a:t>动态</a:t>
            </a:r>
            <a:r>
              <a:rPr lang="zh-CN" altLang="en-US" dirty="0" smtClean="0"/>
              <a:t>特征</a:t>
            </a:r>
            <a:endParaRPr lang="en-US" altLang="zh-CN" dirty="0" smtClean="0"/>
          </a:p>
          <a:p>
            <a:pPr lvl="2"/>
            <a:r>
              <a:rPr lang="zh-CN" altLang="en-US" dirty="0" smtClean="0"/>
              <a:t>订单</a:t>
            </a:r>
            <a:r>
              <a:rPr lang="zh-CN" altLang="en-US" dirty="0"/>
              <a:t>生命</a:t>
            </a:r>
            <a:r>
              <a:rPr lang="zh-CN" altLang="en-US" dirty="0" smtClean="0"/>
              <a:t>周期内的正常的状态变动</a:t>
            </a:r>
            <a:r>
              <a:rPr lang="zh-CN" altLang="en-US" dirty="0" smtClean="0"/>
              <a:t>，例如</a:t>
            </a:r>
            <a:r>
              <a:rPr lang="zh-CN" altLang="en-US" dirty="0" smtClean="0"/>
              <a:t>：订单完成时间与下单时间的间隔</a:t>
            </a:r>
            <a:endParaRPr lang="en-US" altLang="zh-CN" dirty="0" smtClean="0"/>
          </a:p>
          <a:p>
            <a:pPr lvl="2"/>
            <a:r>
              <a:rPr lang="zh-CN" altLang="en-US" dirty="0" smtClean="0"/>
              <a:t>带有反馈的特征</a:t>
            </a:r>
            <a:r>
              <a:rPr lang="zh-CN" altLang="en-US" dirty="0" smtClean="0"/>
              <a:t>，例如</a:t>
            </a:r>
            <a:r>
              <a:rPr lang="zh-CN" altLang="en-US" dirty="0" smtClean="0"/>
              <a:t>：黑名单</a:t>
            </a:r>
            <a:endParaRPr lang="en-US" altLang="zh-CN" dirty="0" smtClean="0"/>
          </a:p>
          <a:p>
            <a:pPr lvl="2"/>
            <a:endParaRPr lang="zh-CN" altLang="en-US" dirty="0"/>
          </a:p>
          <a:p>
            <a:endParaRPr lang="zh-CN" altLang="en-US" dirty="0"/>
          </a:p>
        </p:txBody>
      </p:sp>
    </p:spTree>
    <p:extLst>
      <p:ext uri="{BB962C8B-B14F-4D97-AF65-F5344CB8AC3E}">
        <p14:creationId xmlns:p14="http://schemas.microsoft.com/office/powerpoint/2010/main" val="1304528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特征 </a:t>
            </a:r>
            <a:r>
              <a:rPr lang="en-US" altLang="zh-CN" dirty="0"/>
              <a:t>&gt; </a:t>
            </a:r>
            <a:r>
              <a:rPr lang="zh-CN" altLang="en-US" dirty="0"/>
              <a:t>空间聚合维度</a:t>
            </a:r>
          </a:p>
        </p:txBody>
      </p:sp>
      <p:sp>
        <p:nvSpPr>
          <p:cNvPr id="5" name="内容占位符 4"/>
          <p:cNvSpPr>
            <a:spLocks noGrp="1"/>
          </p:cNvSpPr>
          <p:nvPr>
            <p:ph sz="half" idx="1"/>
          </p:nvPr>
        </p:nvSpPr>
        <p:spPr>
          <a:xfrm>
            <a:off x="457200" y="1057300"/>
            <a:ext cx="4038600" cy="4536504"/>
          </a:xfrm>
        </p:spPr>
        <p:txBody>
          <a:bodyPr>
            <a:normAutofit/>
          </a:bodyPr>
          <a:lstStyle/>
          <a:p>
            <a:r>
              <a:rPr lang="zh-CN" altLang="en-US" dirty="0" smtClean="0"/>
              <a:t>聚合对象：个体</a:t>
            </a:r>
            <a:r>
              <a:rPr lang="zh-CN" altLang="en-US" dirty="0"/>
              <a:t>、</a:t>
            </a:r>
            <a:r>
              <a:rPr lang="zh-CN" altLang="en-US" dirty="0" smtClean="0"/>
              <a:t>群体、行为的在订单上的</a:t>
            </a:r>
            <a:r>
              <a:rPr lang="zh-CN" altLang="en-US" dirty="0" smtClean="0"/>
              <a:t>共性，例如</a:t>
            </a:r>
            <a:endParaRPr lang="en-US" altLang="zh-CN" dirty="0"/>
          </a:p>
          <a:p>
            <a:pPr lvl="1"/>
            <a:r>
              <a:rPr lang="zh-CN" altLang="en-US" dirty="0"/>
              <a:t>同一</a:t>
            </a:r>
            <a:r>
              <a:rPr lang="zh-CN" altLang="en-US" dirty="0" smtClean="0"/>
              <a:t>用户、</a:t>
            </a:r>
            <a:r>
              <a:rPr lang="zh-CN" altLang="en-US" dirty="0"/>
              <a:t>同一</a:t>
            </a:r>
            <a:r>
              <a:rPr lang="zh-CN" altLang="en-US" dirty="0" smtClean="0"/>
              <a:t>商家、</a:t>
            </a:r>
            <a:r>
              <a:rPr lang="zh-CN" altLang="en-US" dirty="0"/>
              <a:t>同一</a:t>
            </a:r>
            <a:r>
              <a:rPr lang="zh-CN" altLang="en-US" dirty="0" smtClean="0"/>
              <a:t>商品</a:t>
            </a:r>
            <a:endParaRPr lang="en-US" altLang="zh-CN" dirty="0"/>
          </a:p>
          <a:p>
            <a:pPr lvl="1"/>
            <a:r>
              <a:rPr lang="zh-CN" altLang="en-US" dirty="0"/>
              <a:t>使用同一</a:t>
            </a:r>
            <a:r>
              <a:rPr lang="en-US" altLang="zh-CN" dirty="0"/>
              <a:t>IP</a:t>
            </a:r>
            <a:r>
              <a:rPr lang="zh-CN" altLang="en-US" dirty="0"/>
              <a:t>地址登录的用户、使用同一</a:t>
            </a:r>
            <a:r>
              <a:rPr lang="en-US" altLang="zh-CN" dirty="0"/>
              <a:t>IP</a:t>
            </a:r>
            <a:r>
              <a:rPr lang="zh-CN" altLang="en-US" dirty="0"/>
              <a:t>地址下单的用户、使用同一收货省市县的</a:t>
            </a:r>
            <a:r>
              <a:rPr lang="zh-CN" altLang="en-US" dirty="0" smtClean="0"/>
              <a:t>用户</a:t>
            </a:r>
            <a:endParaRPr lang="en-US" altLang="zh-CN" dirty="0" smtClean="0"/>
          </a:p>
          <a:p>
            <a:pPr lvl="1"/>
            <a:r>
              <a:rPr lang="zh-CN" altLang="en-US" dirty="0" smtClean="0"/>
              <a:t>同</a:t>
            </a:r>
            <a:r>
              <a:rPr lang="zh-CN" altLang="en-US" dirty="0"/>
              <a:t>一时间注册的用户、注册生日信息相同的用户、注册账户名长度相同的</a:t>
            </a:r>
            <a:r>
              <a:rPr lang="zh-CN" altLang="en-US" dirty="0" smtClean="0"/>
              <a:t>用户</a:t>
            </a:r>
            <a:endParaRPr lang="en-US" altLang="zh-CN" dirty="0"/>
          </a:p>
          <a:p>
            <a:endParaRPr lang="zh-CN" altLang="en-US" dirty="0"/>
          </a:p>
        </p:txBody>
      </p:sp>
      <p:sp>
        <p:nvSpPr>
          <p:cNvPr id="6" name="内容占位符 5"/>
          <p:cNvSpPr>
            <a:spLocks noGrp="1"/>
          </p:cNvSpPr>
          <p:nvPr>
            <p:ph sz="half" idx="2"/>
          </p:nvPr>
        </p:nvSpPr>
        <p:spPr>
          <a:xfrm>
            <a:off x="4648200" y="1057300"/>
            <a:ext cx="4038600" cy="4536504"/>
          </a:xfrm>
        </p:spPr>
        <p:txBody>
          <a:bodyPr>
            <a:normAutofit/>
          </a:bodyPr>
          <a:lstStyle/>
          <a:p>
            <a:r>
              <a:rPr lang="zh-CN" altLang="en-US" dirty="0" smtClean="0"/>
              <a:t>多维度聚合：共性的</a:t>
            </a:r>
            <a:r>
              <a:rPr lang="zh-CN" altLang="en-US" dirty="0"/>
              <a:t>关联</a:t>
            </a:r>
            <a:endParaRPr lang="en-US" altLang="zh-CN" dirty="0"/>
          </a:p>
          <a:p>
            <a:pPr lvl="1"/>
            <a:r>
              <a:rPr lang="zh-CN" altLang="en-US" dirty="0"/>
              <a:t>合理</a:t>
            </a:r>
            <a:r>
              <a:rPr lang="zh-CN" altLang="en-US" dirty="0" smtClean="0"/>
              <a:t>关联：独立共性</a:t>
            </a:r>
            <a:r>
              <a:rPr lang="zh-CN" altLang="en-US" dirty="0" smtClean="0"/>
              <a:t>之间，例如</a:t>
            </a:r>
            <a:endParaRPr lang="en-US" altLang="zh-CN" dirty="0" smtClean="0"/>
          </a:p>
          <a:p>
            <a:pPr lvl="2"/>
            <a:r>
              <a:rPr lang="zh-CN" altLang="en-US" dirty="0" smtClean="0"/>
              <a:t>相同</a:t>
            </a:r>
            <a:r>
              <a:rPr lang="zh-CN" altLang="en-US" dirty="0"/>
              <a:t>的用户与商家、相同的用户与商品</a:t>
            </a:r>
            <a:endParaRPr lang="en-US" altLang="zh-CN" dirty="0"/>
          </a:p>
          <a:p>
            <a:pPr lvl="1"/>
            <a:r>
              <a:rPr lang="zh-CN" altLang="en-US" dirty="0" smtClean="0"/>
              <a:t>冗余</a:t>
            </a:r>
            <a:r>
              <a:rPr lang="zh-CN" altLang="en-US" dirty="0"/>
              <a:t>关联</a:t>
            </a:r>
            <a:r>
              <a:rPr lang="zh-CN" altLang="en-US" dirty="0" smtClean="0"/>
              <a:t>：完全相关共性</a:t>
            </a:r>
            <a:r>
              <a:rPr lang="zh-CN" altLang="en-US" dirty="0" smtClean="0"/>
              <a:t>之间，例如</a:t>
            </a:r>
            <a:endParaRPr lang="en-US" altLang="zh-CN" dirty="0" smtClean="0"/>
          </a:p>
          <a:p>
            <a:pPr lvl="2"/>
            <a:r>
              <a:rPr lang="zh-CN" altLang="en-US" dirty="0" smtClean="0"/>
              <a:t>相同</a:t>
            </a:r>
            <a:r>
              <a:rPr lang="zh-CN" altLang="en-US" dirty="0"/>
              <a:t>的商品与</a:t>
            </a:r>
            <a:r>
              <a:rPr lang="zh-CN" altLang="en-US" dirty="0" smtClean="0"/>
              <a:t>商家（商品必属于唯一商家）</a:t>
            </a:r>
            <a:endParaRPr lang="zh-CN" altLang="en-US" dirty="0"/>
          </a:p>
          <a:p>
            <a:endParaRPr lang="zh-CN" altLang="en-US" dirty="0"/>
          </a:p>
        </p:txBody>
      </p:sp>
    </p:spTree>
    <p:extLst>
      <p:ext uri="{BB962C8B-B14F-4D97-AF65-F5344CB8AC3E}">
        <p14:creationId xmlns:p14="http://schemas.microsoft.com/office/powerpoint/2010/main" val="2887973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 </a:t>
            </a:r>
            <a:r>
              <a:rPr lang="en-US" altLang="zh-CN" dirty="0" smtClean="0"/>
              <a:t>&gt; </a:t>
            </a:r>
            <a:r>
              <a:rPr lang="zh-CN" altLang="en-US" dirty="0" smtClean="0"/>
              <a:t>测度</a:t>
            </a:r>
            <a:endParaRPr lang="zh-CN" altLang="en-US" dirty="0"/>
          </a:p>
        </p:txBody>
      </p:sp>
      <p:sp>
        <p:nvSpPr>
          <p:cNvPr id="3" name="内容占位符 2"/>
          <p:cNvSpPr>
            <a:spLocks noGrp="1"/>
          </p:cNvSpPr>
          <p:nvPr>
            <p:ph idx="1"/>
          </p:nvPr>
        </p:nvSpPr>
        <p:spPr/>
        <p:txBody>
          <a:bodyPr/>
          <a:lstStyle/>
          <a:p>
            <a:r>
              <a:rPr lang="zh-CN" altLang="en-US" dirty="0" smtClean="0"/>
              <a:t>常用</a:t>
            </a:r>
            <a:r>
              <a:rPr lang="zh-CN" altLang="en-US" dirty="0"/>
              <a:t>统计量</a:t>
            </a:r>
            <a:endParaRPr lang="en-US" altLang="zh-CN" dirty="0"/>
          </a:p>
          <a:p>
            <a:pPr lvl="1"/>
            <a:r>
              <a:rPr lang="zh-CN" altLang="en-US" dirty="0" smtClean="0"/>
              <a:t>计数、求和</a:t>
            </a:r>
            <a:endParaRPr lang="en-US" altLang="zh-CN" dirty="0" smtClean="0"/>
          </a:p>
          <a:p>
            <a:pPr lvl="1"/>
            <a:r>
              <a:rPr lang="zh-CN" altLang="en-US" dirty="0" smtClean="0"/>
              <a:t>差值、比值</a:t>
            </a:r>
            <a:endParaRPr lang="en-US" altLang="zh-CN" dirty="0" smtClean="0"/>
          </a:p>
          <a:p>
            <a:pPr lvl="1"/>
            <a:r>
              <a:rPr lang="zh-CN" altLang="en-US" dirty="0" smtClean="0"/>
              <a:t>均值、中间数、方差、最大</a:t>
            </a:r>
            <a:r>
              <a:rPr lang="en-US" altLang="zh-CN" dirty="0" smtClean="0"/>
              <a:t>/</a:t>
            </a:r>
            <a:r>
              <a:rPr lang="zh-CN" altLang="en-US" dirty="0" smtClean="0"/>
              <a:t>最小值、四分位数</a:t>
            </a:r>
            <a:endParaRPr lang="en-US" altLang="zh-CN" dirty="0" smtClean="0"/>
          </a:p>
          <a:p>
            <a:pPr lvl="1"/>
            <a:r>
              <a:rPr lang="zh-CN" altLang="en-US" dirty="0" smtClean="0"/>
              <a:t>熵、马氏距离</a:t>
            </a:r>
            <a:endParaRPr lang="en-US" altLang="zh-CN" dirty="0" smtClean="0"/>
          </a:p>
          <a:p>
            <a:r>
              <a:rPr lang="zh-CN" altLang="en-US" dirty="0" smtClean="0"/>
              <a:t>计算要点及技巧</a:t>
            </a:r>
            <a:endParaRPr lang="en-US" altLang="zh-CN" dirty="0" smtClean="0"/>
          </a:p>
          <a:p>
            <a:pPr lvl="1"/>
            <a:r>
              <a:rPr lang="zh-CN" altLang="en-US" dirty="0" smtClean="0"/>
              <a:t>缺省值定义</a:t>
            </a:r>
            <a:endParaRPr lang="en-US" altLang="zh-CN" dirty="0" smtClean="0"/>
          </a:p>
          <a:p>
            <a:pPr lvl="1"/>
            <a:r>
              <a:rPr lang="zh-CN" altLang="en-US" dirty="0" smtClean="0"/>
              <a:t>异常值处理</a:t>
            </a:r>
            <a:endParaRPr lang="en-US" altLang="zh-CN" dirty="0" smtClean="0"/>
          </a:p>
          <a:p>
            <a:pPr lvl="1"/>
            <a:r>
              <a:rPr lang="zh-CN" altLang="en-US" dirty="0" smtClean="0"/>
              <a:t>归一化</a:t>
            </a:r>
            <a:endParaRPr lang="en-US" altLang="zh-CN" dirty="0"/>
          </a:p>
          <a:p>
            <a:pPr lvl="1"/>
            <a:r>
              <a:rPr lang="zh-CN" altLang="en-US" dirty="0" smtClean="0"/>
              <a:t>线性</a:t>
            </a:r>
            <a:r>
              <a:rPr lang="en-US" altLang="zh-CN" dirty="0" smtClean="0"/>
              <a:t>/</a:t>
            </a:r>
            <a:r>
              <a:rPr lang="zh-CN" altLang="en-US" dirty="0" smtClean="0"/>
              <a:t>非线性缩放</a:t>
            </a:r>
            <a:endParaRPr lang="en-US" altLang="zh-CN" dirty="0" smtClean="0"/>
          </a:p>
          <a:p>
            <a:pPr lvl="1"/>
            <a:endParaRPr lang="zh-CN" altLang="en-US" dirty="0"/>
          </a:p>
        </p:txBody>
      </p:sp>
    </p:spTree>
    <p:extLst>
      <p:ext uri="{BB962C8B-B14F-4D97-AF65-F5344CB8AC3E}">
        <p14:creationId xmlns:p14="http://schemas.microsoft.com/office/powerpoint/2010/main" val="3043540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行为及场景</a:t>
            </a:r>
          </a:p>
        </p:txBody>
      </p:sp>
      <p:sp>
        <p:nvSpPr>
          <p:cNvPr id="3" name="内容占位符 2"/>
          <p:cNvSpPr>
            <a:spLocks noGrp="1"/>
          </p:cNvSpPr>
          <p:nvPr>
            <p:ph idx="1"/>
          </p:nvPr>
        </p:nvSpPr>
        <p:spPr/>
        <p:txBody>
          <a:bodyPr>
            <a:normAutofit/>
          </a:bodyPr>
          <a:lstStyle/>
          <a:p>
            <a:r>
              <a:rPr lang="zh-CN" altLang="en-US" dirty="0" smtClean="0"/>
              <a:t>与</a:t>
            </a:r>
            <a:r>
              <a:rPr lang="zh-CN" altLang="en-US" dirty="0"/>
              <a:t>特征</a:t>
            </a:r>
            <a:r>
              <a:rPr lang="zh-CN" altLang="en-US" dirty="0" smtClean="0"/>
              <a:t>的关系</a:t>
            </a:r>
            <a:endParaRPr lang="en-US" altLang="zh-CN" dirty="0" smtClean="0"/>
          </a:p>
          <a:p>
            <a:pPr lvl="1"/>
            <a:r>
              <a:rPr lang="zh-CN" altLang="en-US" dirty="0" smtClean="0"/>
              <a:t>从对场景的描述以及案例分析中，发现提取作弊行为共性</a:t>
            </a:r>
            <a:endParaRPr lang="en-US" altLang="zh-CN" dirty="0" smtClean="0"/>
          </a:p>
          <a:p>
            <a:pPr lvl="1"/>
            <a:r>
              <a:rPr lang="zh-CN" altLang="en-US" dirty="0" smtClean="0"/>
              <a:t>每一个共性即可转化为由若干维度上的一个统计量来描述的特征，同时也模糊定义了该特征的可接受范围</a:t>
            </a:r>
            <a:endParaRPr lang="en-US" altLang="zh-CN" dirty="0" smtClean="0"/>
          </a:p>
          <a:p>
            <a:r>
              <a:rPr lang="zh-CN" altLang="en-US" dirty="0"/>
              <a:t>案例</a:t>
            </a:r>
            <a:r>
              <a:rPr lang="zh-CN" altLang="en-US" dirty="0" smtClean="0"/>
              <a:t>分析：经销商行为</a:t>
            </a:r>
            <a:endParaRPr lang="en-US" altLang="zh-CN" dirty="0"/>
          </a:p>
          <a:p>
            <a:pPr lvl="1"/>
            <a:r>
              <a:rPr lang="zh-CN" altLang="en-US" dirty="0" smtClean="0"/>
              <a:t>批量</a:t>
            </a:r>
            <a:r>
              <a:rPr lang="zh-CN" altLang="en-US" dirty="0"/>
              <a:t>地以优惠价格买入单一商品，然后转卖给下游实体牟取利益</a:t>
            </a:r>
            <a:endParaRPr lang="en-US" altLang="zh-CN" dirty="0"/>
          </a:p>
          <a:p>
            <a:pPr lvl="1"/>
            <a:r>
              <a:rPr lang="zh-CN" altLang="en-US" dirty="0"/>
              <a:t>场景特点</a:t>
            </a:r>
            <a:endParaRPr lang="en-US" altLang="zh-CN" dirty="0"/>
          </a:p>
          <a:p>
            <a:pPr lvl="2"/>
            <a:r>
              <a:rPr lang="zh-CN" altLang="en-US" dirty="0"/>
              <a:t>量大：重复下单，赚取累计差价</a:t>
            </a:r>
            <a:endParaRPr lang="en-US" altLang="zh-CN" dirty="0"/>
          </a:p>
          <a:p>
            <a:pPr lvl="2"/>
            <a:r>
              <a:rPr lang="zh-CN" altLang="en-US" dirty="0"/>
              <a:t>优惠方式相近：重复使用，简化下单过程</a:t>
            </a:r>
            <a:endParaRPr lang="en-US" altLang="zh-CN" dirty="0"/>
          </a:p>
          <a:p>
            <a:pPr lvl="2"/>
            <a:r>
              <a:rPr lang="zh-CN" altLang="en-US" dirty="0"/>
              <a:t>针对商品集中：</a:t>
            </a:r>
            <a:r>
              <a:rPr lang="zh-CN" altLang="en-US" dirty="0" smtClean="0"/>
              <a:t>方便优惠券</a:t>
            </a:r>
            <a:r>
              <a:rPr lang="zh-CN" altLang="en-US" dirty="0"/>
              <a:t>的收集，促销策略的</a:t>
            </a:r>
            <a:r>
              <a:rPr lang="zh-CN" altLang="en-US" dirty="0" smtClean="0"/>
              <a:t>调查</a:t>
            </a:r>
            <a:endParaRPr lang="en-US" altLang="zh-CN" dirty="0" smtClean="0"/>
          </a:p>
          <a:p>
            <a:pPr lvl="2"/>
            <a:r>
              <a:rPr lang="zh-CN" altLang="en-US" dirty="0" smtClean="0"/>
              <a:t>转卖</a:t>
            </a:r>
            <a:r>
              <a:rPr lang="zh-CN" altLang="en-US" dirty="0"/>
              <a:t>对象集中：稳定有保障的下游，方便下单</a:t>
            </a:r>
            <a:r>
              <a:rPr lang="zh-CN" altLang="en-US" dirty="0" smtClean="0"/>
              <a:t>操作</a:t>
            </a:r>
            <a:endParaRPr lang="en-US" altLang="zh-CN" dirty="0" smtClean="0"/>
          </a:p>
          <a:p>
            <a:pPr lvl="1"/>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3351370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行为及场景</a:t>
            </a:r>
          </a:p>
        </p:txBody>
      </p:sp>
      <p:sp>
        <p:nvSpPr>
          <p:cNvPr id="3" name="内容占位符 2"/>
          <p:cNvSpPr>
            <a:spLocks noGrp="1"/>
          </p:cNvSpPr>
          <p:nvPr>
            <p:ph idx="1"/>
          </p:nvPr>
        </p:nvSpPr>
        <p:spPr/>
        <p:txBody>
          <a:bodyPr>
            <a:normAutofit/>
          </a:bodyPr>
          <a:lstStyle/>
          <a:p>
            <a:r>
              <a:rPr lang="zh-CN" altLang="en-US" dirty="0" smtClean="0"/>
              <a:t>案例分析：经销商行为</a:t>
            </a:r>
            <a:endParaRPr lang="en-US" altLang="zh-CN" dirty="0"/>
          </a:p>
          <a:p>
            <a:pPr lvl="1"/>
            <a:r>
              <a:rPr lang="zh-CN" altLang="en-US" dirty="0"/>
              <a:t>特征</a:t>
            </a:r>
            <a:r>
              <a:rPr lang="zh-CN" altLang="en-US" dirty="0" smtClean="0"/>
              <a:t>设计</a:t>
            </a:r>
            <a:endParaRPr lang="en-US" altLang="zh-CN" dirty="0" smtClean="0"/>
          </a:p>
          <a:p>
            <a:pPr lvl="2"/>
            <a:r>
              <a:rPr lang="zh-CN" altLang="en-US" dirty="0" smtClean="0"/>
              <a:t>前提</a:t>
            </a:r>
            <a:r>
              <a:rPr lang="zh-CN" altLang="en-US" dirty="0"/>
              <a:t>假设</a:t>
            </a:r>
            <a:endParaRPr lang="en-US" altLang="zh-CN" dirty="0"/>
          </a:p>
          <a:p>
            <a:pPr lvl="3"/>
            <a:r>
              <a:rPr lang="en-US" altLang="zh-CN" dirty="0"/>
              <a:t>IP</a:t>
            </a:r>
            <a:r>
              <a:rPr lang="zh-CN" altLang="en-US" dirty="0"/>
              <a:t>一致性：</a:t>
            </a:r>
            <a:r>
              <a:rPr lang="zh-CN" altLang="en-US" dirty="0" smtClean="0"/>
              <a:t>经销商使用</a:t>
            </a:r>
            <a:r>
              <a:rPr lang="zh-CN" altLang="en-US" dirty="0"/>
              <a:t>同一</a:t>
            </a:r>
            <a:r>
              <a:rPr lang="en-US" altLang="zh-CN" dirty="0"/>
              <a:t>IP</a:t>
            </a:r>
            <a:r>
              <a:rPr lang="zh-CN" altLang="en-US" dirty="0"/>
              <a:t>地址重复下单</a:t>
            </a:r>
            <a:endParaRPr lang="en-US" altLang="zh-CN" dirty="0"/>
          </a:p>
          <a:p>
            <a:pPr lvl="2"/>
            <a:r>
              <a:rPr lang="zh-CN" altLang="en-US" dirty="0"/>
              <a:t>针对场景特点的特征</a:t>
            </a:r>
            <a:endParaRPr lang="en-US" altLang="zh-CN" dirty="0"/>
          </a:p>
          <a:p>
            <a:pPr lvl="3"/>
            <a:r>
              <a:rPr lang="zh-CN" altLang="en-US" dirty="0"/>
              <a:t>量大</a:t>
            </a:r>
            <a:r>
              <a:rPr lang="zh-CN" altLang="en-US" dirty="0" smtClean="0"/>
              <a:t>：当天 </a:t>
            </a:r>
            <a:r>
              <a:rPr lang="en-US" altLang="zh-CN" dirty="0" smtClean="0"/>
              <a:t>&gt; </a:t>
            </a:r>
            <a:r>
              <a:rPr lang="zh-CN" altLang="en-US" dirty="0" smtClean="0"/>
              <a:t>同一下单</a:t>
            </a:r>
            <a:r>
              <a:rPr lang="en-US" altLang="zh-CN" dirty="0" smtClean="0"/>
              <a:t>IP</a:t>
            </a:r>
            <a:r>
              <a:rPr lang="zh-CN" altLang="en-US" dirty="0" smtClean="0"/>
              <a:t> </a:t>
            </a:r>
            <a:r>
              <a:rPr lang="en-US" altLang="zh-CN" dirty="0" smtClean="0"/>
              <a:t>&gt;&gt; </a:t>
            </a:r>
            <a:r>
              <a:rPr lang="zh-CN" altLang="en-US" dirty="0" smtClean="0"/>
              <a:t>订单</a:t>
            </a:r>
            <a:r>
              <a:rPr lang="zh-CN" altLang="en-US" dirty="0"/>
              <a:t>量</a:t>
            </a:r>
            <a:endParaRPr lang="en-US" altLang="zh-CN" dirty="0"/>
          </a:p>
          <a:p>
            <a:pPr lvl="3"/>
            <a:r>
              <a:rPr lang="zh-CN" altLang="en-US" dirty="0"/>
              <a:t>优惠</a:t>
            </a:r>
            <a:r>
              <a:rPr lang="zh-CN" altLang="en-US" dirty="0" smtClean="0"/>
              <a:t>方式：当天 </a:t>
            </a:r>
            <a:r>
              <a:rPr lang="en-US" altLang="zh-CN" dirty="0" smtClean="0"/>
              <a:t>&gt; </a:t>
            </a:r>
            <a:r>
              <a:rPr lang="zh-CN" altLang="en-US" dirty="0" smtClean="0"/>
              <a:t>同一</a:t>
            </a:r>
            <a:r>
              <a:rPr lang="zh-CN" altLang="en-US" dirty="0"/>
              <a:t>下单</a:t>
            </a:r>
            <a:r>
              <a:rPr lang="en-US" altLang="zh-CN" dirty="0" smtClean="0"/>
              <a:t>IP &gt;&gt; </a:t>
            </a:r>
            <a:r>
              <a:rPr lang="zh-CN" altLang="en-US" dirty="0" smtClean="0"/>
              <a:t>同一商品</a:t>
            </a:r>
            <a:r>
              <a:rPr lang="zh-CN" altLang="en-US" dirty="0"/>
              <a:t> </a:t>
            </a:r>
            <a:r>
              <a:rPr lang="en-US" altLang="zh-CN" dirty="0" smtClean="0"/>
              <a:t>&gt; </a:t>
            </a:r>
            <a:r>
              <a:rPr lang="zh-CN" altLang="en-US" dirty="0" smtClean="0"/>
              <a:t>使用优惠方式种类数</a:t>
            </a:r>
            <a:endParaRPr lang="en-US" altLang="zh-CN" dirty="0"/>
          </a:p>
          <a:p>
            <a:pPr lvl="3"/>
            <a:r>
              <a:rPr lang="zh-CN" altLang="en-US" dirty="0" smtClean="0"/>
              <a:t>商品</a:t>
            </a:r>
            <a:r>
              <a:rPr lang="zh-CN" altLang="en-US" dirty="0"/>
              <a:t>集中</a:t>
            </a:r>
            <a:r>
              <a:rPr lang="zh-CN" altLang="en-US" dirty="0" smtClean="0"/>
              <a:t>：当天 </a:t>
            </a:r>
            <a:r>
              <a:rPr lang="en-US" altLang="zh-CN" dirty="0" smtClean="0"/>
              <a:t>&gt; </a:t>
            </a:r>
            <a:r>
              <a:rPr lang="zh-CN" altLang="en-US" dirty="0" smtClean="0"/>
              <a:t>同一下单</a:t>
            </a:r>
            <a:r>
              <a:rPr lang="en-US" altLang="zh-CN" dirty="0" smtClean="0"/>
              <a:t>IP</a:t>
            </a:r>
            <a:r>
              <a:rPr lang="zh-CN" altLang="en-US" dirty="0" smtClean="0"/>
              <a:t> </a:t>
            </a:r>
            <a:r>
              <a:rPr lang="en-US" altLang="zh-CN" dirty="0" smtClean="0"/>
              <a:t>&gt;&gt; </a:t>
            </a:r>
            <a:r>
              <a:rPr lang="zh-CN" altLang="en-US" dirty="0" smtClean="0"/>
              <a:t>购买商品数量与</a:t>
            </a:r>
            <a:r>
              <a:rPr lang="zh-CN" altLang="en-US" dirty="0"/>
              <a:t>订单量的比值</a:t>
            </a:r>
            <a:endParaRPr lang="en-US" altLang="zh-CN" dirty="0"/>
          </a:p>
          <a:p>
            <a:pPr lvl="3"/>
            <a:r>
              <a:rPr lang="zh-CN" altLang="en-US" dirty="0"/>
              <a:t>收货方</a:t>
            </a:r>
            <a:r>
              <a:rPr lang="zh-CN" altLang="en-US" dirty="0" smtClean="0"/>
              <a:t>集中：当天 </a:t>
            </a:r>
            <a:r>
              <a:rPr lang="en-US" altLang="zh-CN" dirty="0" smtClean="0"/>
              <a:t>&gt; </a:t>
            </a:r>
            <a:r>
              <a:rPr lang="zh-CN" altLang="en-US" dirty="0" smtClean="0"/>
              <a:t>同一下单</a:t>
            </a:r>
            <a:r>
              <a:rPr lang="en-US" altLang="zh-CN" dirty="0" smtClean="0"/>
              <a:t>IP</a:t>
            </a:r>
            <a:r>
              <a:rPr lang="zh-CN" altLang="en-US" dirty="0" smtClean="0"/>
              <a:t> </a:t>
            </a:r>
            <a:r>
              <a:rPr lang="en-US" altLang="zh-CN" dirty="0" smtClean="0"/>
              <a:t>&gt;&gt; </a:t>
            </a:r>
            <a:r>
              <a:rPr lang="zh-CN" altLang="en-US" dirty="0" smtClean="0"/>
              <a:t>收货地址</a:t>
            </a:r>
            <a:r>
              <a:rPr lang="zh-CN" altLang="en-US" dirty="0"/>
              <a:t>数量</a:t>
            </a:r>
            <a:r>
              <a:rPr lang="zh-CN" altLang="en-US" dirty="0" smtClean="0"/>
              <a:t>与</a:t>
            </a:r>
            <a:r>
              <a:rPr lang="zh-CN" altLang="en-US" dirty="0"/>
              <a:t>订单量的</a:t>
            </a:r>
            <a:r>
              <a:rPr lang="zh-CN" altLang="en-US" dirty="0" smtClean="0"/>
              <a:t>比值</a:t>
            </a:r>
            <a:endParaRPr lang="en-US" altLang="zh-CN" dirty="0" smtClean="0"/>
          </a:p>
          <a:p>
            <a:pPr lvl="2"/>
            <a:r>
              <a:rPr lang="zh-CN" altLang="en-US" dirty="0"/>
              <a:t>衍生特征</a:t>
            </a:r>
            <a:endParaRPr lang="en-US" altLang="zh-CN" dirty="0"/>
          </a:p>
          <a:p>
            <a:pPr lvl="3"/>
            <a:r>
              <a:rPr lang="zh-CN" altLang="en-US" dirty="0"/>
              <a:t>下单用户</a:t>
            </a:r>
            <a:r>
              <a:rPr lang="zh-CN" altLang="en-US" dirty="0" smtClean="0"/>
              <a:t>分散度：当天 </a:t>
            </a:r>
            <a:r>
              <a:rPr lang="en-US" altLang="zh-CN" dirty="0" smtClean="0"/>
              <a:t>&gt; </a:t>
            </a:r>
            <a:r>
              <a:rPr lang="zh-CN" altLang="en-US" dirty="0" smtClean="0"/>
              <a:t>同一</a:t>
            </a:r>
            <a:r>
              <a:rPr lang="zh-CN" altLang="en-US" dirty="0"/>
              <a:t>下单</a:t>
            </a:r>
            <a:r>
              <a:rPr lang="en-US" altLang="zh-CN" dirty="0" smtClean="0"/>
              <a:t>IP</a:t>
            </a:r>
            <a:r>
              <a:rPr lang="zh-CN" altLang="en-US" dirty="0" smtClean="0"/>
              <a:t> </a:t>
            </a:r>
            <a:r>
              <a:rPr lang="en-US" altLang="zh-CN" dirty="0" smtClean="0"/>
              <a:t>&gt;&gt; </a:t>
            </a:r>
            <a:r>
              <a:rPr lang="zh-CN" altLang="en-US" dirty="0" smtClean="0"/>
              <a:t>账户数量与</a:t>
            </a:r>
            <a:r>
              <a:rPr lang="zh-CN" altLang="en-US" dirty="0"/>
              <a:t>订单量</a:t>
            </a:r>
            <a:r>
              <a:rPr lang="zh-CN" altLang="en-US" dirty="0" smtClean="0"/>
              <a:t>比值</a:t>
            </a:r>
            <a:endParaRPr lang="en-US" altLang="zh-CN" dirty="0"/>
          </a:p>
          <a:p>
            <a:pPr lvl="1"/>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2647861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面向订单行的</a:t>
            </a:r>
            <a:r>
              <a:rPr lang="zh-CN" altLang="en-US" dirty="0"/>
              <a:t>作弊识别</a:t>
            </a:r>
          </a:p>
        </p:txBody>
      </p:sp>
      <p:sp>
        <p:nvSpPr>
          <p:cNvPr id="3" name="内容占位符 2"/>
          <p:cNvSpPr>
            <a:spLocks noGrp="1"/>
          </p:cNvSpPr>
          <p:nvPr>
            <p:ph idx="1"/>
          </p:nvPr>
        </p:nvSpPr>
        <p:spPr/>
        <p:txBody>
          <a:bodyPr/>
          <a:lstStyle/>
          <a:p>
            <a:r>
              <a:rPr lang="zh-CN" altLang="en-US" dirty="0" smtClean="0"/>
              <a:t>优势</a:t>
            </a:r>
            <a:endParaRPr lang="en-US" altLang="zh-CN" dirty="0" smtClean="0"/>
          </a:p>
          <a:p>
            <a:pPr lvl="1"/>
            <a:r>
              <a:rPr lang="zh-CN" altLang="en-US" dirty="0" smtClean="0"/>
              <a:t>订单行是订单模型中最细粒度的数据，因此基于订单行可以挖掘出丰富的数据及特征</a:t>
            </a:r>
            <a:endParaRPr lang="en-US" altLang="zh-CN" dirty="0" smtClean="0"/>
          </a:p>
          <a:p>
            <a:pPr lvl="1"/>
            <a:r>
              <a:rPr lang="zh-CN" altLang="en-US" dirty="0"/>
              <a:t>从</a:t>
            </a:r>
            <a:r>
              <a:rPr lang="zh-CN" altLang="en-US" dirty="0" smtClean="0"/>
              <a:t>订单行的判定结果出发，很容易聚合到高级别实体的判定，如判定不良用户、不良商铺、不良商品等等</a:t>
            </a:r>
            <a:endParaRPr lang="en-US" altLang="zh-CN" dirty="0" smtClean="0"/>
          </a:p>
        </p:txBody>
      </p:sp>
    </p:spTree>
    <p:extLst>
      <p:ext uri="{BB962C8B-B14F-4D97-AF65-F5344CB8AC3E}">
        <p14:creationId xmlns:p14="http://schemas.microsoft.com/office/powerpoint/2010/main" val="40998690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smtClean="0"/>
              <a:t>面向订单行的反作弊系统适用于京东的订单模型</a:t>
            </a:r>
            <a:endParaRPr lang="en-US" altLang="zh-CN" dirty="0" smtClean="0"/>
          </a:p>
          <a:p>
            <a:r>
              <a:rPr lang="zh-CN" altLang="en-US" dirty="0"/>
              <a:t>反刷</a:t>
            </a:r>
            <a:r>
              <a:rPr lang="zh-CN" altLang="en-US" dirty="0" smtClean="0"/>
              <a:t>单的关键是研究作弊行为与场景，构建描述行为</a:t>
            </a:r>
            <a:r>
              <a:rPr lang="zh-CN" altLang="en-US" dirty="0"/>
              <a:t>模式</a:t>
            </a:r>
            <a:r>
              <a:rPr lang="zh-CN" altLang="en-US" dirty="0" smtClean="0"/>
              <a:t>共性、特性的特征，以及了解计算这些特征所使用数据的来源</a:t>
            </a:r>
            <a:endParaRPr lang="en-US" altLang="zh-CN" dirty="0" smtClean="0"/>
          </a:p>
          <a:p>
            <a:r>
              <a:rPr lang="zh-CN" altLang="en-US" dirty="0" smtClean="0"/>
              <a:t>特征的三个要素是时间维度、空间维度、和测度</a:t>
            </a:r>
            <a:endParaRPr lang="en-US" altLang="zh-CN" dirty="0" smtClean="0"/>
          </a:p>
          <a:p>
            <a:pPr lvl="1"/>
            <a:r>
              <a:rPr lang="zh-CN" altLang="en-US" dirty="0" smtClean="0"/>
              <a:t>有些特征是时变的，有些则不是，取决于特征是否用到有时滞效应</a:t>
            </a:r>
            <a:r>
              <a:rPr lang="zh-CN" altLang="en-US" dirty="0"/>
              <a:t>或者有</a:t>
            </a:r>
            <a:r>
              <a:rPr lang="zh-CN" altLang="en-US" dirty="0" smtClean="0"/>
              <a:t>反馈的数据</a:t>
            </a:r>
            <a:endParaRPr lang="en-US" altLang="zh-CN" dirty="0" smtClean="0"/>
          </a:p>
          <a:p>
            <a:pPr lvl="1"/>
            <a:r>
              <a:rPr lang="zh-CN" altLang="en-US" dirty="0" smtClean="0"/>
              <a:t>空间维度和测度则体现了设计者对行为或场景的性质和模式的理解</a:t>
            </a:r>
            <a:endParaRPr lang="en-US" altLang="zh-CN" dirty="0" smtClean="0"/>
          </a:p>
          <a:p>
            <a:pPr lvl="1"/>
            <a:r>
              <a:rPr lang="zh-CN" altLang="en-US" dirty="0" smtClean="0"/>
              <a:t>做聚合时，宜将相关性低的数据源构建联合维度</a:t>
            </a:r>
            <a:endParaRPr lang="en-US" altLang="zh-CN" dirty="0" smtClean="0"/>
          </a:p>
          <a:p>
            <a:endParaRPr lang="zh-CN" altLang="en-US" dirty="0"/>
          </a:p>
        </p:txBody>
      </p:sp>
    </p:spTree>
    <p:extLst>
      <p:ext uri="{BB962C8B-B14F-4D97-AF65-F5344CB8AC3E}">
        <p14:creationId xmlns:p14="http://schemas.microsoft.com/office/powerpoint/2010/main" val="2983226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AOF</a:t>
            </a:r>
            <a:r>
              <a:rPr lang="zh-CN" altLang="en-US" dirty="0"/>
              <a:t>：下一代反刷单系统</a:t>
            </a:r>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85493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反作弊系统的需求与挑战</a:t>
            </a:r>
            <a:endParaRPr lang="zh-CN" altLang="en-US" dirty="0"/>
          </a:p>
        </p:txBody>
      </p:sp>
      <p:sp>
        <p:nvSpPr>
          <p:cNvPr id="5" name="内容占位符 4"/>
          <p:cNvSpPr>
            <a:spLocks noGrp="1"/>
          </p:cNvSpPr>
          <p:nvPr>
            <p:ph idx="1"/>
          </p:nvPr>
        </p:nvSpPr>
        <p:spPr/>
        <p:txBody>
          <a:bodyPr>
            <a:normAutofit/>
          </a:bodyPr>
          <a:lstStyle/>
          <a:p>
            <a:r>
              <a:rPr lang="zh-CN" altLang="en-US" dirty="0"/>
              <a:t>适应</a:t>
            </a:r>
            <a:r>
              <a:rPr lang="zh-CN" altLang="en-US" dirty="0" smtClean="0"/>
              <a:t>多样化的数据源（</a:t>
            </a:r>
            <a:r>
              <a:rPr lang="en-US" altLang="zh-CN" dirty="0" smtClean="0"/>
              <a:t>Adaptability</a:t>
            </a:r>
            <a:r>
              <a:rPr lang="zh-CN" altLang="en-US" dirty="0" smtClean="0"/>
              <a:t>）</a:t>
            </a:r>
            <a:endParaRPr lang="en-US" altLang="zh-CN" dirty="0" smtClean="0"/>
          </a:p>
          <a:p>
            <a:pPr lvl="1"/>
            <a:r>
              <a:rPr lang="zh-CN" altLang="en-US" dirty="0" smtClean="0"/>
              <a:t>数据</a:t>
            </a:r>
            <a:r>
              <a:rPr lang="zh-CN" altLang="en-US" dirty="0"/>
              <a:t>来源</a:t>
            </a:r>
            <a:r>
              <a:rPr lang="zh-CN" altLang="en-US" dirty="0" smtClean="0"/>
              <a:t>除京东数据仓库（</a:t>
            </a:r>
            <a:r>
              <a:rPr lang="en-US" altLang="zh-CN" dirty="0" smtClean="0"/>
              <a:t>JDW</a:t>
            </a:r>
            <a:r>
              <a:rPr lang="zh-CN" altLang="en-US" dirty="0" smtClean="0"/>
              <a:t>）以外，也包括京东云（</a:t>
            </a:r>
            <a:r>
              <a:rPr lang="en-US" altLang="zh-CN" dirty="0" smtClean="0"/>
              <a:t>JFS</a:t>
            </a:r>
            <a:r>
              <a:rPr lang="zh-CN" altLang="en-US" dirty="0" smtClean="0"/>
              <a:t>）、京东消息队列（</a:t>
            </a:r>
            <a:r>
              <a:rPr lang="en-US" altLang="zh-CN" dirty="0" smtClean="0"/>
              <a:t>JMQ</a:t>
            </a:r>
            <a:r>
              <a:rPr lang="zh-CN" altLang="en-US" dirty="0" smtClean="0"/>
              <a:t>）、通过</a:t>
            </a:r>
            <a:r>
              <a:rPr lang="en-US" altLang="zh-CN" dirty="0" smtClean="0"/>
              <a:t>FTP</a:t>
            </a:r>
            <a:r>
              <a:rPr lang="zh-CN" altLang="en-US" dirty="0" smtClean="0"/>
              <a:t>传送的数据等等</a:t>
            </a:r>
            <a:endParaRPr lang="en-US" altLang="zh-CN" dirty="0" smtClean="0"/>
          </a:p>
          <a:p>
            <a:pPr lvl="1"/>
            <a:r>
              <a:rPr lang="zh-CN" altLang="en-US" dirty="0" smtClean="0"/>
              <a:t>对于批量数据，解决可用时间的不一致；对于流式数据，需要</a:t>
            </a:r>
            <a:r>
              <a:rPr lang="zh-CN" altLang="en-US" dirty="0" smtClean="0"/>
              <a:t>做批量持久</a:t>
            </a:r>
            <a:r>
              <a:rPr lang="zh-CN" altLang="en-US" dirty="0" smtClean="0"/>
              <a:t>化</a:t>
            </a:r>
            <a:endParaRPr lang="en-US" altLang="zh-CN" dirty="0" smtClean="0"/>
          </a:p>
          <a:p>
            <a:r>
              <a:rPr lang="zh-CN" altLang="en-US" dirty="0" smtClean="0"/>
              <a:t>泛化</a:t>
            </a:r>
            <a:r>
              <a:rPr lang="zh-CN" altLang="en-US" dirty="0"/>
              <a:t>特征</a:t>
            </a:r>
            <a:r>
              <a:rPr lang="zh-CN" altLang="en-US" dirty="0" smtClean="0"/>
              <a:t>计算过程（</a:t>
            </a:r>
            <a:r>
              <a:rPr lang="en-US" altLang="zh-CN" dirty="0" smtClean="0"/>
              <a:t>Generalization</a:t>
            </a:r>
            <a:r>
              <a:rPr lang="zh-CN" altLang="en-US" dirty="0" smtClean="0"/>
              <a:t>）</a:t>
            </a:r>
            <a:endParaRPr lang="en-US" altLang="zh-CN" dirty="0" smtClean="0"/>
          </a:p>
          <a:p>
            <a:pPr lvl="1"/>
            <a:r>
              <a:rPr lang="zh-CN" altLang="en-US" dirty="0" smtClean="0"/>
              <a:t>不同场景的计算对象不同，例如：全</a:t>
            </a:r>
            <a:r>
              <a:rPr lang="zh-CN" altLang="en-US" dirty="0"/>
              <a:t>量</a:t>
            </a:r>
            <a:r>
              <a:rPr lang="zh-CN" altLang="en-US" dirty="0" smtClean="0"/>
              <a:t>订单、</a:t>
            </a:r>
            <a:r>
              <a:rPr lang="en-US" altLang="zh-CN" dirty="0" smtClean="0"/>
              <a:t>POP</a:t>
            </a:r>
            <a:r>
              <a:rPr lang="zh-CN" altLang="en-US" dirty="0" smtClean="0"/>
              <a:t>实物订单、移动订单等等</a:t>
            </a:r>
            <a:endParaRPr lang="en-US" altLang="zh-CN" dirty="0" smtClean="0"/>
          </a:p>
          <a:p>
            <a:pPr lvl="1"/>
            <a:r>
              <a:rPr lang="zh-CN" altLang="en-US" dirty="0"/>
              <a:t>特征</a:t>
            </a:r>
            <a:r>
              <a:rPr lang="zh-CN" altLang="en-US" dirty="0" smtClean="0"/>
              <a:t>维度多种多样，给抽象化计算过程以及管理、调度计算任务带来困难</a:t>
            </a:r>
            <a:endParaRPr lang="en-US" altLang="zh-CN" dirty="0" smtClean="0"/>
          </a:p>
          <a:p>
            <a:pPr lvl="1"/>
            <a:endParaRPr lang="en-US" altLang="zh-CN" dirty="0" smtClean="0"/>
          </a:p>
          <a:p>
            <a:pPr lvl="1"/>
            <a:endParaRPr lang="en-US" altLang="zh-CN" dirty="0"/>
          </a:p>
          <a:p>
            <a:pPr lvl="2"/>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1951660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反作弊系统的需求与挑战</a:t>
            </a:r>
            <a:endParaRPr lang="zh-CN" altLang="en-US" dirty="0"/>
          </a:p>
        </p:txBody>
      </p:sp>
      <p:sp>
        <p:nvSpPr>
          <p:cNvPr id="5" name="内容占位符 4"/>
          <p:cNvSpPr>
            <a:spLocks noGrp="1"/>
          </p:cNvSpPr>
          <p:nvPr>
            <p:ph idx="1"/>
          </p:nvPr>
        </p:nvSpPr>
        <p:spPr/>
        <p:txBody>
          <a:bodyPr>
            <a:normAutofit/>
          </a:bodyPr>
          <a:lstStyle/>
          <a:p>
            <a:r>
              <a:rPr lang="zh-CN" altLang="en-US" dirty="0" smtClean="0"/>
              <a:t>结果可复现性（</a:t>
            </a:r>
            <a:r>
              <a:rPr lang="en-US" altLang="zh-CN" dirty="0" smtClean="0"/>
              <a:t>Reproducibility</a:t>
            </a:r>
            <a:r>
              <a:rPr lang="zh-CN" altLang="en-US" dirty="0" smtClean="0"/>
              <a:t>）</a:t>
            </a:r>
            <a:endParaRPr lang="en-US" altLang="zh-CN" dirty="0" smtClean="0"/>
          </a:p>
          <a:p>
            <a:pPr lvl="1"/>
            <a:r>
              <a:rPr lang="zh-CN" altLang="en-US" dirty="0" smtClean="0"/>
              <a:t>任何一条判定都要保留现场，现场可帮助回溯判定产生的过程</a:t>
            </a:r>
            <a:endParaRPr lang="en-US" altLang="zh-CN" dirty="0" smtClean="0"/>
          </a:p>
          <a:p>
            <a:pPr lvl="2"/>
            <a:r>
              <a:rPr lang="zh-CN" altLang="en-US" dirty="0"/>
              <a:t>当时</a:t>
            </a:r>
            <a:r>
              <a:rPr lang="zh-CN" altLang="en-US" dirty="0" smtClean="0"/>
              <a:t>点的业务数据</a:t>
            </a:r>
            <a:endParaRPr lang="en-US" altLang="zh-CN" dirty="0" smtClean="0"/>
          </a:p>
          <a:p>
            <a:pPr lvl="2"/>
            <a:r>
              <a:rPr lang="zh-CN" altLang="en-US" dirty="0"/>
              <a:t>当时</a:t>
            </a:r>
            <a:r>
              <a:rPr lang="zh-CN" altLang="en-US" dirty="0" smtClean="0"/>
              <a:t>点的特征</a:t>
            </a:r>
            <a:endParaRPr lang="en-US" altLang="zh-CN" dirty="0" smtClean="0"/>
          </a:p>
          <a:p>
            <a:pPr lvl="2"/>
            <a:r>
              <a:rPr lang="zh-CN" altLang="en-US" dirty="0" smtClean="0"/>
              <a:t>计算逻辑（包括代码）</a:t>
            </a:r>
            <a:r>
              <a:rPr lang="zh-CN" altLang="en-US" dirty="0"/>
              <a:t>和</a:t>
            </a:r>
            <a:r>
              <a:rPr lang="zh-CN" altLang="en-US" dirty="0" smtClean="0"/>
              <a:t>系统配置（包括模型及其参数）</a:t>
            </a:r>
            <a:endParaRPr lang="en-US" altLang="zh-CN" dirty="0"/>
          </a:p>
          <a:p>
            <a:pPr lvl="1"/>
            <a:r>
              <a:rPr lang="zh-CN" altLang="en-US" dirty="0" smtClean="0"/>
              <a:t>当对判定结果存在分歧的时候，可以快速追溯问题的根源</a:t>
            </a:r>
            <a:endParaRPr lang="en-US" altLang="zh-CN" dirty="0" smtClean="0"/>
          </a:p>
          <a:p>
            <a:r>
              <a:rPr lang="zh-CN" altLang="en-US" dirty="0" smtClean="0"/>
              <a:t>灵活</a:t>
            </a:r>
            <a:r>
              <a:rPr lang="zh-CN" altLang="en-US" dirty="0"/>
              <a:t>的</a:t>
            </a:r>
            <a:r>
              <a:rPr lang="zh-CN" altLang="en-US" dirty="0" smtClean="0"/>
              <a:t>决策系统（</a:t>
            </a:r>
            <a:r>
              <a:rPr lang="en-US" altLang="zh-CN" dirty="0" smtClean="0"/>
              <a:t>Flexibility</a:t>
            </a:r>
            <a:r>
              <a:rPr lang="zh-CN" altLang="en-US" dirty="0" smtClean="0"/>
              <a:t>）</a:t>
            </a:r>
            <a:endParaRPr lang="en-US" altLang="zh-CN" dirty="0" smtClean="0"/>
          </a:p>
          <a:p>
            <a:pPr lvl="1"/>
            <a:r>
              <a:rPr lang="zh-CN" altLang="en-US" dirty="0" smtClean="0"/>
              <a:t>支持决策模型可扩展、可插拔，可根据业务需求随时上线、下线某些</a:t>
            </a:r>
            <a:r>
              <a:rPr lang="zh-CN" altLang="en-US" dirty="0"/>
              <a:t>子</a:t>
            </a:r>
            <a:r>
              <a:rPr lang="zh-CN" altLang="en-US" dirty="0" smtClean="0"/>
              <a:t>模块</a:t>
            </a:r>
            <a:r>
              <a:rPr lang="zh-CN" altLang="en-US" dirty="0"/>
              <a:t>。</a:t>
            </a:r>
            <a:r>
              <a:rPr lang="zh-CN" altLang="en-US" dirty="0" smtClean="0"/>
              <a:t>在处理异常时，有助于隔离故障点，最小化改动</a:t>
            </a:r>
            <a:endParaRPr lang="en-US" altLang="zh-CN" dirty="0"/>
          </a:p>
          <a:p>
            <a:pPr lvl="1"/>
            <a:r>
              <a:rPr lang="zh-CN" altLang="en-US" dirty="0"/>
              <a:t>应对多变的业务，</a:t>
            </a:r>
            <a:r>
              <a:rPr lang="zh-CN" altLang="en-US" dirty="0" smtClean="0"/>
              <a:t>处理不</a:t>
            </a:r>
            <a:r>
              <a:rPr lang="zh-CN" altLang="en-US" dirty="0"/>
              <a:t>适合机器学习</a:t>
            </a:r>
            <a:r>
              <a:rPr lang="zh-CN" altLang="en-US" dirty="0" smtClean="0"/>
              <a:t>的业务规则，</a:t>
            </a:r>
            <a:r>
              <a:rPr lang="zh-CN" altLang="en-US" dirty="0"/>
              <a:t>将其与通用、稳定的逻辑隔离</a:t>
            </a:r>
            <a:r>
              <a:rPr lang="zh-CN" altLang="en-US" dirty="0" smtClean="0"/>
              <a:t>开来</a:t>
            </a:r>
            <a:r>
              <a:rPr lang="zh-CN" altLang="en-US" dirty="0"/>
              <a:t>；</a:t>
            </a:r>
            <a:r>
              <a:rPr lang="zh-CN" altLang="en-US" dirty="0" smtClean="0"/>
              <a:t>并向下游提供多样化的识别结果</a:t>
            </a:r>
            <a:endParaRPr lang="en-US" altLang="zh-CN" dirty="0"/>
          </a:p>
          <a:p>
            <a:pPr lvl="1"/>
            <a:endParaRPr lang="en-US" altLang="zh-CN" dirty="0" smtClean="0"/>
          </a:p>
          <a:p>
            <a:pPr lvl="1"/>
            <a:endParaRPr lang="en-US" altLang="zh-CN" dirty="0"/>
          </a:p>
          <a:p>
            <a:pPr lvl="2"/>
            <a:endParaRPr lang="en-US" altLang="zh-CN" dirty="0" smtClean="0"/>
          </a:p>
          <a:p>
            <a:pPr lvl="1"/>
            <a:endParaRPr lang="en-US" altLang="zh-CN" dirty="0" smtClean="0"/>
          </a:p>
          <a:p>
            <a:pPr lvl="1"/>
            <a:endParaRPr lang="en-US" altLang="zh-CN" dirty="0" smtClean="0"/>
          </a:p>
        </p:txBody>
      </p:sp>
    </p:spTree>
    <p:extLst>
      <p:ext uri="{BB962C8B-B14F-4D97-AF65-F5344CB8AC3E}">
        <p14:creationId xmlns:p14="http://schemas.microsoft.com/office/powerpoint/2010/main" val="99544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normAutofit/>
          </a:bodyPr>
          <a:lstStyle/>
          <a:p>
            <a:r>
              <a:rPr lang="zh-CN" altLang="en-US" dirty="0"/>
              <a:t>订单</a:t>
            </a:r>
            <a:r>
              <a:rPr lang="zh-CN" altLang="en-US" dirty="0" smtClean="0"/>
              <a:t>行级别的反作弊</a:t>
            </a:r>
            <a:endParaRPr lang="en-US" altLang="zh-CN" dirty="0" smtClean="0"/>
          </a:p>
          <a:p>
            <a:pPr lvl="1"/>
            <a:r>
              <a:rPr lang="zh-CN" altLang="en-US" dirty="0" smtClean="0"/>
              <a:t>订单模型</a:t>
            </a:r>
            <a:endParaRPr lang="en-US" altLang="zh-CN" dirty="0" smtClean="0"/>
          </a:p>
          <a:p>
            <a:pPr lvl="1"/>
            <a:r>
              <a:rPr lang="zh-CN" altLang="en-US" dirty="0" smtClean="0"/>
              <a:t>作弊识别概念</a:t>
            </a:r>
            <a:endParaRPr lang="en-US" altLang="zh-CN" dirty="0" smtClean="0"/>
          </a:p>
          <a:p>
            <a:pPr lvl="1"/>
            <a:r>
              <a:rPr lang="zh-CN" altLang="en-US" dirty="0" smtClean="0"/>
              <a:t>面向订单行反作弊</a:t>
            </a:r>
            <a:endParaRPr lang="en-US" altLang="zh-CN" dirty="0" smtClean="0"/>
          </a:p>
          <a:p>
            <a:r>
              <a:rPr lang="en-US" altLang="zh-CN" dirty="0" smtClean="0"/>
              <a:t>AOF</a:t>
            </a:r>
            <a:r>
              <a:rPr lang="zh-CN" altLang="en-US" dirty="0" smtClean="0"/>
              <a:t>：下一代反刷单系统</a:t>
            </a:r>
            <a:endParaRPr lang="en-US" altLang="zh-CN" dirty="0" smtClean="0"/>
          </a:p>
          <a:p>
            <a:pPr lvl="1"/>
            <a:r>
              <a:rPr lang="zh-CN" altLang="en-US" dirty="0"/>
              <a:t>反作弊</a:t>
            </a:r>
            <a:r>
              <a:rPr lang="zh-CN" altLang="en-US" dirty="0" smtClean="0"/>
              <a:t>系统的需求及挑战</a:t>
            </a:r>
            <a:endParaRPr lang="en-US" altLang="zh-CN" dirty="0" smtClean="0"/>
          </a:p>
          <a:p>
            <a:pPr lvl="1"/>
            <a:r>
              <a:rPr lang="zh-CN" altLang="en-US" dirty="0"/>
              <a:t>特征</a:t>
            </a:r>
            <a:r>
              <a:rPr lang="zh-CN" altLang="en-US" dirty="0" smtClean="0"/>
              <a:t>计算流水线</a:t>
            </a:r>
            <a:endParaRPr lang="en-US" altLang="zh-CN" dirty="0" smtClean="0"/>
          </a:p>
          <a:p>
            <a:pPr lvl="1"/>
            <a:r>
              <a:rPr lang="en-US" altLang="zh-CN" dirty="0" smtClean="0"/>
              <a:t>Rigel &amp; </a:t>
            </a:r>
            <a:r>
              <a:rPr lang="en-US" altLang="zh-CN" dirty="0" smtClean="0"/>
              <a:t>Saiph</a:t>
            </a:r>
            <a:r>
              <a:rPr lang="zh-CN" altLang="en-US" dirty="0" smtClean="0"/>
              <a:t>：</a:t>
            </a:r>
            <a:r>
              <a:rPr lang="zh-CN" altLang="en-US" dirty="0" smtClean="0"/>
              <a:t>决策引擎系统</a:t>
            </a:r>
            <a:endParaRPr lang="en-US" altLang="zh-CN" dirty="0" smtClean="0"/>
          </a:p>
          <a:p>
            <a:pPr lvl="1"/>
            <a:r>
              <a:rPr lang="en-US" altLang="zh-CN" dirty="0" smtClean="0"/>
              <a:t>Deneb</a:t>
            </a:r>
            <a:r>
              <a:rPr lang="zh-CN" altLang="en-US" dirty="0" smtClean="0"/>
              <a:t>：</a:t>
            </a:r>
            <a:r>
              <a:rPr lang="zh-CN" altLang="en-US" dirty="0"/>
              <a:t>交互式</a:t>
            </a:r>
            <a:r>
              <a:rPr lang="zh-CN" altLang="en-US" dirty="0" smtClean="0"/>
              <a:t>模型构建及训练系统</a:t>
            </a:r>
            <a:endParaRPr lang="en-US" altLang="zh-CN" dirty="0" smtClean="0"/>
          </a:p>
          <a:p>
            <a:r>
              <a:rPr lang="zh-CN" altLang="en-US" dirty="0"/>
              <a:t>总结</a:t>
            </a:r>
            <a:endParaRPr lang="en-US" altLang="zh-CN" dirty="0" smtClean="0"/>
          </a:p>
          <a:p>
            <a:pPr lvl="1"/>
            <a:endParaRPr lang="zh-CN" altLang="en-US" dirty="0"/>
          </a:p>
        </p:txBody>
      </p:sp>
    </p:spTree>
    <p:extLst>
      <p:ext uri="{BB962C8B-B14F-4D97-AF65-F5344CB8AC3E}">
        <p14:creationId xmlns:p14="http://schemas.microsoft.com/office/powerpoint/2010/main" val="2074933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反作弊系统的需求与挑战</a:t>
            </a:r>
          </a:p>
        </p:txBody>
      </p:sp>
      <p:sp>
        <p:nvSpPr>
          <p:cNvPr id="3" name="内容占位符 2"/>
          <p:cNvSpPr>
            <a:spLocks noGrp="1"/>
          </p:cNvSpPr>
          <p:nvPr>
            <p:ph idx="1"/>
          </p:nvPr>
        </p:nvSpPr>
        <p:spPr/>
        <p:txBody>
          <a:bodyPr/>
          <a:lstStyle/>
          <a:p>
            <a:r>
              <a:rPr lang="zh-CN" altLang="en-US" dirty="0" smtClean="0"/>
              <a:t>动态作弊行为识别及发现</a:t>
            </a:r>
            <a:endParaRPr lang="en-US" altLang="zh-CN" dirty="0" smtClean="0"/>
          </a:p>
          <a:p>
            <a:pPr lvl="1"/>
            <a:r>
              <a:rPr lang="zh-CN" altLang="en-US" dirty="0" smtClean="0"/>
              <a:t>为新发现、定义的作弊行为模式提供快速高效的解决方案</a:t>
            </a:r>
            <a:endParaRPr lang="en-US" altLang="zh-CN" dirty="0" smtClean="0"/>
          </a:p>
          <a:p>
            <a:pPr lvl="1"/>
            <a:r>
              <a:rPr lang="zh-CN" altLang="en-US" dirty="0" smtClean="0"/>
              <a:t>提高特征设计、模型训练的自动化程度</a:t>
            </a:r>
            <a:endParaRPr lang="en-US" altLang="zh-CN" dirty="0" smtClean="0"/>
          </a:p>
          <a:p>
            <a:pPr lvl="1"/>
            <a:r>
              <a:rPr lang="zh-CN" altLang="en-US" dirty="0" smtClean="0"/>
              <a:t>作弊行为预警</a:t>
            </a:r>
            <a:endParaRPr lang="en-US" altLang="zh-CN" dirty="0" smtClean="0"/>
          </a:p>
          <a:p>
            <a:r>
              <a:rPr lang="zh-CN" altLang="en-US" dirty="0" smtClean="0"/>
              <a:t>高准确率（</a:t>
            </a:r>
            <a:r>
              <a:rPr lang="en-US" altLang="zh-CN" dirty="0" smtClean="0"/>
              <a:t>Accuracy</a:t>
            </a:r>
            <a:r>
              <a:rPr lang="zh-CN" altLang="en-US" dirty="0" smtClean="0"/>
              <a:t>）、高覆盖率（</a:t>
            </a:r>
            <a:r>
              <a:rPr lang="en-US" altLang="zh-CN" dirty="0" smtClean="0"/>
              <a:t>Coverage</a:t>
            </a:r>
            <a:r>
              <a:rPr lang="zh-CN" altLang="en-US" dirty="0" smtClean="0"/>
              <a:t>）</a:t>
            </a:r>
            <a:endParaRPr lang="en-US" altLang="zh-CN" dirty="0" smtClean="0"/>
          </a:p>
          <a:p>
            <a:r>
              <a:rPr lang="zh-CN" altLang="en-US" dirty="0" smtClean="0"/>
              <a:t>低延迟（</a:t>
            </a:r>
            <a:r>
              <a:rPr lang="en-US" altLang="zh-CN" dirty="0" smtClean="0"/>
              <a:t>Latency</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2074083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AOF</a:t>
            </a:r>
            <a:r>
              <a:rPr lang="zh-CN" altLang="en-US" dirty="0" smtClean="0"/>
              <a:t>：反</a:t>
            </a:r>
            <a:r>
              <a:rPr lang="zh-CN" altLang="en-US" dirty="0"/>
              <a:t>刷单系统</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5426" y="985292"/>
            <a:ext cx="8053148" cy="4452767"/>
          </a:xfrm>
        </p:spPr>
      </p:pic>
    </p:spTree>
    <p:extLst>
      <p:ext uri="{BB962C8B-B14F-4D97-AF65-F5344CB8AC3E}">
        <p14:creationId xmlns:p14="http://schemas.microsoft.com/office/powerpoint/2010/main" val="3318976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AOF</a:t>
            </a:r>
            <a:r>
              <a:rPr lang="zh-CN" altLang="en-US" dirty="0"/>
              <a:t>：反刷单系统</a:t>
            </a:r>
          </a:p>
        </p:txBody>
      </p:sp>
      <p:sp>
        <p:nvSpPr>
          <p:cNvPr id="3" name="内容占位符 2"/>
          <p:cNvSpPr>
            <a:spLocks noGrp="1"/>
          </p:cNvSpPr>
          <p:nvPr>
            <p:ph idx="1"/>
          </p:nvPr>
        </p:nvSpPr>
        <p:spPr/>
        <p:txBody>
          <a:bodyPr/>
          <a:lstStyle/>
          <a:p>
            <a:r>
              <a:rPr lang="zh-CN" altLang="en-US" dirty="0"/>
              <a:t>核心</a:t>
            </a:r>
            <a:r>
              <a:rPr lang="zh-CN" altLang="en-US" dirty="0" smtClean="0"/>
              <a:t>模块</a:t>
            </a:r>
            <a:endParaRPr lang="en-US" altLang="zh-CN" dirty="0" smtClean="0"/>
          </a:p>
          <a:p>
            <a:pPr lvl="1"/>
            <a:r>
              <a:rPr lang="zh-CN" altLang="en-US" dirty="0"/>
              <a:t>特征计算</a:t>
            </a:r>
            <a:r>
              <a:rPr lang="zh-CN" altLang="en-US" dirty="0" smtClean="0"/>
              <a:t>流水线</a:t>
            </a:r>
            <a:endParaRPr lang="en-US" altLang="zh-CN" dirty="0" smtClean="0"/>
          </a:p>
          <a:p>
            <a:pPr lvl="2"/>
            <a:r>
              <a:rPr lang="zh-CN" altLang="en-US" dirty="0" smtClean="0"/>
              <a:t>负责计算、管理、存储特征</a:t>
            </a:r>
            <a:endParaRPr lang="en-US" altLang="zh-CN" dirty="0" smtClean="0"/>
          </a:p>
          <a:p>
            <a:pPr lvl="1"/>
            <a:r>
              <a:rPr lang="en-US" altLang="zh-CN" dirty="0" smtClean="0"/>
              <a:t>Rigel</a:t>
            </a:r>
            <a:r>
              <a:rPr lang="zh-CN" altLang="en-US" dirty="0" smtClean="0"/>
              <a:t> </a:t>
            </a:r>
            <a:r>
              <a:rPr lang="en-US" altLang="zh-CN" dirty="0"/>
              <a:t>&amp; </a:t>
            </a:r>
            <a:r>
              <a:rPr lang="en-US" altLang="zh-CN" dirty="0" smtClean="0"/>
              <a:t>Saiph</a:t>
            </a:r>
            <a:r>
              <a:rPr lang="zh-CN" altLang="en-US" dirty="0" smtClean="0"/>
              <a:t>：</a:t>
            </a:r>
            <a:r>
              <a:rPr lang="zh-CN" altLang="en-US" dirty="0" smtClean="0"/>
              <a:t>决策引擎系统</a:t>
            </a:r>
            <a:endParaRPr lang="en-US" altLang="zh-CN" dirty="0" smtClean="0"/>
          </a:p>
          <a:p>
            <a:pPr lvl="2"/>
            <a:r>
              <a:rPr lang="zh-CN" altLang="en-US" dirty="0" smtClean="0"/>
              <a:t>负责刷单识别</a:t>
            </a:r>
            <a:endParaRPr lang="en-US" altLang="zh-CN" dirty="0" smtClean="0"/>
          </a:p>
          <a:p>
            <a:pPr lvl="2"/>
            <a:r>
              <a:rPr lang="en-US" altLang="zh-CN" dirty="0" smtClean="0"/>
              <a:t>Rigel</a:t>
            </a:r>
            <a:r>
              <a:rPr lang="zh-CN" altLang="en-US" dirty="0" smtClean="0"/>
              <a:t>：通用模型及规则引擎</a:t>
            </a:r>
            <a:endParaRPr lang="en-US" altLang="zh-CN" dirty="0" smtClean="0"/>
          </a:p>
          <a:p>
            <a:pPr lvl="2"/>
            <a:r>
              <a:rPr lang="en-US" altLang="zh-CN" dirty="0" smtClean="0"/>
              <a:t>Saiph</a:t>
            </a:r>
            <a:r>
              <a:rPr lang="zh-CN" altLang="en-US" dirty="0" smtClean="0"/>
              <a:t>：</a:t>
            </a:r>
            <a:r>
              <a:rPr lang="zh-CN" altLang="en-US" dirty="0" smtClean="0"/>
              <a:t>业务规则引擎</a:t>
            </a:r>
            <a:endParaRPr lang="en-US" altLang="zh-CN" dirty="0" smtClean="0"/>
          </a:p>
          <a:p>
            <a:pPr lvl="1"/>
            <a:r>
              <a:rPr lang="en-US" altLang="zh-CN" dirty="0" smtClean="0"/>
              <a:t>Deneb</a:t>
            </a:r>
            <a:r>
              <a:rPr lang="zh-CN" altLang="en-US" dirty="0" smtClean="0"/>
              <a:t>：交互式</a:t>
            </a:r>
            <a:r>
              <a:rPr lang="zh-CN" altLang="en-US" dirty="0"/>
              <a:t>模型</a:t>
            </a:r>
            <a:r>
              <a:rPr lang="zh-CN" altLang="en-US" dirty="0" smtClean="0"/>
              <a:t>构建及训练系统</a:t>
            </a:r>
            <a:endParaRPr lang="en-US" altLang="zh-CN" dirty="0" smtClean="0"/>
          </a:p>
          <a:p>
            <a:pPr lvl="2"/>
            <a:r>
              <a:rPr lang="zh-CN" altLang="en-US" dirty="0" smtClean="0"/>
              <a:t>负责离线模型训练和扩展</a:t>
            </a:r>
            <a:endParaRPr lang="en-US" altLang="zh-CN" dirty="0" smtClean="0"/>
          </a:p>
          <a:p>
            <a:r>
              <a:rPr lang="zh-CN" altLang="en-US" dirty="0" smtClean="0"/>
              <a:t>核心技术</a:t>
            </a:r>
            <a:endParaRPr lang="en-US" altLang="zh-CN" dirty="0" smtClean="0"/>
          </a:p>
          <a:p>
            <a:pPr lvl="1"/>
            <a:r>
              <a:rPr lang="en-US" altLang="zh-CN" dirty="0" smtClean="0"/>
              <a:t>Apache Spark</a:t>
            </a:r>
            <a:endParaRPr lang="zh-CN" altLang="en-US" dirty="0"/>
          </a:p>
        </p:txBody>
      </p:sp>
    </p:spTree>
    <p:extLst>
      <p:ext uri="{BB962C8B-B14F-4D97-AF65-F5344CB8AC3E}">
        <p14:creationId xmlns:p14="http://schemas.microsoft.com/office/powerpoint/2010/main" val="15484594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特征计算流水线</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96813614"/>
              </p:ext>
            </p:extLst>
          </p:nvPr>
        </p:nvGraphicFramePr>
        <p:xfrm>
          <a:off x="457200" y="1057275"/>
          <a:ext cx="8229600" cy="4399280"/>
        </p:xfrm>
        <a:graphic>
          <a:graphicData uri="http://schemas.openxmlformats.org/drawingml/2006/table">
            <a:tbl>
              <a:tblPr firstRow="1" bandRow="1">
                <a:tableStyleId>{72833802-FEF1-4C79-8D5D-14CF1EAF98D9}</a:tableStyleId>
              </a:tblPr>
              <a:tblGrid>
                <a:gridCol w="2242592"/>
                <a:gridCol w="5987008"/>
              </a:tblGrid>
              <a:tr h="370840">
                <a:tc>
                  <a:txBody>
                    <a:bodyPr/>
                    <a:lstStyle/>
                    <a:p>
                      <a:r>
                        <a:rPr lang="zh-CN" altLang="en-US" dirty="0" smtClean="0"/>
                        <a:t>问题与挑战</a:t>
                      </a:r>
                      <a:endParaRPr lang="zh-CN" altLang="en-US" dirty="0"/>
                    </a:p>
                  </a:txBody>
                  <a:tcPr/>
                </a:tc>
                <a:tc>
                  <a:txBody>
                    <a:bodyPr/>
                    <a:lstStyle/>
                    <a:p>
                      <a:r>
                        <a:rPr lang="zh-CN" altLang="en-US" dirty="0" smtClean="0"/>
                        <a:t>解决方案</a:t>
                      </a:r>
                      <a:endParaRPr lang="zh-CN" altLang="en-US" dirty="0"/>
                    </a:p>
                  </a:txBody>
                  <a:tcPr/>
                </a:tc>
              </a:tr>
              <a:tr h="370840">
                <a:tc>
                  <a:txBody>
                    <a:bodyPr/>
                    <a:lstStyle/>
                    <a:p>
                      <a:r>
                        <a:rPr lang="zh-CN" altLang="en-US" dirty="0" smtClean="0"/>
                        <a:t>多样化数据源</a:t>
                      </a:r>
                      <a:endParaRPr lang="zh-CN" altLang="en-US" dirty="0"/>
                    </a:p>
                  </a:txBody>
                  <a:tcPr/>
                </a:tc>
                <a:tc>
                  <a:txBody>
                    <a:bodyPr/>
                    <a:lstStyle/>
                    <a:p>
                      <a:r>
                        <a:rPr lang="en-US" altLang="zh-CN" b="1" dirty="0" smtClean="0"/>
                        <a:t>ETL</a:t>
                      </a:r>
                      <a:r>
                        <a:rPr lang="zh-CN" altLang="en-US" dirty="0" smtClean="0"/>
                        <a:t>：数据的萃取（</a:t>
                      </a:r>
                      <a:r>
                        <a:rPr lang="en-US" altLang="zh-CN" dirty="0" smtClean="0"/>
                        <a:t>Extract</a:t>
                      </a:r>
                      <a:r>
                        <a:rPr lang="zh-CN" altLang="en-US" dirty="0" smtClean="0"/>
                        <a:t>）、转置（</a:t>
                      </a:r>
                      <a:r>
                        <a:rPr lang="en-US" altLang="zh-CN" dirty="0" smtClean="0"/>
                        <a:t>Transform</a:t>
                      </a:r>
                      <a:r>
                        <a:rPr lang="zh-CN" altLang="en-US" dirty="0" smtClean="0"/>
                        <a:t>）、加载（</a:t>
                      </a:r>
                      <a:r>
                        <a:rPr lang="en-US" altLang="zh-CN" dirty="0" smtClean="0"/>
                        <a:t>Load</a:t>
                      </a:r>
                      <a:r>
                        <a:rPr lang="zh-CN" altLang="en-US" dirty="0" smtClean="0"/>
                        <a:t>）</a:t>
                      </a:r>
                      <a:endParaRPr lang="en-US" altLang="zh-CN" dirty="0" smtClean="0"/>
                    </a:p>
                    <a:p>
                      <a:pPr marL="285750" indent="-285750">
                        <a:buFont typeface="Arial" panose="020B0604020202020204" pitchFamily="34" charset="0"/>
                        <a:buChar char="•"/>
                      </a:pPr>
                      <a:r>
                        <a:rPr lang="en-US" altLang="zh-CN" dirty="0" smtClean="0"/>
                        <a:t>JFS</a:t>
                      </a:r>
                      <a:r>
                        <a:rPr lang="zh-CN" altLang="en-US" dirty="0" smtClean="0"/>
                        <a:t>数据源，经过格式转换后，写入</a:t>
                      </a:r>
                      <a:r>
                        <a:rPr lang="en-US" altLang="zh-CN" dirty="0" smtClean="0"/>
                        <a:t>JDW</a:t>
                      </a:r>
                    </a:p>
                    <a:p>
                      <a:pPr marL="285750" indent="-285750">
                        <a:buFont typeface="Arial" panose="020B0604020202020204" pitchFamily="34" charset="0"/>
                        <a:buChar char="•"/>
                      </a:pPr>
                      <a:r>
                        <a:rPr lang="en-US" altLang="zh-CN" dirty="0" smtClean="0"/>
                        <a:t>JMQ</a:t>
                      </a:r>
                      <a:r>
                        <a:rPr lang="zh-CN" altLang="en-US" dirty="0" smtClean="0"/>
                        <a:t>数据源，按数据有效区间，持久化到</a:t>
                      </a:r>
                      <a:r>
                        <a:rPr lang="en-US" altLang="zh-CN" dirty="0" smtClean="0"/>
                        <a:t>JDW</a:t>
                      </a:r>
                      <a:endParaRPr lang="zh-CN" altLang="en-US" dirty="0"/>
                    </a:p>
                  </a:txBody>
                  <a:tcPr/>
                </a:tc>
              </a:tr>
              <a:tr h="370840">
                <a:tc>
                  <a:txBody>
                    <a:bodyPr/>
                    <a:lstStyle/>
                    <a:p>
                      <a:r>
                        <a:rPr lang="zh-CN" altLang="en-US" dirty="0" smtClean="0"/>
                        <a:t>批量数据访问和流式数据持久化</a:t>
                      </a:r>
                      <a:endParaRPr lang="zh-CN" altLang="en-US" dirty="0"/>
                    </a:p>
                  </a:txBody>
                  <a:tcPr/>
                </a:tc>
                <a:tc>
                  <a:txBody>
                    <a:bodyPr/>
                    <a:lstStyle/>
                    <a:p>
                      <a:r>
                        <a:rPr lang="en-US" altLang="zh-CN" b="1" dirty="0" smtClean="0"/>
                        <a:t>Apache </a:t>
                      </a:r>
                      <a:r>
                        <a:rPr lang="en-US" altLang="zh-CN" b="1" dirty="0" err="1" smtClean="0"/>
                        <a:t>Oozie</a:t>
                      </a:r>
                      <a:r>
                        <a:rPr lang="zh-CN" altLang="en-US" dirty="0" smtClean="0"/>
                        <a:t>：基于数据依赖的作业调度框架</a:t>
                      </a:r>
                      <a:endParaRPr lang="en-US" altLang="zh-CN" dirty="0" smtClean="0"/>
                    </a:p>
                    <a:p>
                      <a:pPr marL="285750" indent="-285750">
                        <a:buFont typeface="Arial" panose="020B0604020202020204" pitchFamily="34" charset="0"/>
                        <a:buChar char="•"/>
                      </a:pPr>
                      <a:r>
                        <a:rPr lang="zh-CN" altLang="en-US" dirty="0" smtClean="0"/>
                        <a:t>不同于基于作业依赖的调度框架，只有被依赖的作业产生正确输出结果后，依赖作业才能够启动</a:t>
                      </a:r>
                      <a:endParaRPr lang="en-US" altLang="zh-CN" dirty="0" smtClean="0"/>
                    </a:p>
                    <a:p>
                      <a:pPr marL="285750" indent="-285750">
                        <a:buFont typeface="Arial" panose="020B0604020202020204" pitchFamily="34" charset="0"/>
                        <a:buChar char="•"/>
                      </a:pPr>
                      <a:r>
                        <a:rPr lang="zh-CN" altLang="en-US" dirty="0" smtClean="0"/>
                        <a:t>对比</a:t>
                      </a:r>
                      <a:r>
                        <a:rPr lang="en-US" altLang="zh-CN" dirty="0" smtClean="0"/>
                        <a:t>Buffalo Scheduler</a:t>
                      </a:r>
                      <a:endParaRPr lang="zh-CN" altLang="en-US" dirty="0"/>
                    </a:p>
                  </a:txBody>
                  <a:tcPr/>
                </a:tc>
              </a:tr>
              <a:tr h="370840">
                <a:tc>
                  <a:txBody>
                    <a:bodyPr/>
                    <a:lstStyle/>
                    <a:p>
                      <a:r>
                        <a:rPr lang="zh-CN" altLang="en-US" dirty="0" smtClean="0"/>
                        <a:t>不同场景面对不同的计算对象</a:t>
                      </a:r>
                      <a:endParaRPr lang="zh-CN" altLang="en-US" dirty="0"/>
                    </a:p>
                  </a:txBody>
                  <a:tcPr/>
                </a:tc>
                <a:tc>
                  <a:txBody>
                    <a:bodyPr/>
                    <a:lstStyle/>
                    <a:p>
                      <a:r>
                        <a:rPr lang="zh-CN" altLang="en-US" b="1" dirty="0" smtClean="0"/>
                        <a:t>基础</a:t>
                      </a:r>
                      <a:r>
                        <a:rPr lang="zh-CN" altLang="en-US" dirty="0" smtClean="0"/>
                        <a:t>表（</a:t>
                      </a:r>
                      <a:r>
                        <a:rPr lang="en-US" altLang="zh-CN" dirty="0" smtClean="0"/>
                        <a:t>Basic</a:t>
                      </a:r>
                      <a:r>
                        <a:rPr lang="en-US" altLang="zh-CN" baseline="0" dirty="0" smtClean="0"/>
                        <a:t> Tables</a:t>
                      </a:r>
                      <a:r>
                        <a:rPr lang="zh-CN" altLang="en-US" baseline="0" dirty="0" smtClean="0"/>
                        <a:t>）</a:t>
                      </a:r>
                      <a:endParaRPr lang="en-US" altLang="zh-CN" baseline="0" dirty="0" smtClean="0"/>
                    </a:p>
                    <a:p>
                      <a:pPr marL="285750" indent="-285750">
                        <a:buFont typeface="Arial" panose="020B0604020202020204" pitchFamily="34" charset="0"/>
                        <a:buChar char="•"/>
                      </a:pPr>
                      <a:r>
                        <a:rPr lang="zh-CN" altLang="en-US" baseline="0" dirty="0" smtClean="0"/>
                        <a:t>基础表隔离各个场景的对象全集，不同场景互不干涉</a:t>
                      </a:r>
                      <a:endParaRPr lang="en-US" altLang="zh-CN" baseline="0" dirty="0" smtClean="0"/>
                    </a:p>
                  </a:txBody>
                  <a:tcPr/>
                </a:tc>
              </a:tr>
              <a:tr h="370840">
                <a:tc>
                  <a:txBody>
                    <a:bodyPr/>
                    <a:lstStyle/>
                    <a:p>
                      <a:r>
                        <a:rPr lang="zh-CN" altLang="en-US" dirty="0" smtClean="0"/>
                        <a:t>多种维度的特征</a:t>
                      </a:r>
                      <a:endParaRPr lang="zh-CN" altLang="en-US" dirty="0"/>
                    </a:p>
                  </a:txBody>
                  <a:tcPr/>
                </a:tc>
                <a:tc>
                  <a:txBody>
                    <a:bodyPr/>
                    <a:lstStyle/>
                    <a:p>
                      <a:r>
                        <a:rPr lang="zh-CN" altLang="en-US" b="1" dirty="0" smtClean="0"/>
                        <a:t>维度</a:t>
                      </a:r>
                      <a:r>
                        <a:rPr lang="zh-CN" altLang="en-US" dirty="0" smtClean="0"/>
                        <a:t>表（</a:t>
                      </a:r>
                      <a:r>
                        <a:rPr lang="en-US" altLang="zh-CN" dirty="0" smtClean="0"/>
                        <a:t>Dimension</a:t>
                      </a:r>
                      <a:r>
                        <a:rPr lang="en-US" altLang="zh-CN" baseline="0" dirty="0" smtClean="0"/>
                        <a:t> Tables</a:t>
                      </a:r>
                      <a:r>
                        <a:rPr lang="zh-CN" altLang="en-US" baseline="0" dirty="0" smtClean="0"/>
                        <a:t>）</a:t>
                      </a:r>
                      <a:endParaRPr lang="en-US" altLang="zh-CN" baseline="0" dirty="0" smtClean="0"/>
                    </a:p>
                    <a:p>
                      <a:pPr marL="285750" indent="-285750">
                        <a:buFont typeface="Arial" panose="020B0604020202020204" pitchFamily="34" charset="0"/>
                        <a:buChar char="•"/>
                      </a:pPr>
                      <a:r>
                        <a:rPr lang="zh-CN" altLang="en-US" baseline="0" dirty="0" smtClean="0"/>
                        <a:t>将特征按维度分离，每张表对应一个场景下的一个维度</a:t>
                      </a:r>
                      <a:endParaRPr lang="zh-CN" altLang="en-US" dirty="0"/>
                    </a:p>
                  </a:txBody>
                  <a:tcPr/>
                </a:tc>
              </a:tr>
              <a:tr h="370840">
                <a:tc>
                  <a:txBody>
                    <a:bodyPr/>
                    <a:lstStyle/>
                    <a:p>
                      <a:r>
                        <a:rPr lang="zh-CN" altLang="en-US" dirty="0" smtClean="0"/>
                        <a:t>抽象化特征存储</a:t>
                      </a:r>
                      <a:endParaRPr lang="zh-CN" altLang="en-US" dirty="0"/>
                    </a:p>
                  </a:txBody>
                  <a:tcPr/>
                </a:tc>
                <a:tc>
                  <a:txBody>
                    <a:bodyPr/>
                    <a:lstStyle/>
                    <a:p>
                      <a:pPr marL="0" indent="0">
                        <a:buFont typeface="Arial" panose="020B0604020202020204" pitchFamily="34" charset="0"/>
                        <a:buNone/>
                      </a:pPr>
                      <a:r>
                        <a:rPr lang="zh-CN" altLang="en-US" b="1" dirty="0" smtClean="0"/>
                        <a:t>特征仓库</a:t>
                      </a:r>
                      <a:r>
                        <a:rPr lang="zh-CN" altLang="en-US" dirty="0" smtClean="0"/>
                        <a:t>（</a:t>
                      </a:r>
                      <a:r>
                        <a:rPr lang="en-US" altLang="zh-CN" dirty="0" smtClean="0"/>
                        <a:t>Feature Warehouse</a:t>
                      </a:r>
                      <a:r>
                        <a:rPr lang="zh-CN" altLang="en-US" dirty="0" smtClean="0"/>
                        <a:t>）</a:t>
                      </a:r>
                      <a:endParaRPr lang="zh-CN" altLang="en-US" dirty="0"/>
                    </a:p>
                  </a:txBody>
                  <a:tcPr/>
                </a:tc>
              </a:tr>
            </a:tbl>
          </a:graphicData>
        </a:graphic>
      </p:graphicFrame>
    </p:spTree>
    <p:extLst>
      <p:ext uri="{BB962C8B-B14F-4D97-AF65-F5344CB8AC3E}">
        <p14:creationId xmlns:p14="http://schemas.microsoft.com/office/powerpoint/2010/main" val="1079383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8203" y="344416"/>
            <a:ext cx="9087595" cy="5026167"/>
          </a:xfrm>
        </p:spPr>
      </p:pic>
    </p:spTree>
    <p:extLst>
      <p:ext uri="{BB962C8B-B14F-4D97-AF65-F5344CB8AC3E}">
        <p14:creationId xmlns:p14="http://schemas.microsoft.com/office/powerpoint/2010/main" val="1965687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特征计算流水线</a:t>
            </a:r>
          </a:p>
        </p:txBody>
      </p:sp>
      <p:sp>
        <p:nvSpPr>
          <p:cNvPr id="3" name="内容占位符 2"/>
          <p:cNvSpPr>
            <a:spLocks noGrp="1"/>
          </p:cNvSpPr>
          <p:nvPr>
            <p:ph idx="1"/>
          </p:nvPr>
        </p:nvSpPr>
        <p:spPr/>
        <p:txBody>
          <a:bodyPr/>
          <a:lstStyle/>
          <a:p>
            <a:r>
              <a:rPr lang="zh-CN" altLang="en-US" dirty="0" smtClean="0"/>
              <a:t>基础表（</a:t>
            </a:r>
            <a:r>
              <a:rPr lang="en-US" altLang="zh-CN" dirty="0" smtClean="0"/>
              <a:t>Basic Tables</a:t>
            </a:r>
            <a:r>
              <a:rPr lang="zh-CN" altLang="en-US" dirty="0" smtClean="0"/>
              <a:t>）</a:t>
            </a:r>
            <a:endParaRPr lang="en-US" altLang="zh-CN" dirty="0" smtClean="0"/>
          </a:p>
          <a:p>
            <a:pPr lvl="1"/>
            <a:r>
              <a:rPr lang="zh-CN" altLang="en-US" dirty="0" smtClean="0"/>
              <a:t>与交易订单明细表同构</a:t>
            </a:r>
            <a:endParaRPr lang="en-US" altLang="zh-CN" dirty="0" smtClean="0"/>
          </a:p>
          <a:p>
            <a:pPr lvl="1"/>
            <a:r>
              <a:rPr lang="zh-CN" altLang="en-US" dirty="0" smtClean="0"/>
              <a:t>订单行数据是所有订单行在某一个业务范围上的子集</a:t>
            </a:r>
            <a:endParaRPr lang="en-US" altLang="zh-CN" dirty="0" smtClean="0"/>
          </a:p>
          <a:p>
            <a:pPr lvl="2"/>
            <a:r>
              <a:rPr lang="zh-CN" altLang="en-US" dirty="0" smtClean="0"/>
              <a:t>订单类型：根据商品分类，如自营订单、</a:t>
            </a:r>
            <a:r>
              <a:rPr lang="en-US" altLang="zh-CN" dirty="0" smtClean="0"/>
              <a:t>POP</a:t>
            </a:r>
            <a:r>
              <a:rPr lang="zh-CN" altLang="en-US" dirty="0" smtClean="0"/>
              <a:t>实物订单、移动端订单</a:t>
            </a:r>
            <a:endParaRPr lang="en-US" altLang="zh-CN" dirty="0" smtClean="0"/>
          </a:p>
          <a:p>
            <a:pPr lvl="2"/>
            <a:r>
              <a:rPr lang="zh-CN" altLang="en-US" dirty="0" smtClean="0"/>
              <a:t>回看区间：业务要求对每个交易要在其生命周期内多次判定，以订单的下单日为参照日</a:t>
            </a:r>
            <a:r>
              <a:rPr lang="en-US" altLang="zh-CN" dirty="0" smtClean="0"/>
              <a:t>T</a:t>
            </a:r>
            <a:r>
              <a:rPr lang="zh-CN" altLang="en-US" dirty="0" smtClean="0"/>
              <a:t>，在</a:t>
            </a:r>
            <a:r>
              <a:rPr lang="en-US" altLang="zh-CN" dirty="0" smtClean="0"/>
              <a:t>T+1</a:t>
            </a:r>
            <a:r>
              <a:rPr lang="zh-CN" altLang="en-US" dirty="0" smtClean="0"/>
              <a:t>天之后执行的识别称为回看（</a:t>
            </a:r>
            <a:r>
              <a:rPr lang="en-US" altLang="zh-CN" dirty="0" smtClean="0"/>
              <a:t>Lookback</a:t>
            </a:r>
            <a:r>
              <a:rPr lang="zh-CN" altLang="en-US" dirty="0" smtClean="0"/>
              <a:t>）</a:t>
            </a:r>
            <a:endParaRPr lang="en-US" altLang="zh-CN" dirty="0" smtClean="0"/>
          </a:p>
          <a:p>
            <a:r>
              <a:rPr lang="zh-CN" altLang="en-US" dirty="0"/>
              <a:t>维度</a:t>
            </a:r>
            <a:r>
              <a:rPr lang="zh-CN" altLang="en-US" dirty="0" smtClean="0"/>
              <a:t>表（</a:t>
            </a:r>
            <a:r>
              <a:rPr lang="en-US" altLang="zh-CN" dirty="0" smtClean="0"/>
              <a:t>Dimension Tables</a:t>
            </a:r>
            <a:r>
              <a:rPr lang="zh-CN" altLang="en-US" dirty="0" smtClean="0"/>
              <a:t>）</a:t>
            </a:r>
            <a:endParaRPr lang="en-US" altLang="zh-CN" dirty="0" smtClean="0"/>
          </a:p>
          <a:p>
            <a:pPr lvl="1"/>
            <a:r>
              <a:rPr lang="zh-CN" altLang="en-US" dirty="0"/>
              <a:t>由</a:t>
            </a:r>
            <a:r>
              <a:rPr lang="zh-CN" altLang="en-US" dirty="0" smtClean="0"/>
              <a:t>基础表拼接其他交易数据后得到数据全集，在此全集上计算而得的特征，按其聚合维度存入不同表中</a:t>
            </a:r>
            <a:endParaRPr lang="en-US" altLang="zh-CN" dirty="0" smtClean="0"/>
          </a:p>
          <a:p>
            <a:pPr lvl="1"/>
            <a:r>
              <a:rPr lang="zh-CN" altLang="en-US" dirty="0"/>
              <a:t>维度</a:t>
            </a:r>
            <a:r>
              <a:rPr lang="zh-CN" altLang="en-US" dirty="0" smtClean="0"/>
              <a:t>表主键：各维度值 </a:t>
            </a:r>
            <a:r>
              <a:rPr lang="en-US" altLang="zh-CN" dirty="0" smtClean="0"/>
              <a:t>+ </a:t>
            </a:r>
            <a:r>
              <a:rPr lang="zh-CN" altLang="en-US" dirty="0" smtClean="0"/>
              <a:t>特征名称</a:t>
            </a:r>
            <a:endParaRPr lang="en-US" altLang="zh-CN" dirty="0" smtClean="0"/>
          </a:p>
        </p:txBody>
      </p:sp>
    </p:spTree>
    <p:extLst>
      <p:ext uri="{BB962C8B-B14F-4D97-AF65-F5344CB8AC3E}">
        <p14:creationId xmlns:p14="http://schemas.microsoft.com/office/powerpoint/2010/main" val="3120813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特征计算流水线</a:t>
            </a:r>
          </a:p>
        </p:txBody>
      </p:sp>
      <p:sp>
        <p:nvSpPr>
          <p:cNvPr id="3" name="内容占位符 2"/>
          <p:cNvSpPr>
            <a:spLocks noGrp="1"/>
          </p:cNvSpPr>
          <p:nvPr>
            <p:ph idx="1"/>
          </p:nvPr>
        </p:nvSpPr>
        <p:spPr/>
        <p:txBody>
          <a:bodyPr>
            <a:normAutofit/>
          </a:bodyPr>
          <a:lstStyle/>
          <a:p>
            <a:r>
              <a:rPr lang="zh-CN" altLang="en-US" dirty="0"/>
              <a:t>特征</a:t>
            </a:r>
            <a:r>
              <a:rPr lang="zh-CN" altLang="en-US" dirty="0" smtClean="0"/>
              <a:t>仓库</a:t>
            </a:r>
            <a:r>
              <a:rPr lang="zh-CN" altLang="en-US" dirty="0"/>
              <a:t>：</a:t>
            </a:r>
            <a:r>
              <a:rPr lang="zh-CN" altLang="en-US" dirty="0" smtClean="0"/>
              <a:t>维度</a:t>
            </a:r>
            <a:r>
              <a:rPr lang="zh-CN" altLang="en-US" dirty="0"/>
              <a:t>表的</a:t>
            </a:r>
            <a:r>
              <a:rPr lang="zh-CN" altLang="en-US" dirty="0" smtClean="0"/>
              <a:t>融合</a:t>
            </a:r>
            <a:endParaRPr lang="en-US" altLang="zh-CN" dirty="0" smtClean="0"/>
          </a:p>
          <a:p>
            <a:pPr lvl="1"/>
            <a:r>
              <a:rPr lang="zh-CN" altLang="en-US" dirty="0" smtClean="0"/>
              <a:t>面向特征维度的存储，相比基于订单行的存储，优点有</a:t>
            </a:r>
            <a:endParaRPr lang="en-US" altLang="zh-CN" dirty="0" smtClean="0"/>
          </a:p>
          <a:p>
            <a:pPr lvl="2"/>
            <a:r>
              <a:rPr lang="zh-CN" altLang="en-US" dirty="0" smtClean="0"/>
              <a:t>消除了高聚合度的特征平摊到订单行上后造成的冗余</a:t>
            </a:r>
            <a:endParaRPr lang="en-US" altLang="zh-CN" dirty="0" smtClean="0"/>
          </a:p>
          <a:p>
            <a:pPr lvl="2"/>
            <a:r>
              <a:rPr lang="zh-CN" altLang="en-US" dirty="0" smtClean="0"/>
              <a:t>便于做特征分析：反作弊分析</a:t>
            </a:r>
            <a:r>
              <a:rPr lang="zh-CN" altLang="en-US" dirty="0"/>
              <a:t>一般</a:t>
            </a:r>
            <a:r>
              <a:rPr lang="zh-CN" altLang="en-US" dirty="0" smtClean="0"/>
              <a:t>从特征及其维度</a:t>
            </a:r>
            <a:r>
              <a:rPr lang="zh-CN" altLang="en-US" dirty="0"/>
              <a:t>对应</a:t>
            </a:r>
            <a:r>
              <a:rPr lang="zh-CN" altLang="en-US" dirty="0" smtClean="0"/>
              <a:t>的对象开始</a:t>
            </a:r>
            <a:endParaRPr lang="en-US" altLang="zh-CN" dirty="0" smtClean="0"/>
          </a:p>
          <a:p>
            <a:pPr lvl="1"/>
            <a:r>
              <a:rPr lang="zh-CN" altLang="en-US" dirty="0"/>
              <a:t>特征管理：全局特征命名（</a:t>
            </a:r>
            <a:r>
              <a:rPr lang="en-US" altLang="zh-CN" dirty="0"/>
              <a:t>Global Feature Naming</a:t>
            </a:r>
            <a:r>
              <a:rPr lang="zh-CN" altLang="en-US" dirty="0"/>
              <a:t>）</a:t>
            </a:r>
            <a:endParaRPr lang="en-US" altLang="zh-CN" dirty="0"/>
          </a:p>
          <a:p>
            <a:pPr lvl="2"/>
            <a:r>
              <a:rPr lang="zh-CN" altLang="en-US" dirty="0" smtClean="0"/>
              <a:t>每一个特征均有一个全局唯一的名称，不同场景互不干扰（可共享）</a:t>
            </a:r>
            <a:endParaRPr lang="zh-CN" altLang="en-US" dirty="0"/>
          </a:p>
          <a:p>
            <a:pPr lvl="1"/>
            <a:r>
              <a:rPr lang="zh-CN" altLang="en-US" dirty="0" smtClean="0"/>
              <a:t>结构</a:t>
            </a:r>
            <a:endParaRPr lang="en-US" altLang="zh-CN" dirty="0" smtClean="0"/>
          </a:p>
          <a:p>
            <a:pPr lvl="2"/>
            <a:r>
              <a:rPr lang="zh-CN" altLang="en-US" dirty="0" smtClean="0"/>
              <a:t>日期（</a:t>
            </a:r>
            <a:r>
              <a:rPr lang="en-US" altLang="zh-CN" dirty="0" smtClean="0"/>
              <a:t>DT</a:t>
            </a:r>
            <a:r>
              <a:rPr lang="zh-CN" altLang="en-US" dirty="0" smtClean="0"/>
              <a:t>）：计算日期，即时间维度的观察点</a:t>
            </a:r>
            <a:endParaRPr lang="en-US" altLang="zh-CN" dirty="0" smtClean="0"/>
          </a:p>
          <a:p>
            <a:pPr lvl="2"/>
            <a:r>
              <a:rPr lang="zh-CN" altLang="en-US" dirty="0"/>
              <a:t>维度</a:t>
            </a:r>
            <a:r>
              <a:rPr lang="zh-CN" altLang="en-US" dirty="0" smtClean="0"/>
              <a:t>名（</a:t>
            </a:r>
            <a:r>
              <a:rPr lang="en-US" altLang="zh-CN" dirty="0" smtClean="0"/>
              <a:t>DKEYS</a:t>
            </a:r>
            <a:r>
              <a:rPr lang="zh-CN" altLang="en-US" dirty="0" smtClean="0"/>
              <a:t>）：各个聚合维度的名称构成的字符串</a:t>
            </a:r>
            <a:endParaRPr lang="en-US" altLang="zh-CN" dirty="0" smtClean="0"/>
          </a:p>
          <a:p>
            <a:pPr lvl="2"/>
            <a:r>
              <a:rPr lang="zh-CN" altLang="en-US" dirty="0" smtClean="0"/>
              <a:t>维度值（</a:t>
            </a:r>
            <a:r>
              <a:rPr lang="en-US" altLang="zh-CN" dirty="0" smtClean="0"/>
              <a:t>DVALS</a:t>
            </a:r>
            <a:r>
              <a:rPr lang="zh-CN" altLang="en-US" dirty="0" smtClean="0"/>
              <a:t>）：</a:t>
            </a:r>
            <a:r>
              <a:rPr lang="zh-CN" altLang="en-US" dirty="0"/>
              <a:t>各个聚合维度</a:t>
            </a:r>
            <a:r>
              <a:rPr lang="zh-CN" altLang="en-US" dirty="0" smtClean="0"/>
              <a:t>的数值构成</a:t>
            </a:r>
            <a:r>
              <a:rPr lang="zh-CN" altLang="en-US" dirty="0"/>
              <a:t>的</a:t>
            </a:r>
            <a:r>
              <a:rPr lang="zh-CN" altLang="en-US" dirty="0" smtClean="0"/>
              <a:t>字符串</a:t>
            </a:r>
            <a:endParaRPr lang="en-US" altLang="zh-CN" dirty="0" smtClean="0"/>
          </a:p>
          <a:p>
            <a:pPr lvl="2"/>
            <a:r>
              <a:rPr lang="zh-CN" altLang="en-US" dirty="0" smtClean="0"/>
              <a:t>测度名（</a:t>
            </a:r>
            <a:r>
              <a:rPr lang="en-US" altLang="zh-CN" dirty="0" smtClean="0"/>
              <a:t>FKEY</a:t>
            </a:r>
            <a:r>
              <a:rPr lang="zh-CN" altLang="en-US" dirty="0" smtClean="0"/>
              <a:t>）和</a:t>
            </a:r>
            <a:r>
              <a:rPr lang="zh-CN" altLang="en-US" dirty="0"/>
              <a:t>测度值（</a:t>
            </a:r>
            <a:r>
              <a:rPr lang="en-US" altLang="zh-CN" dirty="0"/>
              <a:t>FVAL</a:t>
            </a:r>
            <a:r>
              <a:rPr lang="zh-CN" altLang="en-US" dirty="0"/>
              <a:t>） </a:t>
            </a:r>
            <a:r>
              <a:rPr lang="zh-CN" altLang="en-US" dirty="0" smtClean="0"/>
              <a:t>：测度的名称</a:t>
            </a:r>
            <a:r>
              <a:rPr lang="zh-CN" altLang="en-US" dirty="0"/>
              <a:t>和</a:t>
            </a:r>
            <a:r>
              <a:rPr lang="zh-CN" altLang="en-US" dirty="0" smtClean="0"/>
              <a:t>数值，即特征值</a:t>
            </a:r>
            <a:endParaRPr lang="zh-CN"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956395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特征计算流水线</a:t>
            </a:r>
          </a:p>
        </p:txBody>
      </p:sp>
      <p:sp>
        <p:nvSpPr>
          <p:cNvPr id="3" name="内容占位符 2"/>
          <p:cNvSpPr>
            <a:spLocks noGrp="1"/>
          </p:cNvSpPr>
          <p:nvPr>
            <p:ph idx="1"/>
          </p:nvPr>
        </p:nvSpPr>
        <p:spPr/>
        <p:txBody>
          <a:bodyPr>
            <a:normAutofit/>
          </a:bodyPr>
          <a:lstStyle/>
          <a:p>
            <a:r>
              <a:rPr lang="zh-CN" altLang="en-US" dirty="0"/>
              <a:t>特征</a:t>
            </a:r>
            <a:r>
              <a:rPr lang="zh-CN" altLang="en-US" dirty="0" smtClean="0"/>
              <a:t>仓库</a:t>
            </a:r>
            <a:endParaRPr lang="en-US" altLang="zh-CN" dirty="0" smtClean="0"/>
          </a:p>
          <a:p>
            <a:pPr lvl="1"/>
            <a:r>
              <a:rPr lang="zh-CN" altLang="en-US" dirty="0" smtClean="0"/>
              <a:t>实例：</a:t>
            </a:r>
            <a:r>
              <a:rPr lang="zh-CN" altLang="en-US" dirty="0"/>
              <a:t>同一天下单，在同一商家下单，订单的数量</a:t>
            </a:r>
            <a:endParaRPr lang="en-US" altLang="zh-CN" dirty="0" smtClean="0"/>
          </a:p>
          <a:p>
            <a:pPr lvl="2"/>
            <a:r>
              <a:rPr lang="zh-CN" altLang="en-US" dirty="0" smtClean="0"/>
              <a:t>命名：</a:t>
            </a:r>
            <a:r>
              <a:rPr lang="en-US" altLang="zh-CN" dirty="0" smtClean="0"/>
              <a:t>[</a:t>
            </a:r>
            <a:r>
              <a:rPr lang="en-US" altLang="zh-CN" dirty="0" err="1" smtClean="0"/>
              <a:t>orderring_date-vendor_id:</a:t>
            </a:r>
            <a:r>
              <a:rPr lang="en-US" altLang="zh-CN" b="1" dirty="0" err="1" smtClean="0"/>
              <a:t>orders_count</a:t>
            </a:r>
            <a:r>
              <a:rPr lang="en-US" altLang="zh-CN" dirty="0" smtClean="0"/>
              <a:t>]</a:t>
            </a:r>
          </a:p>
          <a:p>
            <a:pPr lvl="2"/>
            <a:r>
              <a:rPr lang="zh-CN" altLang="en-US" dirty="0" smtClean="0"/>
              <a:t>数据</a:t>
            </a:r>
            <a:endParaRPr lang="en-US" altLang="zh-CN" dirty="0"/>
          </a:p>
          <a:p>
            <a:pPr lvl="3"/>
            <a:r>
              <a:rPr lang="en-US" altLang="zh-CN" b="1" dirty="0" err="1"/>
              <a:t>dt</a:t>
            </a:r>
            <a:r>
              <a:rPr lang="en-US" altLang="zh-CN" dirty="0"/>
              <a:t> = ‘2015-12-01’, </a:t>
            </a:r>
            <a:r>
              <a:rPr lang="en-US" altLang="zh-CN" b="1" dirty="0" err="1"/>
              <a:t>dkeys</a:t>
            </a:r>
            <a:r>
              <a:rPr lang="en-US" altLang="zh-CN" dirty="0"/>
              <a:t> = </a:t>
            </a:r>
            <a:r>
              <a:rPr lang="en-US" altLang="zh-CN" dirty="0" smtClean="0"/>
              <a:t>‘</a:t>
            </a:r>
            <a:r>
              <a:rPr lang="en-US" altLang="zh-CN" dirty="0" err="1"/>
              <a:t>orderring_date-vendor_id</a:t>
            </a:r>
            <a:r>
              <a:rPr lang="en-US" altLang="zh-CN" dirty="0" smtClean="0"/>
              <a:t>’</a:t>
            </a:r>
            <a:endParaRPr lang="en-US" altLang="zh-CN" dirty="0"/>
          </a:p>
          <a:p>
            <a:pPr lvl="3"/>
            <a:r>
              <a:rPr lang="en-US" altLang="zh-CN" b="1" dirty="0" err="1"/>
              <a:t>dvals</a:t>
            </a:r>
            <a:r>
              <a:rPr lang="en-US" altLang="zh-CN" dirty="0"/>
              <a:t> = </a:t>
            </a:r>
            <a:r>
              <a:rPr lang="en-US" altLang="zh-CN" dirty="0" smtClean="0"/>
              <a:t>‘2015-11-29</a:t>
            </a:r>
            <a:r>
              <a:rPr lang="en-US" altLang="zh-CN" dirty="0" smtClean="0">
                <a:solidFill>
                  <a:schemeClr val="bg1">
                    <a:lumMod val="50000"/>
                  </a:schemeClr>
                </a:solidFill>
              </a:rPr>
              <a:t>^A</a:t>
            </a:r>
            <a:r>
              <a:rPr lang="en-US" altLang="zh-CN" dirty="0" smtClean="0"/>
              <a:t>12345’, </a:t>
            </a:r>
            <a:r>
              <a:rPr lang="en-US" altLang="zh-CN" b="1" dirty="0" err="1"/>
              <a:t>fkey</a:t>
            </a:r>
            <a:r>
              <a:rPr lang="en-US" altLang="zh-CN" dirty="0"/>
              <a:t> = </a:t>
            </a:r>
            <a:r>
              <a:rPr lang="en-US" altLang="zh-CN" dirty="0" smtClean="0"/>
              <a:t>‘</a:t>
            </a:r>
            <a:r>
              <a:rPr lang="en-US" altLang="zh-CN" dirty="0" err="1" smtClean="0"/>
              <a:t>orders_count</a:t>
            </a:r>
            <a:r>
              <a:rPr lang="en-US" altLang="zh-CN" dirty="0"/>
              <a:t>’, </a:t>
            </a:r>
            <a:r>
              <a:rPr lang="en-US" altLang="zh-CN" b="1" dirty="0" err="1"/>
              <a:t>fval</a:t>
            </a:r>
            <a:r>
              <a:rPr lang="en-US" altLang="zh-CN" dirty="0"/>
              <a:t> = </a:t>
            </a:r>
            <a:r>
              <a:rPr lang="en-US" altLang="zh-CN" dirty="0" smtClean="0"/>
              <a:t>10000</a:t>
            </a:r>
          </a:p>
          <a:p>
            <a:pPr lvl="1"/>
            <a:r>
              <a:rPr lang="zh-CN" altLang="en-US" dirty="0" smtClean="0"/>
              <a:t>实例：对特定订单，购买商品种类数</a:t>
            </a:r>
            <a:endParaRPr lang="en-US" altLang="zh-CN" dirty="0" smtClean="0"/>
          </a:p>
          <a:p>
            <a:pPr lvl="2"/>
            <a:r>
              <a:rPr lang="zh-CN" altLang="en-US" dirty="0" smtClean="0"/>
              <a:t>命名：</a:t>
            </a:r>
            <a:r>
              <a:rPr lang="en-US" altLang="zh-CN" dirty="0" smtClean="0"/>
              <a:t>[</a:t>
            </a:r>
            <a:r>
              <a:rPr lang="en-US" altLang="zh-CN" dirty="0" err="1" smtClean="0"/>
              <a:t>order_id:</a:t>
            </a:r>
            <a:r>
              <a:rPr lang="en-US" altLang="zh-CN" b="1" dirty="0" err="1" smtClean="0"/>
              <a:t>skus_count</a:t>
            </a:r>
            <a:r>
              <a:rPr lang="en-US" altLang="zh-CN" dirty="0" smtClean="0"/>
              <a:t>]</a:t>
            </a:r>
          </a:p>
          <a:p>
            <a:pPr lvl="2"/>
            <a:r>
              <a:rPr lang="zh-CN" altLang="en-US" dirty="0" smtClean="0"/>
              <a:t>数据</a:t>
            </a:r>
            <a:endParaRPr lang="en-US" altLang="zh-CN" dirty="0" smtClean="0"/>
          </a:p>
          <a:p>
            <a:pPr lvl="3"/>
            <a:r>
              <a:rPr lang="en-US" altLang="zh-CN" b="1" dirty="0" err="1"/>
              <a:t>dt</a:t>
            </a:r>
            <a:r>
              <a:rPr lang="en-US" altLang="zh-CN" dirty="0" smtClean="0"/>
              <a:t> = ‘2015-12-01’, </a:t>
            </a:r>
            <a:r>
              <a:rPr lang="en-US" altLang="zh-CN" b="1" dirty="0" err="1"/>
              <a:t>dkeys</a:t>
            </a:r>
            <a:r>
              <a:rPr lang="en-US" altLang="zh-CN" dirty="0" smtClean="0"/>
              <a:t> = ‘</a:t>
            </a:r>
            <a:r>
              <a:rPr lang="en-US" altLang="zh-CN" dirty="0" err="1"/>
              <a:t>order_id</a:t>
            </a:r>
            <a:r>
              <a:rPr lang="en-US" altLang="zh-CN" dirty="0" smtClean="0"/>
              <a:t>’</a:t>
            </a:r>
          </a:p>
          <a:p>
            <a:pPr lvl="3"/>
            <a:r>
              <a:rPr lang="en-US" altLang="zh-CN" b="1" dirty="0" err="1"/>
              <a:t>dvals</a:t>
            </a:r>
            <a:r>
              <a:rPr lang="en-US" altLang="zh-CN" dirty="0"/>
              <a:t> </a:t>
            </a:r>
            <a:r>
              <a:rPr lang="en-US" altLang="zh-CN" dirty="0" smtClean="0"/>
              <a:t>= ‘12345’, </a:t>
            </a:r>
            <a:r>
              <a:rPr lang="en-US" altLang="zh-CN" b="1" dirty="0" err="1"/>
              <a:t>fkey</a:t>
            </a:r>
            <a:r>
              <a:rPr lang="en-US" altLang="zh-CN" dirty="0" smtClean="0"/>
              <a:t> = ‘</a:t>
            </a:r>
            <a:r>
              <a:rPr lang="en-US" altLang="zh-CN" dirty="0" err="1"/>
              <a:t>skus_count</a:t>
            </a:r>
            <a:r>
              <a:rPr lang="en-US" altLang="zh-CN" dirty="0" smtClean="0"/>
              <a:t>’, </a:t>
            </a:r>
            <a:r>
              <a:rPr lang="en-US" altLang="zh-CN" b="1" dirty="0" err="1"/>
              <a:t>fval</a:t>
            </a:r>
            <a:r>
              <a:rPr lang="en-US" altLang="zh-CN" dirty="0" smtClean="0"/>
              <a:t> = 10</a:t>
            </a:r>
          </a:p>
          <a:p>
            <a:pPr lvl="3"/>
            <a:endParaRPr lang="en-US" altLang="zh-CN" dirty="0"/>
          </a:p>
        </p:txBody>
      </p:sp>
    </p:spTree>
    <p:extLst>
      <p:ext uri="{BB962C8B-B14F-4D97-AF65-F5344CB8AC3E}">
        <p14:creationId xmlns:p14="http://schemas.microsoft.com/office/powerpoint/2010/main" val="37287201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特征计算流水线：技术方案</a:t>
            </a:r>
            <a:endParaRPr lang="zh-CN" altLang="en-US" dirty="0"/>
          </a:p>
        </p:txBody>
      </p:sp>
      <p:sp>
        <p:nvSpPr>
          <p:cNvPr id="9" name="文本占位符 8"/>
          <p:cNvSpPr>
            <a:spLocks noGrp="1"/>
          </p:cNvSpPr>
          <p:nvPr>
            <p:ph type="body" idx="1"/>
          </p:nvPr>
        </p:nvSpPr>
        <p:spPr/>
        <p:txBody>
          <a:bodyPr/>
          <a:lstStyle/>
          <a:p>
            <a:r>
              <a:rPr lang="zh-CN" altLang="en-US" dirty="0" smtClean="0"/>
              <a:t>当前</a:t>
            </a:r>
            <a:endParaRPr lang="zh-CN" altLang="en-US" dirty="0"/>
          </a:p>
        </p:txBody>
      </p:sp>
      <p:sp>
        <p:nvSpPr>
          <p:cNvPr id="10" name="文本占位符 9"/>
          <p:cNvSpPr>
            <a:spLocks noGrp="1"/>
          </p:cNvSpPr>
          <p:nvPr>
            <p:ph type="body" sz="quarter" idx="3"/>
          </p:nvPr>
        </p:nvSpPr>
        <p:spPr/>
        <p:txBody>
          <a:bodyPr/>
          <a:lstStyle/>
          <a:p>
            <a:r>
              <a:rPr lang="zh-CN" altLang="en-US" dirty="0" smtClean="0"/>
              <a:t>规划</a:t>
            </a:r>
            <a:endParaRPr lang="zh-CN" altLang="en-US" dirty="0"/>
          </a:p>
        </p:txBody>
      </p:sp>
      <p:sp>
        <p:nvSpPr>
          <p:cNvPr id="11" name="内容占位符 10"/>
          <p:cNvSpPr>
            <a:spLocks noGrp="1"/>
          </p:cNvSpPr>
          <p:nvPr>
            <p:ph sz="quarter" idx="4"/>
          </p:nvPr>
        </p:nvSpPr>
        <p:spPr/>
        <p:txBody>
          <a:bodyPr>
            <a:normAutofit/>
          </a:bodyPr>
          <a:lstStyle/>
          <a:p>
            <a:r>
              <a:rPr lang="zh-CN" altLang="en-US" dirty="0" smtClean="0"/>
              <a:t>数据处理：</a:t>
            </a:r>
            <a:r>
              <a:rPr lang="en-US" altLang="zh-CN" dirty="0" smtClean="0"/>
              <a:t>Spark SQL</a:t>
            </a:r>
          </a:p>
          <a:p>
            <a:pPr lvl="1"/>
            <a:r>
              <a:rPr lang="en-US" altLang="zh-CN" sz="1800" dirty="0" smtClean="0"/>
              <a:t>Spark SQL</a:t>
            </a:r>
            <a:r>
              <a:rPr lang="zh-CN" altLang="en-US" sz="1800" dirty="0" smtClean="0"/>
              <a:t>提供</a:t>
            </a:r>
            <a:r>
              <a:rPr lang="en-US" altLang="zh-CN" sz="1800" dirty="0" smtClean="0"/>
              <a:t>Spark</a:t>
            </a:r>
            <a:r>
              <a:rPr lang="zh-CN" altLang="en-US" sz="1800" dirty="0" smtClean="0"/>
              <a:t>的</a:t>
            </a:r>
            <a:r>
              <a:rPr lang="en-US" altLang="zh-CN" sz="1800" dirty="0" smtClean="0"/>
              <a:t>Hive</a:t>
            </a:r>
            <a:r>
              <a:rPr lang="zh-CN" altLang="en-US" sz="1800" dirty="0" smtClean="0"/>
              <a:t>集成，可从</a:t>
            </a:r>
            <a:r>
              <a:rPr lang="en-US" altLang="zh-CN" sz="1800" dirty="0" smtClean="0"/>
              <a:t>Hive</a:t>
            </a:r>
            <a:r>
              <a:rPr lang="zh-CN" altLang="en-US" sz="1800" dirty="0" smtClean="0"/>
              <a:t>语句无缝迁移到</a:t>
            </a:r>
            <a:r>
              <a:rPr lang="en-US" altLang="zh-CN" sz="1800" dirty="0" smtClean="0"/>
              <a:t>Spark SQL</a:t>
            </a:r>
            <a:r>
              <a:rPr lang="zh-CN" altLang="en-US" sz="1800" dirty="0" smtClean="0"/>
              <a:t>，同时发挥</a:t>
            </a:r>
            <a:r>
              <a:rPr lang="en-US" altLang="zh-CN" sz="1800" dirty="0" smtClean="0"/>
              <a:t>Spark</a:t>
            </a:r>
            <a:r>
              <a:rPr lang="zh-CN" altLang="en-US" sz="1800" dirty="0" smtClean="0"/>
              <a:t>性能优势</a:t>
            </a:r>
            <a:endParaRPr lang="en-US" altLang="zh-CN" sz="1800" dirty="0" smtClean="0"/>
          </a:p>
          <a:p>
            <a:r>
              <a:rPr lang="zh-CN" altLang="en-US" dirty="0"/>
              <a:t>任务管理</a:t>
            </a:r>
            <a:r>
              <a:rPr lang="zh-CN" altLang="en-US" dirty="0" smtClean="0"/>
              <a:t>：</a:t>
            </a:r>
            <a:r>
              <a:rPr lang="en-US" altLang="zh-CN" dirty="0" err="1" smtClean="0"/>
              <a:t>Oozie</a:t>
            </a:r>
            <a:endParaRPr lang="en-US" altLang="zh-CN" dirty="0" smtClean="0"/>
          </a:p>
          <a:p>
            <a:pPr lvl="1"/>
            <a:r>
              <a:rPr lang="zh-CN" altLang="en-US" sz="1800" dirty="0" smtClean="0"/>
              <a:t>作为面向</a:t>
            </a:r>
            <a:r>
              <a:rPr lang="en-US" altLang="zh-CN" sz="1800" dirty="0" smtClean="0"/>
              <a:t>Hadoop</a:t>
            </a:r>
            <a:r>
              <a:rPr lang="zh-CN" altLang="en-US" sz="1800" dirty="0" smtClean="0"/>
              <a:t>设计的工作流调度器，</a:t>
            </a:r>
            <a:r>
              <a:rPr lang="en-US" altLang="zh-CN" sz="1800" dirty="0" err="1" smtClean="0"/>
              <a:t>Oozie</a:t>
            </a:r>
            <a:r>
              <a:rPr lang="zh-CN" altLang="en-US" sz="1800" dirty="0" smtClean="0"/>
              <a:t>能够为不同的</a:t>
            </a:r>
            <a:r>
              <a:rPr lang="en-US" altLang="zh-CN" sz="1800" dirty="0" smtClean="0"/>
              <a:t>Hadoop</a:t>
            </a:r>
            <a:r>
              <a:rPr lang="zh-CN" altLang="en-US" sz="1800" dirty="0" smtClean="0"/>
              <a:t>任务（包括</a:t>
            </a:r>
            <a:r>
              <a:rPr lang="en-US" altLang="zh-CN" sz="1800" dirty="0" smtClean="0"/>
              <a:t>Spark</a:t>
            </a:r>
            <a:r>
              <a:rPr lang="zh-CN" altLang="en-US" sz="1800" dirty="0" smtClean="0"/>
              <a:t>）提供更多的个性化配置，面向数据依赖的工作流也更稳定</a:t>
            </a:r>
            <a:endParaRPr lang="en-US" altLang="zh-CN" sz="1800" dirty="0"/>
          </a:p>
          <a:p>
            <a:endParaRPr lang="zh-CN" altLang="en-US" sz="2200" dirty="0"/>
          </a:p>
        </p:txBody>
      </p:sp>
      <p:sp>
        <p:nvSpPr>
          <p:cNvPr id="12" name="内容占位符 11"/>
          <p:cNvSpPr>
            <a:spLocks noGrp="1"/>
          </p:cNvSpPr>
          <p:nvPr>
            <p:ph sz="half" idx="2"/>
          </p:nvPr>
        </p:nvSpPr>
        <p:spPr/>
        <p:txBody>
          <a:bodyPr>
            <a:normAutofit/>
          </a:bodyPr>
          <a:lstStyle/>
          <a:p>
            <a:r>
              <a:rPr lang="zh-CN" altLang="en-US" dirty="0" smtClean="0"/>
              <a:t>数据处理：</a:t>
            </a:r>
            <a:r>
              <a:rPr lang="en-US" altLang="zh-CN" dirty="0" smtClean="0"/>
              <a:t>Hive + Pig</a:t>
            </a:r>
          </a:p>
          <a:p>
            <a:pPr lvl="1"/>
            <a:r>
              <a:rPr lang="en-US" altLang="zh-CN" sz="1800" dirty="0" smtClean="0"/>
              <a:t>Hive</a:t>
            </a:r>
            <a:r>
              <a:rPr lang="zh-CN" altLang="en-US" sz="1800" dirty="0"/>
              <a:t>是</a:t>
            </a:r>
            <a:r>
              <a:rPr lang="zh-CN" altLang="en-US" sz="1800" dirty="0" smtClean="0"/>
              <a:t>京</a:t>
            </a:r>
            <a:r>
              <a:rPr lang="zh-CN" altLang="en-US" sz="1800" dirty="0"/>
              <a:t>东</a:t>
            </a:r>
            <a:r>
              <a:rPr lang="zh-CN" altLang="en-US" sz="1800" dirty="0" smtClean="0"/>
              <a:t>数据仓库官方使用的数据处理框架</a:t>
            </a:r>
            <a:endParaRPr lang="en-US" altLang="zh-CN" sz="1800" dirty="0" smtClean="0"/>
          </a:p>
          <a:p>
            <a:pPr lvl="1"/>
            <a:r>
              <a:rPr lang="en-US" altLang="zh-CN" sz="1800" dirty="0" smtClean="0"/>
              <a:t>Pig</a:t>
            </a:r>
            <a:r>
              <a:rPr lang="zh-CN" altLang="en-US" sz="1800" dirty="0" smtClean="0"/>
              <a:t>的优点是更接近自然编程语言、以及易于调试</a:t>
            </a:r>
            <a:endParaRPr lang="en-US" altLang="zh-CN" sz="1800" dirty="0" smtClean="0"/>
          </a:p>
          <a:p>
            <a:r>
              <a:rPr lang="zh-CN" altLang="en-US" dirty="0" smtClean="0"/>
              <a:t>任务管理：</a:t>
            </a:r>
            <a:r>
              <a:rPr lang="en-US" altLang="zh-CN" dirty="0" smtClean="0"/>
              <a:t>Buffalo +</a:t>
            </a:r>
            <a:r>
              <a:rPr lang="zh-CN" altLang="en-US" dirty="0" smtClean="0"/>
              <a:t> </a:t>
            </a:r>
            <a:r>
              <a:rPr lang="en-US" altLang="zh-CN" dirty="0" err="1" smtClean="0"/>
              <a:t>Oozie</a:t>
            </a:r>
            <a:endParaRPr lang="en-US" altLang="zh-CN" dirty="0" smtClean="0"/>
          </a:p>
          <a:p>
            <a:pPr lvl="1"/>
            <a:r>
              <a:rPr lang="en-US" altLang="zh-CN" sz="1800" dirty="0" smtClean="0"/>
              <a:t>Buffalo</a:t>
            </a:r>
            <a:r>
              <a:rPr lang="zh-CN" altLang="en-US" sz="1800" dirty="0" smtClean="0"/>
              <a:t>是京东大数据平台提供的任务调度平台</a:t>
            </a:r>
            <a:endParaRPr lang="en-US" altLang="zh-CN" sz="1800" dirty="0" smtClean="0"/>
          </a:p>
          <a:p>
            <a:pPr lvl="1"/>
            <a:r>
              <a:rPr lang="en-US" altLang="zh-CN" sz="1800" dirty="0" err="1" smtClean="0"/>
              <a:t>Oozie</a:t>
            </a:r>
            <a:r>
              <a:rPr lang="zh-CN" altLang="en-US" sz="1800" dirty="0" smtClean="0"/>
              <a:t>的优点是面向数据依赖、丰富调度策略、和定制工作流</a:t>
            </a:r>
            <a:endParaRPr lang="en-US" altLang="zh-CN" sz="1800" dirty="0" smtClean="0"/>
          </a:p>
        </p:txBody>
      </p:sp>
    </p:spTree>
    <p:extLst>
      <p:ext uri="{BB962C8B-B14F-4D97-AF65-F5344CB8AC3E}">
        <p14:creationId xmlns:p14="http://schemas.microsoft.com/office/powerpoint/2010/main" val="3195821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Rigel &amp; Saiph</a:t>
            </a:r>
            <a:r>
              <a:rPr lang="zh-CN" altLang="en-US" dirty="0" smtClean="0"/>
              <a:t>：</a:t>
            </a:r>
            <a:r>
              <a:rPr lang="zh-CN" altLang="en-US" dirty="0"/>
              <a:t>决策引擎系统</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717218505"/>
              </p:ext>
            </p:extLst>
          </p:nvPr>
        </p:nvGraphicFramePr>
        <p:xfrm>
          <a:off x="457200" y="1057275"/>
          <a:ext cx="8229600" cy="4216400"/>
        </p:xfrm>
        <a:graphic>
          <a:graphicData uri="http://schemas.openxmlformats.org/drawingml/2006/table">
            <a:tbl>
              <a:tblPr firstRow="1" bandRow="1">
                <a:tableStyleId>{72833802-FEF1-4C79-8D5D-14CF1EAF98D9}</a:tableStyleId>
              </a:tblPr>
              <a:tblGrid>
                <a:gridCol w="2242592"/>
                <a:gridCol w="5987008"/>
              </a:tblGrid>
              <a:tr h="370840">
                <a:tc>
                  <a:txBody>
                    <a:bodyPr/>
                    <a:lstStyle/>
                    <a:p>
                      <a:r>
                        <a:rPr lang="zh-CN" altLang="en-US" dirty="0" smtClean="0"/>
                        <a:t>问题与挑战</a:t>
                      </a:r>
                      <a:endParaRPr lang="zh-CN" altLang="en-US" dirty="0"/>
                    </a:p>
                  </a:txBody>
                  <a:tcPr/>
                </a:tc>
                <a:tc>
                  <a:txBody>
                    <a:bodyPr/>
                    <a:lstStyle/>
                    <a:p>
                      <a:r>
                        <a:rPr lang="zh-CN" altLang="en-US" dirty="0" smtClean="0"/>
                        <a:t>解决方案</a:t>
                      </a:r>
                      <a:endParaRPr lang="zh-CN" altLang="en-US" dirty="0"/>
                    </a:p>
                  </a:txBody>
                  <a:tcPr/>
                </a:tc>
              </a:tr>
              <a:tr h="370840">
                <a:tc>
                  <a:txBody>
                    <a:bodyPr/>
                    <a:lstStyle/>
                    <a:p>
                      <a:r>
                        <a:rPr lang="zh-CN" altLang="en-US" dirty="0" smtClean="0"/>
                        <a:t>灵活的决策系统</a:t>
                      </a:r>
                      <a:endParaRPr lang="zh-CN" altLang="en-US" dirty="0"/>
                    </a:p>
                  </a:txBody>
                  <a:tcPr/>
                </a:tc>
                <a:tc>
                  <a:txBody>
                    <a:bodyPr/>
                    <a:lstStyle/>
                    <a:p>
                      <a:r>
                        <a:rPr lang="zh-CN" altLang="en-US" dirty="0" smtClean="0"/>
                        <a:t>元分类器 </a:t>
                      </a:r>
                      <a:r>
                        <a:rPr lang="en-US" altLang="zh-CN" dirty="0" smtClean="0"/>
                        <a:t>+ </a:t>
                      </a:r>
                      <a:r>
                        <a:rPr lang="zh-CN" altLang="en-US" dirty="0" smtClean="0"/>
                        <a:t>探测器 </a:t>
                      </a:r>
                      <a:r>
                        <a:rPr lang="zh-CN" altLang="en-US" dirty="0" smtClean="0"/>
                        <a:t>的</a:t>
                      </a:r>
                      <a:r>
                        <a:rPr lang="zh-CN" altLang="en-US" b="1" dirty="0" smtClean="0"/>
                        <a:t>二层决策引擎</a:t>
                      </a:r>
                      <a:r>
                        <a:rPr lang="zh-CN" altLang="en-US" dirty="0" smtClean="0"/>
                        <a:t>（</a:t>
                      </a:r>
                      <a:r>
                        <a:rPr lang="en-US" altLang="zh-CN" dirty="0" smtClean="0"/>
                        <a:t>Decision</a:t>
                      </a:r>
                      <a:r>
                        <a:rPr lang="en-US" altLang="zh-CN" baseline="0" dirty="0" smtClean="0"/>
                        <a:t> Engine</a:t>
                      </a:r>
                      <a:r>
                        <a:rPr lang="zh-CN" altLang="en-US" dirty="0" smtClean="0"/>
                        <a:t>）</a:t>
                      </a:r>
                      <a:endParaRPr lang="en-US" altLang="zh-CN" dirty="0" smtClean="0"/>
                    </a:p>
                    <a:p>
                      <a:pPr marL="285750" indent="-285750">
                        <a:buFont typeface="Arial" panose="020B0604020202020204" pitchFamily="34" charset="0"/>
                        <a:buChar char="•"/>
                      </a:pPr>
                      <a:r>
                        <a:rPr lang="zh-CN" altLang="en-US" dirty="0" smtClean="0"/>
                        <a:t>探测器</a:t>
                      </a:r>
                      <a:r>
                        <a:rPr lang="zh-CN" altLang="en-US" dirty="0" smtClean="0"/>
                        <a:t>（</a:t>
                      </a:r>
                      <a:r>
                        <a:rPr lang="en-US" altLang="zh-CN" dirty="0" smtClean="0"/>
                        <a:t>Detector</a:t>
                      </a:r>
                      <a:r>
                        <a:rPr lang="zh-CN" altLang="en-US" dirty="0" smtClean="0"/>
                        <a:t>）基于模型或者规则，对</a:t>
                      </a:r>
                      <a:r>
                        <a:rPr lang="zh-CN" altLang="en-US" dirty="0" smtClean="0"/>
                        <a:t>某个场景或者行为进行识别</a:t>
                      </a:r>
                      <a:endParaRPr lang="en-US" altLang="zh-CN" dirty="0" smtClean="0"/>
                    </a:p>
                    <a:p>
                      <a:pPr marL="285750" indent="-285750">
                        <a:buFont typeface="Arial" panose="020B0604020202020204" pitchFamily="34" charset="0"/>
                        <a:buChar char="•"/>
                      </a:pPr>
                      <a:r>
                        <a:rPr lang="zh-CN" altLang="en-US" dirty="0" smtClean="0"/>
                        <a:t>元分类器（</a:t>
                      </a:r>
                      <a:r>
                        <a:rPr lang="en-US" altLang="zh-CN" dirty="0" smtClean="0"/>
                        <a:t>Meta Learner</a:t>
                      </a:r>
                      <a:r>
                        <a:rPr lang="zh-CN" altLang="en-US" dirty="0" smtClean="0"/>
                        <a:t>）按相对简单的策略融合这些模型的判定，即使得决策引擎可以同时识别多种作弊行为</a:t>
                      </a:r>
                      <a:endParaRPr lang="en-US" altLang="zh-CN" dirty="0" smtClean="0"/>
                    </a:p>
                  </a:txBody>
                  <a:tcPr/>
                </a:tc>
              </a:tr>
              <a:tr h="370840">
                <a:tc>
                  <a:txBody>
                    <a:bodyPr/>
                    <a:lstStyle/>
                    <a:p>
                      <a:r>
                        <a:rPr lang="zh-CN" altLang="en-US" dirty="0" smtClean="0"/>
                        <a:t>可复现性</a:t>
                      </a:r>
                      <a:endParaRPr lang="zh-CN" altLang="en-US" dirty="0"/>
                    </a:p>
                  </a:txBody>
                  <a:tcPr/>
                </a:tc>
                <a:tc>
                  <a:txBody>
                    <a:bodyPr/>
                    <a:lstStyle/>
                    <a:p>
                      <a:r>
                        <a:rPr lang="zh-CN" altLang="en-US" dirty="0" smtClean="0"/>
                        <a:t>由</a:t>
                      </a:r>
                      <a:r>
                        <a:rPr lang="zh-CN" altLang="en-US" b="1" dirty="0" smtClean="0"/>
                        <a:t>配置文件驱动</a:t>
                      </a:r>
                      <a:r>
                        <a:rPr lang="zh-CN" altLang="en-US" dirty="0" smtClean="0"/>
                        <a:t>作业</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t>配置文件完整记录作业参数，包括所要加载的元分类器、模型探测器、及其参数</a:t>
                      </a:r>
                      <a:endParaRPr lang="en-US" altLang="zh-CN"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smtClean="0"/>
                        <a:t>使用</a:t>
                      </a:r>
                      <a:r>
                        <a:rPr lang="en-US" altLang="zh-CN" dirty="0" smtClean="0"/>
                        <a:t>Apache </a:t>
                      </a:r>
                      <a:r>
                        <a:rPr lang="en-US" altLang="zh-CN" b="0" dirty="0" smtClean="0"/>
                        <a:t>Avro</a:t>
                      </a:r>
                      <a:r>
                        <a:rPr lang="zh-CN" altLang="en-US" dirty="0" smtClean="0"/>
                        <a:t>构建判定记录结构，完整存储当时当地识别作弊所使用的特征，同时包含配置数据以及代码指纹（使用</a:t>
                      </a:r>
                      <a:r>
                        <a:rPr lang="en-US" altLang="zh-CN" dirty="0" err="1" smtClean="0"/>
                        <a:t>Git</a:t>
                      </a:r>
                      <a:r>
                        <a:rPr lang="en-US" altLang="zh-CN" dirty="0" smtClean="0"/>
                        <a:t> Commit ID</a:t>
                      </a:r>
                      <a:r>
                        <a:rPr lang="zh-CN" altLang="en-US" dirty="0" smtClean="0"/>
                        <a:t>）</a:t>
                      </a:r>
                      <a:endParaRPr lang="en-US" altLang="zh-CN" dirty="0" smtClean="0"/>
                    </a:p>
                  </a:txBody>
                  <a:tcPr/>
                </a:tc>
              </a:tr>
              <a:tr h="370840">
                <a:tc>
                  <a:txBody>
                    <a:bodyPr/>
                    <a:lstStyle/>
                    <a:p>
                      <a:r>
                        <a:rPr lang="zh-CN" altLang="en-US" dirty="0" smtClean="0"/>
                        <a:t>多变的业务需求</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dirty="0" smtClean="0"/>
                        <a:t>通用模型规则引擎 </a:t>
                      </a:r>
                      <a:r>
                        <a:rPr lang="en-US" altLang="zh-CN" dirty="0" smtClean="0"/>
                        <a:t>+ </a:t>
                      </a:r>
                      <a:r>
                        <a:rPr lang="zh-CN" altLang="en-US" dirty="0" smtClean="0"/>
                        <a:t>业务规则引擎 的</a:t>
                      </a:r>
                      <a:r>
                        <a:rPr lang="zh-CN" altLang="en-US" b="1" dirty="0" smtClean="0"/>
                        <a:t>二阶段决策流水线</a:t>
                      </a:r>
                      <a:endParaRPr lang="en-US" altLang="zh-CN" b="1" dirty="0" smtClean="0"/>
                    </a:p>
                  </a:txBody>
                  <a:tcPr/>
                </a:tc>
              </a:tr>
            </a:tbl>
          </a:graphicData>
        </a:graphic>
      </p:graphicFrame>
    </p:spTree>
    <p:extLst>
      <p:ext uri="{BB962C8B-B14F-4D97-AF65-F5344CB8AC3E}">
        <p14:creationId xmlns:p14="http://schemas.microsoft.com/office/powerpoint/2010/main" val="1507211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t>订单行级别的交易反作弊</a:t>
            </a:r>
            <a:endParaRPr lang="zh-CN" altLang="en-US" dirty="0"/>
          </a:p>
        </p:txBody>
      </p:sp>
      <p:sp>
        <p:nvSpPr>
          <p:cNvPr id="5" name="文本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43260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Rigel &amp; Saiph</a:t>
            </a:r>
            <a:endParaRPr lang="zh-CN" altLang="en-US" dirty="0"/>
          </a:p>
        </p:txBody>
      </p:sp>
      <p:sp>
        <p:nvSpPr>
          <p:cNvPr id="3" name="内容占位符 2"/>
          <p:cNvSpPr>
            <a:spLocks noGrp="1"/>
          </p:cNvSpPr>
          <p:nvPr>
            <p:ph idx="1"/>
          </p:nvPr>
        </p:nvSpPr>
        <p:spPr/>
        <p:txBody>
          <a:bodyPr>
            <a:normAutofit/>
          </a:bodyPr>
          <a:lstStyle/>
          <a:p>
            <a:r>
              <a:rPr lang="en-US" altLang="zh-CN" dirty="0" smtClean="0"/>
              <a:t>Rigel</a:t>
            </a:r>
            <a:r>
              <a:rPr lang="zh-CN" altLang="en-US" dirty="0" smtClean="0"/>
              <a:t>：通用模型及规则决策引擎</a:t>
            </a:r>
            <a:endParaRPr lang="en-US" altLang="zh-CN" dirty="0" smtClean="0"/>
          </a:p>
          <a:p>
            <a:pPr lvl="1"/>
            <a:r>
              <a:rPr lang="zh-CN" altLang="en-US" dirty="0" smtClean="0"/>
              <a:t>实现二</a:t>
            </a:r>
            <a:r>
              <a:rPr lang="zh-CN" altLang="en-US" dirty="0"/>
              <a:t>层</a:t>
            </a:r>
            <a:r>
              <a:rPr lang="zh-CN" altLang="en-US" dirty="0" smtClean="0"/>
              <a:t>决策模型，一个决策模型由一个元分类器和若干</a:t>
            </a:r>
            <a:r>
              <a:rPr lang="zh-CN" altLang="en-US" dirty="0" smtClean="0"/>
              <a:t>个基于模型或者规则的探测器</a:t>
            </a:r>
            <a:r>
              <a:rPr lang="zh-CN" altLang="en-US" dirty="0" smtClean="0"/>
              <a:t>组成</a:t>
            </a:r>
            <a:endParaRPr lang="en-US" altLang="zh-CN" dirty="0" smtClean="0"/>
          </a:p>
          <a:p>
            <a:pPr lvl="1"/>
            <a:r>
              <a:rPr lang="zh-CN" altLang="en-US" dirty="0" smtClean="0"/>
              <a:t>探测器</a:t>
            </a:r>
            <a:r>
              <a:rPr lang="zh-CN" altLang="en-US" dirty="0" smtClean="0"/>
              <a:t>使用</a:t>
            </a:r>
            <a:r>
              <a:rPr lang="en-US" altLang="zh-CN" dirty="0" smtClean="0"/>
              <a:t>GBT</a:t>
            </a:r>
            <a:r>
              <a:rPr lang="zh-CN" altLang="en-US" dirty="0" smtClean="0"/>
              <a:t>、</a:t>
            </a:r>
            <a:r>
              <a:rPr lang="en-US" altLang="zh-CN" dirty="0" smtClean="0"/>
              <a:t>LR</a:t>
            </a:r>
            <a:r>
              <a:rPr lang="zh-CN" altLang="en-US" dirty="0" smtClean="0"/>
              <a:t>、</a:t>
            </a:r>
            <a:r>
              <a:rPr lang="en-US" altLang="zh-CN" dirty="0" smtClean="0"/>
              <a:t>SVM</a:t>
            </a:r>
            <a:r>
              <a:rPr lang="zh-CN" altLang="en-US" dirty="0" smtClean="0"/>
              <a:t>、</a:t>
            </a:r>
            <a:r>
              <a:rPr lang="en-US" altLang="zh-CN" dirty="0" smtClean="0"/>
              <a:t>ANN</a:t>
            </a:r>
            <a:r>
              <a:rPr lang="zh-CN" altLang="en-US" dirty="0" smtClean="0"/>
              <a:t>等机器学习算法实现分类与回归，或使用规则引擎</a:t>
            </a:r>
            <a:r>
              <a:rPr lang="zh-CN" altLang="en-US" dirty="0" smtClean="0"/>
              <a:t>实现筛选</a:t>
            </a:r>
            <a:r>
              <a:rPr lang="zh-CN" altLang="en-US" dirty="0" smtClean="0"/>
              <a:t>逻辑</a:t>
            </a:r>
            <a:endParaRPr lang="en-US" altLang="zh-CN" dirty="0" smtClean="0"/>
          </a:p>
          <a:p>
            <a:pPr lvl="1"/>
            <a:r>
              <a:rPr lang="zh-CN" altLang="en-US" dirty="0"/>
              <a:t>一</a:t>
            </a:r>
            <a:r>
              <a:rPr lang="zh-CN" altLang="en-US" dirty="0" smtClean="0"/>
              <a:t>个探测器</a:t>
            </a:r>
            <a:r>
              <a:rPr lang="zh-CN" altLang="en-US" dirty="0" smtClean="0"/>
              <a:t>针对一个或某几个场景设计</a:t>
            </a:r>
            <a:endParaRPr lang="en-US" altLang="zh-CN" dirty="0" smtClean="0"/>
          </a:p>
          <a:p>
            <a:pPr lvl="1"/>
            <a:r>
              <a:rPr lang="zh-CN" altLang="en-US" dirty="0" smtClean="0"/>
              <a:t>元分类器将数据及特征分发给所属的探测器，再对收集过来的判定结果做简单地处理，如合取、析取、线性加权、或者</a:t>
            </a:r>
            <a:r>
              <a:rPr lang="en-US" altLang="zh-CN" dirty="0" smtClean="0"/>
              <a:t>LR</a:t>
            </a:r>
          </a:p>
          <a:p>
            <a:pPr lvl="1"/>
            <a:r>
              <a:rPr lang="zh-CN" altLang="en-US" dirty="0"/>
              <a:t>增加一个模型即可增强决策引擎的识别力度，反之下线一个模型即可减小</a:t>
            </a:r>
            <a:r>
              <a:rPr lang="zh-CN" altLang="en-US" dirty="0" smtClean="0"/>
              <a:t>力度</a:t>
            </a:r>
            <a:endParaRPr lang="zh-CN" altLang="en-US" dirty="0"/>
          </a:p>
        </p:txBody>
      </p:sp>
    </p:spTree>
    <p:extLst>
      <p:ext uri="{BB962C8B-B14F-4D97-AF65-F5344CB8AC3E}">
        <p14:creationId xmlns:p14="http://schemas.microsoft.com/office/powerpoint/2010/main" val="2721105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cstate="print">
            <a:extLst>
              <a:ext uri="{28A0092B-C50C-407E-A947-70E740481C1C}">
                <a14:useLocalDpi xmlns:a14="http://schemas.microsoft.com/office/drawing/2010/main" val="0"/>
              </a:ext>
            </a:extLst>
          </a:blip>
          <a:stretch>
            <a:fillRect/>
          </a:stretch>
        </p:blipFill>
        <p:spPr>
          <a:xfrm>
            <a:off x="20813" y="301717"/>
            <a:ext cx="9102373" cy="5111566"/>
          </a:xfrm>
        </p:spPr>
      </p:pic>
    </p:spTree>
    <p:extLst>
      <p:ext uri="{BB962C8B-B14F-4D97-AF65-F5344CB8AC3E}">
        <p14:creationId xmlns:p14="http://schemas.microsoft.com/office/powerpoint/2010/main" val="42222280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Rigel </a:t>
            </a:r>
            <a:r>
              <a:rPr lang="zh-CN" altLang="en-US" dirty="0" smtClean="0"/>
              <a:t>配置文件</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100" dirty="0">
                <a:latin typeface="Courier New" panose="02070309020205020404" pitchFamily="49" charset="0"/>
                <a:cs typeface="Courier New" panose="02070309020205020404" pitchFamily="49" charset="0"/>
              </a:rPr>
              <a:t>&lt;?xml version='1.0' encoding='utf-8'?&gt;</a:t>
            </a:r>
          </a:p>
          <a:p>
            <a:pPr marL="0" indent="0">
              <a:buNone/>
            </a:pPr>
            <a:r>
              <a:rPr lang="en-US" altLang="zh-CN" sz="1100" dirty="0">
                <a:latin typeface="Courier New" panose="02070309020205020404" pitchFamily="49" charset="0"/>
                <a:cs typeface="Courier New" panose="02070309020205020404" pitchFamily="49" charset="0"/>
              </a:rPr>
              <a:t>&lt;</a:t>
            </a:r>
            <a:r>
              <a:rPr lang="en-US" altLang="zh-CN" sz="1100" dirty="0" err="1">
                <a:latin typeface="Courier New" panose="02070309020205020404" pitchFamily="49" charset="0"/>
                <a:cs typeface="Courier New" panose="02070309020205020404" pitchFamily="49" charset="0"/>
              </a:rPr>
              <a:t>rigelConfig</a:t>
            </a:r>
            <a:r>
              <a:rPr lang="en-US" altLang="zh-CN" sz="1100" dirty="0">
                <a:latin typeface="Courier New" panose="02070309020205020404" pitchFamily="49" charset="0"/>
                <a:cs typeface="Courier New" panose="02070309020205020404" pitchFamily="49" charset="0"/>
              </a:rPr>
              <a:t>&gt;</a:t>
            </a:r>
          </a:p>
          <a:p>
            <a:pPr marL="0" indent="0">
              <a:buNone/>
            </a:pPr>
            <a:r>
              <a:rPr lang="en-US" altLang="zh-CN" sz="1100" dirty="0">
                <a:latin typeface="Courier New" panose="02070309020205020404" pitchFamily="49" charset="0"/>
                <a:cs typeface="Courier New" panose="02070309020205020404" pitchFamily="49" charset="0"/>
              </a:rPr>
              <a:t>    &lt;identifier&gt;</a:t>
            </a:r>
            <a:r>
              <a:rPr lang="en-US" altLang="zh-CN" sz="1100" b="1" u="sng" dirty="0">
                <a:solidFill>
                  <a:srgbClr val="C00000"/>
                </a:solidFill>
                <a:latin typeface="Courier New" panose="02070309020205020404" pitchFamily="49" charset="0"/>
                <a:cs typeface="Courier New" panose="02070309020205020404" pitchFamily="49" charset="0"/>
              </a:rPr>
              <a:t>l2-incubation</a:t>
            </a:r>
            <a:r>
              <a:rPr lang="en-US" altLang="zh-CN" sz="1100" dirty="0">
                <a:latin typeface="Courier New" panose="02070309020205020404" pitchFamily="49" charset="0"/>
                <a:cs typeface="Courier New" panose="02070309020205020404" pitchFamily="49" charset="0"/>
              </a:rPr>
              <a:t>&lt;/identifier&gt;</a:t>
            </a:r>
          </a:p>
          <a:p>
            <a:pPr marL="0" indent="0">
              <a:buNone/>
            </a:pPr>
            <a:r>
              <a:rPr lang="en-US" altLang="zh-CN" sz="1100" dirty="0">
                <a:latin typeface="Courier New" panose="02070309020205020404" pitchFamily="49" charset="0"/>
                <a:cs typeface="Courier New" panose="02070309020205020404" pitchFamily="49" charset="0"/>
              </a:rPr>
              <a:t>    &lt;</a:t>
            </a:r>
            <a:r>
              <a:rPr lang="en-US" altLang="zh-CN" sz="1100" dirty="0" err="1">
                <a:latin typeface="Courier New" panose="02070309020205020404" pitchFamily="49" charset="0"/>
                <a:cs typeface="Courier New" panose="02070309020205020404" pitchFamily="49" charset="0"/>
              </a:rPr>
              <a:t>metaLearner</a:t>
            </a:r>
            <a:r>
              <a:rPr lang="en-US" altLang="zh-CN" sz="1100" dirty="0">
                <a:latin typeface="Courier New" panose="02070309020205020404" pitchFamily="49" charset="0"/>
                <a:cs typeface="Courier New" panose="02070309020205020404" pitchFamily="49" charset="0"/>
              </a:rPr>
              <a:t>&gt;</a:t>
            </a:r>
          </a:p>
          <a:p>
            <a:pPr marL="0" indent="0">
              <a:buNone/>
            </a:pPr>
            <a:r>
              <a:rPr lang="en-US" altLang="zh-CN" sz="1100" dirty="0">
                <a:latin typeface="Courier New" panose="02070309020205020404" pitchFamily="49" charset="0"/>
                <a:cs typeface="Courier New" panose="02070309020205020404" pitchFamily="49" charset="0"/>
              </a:rPr>
              <a:t>        &lt;name&gt;</a:t>
            </a:r>
            <a:r>
              <a:rPr lang="en-US" altLang="zh-CN" sz="1100" b="1" u="sng" dirty="0">
                <a:solidFill>
                  <a:srgbClr val="C00000"/>
                </a:solidFill>
                <a:latin typeface="Courier New" panose="02070309020205020404" pitchFamily="49" charset="0"/>
                <a:cs typeface="Courier New" panose="02070309020205020404" pitchFamily="49" charset="0"/>
              </a:rPr>
              <a:t>l2_disjunction_meta_learner</a:t>
            </a:r>
            <a:r>
              <a:rPr lang="en-US" altLang="zh-CN" sz="1100" dirty="0">
                <a:latin typeface="Courier New" panose="02070309020205020404" pitchFamily="49" charset="0"/>
                <a:cs typeface="Courier New" panose="02070309020205020404" pitchFamily="49" charset="0"/>
              </a:rPr>
              <a:t>&lt;/name&gt;</a:t>
            </a:r>
          </a:p>
          <a:p>
            <a:pPr marL="0" indent="0">
              <a:buNone/>
            </a:pPr>
            <a:r>
              <a:rPr lang="en-US" altLang="zh-CN" sz="1100" dirty="0">
                <a:latin typeface="Courier New" panose="02070309020205020404" pitchFamily="49" charset="0"/>
                <a:cs typeface="Courier New" panose="02070309020205020404" pitchFamily="49" charset="0"/>
              </a:rPr>
              <a:t>        &lt;class&gt;com.jd.aof.rigel.metalearners.impl.L2DisjunctionMetaLearner&lt;/class&gt;</a:t>
            </a:r>
          </a:p>
          <a:p>
            <a:pPr marL="0" indent="0">
              <a:buNone/>
            </a:pPr>
            <a:r>
              <a:rPr lang="en-US" altLang="zh-CN" sz="1100" dirty="0">
                <a:latin typeface="Courier New" panose="02070309020205020404" pitchFamily="49" charset="0"/>
                <a:cs typeface="Courier New" panose="02070309020205020404" pitchFamily="49" charset="0"/>
              </a:rPr>
              <a:t>        &lt;properties&gt;&lt;/properties&gt;</a:t>
            </a:r>
          </a:p>
          <a:p>
            <a:pPr marL="0" indent="0">
              <a:buNone/>
            </a:pPr>
            <a:r>
              <a:rPr lang="en-US" altLang="zh-CN" sz="1100" dirty="0">
                <a:latin typeface="Courier New" panose="02070309020205020404" pitchFamily="49" charset="0"/>
                <a:cs typeface="Courier New" panose="02070309020205020404" pitchFamily="49" charset="0"/>
              </a:rPr>
              <a:t>        &lt;threshold&gt;0.5&lt;/threshold&gt;</a:t>
            </a:r>
          </a:p>
          <a:p>
            <a:pPr marL="0" indent="0">
              <a:buNone/>
            </a:pPr>
            <a:r>
              <a:rPr lang="en-US" altLang="zh-CN" sz="1100" dirty="0">
                <a:latin typeface="Courier New" panose="02070309020205020404" pitchFamily="49" charset="0"/>
                <a:cs typeface="Courier New" panose="02070309020205020404" pitchFamily="49" charset="0"/>
              </a:rPr>
              <a:t>    &lt;/</a:t>
            </a:r>
            <a:r>
              <a:rPr lang="en-US" altLang="zh-CN" sz="1100" dirty="0" err="1">
                <a:latin typeface="Courier New" panose="02070309020205020404" pitchFamily="49" charset="0"/>
                <a:cs typeface="Courier New" panose="02070309020205020404" pitchFamily="49" charset="0"/>
              </a:rPr>
              <a:t>metaLearner</a:t>
            </a:r>
            <a:r>
              <a:rPr lang="en-US" altLang="zh-CN" sz="1100" dirty="0">
                <a:latin typeface="Courier New" panose="02070309020205020404" pitchFamily="49" charset="0"/>
                <a:cs typeface="Courier New" panose="02070309020205020404" pitchFamily="49" charset="0"/>
              </a:rPr>
              <a:t>&gt;</a:t>
            </a:r>
          </a:p>
          <a:p>
            <a:pPr marL="0" indent="0">
              <a:buNone/>
            </a:pPr>
            <a:r>
              <a:rPr lang="en-US" altLang="zh-CN" sz="1100" dirty="0">
                <a:latin typeface="Courier New" panose="02070309020205020404" pitchFamily="49" charset="0"/>
                <a:cs typeface="Courier New" panose="02070309020205020404" pitchFamily="49" charset="0"/>
              </a:rPr>
              <a:t>    &lt;detectors&gt;</a:t>
            </a:r>
          </a:p>
          <a:p>
            <a:pPr marL="0" indent="0">
              <a:buNone/>
            </a:pPr>
            <a:r>
              <a:rPr lang="en-US" altLang="zh-CN" sz="1100" dirty="0">
                <a:latin typeface="Courier New" panose="02070309020205020404" pitchFamily="49" charset="0"/>
                <a:cs typeface="Courier New" panose="02070309020205020404" pitchFamily="49" charset="0"/>
              </a:rPr>
              <a:t>        &lt;detector&gt;</a:t>
            </a:r>
          </a:p>
          <a:p>
            <a:pPr marL="0" indent="0">
              <a:buNone/>
            </a:pPr>
            <a:r>
              <a:rPr lang="en-US" altLang="zh-CN" sz="1100" dirty="0">
                <a:latin typeface="Courier New" panose="02070309020205020404" pitchFamily="49" charset="0"/>
                <a:cs typeface="Courier New" panose="02070309020205020404" pitchFamily="49" charset="0"/>
              </a:rPr>
              <a:t>            &lt;name&gt;</a:t>
            </a:r>
            <a:r>
              <a:rPr lang="en-US" altLang="zh-CN" sz="1100" b="1" u="sng" dirty="0">
                <a:solidFill>
                  <a:srgbClr val="C00000"/>
                </a:solidFill>
                <a:latin typeface="Courier New" panose="02070309020205020404" pitchFamily="49" charset="0"/>
                <a:cs typeface="Courier New" panose="02070309020205020404" pitchFamily="49" charset="0"/>
              </a:rPr>
              <a:t>chengdu_v2_gbt_detector</a:t>
            </a:r>
            <a:r>
              <a:rPr lang="en-US" altLang="zh-CN" sz="1100" dirty="0">
                <a:latin typeface="Courier New" panose="02070309020205020404" pitchFamily="49" charset="0"/>
                <a:cs typeface="Courier New" panose="02070309020205020404" pitchFamily="49" charset="0"/>
              </a:rPr>
              <a:t>&lt;/name&gt;</a:t>
            </a:r>
          </a:p>
          <a:p>
            <a:pPr marL="0" indent="0">
              <a:buNone/>
            </a:pPr>
            <a:r>
              <a:rPr lang="en-US" altLang="zh-CN" sz="1100" dirty="0">
                <a:latin typeface="Courier New" panose="02070309020205020404" pitchFamily="49" charset="0"/>
                <a:cs typeface="Courier New" panose="02070309020205020404" pitchFamily="49" charset="0"/>
              </a:rPr>
              <a:t>            &lt;class&gt;com.jd.aof.rigel.detectors.impl.ChengduV2GbtDetector&lt;/class&gt;</a:t>
            </a:r>
          </a:p>
          <a:p>
            <a:pPr marL="0" indent="0">
              <a:buNone/>
            </a:pPr>
            <a:r>
              <a:rPr lang="en-US" altLang="zh-CN" sz="1100" dirty="0">
                <a:latin typeface="Courier New" panose="02070309020205020404" pitchFamily="49" charset="0"/>
                <a:cs typeface="Courier New" panose="02070309020205020404" pitchFamily="49" charset="0"/>
              </a:rPr>
              <a:t>            &lt;properties&gt;&lt;/properties&gt;</a:t>
            </a:r>
          </a:p>
          <a:p>
            <a:pPr marL="0" indent="0">
              <a:buNone/>
            </a:pPr>
            <a:r>
              <a:rPr lang="en-US" altLang="zh-CN" sz="1100" dirty="0">
                <a:latin typeface="Courier New" panose="02070309020205020404" pitchFamily="49" charset="0"/>
                <a:cs typeface="Courier New" panose="02070309020205020404" pitchFamily="49" charset="0"/>
              </a:rPr>
              <a:t>            &lt;model&gt;projects/</a:t>
            </a:r>
            <a:r>
              <a:rPr lang="en-US" altLang="zh-CN" sz="1100" dirty="0" err="1">
                <a:latin typeface="Courier New" panose="02070309020205020404" pitchFamily="49" charset="0"/>
                <a:cs typeface="Courier New" panose="02070309020205020404" pitchFamily="49" charset="0"/>
              </a:rPr>
              <a:t>aof</a:t>
            </a:r>
            <a:r>
              <a:rPr lang="en-US" altLang="zh-CN" sz="1100" dirty="0">
                <a:latin typeface="Courier New" panose="02070309020205020404" pitchFamily="49" charset="0"/>
                <a:cs typeface="Courier New" panose="02070309020205020404" pitchFamily="49" charset="0"/>
              </a:rPr>
              <a:t>/train/models/rigel-orion-chengdu-v2-gbt_cls.20151101&lt;/model&gt;</a:t>
            </a:r>
          </a:p>
          <a:p>
            <a:pPr marL="0" indent="0">
              <a:buNone/>
            </a:pPr>
            <a:r>
              <a:rPr lang="en-US" altLang="zh-CN" sz="1100" dirty="0">
                <a:latin typeface="Courier New" panose="02070309020205020404" pitchFamily="49" charset="0"/>
                <a:cs typeface="Courier New" panose="02070309020205020404" pitchFamily="49" charset="0"/>
              </a:rPr>
              <a:t>            &lt;weight&gt;1.0&lt;/weight&gt;</a:t>
            </a:r>
          </a:p>
          <a:p>
            <a:pPr marL="0" indent="0">
              <a:buNone/>
            </a:pPr>
            <a:r>
              <a:rPr lang="en-US" altLang="zh-CN" sz="1100" dirty="0">
                <a:latin typeface="Courier New" panose="02070309020205020404" pitchFamily="49" charset="0"/>
                <a:cs typeface="Courier New" panose="02070309020205020404" pitchFamily="49" charset="0"/>
              </a:rPr>
              <a:t>            &lt;enabled&gt;true&lt;/enabled&gt;</a:t>
            </a:r>
          </a:p>
          <a:p>
            <a:pPr marL="0" indent="0">
              <a:buNone/>
            </a:pPr>
            <a:r>
              <a:rPr lang="en-US" altLang="zh-CN" sz="1100" dirty="0">
                <a:latin typeface="Courier New" panose="02070309020205020404" pitchFamily="49" charset="0"/>
                <a:cs typeface="Courier New" panose="02070309020205020404" pitchFamily="49" charset="0"/>
              </a:rPr>
              <a:t>        &lt;/detector&gt;</a:t>
            </a:r>
          </a:p>
          <a:p>
            <a:pPr marL="0" indent="0">
              <a:buNone/>
            </a:pPr>
            <a:r>
              <a:rPr lang="en-US" altLang="zh-CN" sz="1100" dirty="0">
                <a:latin typeface="Courier New" panose="02070309020205020404" pitchFamily="49" charset="0"/>
                <a:cs typeface="Courier New" panose="02070309020205020404" pitchFamily="49" charset="0"/>
              </a:rPr>
              <a:t>    &lt;/detectors&gt;</a:t>
            </a:r>
          </a:p>
          <a:p>
            <a:pPr marL="0" indent="0">
              <a:buNone/>
            </a:pPr>
            <a:r>
              <a:rPr lang="en-US" altLang="zh-CN" sz="1100" dirty="0">
                <a:latin typeface="Courier New" panose="02070309020205020404" pitchFamily="49" charset="0"/>
                <a:cs typeface="Courier New" panose="02070309020205020404" pitchFamily="49" charset="0"/>
              </a:rPr>
              <a:t>&lt;/</a:t>
            </a:r>
            <a:r>
              <a:rPr lang="en-US" altLang="zh-CN" sz="1100" dirty="0" err="1">
                <a:latin typeface="Courier New" panose="02070309020205020404" pitchFamily="49" charset="0"/>
                <a:cs typeface="Courier New" panose="02070309020205020404" pitchFamily="49" charset="0"/>
              </a:rPr>
              <a:t>rigelConfig</a:t>
            </a:r>
            <a:r>
              <a:rPr lang="en-US" altLang="zh-CN" sz="1100" dirty="0" smtClean="0">
                <a:latin typeface="Courier New" panose="02070309020205020404" pitchFamily="49" charset="0"/>
                <a:cs typeface="Courier New" panose="02070309020205020404" pitchFamily="49" charset="0"/>
              </a:rPr>
              <a:t>&gt;</a:t>
            </a:r>
            <a:endParaRPr lang="en-US" altLang="zh-CN"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0931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Rigel </a:t>
            </a:r>
            <a:r>
              <a:rPr lang="zh-CN" altLang="en-US" dirty="0" smtClean="0"/>
              <a:t>识别结果</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100" dirty="0">
                <a:latin typeface="Courier New" panose="02070309020205020404" pitchFamily="49" charset="0"/>
                <a:cs typeface="Courier New" panose="02070309020205020404" pitchFamily="49" charset="0"/>
              </a:rPr>
              <a:t>{</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config_id</a:t>
            </a:r>
            <a:r>
              <a:rPr lang="en-US" altLang="zh-CN" sz="1100" dirty="0">
                <a:latin typeface="Courier New" panose="02070309020205020404" pitchFamily="49" charset="0"/>
                <a:cs typeface="Courier New" panose="02070309020205020404" pitchFamily="49" charset="0"/>
              </a:rPr>
              <a:t>": "</a:t>
            </a:r>
            <a:r>
              <a:rPr lang="en-US" altLang="zh-CN" sz="1100" b="1" u="sng" dirty="0">
                <a:solidFill>
                  <a:srgbClr val="C00000"/>
                </a:solidFill>
                <a:latin typeface="Courier New" panose="02070309020205020404" pitchFamily="49" charset="0"/>
                <a:cs typeface="Courier New" panose="02070309020205020404" pitchFamily="49" charset="0"/>
              </a:rPr>
              <a:t>l2-incubation</a:t>
            </a:r>
            <a:r>
              <a:rPr lang="en-US" altLang="zh-CN" sz="1100" dirty="0">
                <a:latin typeface="Courier New" panose="02070309020205020404" pitchFamily="49" charset="0"/>
                <a:cs typeface="Courier New" panose="02070309020205020404" pitchFamily="49" charset="0"/>
              </a:rPr>
              <a:t>",</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package_id</a:t>
            </a:r>
            <a:r>
              <a:rPr lang="en-US" altLang="zh-CN" sz="1100" dirty="0">
                <a:latin typeface="Courier New" panose="02070309020205020404" pitchFamily="49" charset="0"/>
                <a:cs typeface="Courier New" panose="02070309020205020404" pitchFamily="49" charset="0"/>
              </a:rPr>
              <a:t>": "</a:t>
            </a:r>
            <a:r>
              <a:rPr lang="en-US" altLang="zh-CN" sz="1100" b="1" u="sng" dirty="0">
                <a:solidFill>
                  <a:srgbClr val="C00000"/>
                </a:solidFill>
                <a:latin typeface="Courier New" panose="02070309020205020404" pitchFamily="49" charset="0"/>
                <a:cs typeface="Courier New" panose="02070309020205020404" pitchFamily="49" charset="0"/>
              </a:rPr>
              <a:t>d66f143461ce76865033d0d4711eefbd292aac45</a:t>
            </a:r>
            <a:r>
              <a:rPr lang="en-US" altLang="zh-CN" sz="1100" dirty="0">
                <a:latin typeface="Courier New" panose="02070309020205020404" pitchFamily="49" charset="0"/>
                <a:cs typeface="Courier New" panose="02070309020205020404" pitchFamily="49" charset="0"/>
              </a:rPr>
              <a:t>",</a:t>
            </a:r>
          </a:p>
          <a:p>
            <a:pPr marL="0" indent="0">
              <a:buNone/>
            </a:pPr>
            <a:r>
              <a:rPr lang="en-US" altLang="zh-CN" sz="1100" dirty="0">
                <a:latin typeface="Courier New" panose="02070309020205020404" pitchFamily="49" charset="0"/>
                <a:cs typeface="Courier New" panose="02070309020205020404" pitchFamily="49" charset="0"/>
              </a:rPr>
              <a:t>    "status": "origin",</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order_record</a:t>
            </a: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order_id</a:t>
            </a:r>
            <a:r>
              <a:rPr lang="en-US" altLang="zh-CN" sz="1100" dirty="0">
                <a:latin typeface="Courier New" panose="02070309020205020404" pitchFamily="49" charset="0"/>
                <a:cs typeface="Courier New" panose="02070309020205020404" pitchFamily="49" charset="0"/>
              </a:rPr>
              <a:t>": "10990587868",</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sku_id</a:t>
            </a:r>
            <a:r>
              <a:rPr lang="en-US" altLang="zh-CN" sz="1100" dirty="0">
                <a:latin typeface="Courier New" panose="02070309020205020404" pitchFamily="49" charset="0"/>
                <a:cs typeface="Courier New" panose="02070309020205020404" pitchFamily="49" charset="0"/>
              </a:rPr>
              <a:t>": "1576079049",</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field_records</a:t>
            </a: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{"name": "</a:t>
            </a:r>
            <a:r>
              <a:rPr lang="en-US" altLang="zh-CN" sz="1100" dirty="0" err="1">
                <a:latin typeface="Courier New" panose="02070309020205020404" pitchFamily="49" charset="0"/>
                <a:cs typeface="Courier New" panose="02070309020205020404" pitchFamily="49" charset="0"/>
              </a:rPr>
              <a:t>ordering_date</a:t>
            </a:r>
            <a:r>
              <a:rPr lang="en-US" altLang="zh-CN" sz="1100" dirty="0">
                <a:latin typeface="Courier New" panose="02070309020205020404" pitchFamily="49" charset="0"/>
                <a:cs typeface="Courier New" panose="02070309020205020404" pitchFamily="49" charset="0"/>
              </a:rPr>
              <a:t>", "value": "2015-11-10"},</a:t>
            </a:r>
          </a:p>
          <a:p>
            <a:pPr marL="0" indent="0">
              <a:buNone/>
            </a:pPr>
            <a:r>
              <a:rPr lang="en-US" altLang="zh-CN" sz="1100" dirty="0">
                <a:latin typeface="Courier New" panose="02070309020205020404" pitchFamily="49" charset="0"/>
                <a:cs typeface="Courier New" panose="02070309020205020404" pitchFamily="49" charset="0"/>
              </a:rPr>
              <a:t>            {"name": "</a:t>
            </a:r>
            <a:r>
              <a:rPr lang="en-US" altLang="zh-CN" sz="1100" dirty="0" err="1">
                <a:latin typeface="Courier New" panose="02070309020205020404" pitchFamily="49" charset="0"/>
                <a:cs typeface="Courier New" panose="02070309020205020404" pitchFamily="49" charset="0"/>
              </a:rPr>
              <a:t>sku_id</a:t>
            </a:r>
            <a:r>
              <a:rPr lang="en-US" altLang="zh-CN" sz="1100" dirty="0">
                <a:latin typeface="Courier New" panose="02070309020205020404" pitchFamily="49" charset="0"/>
                <a:cs typeface="Courier New" panose="02070309020205020404" pitchFamily="49" charset="0"/>
              </a:rPr>
              <a:t>", "value": "1576079049"},</a:t>
            </a:r>
          </a:p>
          <a:p>
            <a:pPr marL="0" indent="0">
              <a:buNone/>
            </a:pPr>
            <a:r>
              <a:rPr lang="en-US" altLang="zh-CN" sz="1100" dirty="0">
                <a:latin typeface="Courier New" panose="02070309020205020404" pitchFamily="49" charset="0"/>
                <a:cs typeface="Courier New" panose="02070309020205020404" pitchFamily="49" charset="0"/>
              </a:rPr>
              <a:t>            {"name": "</a:t>
            </a:r>
            <a:r>
              <a:rPr lang="en-US" altLang="zh-CN" sz="1100" dirty="0" err="1">
                <a:latin typeface="Courier New" panose="02070309020205020404" pitchFamily="49" charset="0"/>
                <a:cs typeface="Courier New" panose="02070309020205020404" pitchFamily="49" charset="0"/>
              </a:rPr>
              <a:t>order_id</a:t>
            </a:r>
            <a:r>
              <a:rPr lang="en-US" altLang="zh-CN" sz="1100" dirty="0">
                <a:latin typeface="Courier New" panose="02070309020205020404" pitchFamily="49" charset="0"/>
                <a:cs typeface="Courier New" panose="02070309020205020404" pitchFamily="49" charset="0"/>
              </a:rPr>
              <a:t>", "value": "10990587868"}</a:t>
            </a:r>
          </a:p>
          <a:p>
            <a:pPr marL="0" indent="0">
              <a:buNone/>
            </a:pP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feature_records</a:t>
            </a: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dimension_records</a:t>
            </a:r>
            <a:r>
              <a:rPr lang="en-US" altLang="zh-CN" sz="1100" dirty="0">
                <a:latin typeface="Courier New" panose="02070309020205020404" pitchFamily="49" charset="0"/>
                <a:cs typeface="Courier New" panose="02070309020205020404" pitchFamily="49" charset="0"/>
              </a:rPr>
              <a:t>": [{"name": "</a:t>
            </a:r>
            <a:r>
              <a:rPr lang="en-US" altLang="zh-CN" sz="1100" dirty="0" err="1">
                <a:latin typeface="Courier New" panose="02070309020205020404" pitchFamily="49" charset="0"/>
                <a:cs typeface="Courier New" panose="02070309020205020404" pitchFamily="49" charset="0"/>
              </a:rPr>
              <a:t>vendor_id</a:t>
            </a:r>
            <a:r>
              <a:rPr lang="en-US" altLang="zh-CN" sz="1100" dirty="0">
                <a:latin typeface="Courier New" panose="02070309020205020404" pitchFamily="49" charset="0"/>
                <a:cs typeface="Courier New" panose="02070309020205020404" pitchFamily="49" charset="0"/>
              </a:rPr>
              <a:t>", "value": ""}],</a:t>
            </a:r>
          </a:p>
          <a:p>
            <a:pPr marL="0" indent="0">
              <a:buNone/>
            </a:pPr>
            <a:r>
              <a:rPr lang="en-US" altLang="zh-CN" sz="1100" dirty="0">
                <a:latin typeface="Courier New" panose="02070309020205020404" pitchFamily="49" charset="0"/>
                <a:cs typeface="Courier New" panose="02070309020205020404" pitchFamily="49" charset="0"/>
              </a:rPr>
              <a:t>            "name": "blacklist",</a:t>
            </a:r>
          </a:p>
          <a:p>
            <a:pPr marL="0" indent="0">
              <a:buNone/>
            </a:pPr>
            <a:r>
              <a:rPr lang="en-US" altLang="zh-CN" sz="1100" dirty="0">
                <a:latin typeface="Courier New" panose="02070309020205020404" pitchFamily="49" charset="0"/>
                <a:cs typeface="Courier New" panose="02070309020205020404" pitchFamily="49" charset="0"/>
              </a:rPr>
              <a:t>            "value": 1.0</a:t>
            </a:r>
          </a:p>
          <a:p>
            <a:pPr marL="0" indent="0">
              <a:buNone/>
            </a:pP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smtClean="0">
                <a:latin typeface="Courier New" panose="02070309020205020404" pitchFamily="49" charset="0"/>
                <a:cs typeface="Courier New" panose="02070309020205020404" pitchFamily="49" charset="0"/>
              </a:rPr>
              <a:t>],</a:t>
            </a:r>
            <a:endParaRPr lang="en-US" altLang="zh-CN" sz="1100" dirty="0">
              <a:latin typeface="Courier New" panose="02070309020205020404" pitchFamily="49" charset="0"/>
              <a:cs typeface="Courier New" panose="02070309020205020404" pitchFamily="49" charset="0"/>
            </a:endParaRPr>
          </a:p>
        </p:txBody>
      </p:sp>
      <p:sp>
        <p:nvSpPr>
          <p:cNvPr id="4" name="矩形标注 3"/>
          <p:cNvSpPr/>
          <p:nvPr/>
        </p:nvSpPr>
        <p:spPr>
          <a:xfrm>
            <a:off x="6588224" y="1489348"/>
            <a:ext cx="1656184" cy="576064"/>
          </a:xfrm>
          <a:prstGeom prst="wedgeRectCallout">
            <a:avLst>
              <a:gd name="adj1" fmla="val -95658"/>
              <a:gd name="adj2" fmla="val -398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记录配置标识符以及代码的提交标识符</a:t>
            </a:r>
            <a:endParaRPr lang="en-US" altLang="zh-CN" sz="1200" dirty="0" smtClean="0"/>
          </a:p>
        </p:txBody>
      </p:sp>
    </p:spTree>
    <p:extLst>
      <p:ext uri="{BB962C8B-B14F-4D97-AF65-F5344CB8AC3E}">
        <p14:creationId xmlns:p14="http://schemas.microsoft.com/office/powerpoint/2010/main" val="34689279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Rigel </a:t>
            </a:r>
            <a:r>
              <a:rPr lang="zh-CN" altLang="en-US" dirty="0" smtClean="0"/>
              <a:t>识别结果</a:t>
            </a:r>
            <a:endParaRPr lang="zh-CN" altLang="en-US" dirty="0"/>
          </a:p>
        </p:txBody>
      </p:sp>
      <p:sp>
        <p:nvSpPr>
          <p:cNvPr id="3" name="内容占位符 2"/>
          <p:cNvSpPr>
            <a:spLocks noGrp="1"/>
          </p:cNvSpPr>
          <p:nvPr>
            <p:ph idx="1"/>
          </p:nvPr>
        </p:nvSpPr>
        <p:spPr/>
        <p:txBody>
          <a:bodyPr>
            <a:noAutofit/>
          </a:bodyPr>
          <a:lstStyle/>
          <a:p>
            <a:pPr marL="0" indent="0">
              <a:buNone/>
            </a:pPr>
            <a:r>
              <a:rPr lang="en-US" altLang="zh-CN" sz="1100" dirty="0" smtClean="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meta_learner_result</a:t>
            </a: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"name": "</a:t>
            </a:r>
            <a:r>
              <a:rPr lang="en-US" altLang="zh-CN" sz="1100" b="1" u="sng" dirty="0">
                <a:solidFill>
                  <a:srgbClr val="C00000"/>
                </a:solidFill>
                <a:latin typeface="Courier New" panose="02070309020205020404" pitchFamily="49" charset="0"/>
                <a:cs typeface="Courier New" panose="02070309020205020404" pitchFamily="49" charset="0"/>
              </a:rPr>
              <a:t>l2_disjunction_meta_learner</a:t>
            </a:r>
            <a:r>
              <a:rPr lang="en-US" altLang="zh-CN" sz="1100" dirty="0">
                <a:latin typeface="Courier New" panose="02070309020205020404" pitchFamily="49" charset="0"/>
                <a:cs typeface="Courier New" panose="02070309020205020404" pitchFamily="49" charset="0"/>
              </a:rPr>
              <a:t>",</a:t>
            </a:r>
          </a:p>
          <a:p>
            <a:pPr marL="0" indent="0">
              <a:buNone/>
            </a:pPr>
            <a:r>
              <a:rPr lang="en-US" altLang="zh-CN" sz="1100" dirty="0">
                <a:latin typeface="Courier New" panose="02070309020205020404" pitchFamily="49" charset="0"/>
                <a:cs typeface="Courier New" panose="02070309020205020404" pitchFamily="49" charset="0"/>
              </a:rPr>
              <a:t>        "threshold": 0.5,</a:t>
            </a:r>
          </a:p>
          <a:p>
            <a:pPr marL="0" indent="0">
              <a:buNone/>
            </a:pPr>
            <a:r>
              <a:rPr lang="en-US" altLang="zh-CN" sz="1100" dirty="0">
                <a:latin typeface="Courier New" panose="02070309020205020404" pitchFamily="49" charset="0"/>
                <a:cs typeface="Courier New" panose="02070309020205020404" pitchFamily="49" charset="0"/>
              </a:rPr>
              <a:t>        "score": 0.0,</a:t>
            </a:r>
          </a:p>
          <a:p>
            <a:pPr marL="0" indent="0">
              <a:buNone/>
            </a:pPr>
            <a:r>
              <a:rPr lang="en-US" altLang="zh-CN" sz="1100" dirty="0">
                <a:latin typeface="Courier New" panose="02070309020205020404" pitchFamily="49" charset="0"/>
                <a:cs typeface="Courier New" panose="02070309020205020404" pitchFamily="49" charset="0"/>
              </a:rPr>
              <a:t>        "fraud": false</a:t>
            </a:r>
          </a:p>
          <a:p>
            <a:pPr marL="0" indent="0">
              <a:buNone/>
            </a:pP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err="1">
                <a:latin typeface="Courier New" panose="02070309020205020404" pitchFamily="49" charset="0"/>
                <a:cs typeface="Courier New" panose="02070309020205020404" pitchFamily="49" charset="0"/>
              </a:rPr>
              <a:t>detector_results</a:t>
            </a: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smtClean="0">
                <a:latin typeface="Courier New" panose="02070309020205020404" pitchFamily="49" charset="0"/>
                <a:cs typeface="Courier New" panose="02070309020205020404" pitchFamily="49" charset="0"/>
              </a:rPr>
              <a:t>{</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smtClean="0">
                <a:latin typeface="Courier New" panose="02070309020205020404" pitchFamily="49" charset="0"/>
                <a:cs typeface="Courier New" panose="02070309020205020404" pitchFamily="49" charset="0"/>
              </a:rPr>
              <a:t>           "</a:t>
            </a:r>
            <a:r>
              <a:rPr lang="en-US" altLang="zh-CN" sz="1100" dirty="0">
                <a:latin typeface="Courier New" panose="02070309020205020404" pitchFamily="49" charset="0"/>
                <a:cs typeface="Courier New" panose="02070309020205020404" pitchFamily="49" charset="0"/>
              </a:rPr>
              <a:t>name": "</a:t>
            </a:r>
            <a:r>
              <a:rPr lang="en-US" altLang="zh-CN" sz="1100" b="1" u="sng" dirty="0">
                <a:solidFill>
                  <a:srgbClr val="C00000"/>
                </a:solidFill>
                <a:latin typeface="Courier New" panose="02070309020205020404" pitchFamily="49" charset="0"/>
                <a:cs typeface="Courier New" panose="02070309020205020404" pitchFamily="49" charset="0"/>
              </a:rPr>
              <a:t>chengdu_v2_gbt_detector</a:t>
            </a:r>
            <a:r>
              <a:rPr lang="en-US" altLang="zh-CN" sz="1100" dirty="0" smtClean="0">
                <a:latin typeface="Courier New" panose="02070309020205020404" pitchFamily="49" charset="0"/>
                <a:cs typeface="Courier New" panose="02070309020205020404" pitchFamily="49" charset="0"/>
              </a:rPr>
              <a:t>",</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smtClean="0">
                <a:latin typeface="Courier New" panose="02070309020205020404" pitchFamily="49" charset="0"/>
                <a:cs typeface="Courier New" panose="02070309020205020404" pitchFamily="49" charset="0"/>
              </a:rPr>
              <a:t>           "</a:t>
            </a:r>
            <a:r>
              <a:rPr lang="en-US" altLang="zh-CN" sz="1100" dirty="0">
                <a:latin typeface="Courier New" panose="02070309020205020404" pitchFamily="49" charset="0"/>
                <a:cs typeface="Courier New" panose="02070309020205020404" pitchFamily="49" charset="0"/>
              </a:rPr>
              <a:t>enabled": true</a:t>
            </a:r>
            <a:r>
              <a:rPr lang="en-US" altLang="zh-CN" sz="1100" dirty="0" smtClean="0">
                <a:latin typeface="Courier New" panose="02070309020205020404" pitchFamily="49" charset="0"/>
                <a:cs typeface="Courier New" panose="02070309020205020404" pitchFamily="49" charset="0"/>
              </a:rPr>
              <a:t>,</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smtClean="0">
                <a:latin typeface="Courier New" panose="02070309020205020404" pitchFamily="49" charset="0"/>
                <a:cs typeface="Courier New" panose="02070309020205020404" pitchFamily="49" charset="0"/>
              </a:rPr>
              <a:t>           "</a:t>
            </a:r>
            <a:r>
              <a:rPr lang="en-US" altLang="zh-CN" sz="1100" dirty="0">
                <a:latin typeface="Courier New" panose="02070309020205020404" pitchFamily="49" charset="0"/>
                <a:cs typeface="Courier New" panose="02070309020205020404" pitchFamily="49" charset="0"/>
              </a:rPr>
              <a:t>weight": 0.0</a:t>
            </a:r>
            <a:r>
              <a:rPr lang="en-US" altLang="zh-CN" sz="1100" dirty="0" smtClean="0">
                <a:latin typeface="Courier New" panose="02070309020205020404" pitchFamily="49" charset="0"/>
                <a:cs typeface="Courier New" panose="02070309020205020404" pitchFamily="49" charset="0"/>
              </a:rPr>
              <a:t>,</a:t>
            </a:r>
          </a:p>
          <a:p>
            <a:pPr marL="0" indent="0">
              <a:buNone/>
            </a:pPr>
            <a:r>
              <a:rPr lang="en-US" altLang="zh-CN" sz="1100" dirty="0" smtClean="0">
                <a:latin typeface="Courier New" panose="02070309020205020404" pitchFamily="49" charset="0"/>
                <a:cs typeface="Courier New" panose="02070309020205020404" pitchFamily="49" charset="0"/>
              </a:rPr>
              <a:t>            "score</a:t>
            </a:r>
            <a:r>
              <a:rPr lang="en-US" altLang="zh-CN" sz="1100" dirty="0">
                <a:latin typeface="Courier New" panose="02070309020205020404" pitchFamily="49" charset="0"/>
                <a:cs typeface="Courier New" panose="02070309020205020404" pitchFamily="49" charset="0"/>
              </a:rPr>
              <a:t>": </a:t>
            </a:r>
            <a:r>
              <a:rPr lang="en-US" altLang="zh-CN" sz="1100" dirty="0" smtClean="0">
                <a:latin typeface="Courier New" panose="02070309020205020404" pitchFamily="49" charset="0"/>
                <a:cs typeface="Courier New" panose="02070309020205020404" pitchFamily="49" charset="0"/>
              </a:rPr>
              <a:t>0.0</a:t>
            </a:r>
          </a:p>
          <a:p>
            <a:pPr marL="0" indent="0">
              <a:buNone/>
            </a:pPr>
            <a:r>
              <a:rPr lang="en-US" altLang="zh-CN" sz="1100" dirty="0">
                <a:latin typeface="Courier New" panose="02070309020205020404" pitchFamily="49" charset="0"/>
                <a:cs typeface="Courier New" panose="02070309020205020404" pitchFamily="49" charset="0"/>
              </a:rPr>
              <a:t> </a:t>
            </a:r>
            <a:r>
              <a:rPr lang="en-US" altLang="zh-CN" sz="1100" dirty="0" smtClean="0">
                <a:latin typeface="Courier New" panose="02070309020205020404" pitchFamily="49" charset="0"/>
                <a:cs typeface="Courier New" panose="02070309020205020404" pitchFamily="49" charset="0"/>
              </a:rPr>
              <a:t>       }</a:t>
            </a:r>
            <a:endParaRPr lang="en-US" altLang="zh-CN" sz="1100" dirty="0">
              <a:latin typeface="Courier New" panose="02070309020205020404" pitchFamily="49" charset="0"/>
              <a:cs typeface="Courier New" panose="02070309020205020404" pitchFamily="49" charset="0"/>
            </a:endParaRPr>
          </a:p>
          <a:p>
            <a:pPr marL="0" indent="0">
              <a:buNone/>
            </a:pPr>
            <a:r>
              <a:rPr lang="en-US" altLang="zh-CN" sz="1100" dirty="0">
                <a:latin typeface="Courier New" panose="02070309020205020404" pitchFamily="49" charset="0"/>
                <a:cs typeface="Courier New" panose="02070309020205020404" pitchFamily="49" charset="0"/>
              </a:rPr>
              <a:t>    ]</a:t>
            </a:r>
          </a:p>
          <a:p>
            <a:pPr marL="0" indent="0">
              <a:buNone/>
            </a:pPr>
            <a:r>
              <a:rPr lang="en-US" altLang="zh-CN" sz="1100" dirty="0">
                <a:latin typeface="Courier New" panose="02070309020205020404" pitchFamily="49" charset="0"/>
                <a:cs typeface="Courier New" panose="02070309020205020404" pitchFamily="49" charset="0"/>
              </a:rPr>
              <a:t>}</a:t>
            </a:r>
          </a:p>
        </p:txBody>
      </p:sp>
      <p:sp>
        <p:nvSpPr>
          <p:cNvPr id="4" name="矩形标注 3"/>
          <p:cNvSpPr/>
          <p:nvPr/>
        </p:nvSpPr>
        <p:spPr>
          <a:xfrm>
            <a:off x="5274967" y="2785492"/>
            <a:ext cx="1656184" cy="576064"/>
          </a:xfrm>
          <a:prstGeom prst="wedgeRectCallout">
            <a:avLst>
              <a:gd name="adj1" fmla="val -95658"/>
              <a:gd name="adj2" fmla="val -398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记录每一个探测器的判定结果</a:t>
            </a:r>
            <a:endParaRPr lang="zh-CN" altLang="en-US" sz="1200" dirty="0"/>
          </a:p>
        </p:txBody>
      </p:sp>
      <p:sp>
        <p:nvSpPr>
          <p:cNvPr id="5" name="矩形标注 4"/>
          <p:cNvSpPr/>
          <p:nvPr/>
        </p:nvSpPr>
        <p:spPr>
          <a:xfrm>
            <a:off x="5274967" y="1345332"/>
            <a:ext cx="1656184" cy="576064"/>
          </a:xfrm>
          <a:prstGeom prst="wedgeRectCallout">
            <a:avLst>
              <a:gd name="adj1" fmla="val -95658"/>
              <a:gd name="adj2" fmla="val -3984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记录元分类器标识符</a:t>
            </a:r>
            <a:endParaRPr lang="zh-CN" altLang="en-US" sz="1200" dirty="0"/>
          </a:p>
        </p:txBody>
      </p:sp>
    </p:spTree>
    <p:extLst>
      <p:ext uri="{BB962C8B-B14F-4D97-AF65-F5344CB8AC3E}">
        <p14:creationId xmlns:p14="http://schemas.microsoft.com/office/powerpoint/2010/main" val="27118838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Rigel &amp; </a:t>
            </a:r>
            <a:r>
              <a:rPr lang="en-US" altLang="zh-CN" dirty="0" smtClean="0"/>
              <a:t>Saiph</a:t>
            </a:r>
            <a:endParaRPr lang="zh-CN" altLang="en-US" dirty="0"/>
          </a:p>
        </p:txBody>
      </p:sp>
      <p:sp>
        <p:nvSpPr>
          <p:cNvPr id="3" name="内容占位符 2"/>
          <p:cNvSpPr>
            <a:spLocks noGrp="1"/>
          </p:cNvSpPr>
          <p:nvPr>
            <p:ph idx="1"/>
          </p:nvPr>
        </p:nvSpPr>
        <p:spPr/>
        <p:txBody>
          <a:bodyPr/>
          <a:lstStyle/>
          <a:p>
            <a:r>
              <a:rPr lang="en-US" altLang="zh-CN" dirty="0" smtClean="0"/>
              <a:t>Saiph</a:t>
            </a:r>
            <a:r>
              <a:rPr lang="zh-CN" altLang="en-US" dirty="0" smtClean="0"/>
              <a:t>：</a:t>
            </a:r>
            <a:r>
              <a:rPr lang="zh-CN" altLang="en-US" dirty="0" smtClean="0"/>
              <a:t>业务规则引擎</a:t>
            </a:r>
            <a:endParaRPr lang="en-US" altLang="zh-CN" dirty="0" smtClean="0"/>
          </a:p>
          <a:p>
            <a:pPr lvl="1"/>
            <a:r>
              <a:rPr lang="zh-CN" altLang="en-US" dirty="0"/>
              <a:t>在</a:t>
            </a:r>
            <a:r>
              <a:rPr lang="en-US" altLang="zh-CN" dirty="0" smtClean="0"/>
              <a:t>Rigel</a:t>
            </a:r>
            <a:r>
              <a:rPr lang="zh-CN" altLang="en-US" dirty="0" smtClean="0"/>
              <a:t>识别结果的基础上，应用业务相关的规则逻辑，包括</a:t>
            </a:r>
            <a:endParaRPr lang="en-US" altLang="zh-CN" dirty="0" smtClean="0"/>
          </a:p>
          <a:p>
            <a:pPr lvl="2"/>
            <a:r>
              <a:rPr lang="zh-CN" altLang="en-US" dirty="0" smtClean="0"/>
              <a:t>黑、白名单</a:t>
            </a:r>
            <a:endParaRPr lang="en-US" altLang="zh-CN" dirty="0" smtClean="0"/>
          </a:p>
          <a:p>
            <a:pPr lvl="2"/>
            <a:r>
              <a:rPr lang="zh-CN" altLang="en-US" dirty="0" smtClean="0"/>
              <a:t>聚合维度上的回溯</a:t>
            </a:r>
            <a:endParaRPr lang="en-US" altLang="zh-CN" dirty="0" smtClean="0"/>
          </a:p>
          <a:p>
            <a:pPr lvl="2"/>
            <a:r>
              <a:rPr lang="zh-CN" altLang="en-US" dirty="0" smtClean="0"/>
              <a:t>其他过滤规则</a:t>
            </a:r>
            <a:endParaRPr lang="en-US" altLang="zh-CN" dirty="0" smtClean="0"/>
          </a:p>
          <a:p>
            <a:pPr lvl="1"/>
            <a:r>
              <a:rPr lang="zh-CN" altLang="en-US" dirty="0" smtClean="0"/>
              <a:t>将识别结果转化为下游可消费的格式</a:t>
            </a:r>
            <a:endParaRPr lang="en-US" altLang="zh-CN" dirty="0" smtClean="0"/>
          </a:p>
          <a:p>
            <a:pPr lvl="2"/>
            <a:r>
              <a:rPr lang="zh-CN" altLang="en-US" dirty="0" smtClean="0"/>
              <a:t>识别实体转换</a:t>
            </a:r>
            <a:endParaRPr lang="en-US" altLang="zh-CN" dirty="0" smtClean="0"/>
          </a:p>
          <a:p>
            <a:pPr lvl="3"/>
            <a:r>
              <a:rPr lang="zh-CN" altLang="en-US" dirty="0" smtClean="0"/>
              <a:t>作弊订单行 </a:t>
            </a:r>
            <a:r>
              <a:rPr lang="en-US" altLang="zh-CN" dirty="0" smtClean="0"/>
              <a:t>-&gt; </a:t>
            </a:r>
            <a:r>
              <a:rPr lang="zh-CN" altLang="en-US" dirty="0" smtClean="0"/>
              <a:t>作弊订单、作弊商户（店铺）、作弊用户、不良商品</a:t>
            </a:r>
            <a:endParaRPr lang="en-US" altLang="zh-CN" dirty="0" smtClean="0"/>
          </a:p>
          <a:p>
            <a:pPr lvl="2"/>
            <a:r>
              <a:rPr lang="zh-CN" altLang="en-US" dirty="0" smtClean="0"/>
              <a:t>提供额外的原始数据、外部数据、或统计量</a:t>
            </a:r>
            <a:endParaRPr lang="en-US" altLang="zh-CN" dirty="0" smtClean="0"/>
          </a:p>
          <a:p>
            <a:pPr lvl="1"/>
            <a:endParaRPr lang="zh-CN" altLang="en-US" dirty="0"/>
          </a:p>
        </p:txBody>
      </p:sp>
    </p:spTree>
    <p:extLst>
      <p:ext uri="{BB962C8B-B14F-4D97-AF65-F5344CB8AC3E}">
        <p14:creationId xmlns:p14="http://schemas.microsoft.com/office/powerpoint/2010/main" val="3886235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Rigel &amp; Saiph</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745905"/>
            <a:ext cx="8229599" cy="2670864"/>
          </a:xfrm>
        </p:spPr>
      </p:pic>
    </p:spTree>
    <p:extLst>
      <p:ext uri="{BB962C8B-B14F-4D97-AF65-F5344CB8AC3E}">
        <p14:creationId xmlns:p14="http://schemas.microsoft.com/office/powerpoint/2010/main" val="15932807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Rigel &amp; Saiph</a:t>
            </a:r>
            <a:endParaRPr lang="zh-CN" altLang="en-US" dirty="0"/>
          </a:p>
        </p:txBody>
      </p:sp>
      <p:sp>
        <p:nvSpPr>
          <p:cNvPr id="3" name="内容占位符 2"/>
          <p:cNvSpPr>
            <a:spLocks noGrp="1"/>
          </p:cNvSpPr>
          <p:nvPr>
            <p:ph idx="1"/>
          </p:nvPr>
        </p:nvSpPr>
        <p:spPr/>
        <p:txBody>
          <a:bodyPr>
            <a:normAutofit/>
          </a:bodyPr>
          <a:lstStyle/>
          <a:p>
            <a:r>
              <a:rPr lang="zh-CN" altLang="en-US" dirty="0" smtClean="0"/>
              <a:t>应用</a:t>
            </a:r>
            <a:r>
              <a:rPr lang="zh-CN" altLang="en-US" dirty="0" smtClean="0"/>
              <a:t>实例</a:t>
            </a:r>
            <a:r>
              <a:rPr lang="zh-CN" altLang="en-US" dirty="0"/>
              <a:t>：</a:t>
            </a:r>
            <a:r>
              <a:rPr lang="zh-CN" altLang="en-US" dirty="0" smtClean="0"/>
              <a:t>集成</a:t>
            </a:r>
            <a:r>
              <a:rPr lang="zh-CN" altLang="en-US" dirty="0" smtClean="0"/>
              <a:t>风控研发部反刷单</a:t>
            </a:r>
            <a:r>
              <a:rPr lang="zh-CN" altLang="en-US" dirty="0" smtClean="0"/>
              <a:t>系统</a:t>
            </a:r>
            <a:endParaRPr lang="en-US" altLang="zh-CN" dirty="0" smtClean="0"/>
          </a:p>
          <a:p>
            <a:pPr lvl="1"/>
            <a:r>
              <a:rPr lang="zh-CN" altLang="en-US" dirty="0" smtClean="0"/>
              <a:t>原系统</a:t>
            </a:r>
            <a:endParaRPr lang="en-US" altLang="zh-CN" dirty="0" smtClean="0"/>
          </a:p>
          <a:p>
            <a:pPr lvl="2"/>
            <a:r>
              <a:rPr lang="zh-CN" altLang="en-US" dirty="0" smtClean="0"/>
              <a:t>决策器：手动调参（特征和特征组的阈值、权重、值域、算术关系等）的非线性打分规则</a:t>
            </a:r>
            <a:endParaRPr lang="en-US" altLang="zh-CN" dirty="0" smtClean="0"/>
          </a:p>
          <a:p>
            <a:pPr lvl="2"/>
            <a:r>
              <a:rPr lang="zh-CN" altLang="en-US" dirty="0" smtClean="0"/>
              <a:t>后处理：用户级别回溯、商品类目白名单、店铺级别回溯</a:t>
            </a:r>
            <a:endParaRPr lang="en-US" altLang="zh-CN" dirty="0" smtClean="0"/>
          </a:p>
          <a:p>
            <a:pPr lvl="3"/>
            <a:r>
              <a:rPr lang="zh-CN" altLang="en-US" sz="1300" dirty="0"/>
              <a:t>用户级别回溯：若某一用户当日有</a:t>
            </a:r>
            <a:r>
              <a:rPr lang="en-US" altLang="zh-CN" sz="1300" dirty="0"/>
              <a:t>X</a:t>
            </a:r>
            <a:r>
              <a:rPr lang="zh-CN" altLang="en-US" sz="1300" dirty="0"/>
              <a:t>订单行被识别，则该用户当日所有订单行均作刷单行</a:t>
            </a:r>
            <a:endParaRPr lang="en-US" altLang="zh-CN" sz="1300" dirty="0"/>
          </a:p>
          <a:p>
            <a:pPr lvl="3"/>
            <a:r>
              <a:rPr lang="zh-CN" altLang="en-US" sz="1300" dirty="0"/>
              <a:t>白名单机制：若订单行对应商品的一、二、三级类目在白名单中，则该订单行作正常订单</a:t>
            </a:r>
            <a:endParaRPr lang="en-US" altLang="zh-CN" sz="1300" dirty="0"/>
          </a:p>
          <a:p>
            <a:pPr lvl="3"/>
            <a:r>
              <a:rPr lang="zh-CN" altLang="en-US" sz="1300" dirty="0"/>
              <a:t>店铺级别回溯：若某一店铺当日被识别订单不足</a:t>
            </a:r>
            <a:r>
              <a:rPr lang="en-US" altLang="zh-CN" sz="1300" dirty="0"/>
              <a:t>X</a:t>
            </a:r>
            <a:r>
              <a:rPr lang="zh-CN" altLang="en-US" sz="1300" dirty="0"/>
              <a:t>单，则这</a:t>
            </a:r>
            <a:r>
              <a:rPr lang="en-US" altLang="zh-CN" sz="1300" dirty="0"/>
              <a:t>X</a:t>
            </a:r>
            <a:r>
              <a:rPr lang="zh-CN" altLang="en-US" sz="1300" dirty="0"/>
              <a:t>个订单不视为刷单</a:t>
            </a:r>
            <a:endParaRPr lang="en-US" altLang="zh-CN" sz="1300" dirty="0"/>
          </a:p>
          <a:p>
            <a:pPr lvl="2"/>
            <a:r>
              <a:rPr lang="zh-CN" altLang="en-US" dirty="0" smtClean="0"/>
              <a:t>下游推送：过滤没有出库时间的订单行</a:t>
            </a:r>
            <a:endParaRPr lang="en-US" altLang="zh-CN" dirty="0" smtClean="0"/>
          </a:p>
          <a:p>
            <a:pPr lvl="1"/>
            <a:r>
              <a:rPr lang="zh-CN" altLang="en-US" dirty="0" smtClean="0"/>
              <a:t>现</a:t>
            </a:r>
            <a:r>
              <a:rPr lang="zh-CN" altLang="en-US" dirty="0"/>
              <a:t>系统</a:t>
            </a:r>
            <a:endParaRPr lang="en-US" altLang="zh-CN" dirty="0"/>
          </a:p>
          <a:p>
            <a:pPr lvl="2"/>
            <a:r>
              <a:rPr lang="en-US" altLang="zh-CN" dirty="0"/>
              <a:t>Rigel</a:t>
            </a:r>
            <a:r>
              <a:rPr lang="zh-CN" altLang="en-US" dirty="0"/>
              <a:t>：以特征以及原系统结果作为标注训练的</a:t>
            </a:r>
            <a:r>
              <a:rPr lang="en-US" altLang="zh-CN" dirty="0"/>
              <a:t>GBT</a:t>
            </a:r>
            <a:r>
              <a:rPr lang="zh-CN" altLang="en-US" dirty="0"/>
              <a:t>模型</a:t>
            </a:r>
            <a:endParaRPr lang="en-US" altLang="zh-CN" dirty="0"/>
          </a:p>
          <a:p>
            <a:pPr lvl="2"/>
            <a:r>
              <a:rPr lang="en-US" altLang="zh-CN" dirty="0"/>
              <a:t>Saiph</a:t>
            </a:r>
            <a:r>
              <a:rPr lang="zh-CN" altLang="en-US" dirty="0" smtClean="0"/>
              <a:t>：集成原系统后处理和下游推送</a:t>
            </a:r>
            <a:endParaRPr lang="en-US" altLang="zh-CN" dirty="0"/>
          </a:p>
        </p:txBody>
      </p:sp>
    </p:spTree>
    <p:extLst>
      <p:ext uri="{BB962C8B-B14F-4D97-AF65-F5344CB8AC3E}">
        <p14:creationId xmlns:p14="http://schemas.microsoft.com/office/powerpoint/2010/main" val="3240180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决策引擎：</a:t>
            </a:r>
            <a:r>
              <a:rPr lang="zh-CN" altLang="en-US" dirty="0" smtClean="0"/>
              <a:t>技术方案</a:t>
            </a:r>
            <a:endParaRPr lang="zh-CN" altLang="en-US" dirty="0"/>
          </a:p>
        </p:txBody>
      </p:sp>
      <p:sp>
        <p:nvSpPr>
          <p:cNvPr id="9" name="文本占位符 8"/>
          <p:cNvSpPr>
            <a:spLocks noGrp="1"/>
          </p:cNvSpPr>
          <p:nvPr>
            <p:ph type="body" idx="1"/>
          </p:nvPr>
        </p:nvSpPr>
        <p:spPr/>
        <p:txBody>
          <a:bodyPr/>
          <a:lstStyle/>
          <a:p>
            <a:r>
              <a:rPr lang="zh-CN" altLang="en-US" dirty="0" smtClean="0"/>
              <a:t>当前</a:t>
            </a:r>
            <a:endParaRPr lang="zh-CN" altLang="en-US" dirty="0"/>
          </a:p>
        </p:txBody>
      </p:sp>
      <p:sp>
        <p:nvSpPr>
          <p:cNvPr id="10" name="文本占位符 9"/>
          <p:cNvSpPr>
            <a:spLocks noGrp="1"/>
          </p:cNvSpPr>
          <p:nvPr>
            <p:ph type="body" sz="quarter" idx="3"/>
          </p:nvPr>
        </p:nvSpPr>
        <p:spPr/>
        <p:txBody>
          <a:bodyPr/>
          <a:lstStyle/>
          <a:p>
            <a:r>
              <a:rPr lang="zh-CN" altLang="en-US" dirty="0" smtClean="0"/>
              <a:t>规划</a:t>
            </a:r>
            <a:endParaRPr lang="zh-CN" altLang="en-US" dirty="0"/>
          </a:p>
        </p:txBody>
      </p:sp>
      <p:sp>
        <p:nvSpPr>
          <p:cNvPr id="11" name="内容占位符 10"/>
          <p:cNvSpPr>
            <a:spLocks noGrp="1"/>
          </p:cNvSpPr>
          <p:nvPr>
            <p:ph sz="quarter" idx="4"/>
          </p:nvPr>
        </p:nvSpPr>
        <p:spPr/>
        <p:txBody>
          <a:bodyPr>
            <a:normAutofit/>
          </a:bodyPr>
          <a:lstStyle/>
          <a:p>
            <a:r>
              <a:rPr lang="zh-CN" altLang="en-US" dirty="0" smtClean="0"/>
              <a:t>规则引擎：</a:t>
            </a:r>
            <a:r>
              <a:rPr lang="en-US" altLang="zh-CN" dirty="0" smtClean="0"/>
              <a:t>Drools</a:t>
            </a:r>
          </a:p>
          <a:p>
            <a:pPr lvl="1"/>
            <a:r>
              <a:rPr lang="zh-CN" altLang="en-US" sz="1800" dirty="0" smtClean="0"/>
              <a:t>决策引擎不可避免地引入更多规则，</a:t>
            </a:r>
            <a:r>
              <a:rPr lang="en-US" altLang="zh-CN" sz="1800" dirty="0"/>
              <a:t>Rigel</a:t>
            </a:r>
            <a:r>
              <a:rPr lang="zh-CN" altLang="en-US" sz="1800" dirty="0"/>
              <a:t>和</a:t>
            </a:r>
            <a:r>
              <a:rPr lang="en-US" altLang="zh-CN" sz="1800" dirty="0" smtClean="0"/>
              <a:t>Saiph</a:t>
            </a:r>
            <a:r>
              <a:rPr lang="zh-CN" altLang="en-US" sz="1800" dirty="0" smtClean="0"/>
              <a:t>将采用</a:t>
            </a:r>
            <a:r>
              <a:rPr lang="en-US" altLang="zh-CN" sz="1800" dirty="0" smtClean="0"/>
              <a:t>Drools</a:t>
            </a:r>
            <a:r>
              <a:rPr lang="zh-CN" altLang="en-US" sz="1800" dirty="0" smtClean="0"/>
              <a:t>这款成熟的开源规则引擎实现基于规则的探测器以及业务逻辑</a:t>
            </a:r>
            <a:endParaRPr lang="zh-CN" altLang="en-US" sz="2200" dirty="0"/>
          </a:p>
        </p:txBody>
      </p:sp>
      <p:sp>
        <p:nvSpPr>
          <p:cNvPr id="12" name="内容占位符 11"/>
          <p:cNvSpPr>
            <a:spLocks noGrp="1"/>
          </p:cNvSpPr>
          <p:nvPr>
            <p:ph sz="half" idx="2"/>
          </p:nvPr>
        </p:nvSpPr>
        <p:spPr/>
        <p:txBody>
          <a:bodyPr>
            <a:normAutofit/>
          </a:bodyPr>
          <a:lstStyle/>
          <a:p>
            <a:r>
              <a:rPr lang="zh-CN" altLang="en-US" dirty="0" smtClean="0"/>
              <a:t>生产环境：</a:t>
            </a:r>
            <a:r>
              <a:rPr lang="en-US" altLang="zh-CN" dirty="0" smtClean="0"/>
              <a:t>Spark </a:t>
            </a:r>
            <a:r>
              <a:rPr lang="en-US" altLang="zh-CN" dirty="0" err="1" smtClean="0"/>
              <a:t>MLlib</a:t>
            </a:r>
            <a:endParaRPr lang="en-US" altLang="zh-CN" dirty="0" smtClean="0"/>
          </a:p>
          <a:p>
            <a:pPr lvl="1"/>
            <a:r>
              <a:rPr lang="en-US" altLang="zh-CN" sz="1800" dirty="0" smtClean="0"/>
              <a:t>Spark</a:t>
            </a:r>
            <a:r>
              <a:rPr lang="zh-CN" altLang="en-US" sz="1800" dirty="0"/>
              <a:t>的</a:t>
            </a:r>
            <a:r>
              <a:rPr lang="zh-CN" altLang="en-US" sz="1800" dirty="0" smtClean="0"/>
              <a:t>高性能以及社区活跃度使其在未来几年内成为大数据领域最炙手可热的框架</a:t>
            </a:r>
            <a:endParaRPr lang="en-US" altLang="zh-CN" sz="1800" dirty="0" smtClean="0"/>
          </a:p>
          <a:p>
            <a:pPr lvl="1"/>
            <a:r>
              <a:rPr lang="en-US" altLang="zh-CN" sz="1800" dirty="0" smtClean="0"/>
              <a:t>Spark </a:t>
            </a:r>
            <a:r>
              <a:rPr lang="en-US" altLang="zh-CN" sz="1800" dirty="0" err="1" smtClean="0"/>
              <a:t>MLlib</a:t>
            </a:r>
            <a:r>
              <a:rPr lang="zh-CN" altLang="en-US" sz="1800" dirty="0" smtClean="0"/>
              <a:t>是</a:t>
            </a:r>
            <a:r>
              <a:rPr lang="en-US" altLang="zh-CN" sz="1800" dirty="0" smtClean="0"/>
              <a:t>Spark</a:t>
            </a:r>
            <a:r>
              <a:rPr lang="zh-CN" altLang="en-US" sz="1800" dirty="0" smtClean="0"/>
              <a:t>集成的机器学习算法库</a:t>
            </a:r>
            <a:endParaRPr lang="en-US" altLang="zh-CN" sz="1800" dirty="0" smtClean="0"/>
          </a:p>
          <a:p>
            <a:r>
              <a:rPr lang="zh-CN" altLang="en-US" dirty="0" smtClean="0"/>
              <a:t>线下开发：</a:t>
            </a:r>
            <a:r>
              <a:rPr lang="en-US" altLang="zh-CN" dirty="0" smtClean="0"/>
              <a:t>Anaconda</a:t>
            </a:r>
          </a:p>
          <a:p>
            <a:pPr lvl="1"/>
            <a:r>
              <a:rPr lang="en-US" altLang="zh-CN" sz="1800" dirty="0" smtClean="0"/>
              <a:t>Anaconda</a:t>
            </a:r>
            <a:r>
              <a:rPr lang="zh-CN" altLang="en-US" sz="1800" dirty="0" smtClean="0"/>
              <a:t>是</a:t>
            </a:r>
            <a:r>
              <a:rPr lang="en-US" altLang="zh-CN" sz="1800" dirty="0" smtClean="0"/>
              <a:t>Python</a:t>
            </a:r>
            <a:r>
              <a:rPr lang="zh-CN" altLang="en-US" sz="1800" dirty="0" smtClean="0"/>
              <a:t>科学计算的发布包，</a:t>
            </a:r>
            <a:r>
              <a:rPr lang="en-US" altLang="zh-CN" sz="1800" dirty="0" smtClean="0"/>
              <a:t>Python</a:t>
            </a:r>
            <a:r>
              <a:rPr lang="zh-CN" altLang="en-US" sz="1800" dirty="0" smtClean="0"/>
              <a:t>有点时开发周期短、机器学习资源丰富</a:t>
            </a:r>
            <a:endParaRPr lang="en-US" altLang="zh-CN" sz="1800" dirty="0" smtClean="0"/>
          </a:p>
        </p:txBody>
      </p:sp>
    </p:spTree>
    <p:extLst>
      <p:ext uri="{BB962C8B-B14F-4D97-AF65-F5344CB8AC3E}">
        <p14:creationId xmlns:p14="http://schemas.microsoft.com/office/powerpoint/2010/main" val="37494514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Deneb</a:t>
            </a:r>
            <a:r>
              <a:rPr lang="zh-CN" altLang="en-US" dirty="0"/>
              <a:t>：交互式模型构建及训练系统</a:t>
            </a:r>
          </a:p>
        </p:txBody>
      </p:sp>
      <p:sp>
        <p:nvSpPr>
          <p:cNvPr id="3" name="内容占位符 2"/>
          <p:cNvSpPr>
            <a:spLocks noGrp="1"/>
          </p:cNvSpPr>
          <p:nvPr>
            <p:ph idx="1"/>
          </p:nvPr>
        </p:nvSpPr>
        <p:spPr/>
        <p:txBody>
          <a:bodyPr/>
          <a:lstStyle/>
          <a:p>
            <a:r>
              <a:rPr lang="en-US" altLang="zh-CN" dirty="0"/>
              <a:t>Active </a:t>
            </a:r>
            <a:r>
              <a:rPr lang="en-US" altLang="zh-CN" dirty="0" smtClean="0"/>
              <a:t>Learning</a:t>
            </a:r>
            <a:r>
              <a:rPr lang="zh-CN" altLang="en-US" dirty="0" smtClean="0"/>
              <a:t>：一</a:t>
            </a:r>
            <a:r>
              <a:rPr lang="zh-CN" altLang="en-US" dirty="0"/>
              <a:t>种半监督学习</a:t>
            </a:r>
            <a:r>
              <a:rPr lang="zh-CN" altLang="en-US" dirty="0" smtClean="0"/>
              <a:t>方式</a:t>
            </a:r>
            <a:endParaRPr lang="en-US" altLang="zh-CN" dirty="0" smtClean="0"/>
          </a:p>
          <a:p>
            <a:pPr lvl="1"/>
            <a:r>
              <a:rPr lang="zh-CN" altLang="en-US" dirty="0" smtClean="0"/>
              <a:t>由</a:t>
            </a:r>
            <a:r>
              <a:rPr lang="zh-CN" altLang="en-US" dirty="0"/>
              <a:t>算法从海量未标注样本中抽选代表样本提交人工标注，再由人工标注改进算法的交互式、迭代型</a:t>
            </a:r>
            <a:r>
              <a:rPr lang="zh-CN" altLang="en-US" dirty="0" smtClean="0"/>
              <a:t>学习过程</a:t>
            </a:r>
            <a:endParaRPr lang="en-US" altLang="zh-CN" dirty="0" smtClean="0"/>
          </a:p>
          <a:p>
            <a:r>
              <a:rPr lang="en-US" altLang="zh-CN" dirty="0" smtClean="0"/>
              <a:t>Deneb</a:t>
            </a:r>
            <a:r>
              <a:rPr lang="zh-CN" altLang="en-US" dirty="0" smtClean="0"/>
              <a:t>提供系统化</a:t>
            </a:r>
            <a:r>
              <a:rPr lang="en-US" altLang="zh-CN" dirty="0" smtClean="0"/>
              <a:t>Active Learning</a:t>
            </a:r>
            <a:r>
              <a:rPr lang="zh-CN" altLang="en-US" dirty="0" smtClean="0"/>
              <a:t>所需要的工具</a:t>
            </a:r>
            <a:endParaRPr lang="en-US" altLang="zh-CN" dirty="0" smtClean="0"/>
          </a:p>
          <a:p>
            <a:pPr lvl="1"/>
            <a:r>
              <a:rPr lang="zh-CN" altLang="en-US" dirty="0" smtClean="0"/>
              <a:t>可视化工具</a:t>
            </a:r>
            <a:endParaRPr lang="en-US" altLang="zh-CN" dirty="0" smtClean="0"/>
          </a:p>
          <a:p>
            <a:pPr lvl="2"/>
            <a:r>
              <a:rPr lang="zh-CN" altLang="en-US" dirty="0" smtClean="0"/>
              <a:t>特征的分布、密度、联合分布</a:t>
            </a:r>
            <a:endParaRPr lang="en-US" altLang="zh-CN" dirty="0" smtClean="0"/>
          </a:p>
          <a:p>
            <a:pPr lvl="2"/>
            <a:r>
              <a:rPr lang="zh-CN" altLang="en-US" dirty="0" smtClean="0"/>
              <a:t>聚类效果</a:t>
            </a:r>
            <a:endParaRPr lang="en-US" altLang="zh-CN" dirty="0" smtClean="0"/>
          </a:p>
          <a:p>
            <a:pPr lvl="1"/>
            <a:r>
              <a:rPr lang="zh-CN" altLang="en-US" dirty="0" smtClean="0"/>
              <a:t>规则过滤</a:t>
            </a:r>
            <a:endParaRPr lang="en-US" altLang="zh-CN" dirty="0" smtClean="0"/>
          </a:p>
          <a:p>
            <a:pPr lvl="1"/>
            <a:r>
              <a:rPr lang="zh-CN" altLang="en-US" dirty="0" smtClean="0"/>
              <a:t>特征聚类</a:t>
            </a:r>
            <a:endParaRPr lang="en-US" altLang="zh-CN" dirty="0" smtClean="0"/>
          </a:p>
          <a:p>
            <a:pPr lvl="1"/>
            <a:r>
              <a:rPr lang="zh-CN" altLang="en-US" dirty="0" smtClean="0"/>
              <a:t>在人工、规则标注数据上训练模型</a:t>
            </a:r>
            <a:endParaRPr lang="zh-CN" altLang="en-US" dirty="0"/>
          </a:p>
          <a:p>
            <a:endParaRPr lang="zh-CN" altLang="en-US" dirty="0"/>
          </a:p>
        </p:txBody>
      </p:sp>
    </p:spTree>
    <p:extLst>
      <p:ext uri="{BB962C8B-B14F-4D97-AF65-F5344CB8AC3E}">
        <p14:creationId xmlns:p14="http://schemas.microsoft.com/office/powerpoint/2010/main" val="2967851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订单模型</a:t>
            </a:r>
            <a:endParaRPr lang="zh-CN" altLang="en-US" dirty="0"/>
          </a:p>
        </p:txBody>
      </p:sp>
      <p:sp>
        <p:nvSpPr>
          <p:cNvPr id="3" name="内容占位符 2"/>
          <p:cNvSpPr>
            <a:spLocks noGrp="1"/>
          </p:cNvSpPr>
          <p:nvPr>
            <p:ph idx="1"/>
          </p:nvPr>
        </p:nvSpPr>
        <p:spPr/>
        <p:txBody>
          <a:bodyPr>
            <a:normAutofit/>
          </a:bodyPr>
          <a:lstStyle/>
          <a:p>
            <a:r>
              <a:rPr lang="zh-CN" altLang="en-US" dirty="0" smtClean="0"/>
              <a:t>订单行</a:t>
            </a:r>
            <a:endParaRPr lang="en-US" altLang="zh-CN" dirty="0" smtClean="0"/>
          </a:p>
          <a:p>
            <a:pPr lvl="1"/>
            <a:r>
              <a:rPr lang="zh-CN" altLang="en-US" dirty="0" smtClean="0"/>
              <a:t>销售订单模型中</a:t>
            </a:r>
            <a:r>
              <a:rPr lang="zh-CN" altLang="en-US" dirty="0" smtClean="0">
                <a:solidFill>
                  <a:srgbClr val="C00000"/>
                </a:solidFill>
              </a:rPr>
              <a:t>最细粒度</a:t>
            </a:r>
            <a:r>
              <a:rPr lang="zh-CN" altLang="en-US" dirty="0" smtClean="0"/>
              <a:t>的信息</a:t>
            </a:r>
            <a:endParaRPr lang="en-US" altLang="zh-CN" dirty="0" smtClean="0"/>
          </a:p>
          <a:p>
            <a:pPr lvl="1"/>
            <a:r>
              <a:rPr lang="zh-CN" altLang="en-US" dirty="0"/>
              <a:t>由</a:t>
            </a:r>
            <a:r>
              <a:rPr lang="zh-CN" altLang="en-US" dirty="0" smtClean="0"/>
              <a:t>订单标识符（</a:t>
            </a:r>
            <a:r>
              <a:rPr lang="en-US" altLang="zh-CN" dirty="0" smtClean="0"/>
              <a:t>Order ID</a:t>
            </a:r>
            <a:r>
              <a:rPr lang="zh-CN" altLang="en-US" dirty="0" smtClean="0"/>
              <a:t>）和商品标识符（</a:t>
            </a:r>
            <a:r>
              <a:rPr lang="en-US" altLang="zh-CN" dirty="0" smtClean="0"/>
              <a:t>SKU ID</a:t>
            </a:r>
            <a:r>
              <a:rPr lang="zh-CN" altLang="en-US" dirty="0" smtClean="0"/>
              <a:t>）唯一标识</a:t>
            </a:r>
            <a:endParaRPr lang="en-US" altLang="zh-CN" dirty="0" smtClean="0"/>
          </a:p>
          <a:p>
            <a:pPr lvl="1"/>
            <a:r>
              <a:rPr lang="zh-CN" altLang="en-US" dirty="0" smtClean="0"/>
              <a:t>订单状态是变化的</a:t>
            </a:r>
            <a:endParaRPr lang="en-US" altLang="zh-CN" dirty="0" smtClean="0"/>
          </a:p>
          <a:p>
            <a:pPr lvl="2"/>
            <a:r>
              <a:rPr lang="zh-CN" altLang="en-US" dirty="0" smtClean="0"/>
              <a:t>消费者、商家的主观变更：撤销订单，发货、收货确认，评价等</a:t>
            </a:r>
            <a:endParaRPr lang="en-US" altLang="zh-CN" dirty="0" smtClean="0"/>
          </a:p>
          <a:p>
            <a:pPr lvl="2"/>
            <a:r>
              <a:rPr lang="zh-CN" altLang="en-US" dirty="0" smtClean="0"/>
              <a:t>系统变更：物流状态改变，拆单等</a:t>
            </a:r>
            <a:endParaRPr lang="en-US" altLang="zh-CN" dirty="0" smtClean="0"/>
          </a:p>
          <a:p>
            <a:pPr lvl="1"/>
            <a:r>
              <a:rPr lang="zh-CN" altLang="en-US" dirty="0" smtClean="0"/>
              <a:t>拆单</a:t>
            </a:r>
            <a:endParaRPr lang="en-US" altLang="zh-CN" dirty="0" smtClean="0"/>
          </a:p>
          <a:p>
            <a:pPr lvl="2"/>
            <a:r>
              <a:rPr lang="zh-CN" altLang="en-US" dirty="0" smtClean="0"/>
              <a:t>当</a:t>
            </a:r>
            <a:r>
              <a:rPr lang="zh-CN" altLang="en-US" dirty="0"/>
              <a:t>一个订单无法直接生产的时候，系统会对其进行</a:t>
            </a:r>
            <a:r>
              <a:rPr lang="zh-CN" altLang="en-US" dirty="0" smtClean="0"/>
              <a:t>拆分</a:t>
            </a:r>
            <a:endParaRPr lang="en-US" altLang="zh-CN" dirty="0" smtClean="0"/>
          </a:p>
          <a:p>
            <a:pPr lvl="2"/>
            <a:r>
              <a:rPr lang="zh-CN" altLang="en-US" dirty="0" smtClean="0"/>
              <a:t>拆分</a:t>
            </a:r>
            <a:r>
              <a:rPr lang="zh-CN" altLang="en-US" dirty="0"/>
              <a:t>后的原始订单称为父单，新订单称为子</a:t>
            </a:r>
            <a:r>
              <a:rPr lang="zh-CN" altLang="en-US" dirty="0" smtClean="0"/>
              <a:t>单</a:t>
            </a:r>
            <a:endParaRPr lang="en-US" altLang="zh-CN" dirty="0" smtClean="0"/>
          </a:p>
          <a:p>
            <a:pPr lvl="2"/>
            <a:r>
              <a:rPr lang="zh-CN" altLang="en-US" dirty="0" smtClean="0"/>
              <a:t>如</a:t>
            </a:r>
            <a:r>
              <a:rPr lang="zh-CN" altLang="en-US" dirty="0"/>
              <a:t>果子单仍然不能直接生产，会继续拆分，直到全部子单</a:t>
            </a:r>
            <a:r>
              <a:rPr lang="zh-CN" altLang="en-US" dirty="0" smtClean="0"/>
              <a:t>可以生产</a:t>
            </a:r>
            <a:endParaRPr lang="en-US" altLang="zh-CN" dirty="0" smtClean="0"/>
          </a:p>
        </p:txBody>
      </p:sp>
    </p:spTree>
    <p:extLst>
      <p:ext uri="{BB962C8B-B14F-4D97-AF65-F5344CB8AC3E}">
        <p14:creationId xmlns:p14="http://schemas.microsoft.com/office/powerpoint/2010/main" val="42183733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Deneb</a:t>
            </a:r>
            <a:r>
              <a:rPr lang="zh-CN" altLang="en-US" smtClean="0"/>
              <a:t>：交互式模型构建及训练系统</a:t>
            </a:r>
            <a:endParaRPr lang="zh-CN" altLang="en-US" dirty="0"/>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4460" y="1466157"/>
            <a:ext cx="6635080" cy="3263551"/>
          </a:xfrm>
        </p:spPr>
      </p:pic>
    </p:spTree>
    <p:extLst>
      <p:ext uri="{BB962C8B-B14F-4D97-AF65-F5344CB8AC3E}">
        <p14:creationId xmlns:p14="http://schemas.microsoft.com/office/powerpoint/2010/main" val="39798374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Deneb</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2683" y="1057275"/>
            <a:ext cx="7458633" cy="4048125"/>
          </a:xfrm>
        </p:spPr>
      </p:pic>
      <p:sp>
        <p:nvSpPr>
          <p:cNvPr id="5" name="矩形标注 4"/>
          <p:cNvSpPr/>
          <p:nvPr/>
        </p:nvSpPr>
        <p:spPr>
          <a:xfrm>
            <a:off x="3635896" y="1129308"/>
            <a:ext cx="1224136" cy="432048"/>
          </a:xfrm>
          <a:prstGeom prst="wedgeRectCallout">
            <a:avLst>
              <a:gd name="adj1" fmla="val -50319"/>
              <a:gd name="adj2" fmla="val 1460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1200" dirty="0" smtClean="0"/>
              <a:t>KDE</a:t>
            </a:r>
            <a:endParaRPr lang="zh-CN" altLang="en-US" sz="1200" dirty="0"/>
          </a:p>
        </p:txBody>
      </p:sp>
      <p:sp>
        <p:nvSpPr>
          <p:cNvPr id="6" name="矩形标注 5"/>
          <p:cNvSpPr/>
          <p:nvPr/>
        </p:nvSpPr>
        <p:spPr>
          <a:xfrm>
            <a:off x="6156176" y="1129308"/>
            <a:ext cx="1224136" cy="432048"/>
          </a:xfrm>
          <a:prstGeom prst="wedgeRectCallout">
            <a:avLst>
              <a:gd name="adj1" fmla="val -50319"/>
              <a:gd name="adj2" fmla="val 14604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联合分布</a:t>
            </a:r>
            <a:endParaRPr lang="zh-CN" altLang="en-US" sz="1200" dirty="0"/>
          </a:p>
        </p:txBody>
      </p:sp>
    </p:spTree>
    <p:extLst>
      <p:ext uri="{BB962C8B-B14F-4D97-AF65-F5344CB8AC3E}">
        <p14:creationId xmlns:p14="http://schemas.microsoft.com/office/powerpoint/2010/main" val="20377361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Deneb</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057300"/>
            <a:ext cx="8229600" cy="3705985"/>
          </a:xfrm>
        </p:spPr>
      </p:pic>
      <p:sp>
        <p:nvSpPr>
          <p:cNvPr id="5" name="矩形标注 4"/>
          <p:cNvSpPr/>
          <p:nvPr/>
        </p:nvSpPr>
        <p:spPr>
          <a:xfrm>
            <a:off x="2843808" y="4846695"/>
            <a:ext cx="1656184" cy="504056"/>
          </a:xfrm>
          <a:prstGeom prst="wedgeRectCallout">
            <a:avLst>
              <a:gd name="adj1" fmla="val 46301"/>
              <a:gd name="adj2" fmla="val -1630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平行坐标，颜色代表聚类标签</a:t>
            </a:r>
            <a:endParaRPr lang="zh-CN" altLang="en-US" sz="1200" dirty="0"/>
          </a:p>
        </p:txBody>
      </p:sp>
    </p:spTree>
    <p:extLst>
      <p:ext uri="{BB962C8B-B14F-4D97-AF65-F5344CB8AC3E}">
        <p14:creationId xmlns:p14="http://schemas.microsoft.com/office/powerpoint/2010/main" val="24657339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endParaRPr lang="zh-CN" altLang="en-US" dirty="0"/>
          </a:p>
        </p:txBody>
      </p:sp>
      <p:sp>
        <p:nvSpPr>
          <p:cNvPr id="3" name="内容占位符 2"/>
          <p:cNvSpPr>
            <a:spLocks noGrp="1"/>
          </p:cNvSpPr>
          <p:nvPr>
            <p:ph idx="1"/>
          </p:nvPr>
        </p:nvSpPr>
        <p:spPr/>
        <p:txBody>
          <a:bodyPr/>
          <a:lstStyle/>
          <a:p>
            <a:r>
              <a:rPr lang="zh-CN" altLang="en-US" dirty="0" smtClean="0"/>
              <a:t>一</a:t>
            </a:r>
            <a:r>
              <a:rPr lang="zh-CN" altLang="en-US" dirty="0"/>
              <a:t>个相对完善</a:t>
            </a:r>
            <a:r>
              <a:rPr lang="zh-CN" altLang="en-US" dirty="0" smtClean="0"/>
              <a:t>反作弊系统要顾及以下几个方面：多样化的数据源、复杂的特征计算、多变的业务逻辑、结果可复现性、高准确率、高覆盖率、以及系统低延迟</a:t>
            </a:r>
            <a:endParaRPr lang="en-US" altLang="zh-CN" dirty="0" smtClean="0"/>
          </a:p>
          <a:p>
            <a:r>
              <a:rPr lang="en-US" altLang="zh-CN" dirty="0" smtClean="0"/>
              <a:t>AOF</a:t>
            </a:r>
            <a:r>
              <a:rPr lang="zh-CN" altLang="en-US" dirty="0" smtClean="0"/>
              <a:t>是京东下一代作弊交易识别系统</a:t>
            </a:r>
            <a:endParaRPr lang="en-US" altLang="zh-CN" dirty="0" smtClean="0"/>
          </a:p>
          <a:p>
            <a:pPr lvl="1"/>
            <a:r>
              <a:rPr lang="zh-CN" altLang="en-US" dirty="0" smtClean="0"/>
              <a:t>依托主流开源社区项目，如</a:t>
            </a:r>
            <a:r>
              <a:rPr lang="en-US" altLang="zh-CN" dirty="0" smtClean="0"/>
              <a:t>Apache Spark</a:t>
            </a:r>
            <a:r>
              <a:rPr lang="zh-CN" altLang="en-US" dirty="0" smtClean="0"/>
              <a:t>、</a:t>
            </a:r>
            <a:r>
              <a:rPr lang="en-US" altLang="zh-CN" dirty="0" smtClean="0"/>
              <a:t>Apache </a:t>
            </a:r>
            <a:r>
              <a:rPr lang="en-US" altLang="zh-CN" dirty="0" err="1" smtClean="0"/>
              <a:t>Oozie</a:t>
            </a:r>
            <a:r>
              <a:rPr lang="zh-CN" altLang="en-US" dirty="0" smtClean="0"/>
              <a:t>等，解决关键模块的技术问题</a:t>
            </a:r>
            <a:endParaRPr lang="en-US" altLang="zh-CN" dirty="0" smtClean="0"/>
          </a:p>
          <a:p>
            <a:pPr lvl="1"/>
            <a:r>
              <a:rPr lang="zh-CN" altLang="en-US" dirty="0" smtClean="0"/>
              <a:t>充分考虑到了京东数据的组织、建模、存储、发布的方式，以及下游业务的特点，使用抽象化、模块化等手段，满足反</a:t>
            </a:r>
            <a:r>
              <a:rPr lang="zh-CN" altLang="en-US" dirty="0"/>
              <a:t>作弊</a:t>
            </a:r>
            <a:r>
              <a:rPr lang="zh-CN" altLang="en-US" dirty="0" smtClean="0"/>
              <a:t>系统自身设计需求外，</a:t>
            </a:r>
            <a:r>
              <a:rPr lang="zh-CN" altLang="en-US" dirty="0"/>
              <a:t>为</a:t>
            </a:r>
            <a:r>
              <a:rPr lang="zh-CN" altLang="en-US" dirty="0" smtClean="0"/>
              <a:t>未来可能发生的变动</a:t>
            </a:r>
            <a:r>
              <a:rPr lang="zh-CN" altLang="en-US" dirty="0" smtClean="0"/>
              <a:t>留下实现</a:t>
            </a:r>
            <a:r>
              <a:rPr lang="zh-CN" altLang="en-US" dirty="0" smtClean="0"/>
              <a:t>空间</a:t>
            </a:r>
            <a:endParaRPr lang="en-US" altLang="zh-CN" dirty="0" smtClean="0"/>
          </a:p>
        </p:txBody>
      </p:sp>
    </p:spTree>
    <p:extLst>
      <p:ext uri="{BB962C8B-B14F-4D97-AF65-F5344CB8AC3E}">
        <p14:creationId xmlns:p14="http://schemas.microsoft.com/office/powerpoint/2010/main" val="4107442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Thank You</a:t>
            </a:r>
            <a:endParaRPr lang="zh-CN" altLang="en-US" dirty="0"/>
          </a:p>
        </p:txBody>
      </p:sp>
      <p:sp>
        <p:nvSpPr>
          <p:cNvPr id="5" name="副标题 4"/>
          <p:cNvSpPr>
            <a:spLocks noGrp="1"/>
          </p:cNvSpPr>
          <p:nvPr>
            <p:ph type="subTitle" idx="1"/>
          </p:nvPr>
        </p:nvSpPr>
        <p:spPr/>
        <p:txBody>
          <a:bodyPr/>
          <a:lstStyle/>
          <a:p>
            <a:r>
              <a:rPr lang="en-US" altLang="zh-CN" dirty="0" smtClean="0"/>
              <a:t>AOF: Anti Order Fraud</a:t>
            </a:r>
            <a:endParaRPr lang="zh-CN" altLang="en-US" dirty="0"/>
          </a:p>
        </p:txBody>
      </p:sp>
    </p:spTree>
    <p:extLst>
      <p:ext uri="{BB962C8B-B14F-4D97-AF65-F5344CB8AC3E}">
        <p14:creationId xmlns:p14="http://schemas.microsoft.com/office/powerpoint/2010/main" val="3632659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订单行级别的作弊识别</a:t>
            </a:r>
            <a:endParaRPr lang="zh-CN" altLang="en-US" dirty="0"/>
          </a:p>
        </p:txBody>
      </p:sp>
      <p:sp>
        <p:nvSpPr>
          <p:cNvPr id="3" name="内容占位符 2"/>
          <p:cNvSpPr>
            <a:spLocks noGrp="1"/>
          </p:cNvSpPr>
          <p:nvPr>
            <p:ph idx="1"/>
          </p:nvPr>
        </p:nvSpPr>
        <p:spPr/>
        <p:txBody>
          <a:bodyPr>
            <a:normAutofit/>
          </a:bodyPr>
          <a:lstStyle/>
          <a:p>
            <a:r>
              <a:rPr lang="zh-CN" altLang="en-US" dirty="0" smtClean="0"/>
              <a:t>概念</a:t>
            </a:r>
            <a:endParaRPr lang="en-US" altLang="zh-CN" dirty="0" smtClean="0"/>
          </a:p>
          <a:p>
            <a:pPr lvl="1"/>
            <a:r>
              <a:rPr lang="zh-CN" altLang="en-US" dirty="0" smtClean="0"/>
              <a:t>利用交易数据，及其衍生特征，识别交易中的异常行为及场景，并判定其所属订单行是否为嫌疑对象。</a:t>
            </a:r>
            <a:endParaRPr lang="en-US" altLang="zh-CN" dirty="0" smtClean="0"/>
          </a:p>
          <a:p>
            <a:r>
              <a:rPr lang="zh-CN" altLang="en-US" dirty="0" smtClean="0"/>
              <a:t>构成要件</a:t>
            </a:r>
            <a:endParaRPr lang="en-US" altLang="zh-CN" dirty="0" smtClean="0"/>
          </a:p>
          <a:p>
            <a:pPr lvl="1"/>
            <a:r>
              <a:rPr lang="zh-CN" altLang="en-US" dirty="0" smtClean="0"/>
              <a:t>数据</a:t>
            </a:r>
            <a:r>
              <a:rPr lang="zh-CN" altLang="en-US" dirty="0"/>
              <a:t>：</a:t>
            </a:r>
            <a:r>
              <a:rPr lang="zh-CN" altLang="en-US" dirty="0" smtClean="0"/>
              <a:t>京东数据仓库（</a:t>
            </a:r>
            <a:r>
              <a:rPr lang="en-US" altLang="zh-CN" dirty="0" smtClean="0"/>
              <a:t>JDW</a:t>
            </a:r>
            <a:r>
              <a:rPr lang="zh-CN" altLang="en-US" dirty="0" smtClean="0"/>
              <a:t>）的订单模型、商品模型、用户模型、商家模型、流量模型、物流模型等</a:t>
            </a:r>
            <a:endParaRPr lang="en-US" altLang="zh-CN" dirty="0" smtClean="0"/>
          </a:p>
          <a:p>
            <a:pPr lvl="1"/>
            <a:r>
              <a:rPr lang="zh-CN" altLang="en-US" dirty="0" smtClean="0"/>
              <a:t>特征</a:t>
            </a:r>
            <a:endParaRPr lang="en-US" altLang="zh-CN" dirty="0" smtClean="0"/>
          </a:p>
          <a:p>
            <a:pPr lvl="2"/>
            <a:r>
              <a:rPr lang="zh-CN" altLang="en-US" dirty="0" smtClean="0"/>
              <a:t>同一交易不同数据之间的关联</a:t>
            </a:r>
            <a:endParaRPr lang="en-US" altLang="zh-CN" dirty="0" smtClean="0"/>
          </a:p>
          <a:p>
            <a:pPr lvl="2"/>
            <a:r>
              <a:rPr lang="zh-CN" altLang="en-US" dirty="0" smtClean="0"/>
              <a:t>不同交易之间的相关性及群体表现</a:t>
            </a:r>
            <a:endParaRPr lang="en-US" altLang="zh-CN" dirty="0" smtClean="0"/>
          </a:p>
          <a:p>
            <a:pPr lvl="1"/>
            <a:r>
              <a:rPr lang="zh-CN" altLang="en-US" dirty="0" smtClean="0"/>
              <a:t>行为及场景</a:t>
            </a:r>
            <a:r>
              <a:rPr lang="zh-CN" altLang="en-US" dirty="0" smtClean="0"/>
              <a:t>：通用的</a:t>
            </a:r>
            <a:r>
              <a:rPr lang="zh-CN" altLang="en-US" dirty="0" smtClean="0"/>
              <a:t>刷单行为以及业务定义的不良交易行为</a:t>
            </a:r>
            <a:endParaRPr lang="en-US" altLang="zh-CN" dirty="0" smtClean="0"/>
          </a:p>
          <a:p>
            <a:pPr lvl="1"/>
            <a:r>
              <a:rPr lang="zh-CN" altLang="en-US" dirty="0"/>
              <a:t>判定</a:t>
            </a:r>
            <a:r>
              <a:rPr lang="zh-CN" altLang="en-US" dirty="0" smtClean="0"/>
              <a:t>对象：订单行</a:t>
            </a:r>
            <a:endParaRPr lang="en-US" altLang="zh-CN" dirty="0" smtClean="0"/>
          </a:p>
          <a:p>
            <a:pPr lvl="2"/>
            <a:endParaRPr lang="zh-CN" altLang="en-US" dirty="0"/>
          </a:p>
        </p:txBody>
      </p:sp>
    </p:spTree>
    <p:extLst>
      <p:ext uri="{BB962C8B-B14F-4D97-AF65-F5344CB8AC3E}">
        <p14:creationId xmlns:p14="http://schemas.microsoft.com/office/powerpoint/2010/main" val="3894320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订单数据</a:t>
            </a:r>
            <a:endParaRPr lang="zh-CN" altLang="en-US" dirty="0"/>
          </a:p>
        </p:txBody>
      </p:sp>
      <p:sp>
        <p:nvSpPr>
          <p:cNvPr id="3" name="内容占位符 2"/>
          <p:cNvSpPr>
            <a:spLocks noGrp="1"/>
          </p:cNvSpPr>
          <p:nvPr>
            <p:ph idx="1"/>
          </p:nvPr>
        </p:nvSpPr>
        <p:spPr/>
        <p:txBody>
          <a:bodyPr>
            <a:normAutofit/>
          </a:bodyPr>
          <a:lstStyle/>
          <a:p>
            <a:r>
              <a:rPr lang="zh-CN" altLang="en-US" dirty="0" smtClean="0"/>
              <a:t>订单模型</a:t>
            </a:r>
            <a:endParaRPr lang="en-US" altLang="zh-CN" dirty="0" smtClean="0"/>
          </a:p>
          <a:p>
            <a:pPr lvl="1"/>
            <a:r>
              <a:rPr lang="zh-CN" altLang="en-US" dirty="0"/>
              <a:t>下</a:t>
            </a:r>
            <a:r>
              <a:rPr lang="zh-CN" altLang="en-US" dirty="0" smtClean="0"/>
              <a:t>单信息（时间、客户端、</a:t>
            </a:r>
            <a:r>
              <a:rPr lang="en-US" altLang="zh-CN" dirty="0" smtClean="0"/>
              <a:t>IP</a:t>
            </a:r>
            <a:r>
              <a:rPr lang="zh-CN" altLang="en-US" dirty="0" smtClean="0"/>
              <a:t>地址、发货地址等）</a:t>
            </a:r>
            <a:endParaRPr lang="en-US" altLang="zh-CN" dirty="0" smtClean="0"/>
          </a:p>
          <a:p>
            <a:pPr lvl="1"/>
            <a:r>
              <a:rPr lang="zh-CN" altLang="en-US" dirty="0"/>
              <a:t>价格</a:t>
            </a:r>
            <a:r>
              <a:rPr lang="zh-CN" altLang="en-US" dirty="0" smtClean="0"/>
              <a:t>信息（优惠使用情况、</a:t>
            </a:r>
            <a:r>
              <a:rPr lang="zh-CN" altLang="en-US" dirty="0"/>
              <a:t>购买数量等）</a:t>
            </a:r>
            <a:endParaRPr lang="en-US" altLang="zh-CN" dirty="0" smtClean="0"/>
          </a:p>
          <a:p>
            <a:pPr lvl="1"/>
            <a:r>
              <a:rPr lang="zh-CN" altLang="en-US" dirty="0" smtClean="0"/>
              <a:t>状态及分类信息（订单完成状态、物流状态、订单类别</a:t>
            </a:r>
            <a:r>
              <a:rPr lang="zh-CN" altLang="en-US" dirty="0"/>
              <a:t>等</a:t>
            </a:r>
            <a:r>
              <a:rPr lang="zh-CN" altLang="en-US" dirty="0" smtClean="0"/>
              <a:t>）</a:t>
            </a:r>
            <a:endParaRPr lang="en-US" altLang="zh-CN" dirty="0" smtClean="0"/>
          </a:p>
          <a:p>
            <a:pPr lvl="1"/>
            <a:r>
              <a:rPr lang="zh-CN" altLang="en-US" dirty="0" smtClean="0"/>
              <a:t>关联信息（用户账户、商品标识符、商家标识符</a:t>
            </a:r>
            <a:r>
              <a:rPr lang="zh-CN" altLang="en-US" dirty="0"/>
              <a:t>等</a:t>
            </a:r>
            <a:r>
              <a:rPr lang="zh-CN" altLang="en-US" dirty="0" smtClean="0"/>
              <a:t>）</a:t>
            </a:r>
            <a:endParaRPr lang="en-US" altLang="zh-CN" dirty="0"/>
          </a:p>
          <a:p>
            <a:r>
              <a:rPr lang="zh-CN" altLang="en-US" dirty="0"/>
              <a:t>商品模型、用户模型、商家</a:t>
            </a:r>
            <a:r>
              <a:rPr lang="zh-CN" altLang="en-US" dirty="0" smtClean="0"/>
              <a:t>模型</a:t>
            </a:r>
            <a:endParaRPr lang="en-US" altLang="zh-CN" dirty="0" smtClean="0"/>
          </a:p>
          <a:p>
            <a:pPr lvl="1"/>
            <a:r>
              <a:rPr lang="zh-CN" altLang="en-US" dirty="0" smtClean="0"/>
              <a:t>商品的历史价格</a:t>
            </a:r>
            <a:endParaRPr lang="en-US" altLang="zh-CN" dirty="0" smtClean="0"/>
          </a:p>
          <a:p>
            <a:pPr lvl="1"/>
            <a:r>
              <a:rPr lang="zh-CN" altLang="en-US" dirty="0" smtClean="0"/>
              <a:t>用户、商家</a:t>
            </a:r>
            <a:r>
              <a:rPr lang="zh-CN" altLang="en-US" dirty="0"/>
              <a:t>的注册、登录</a:t>
            </a:r>
            <a:r>
              <a:rPr lang="zh-CN" altLang="en-US" dirty="0" smtClean="0"/>
              <a:t>信息</a:t>
            </a:r>
            <a:endParaRPr lang="en-US" altLang="zh-CN" dirty="0"/>
          </a:p>
          <a:p>
            <a:r>
              <a:rPr lang="zh-CN" altLang="en-US" dirty="0" smtClean="0"/>
              <a:t>流量模型：</a:t>
            </a:r>
            <a:r>
              <a:rPr lang="en-US" altLang="zh-CN" dirty="0" smtClean="0"/>
              <a:t>PV</a:t>
            </a:r>
          </a:p>
          <a:p>
            <a:r>
              <a:rPr lang="zh-CN" altLang="en-US" dirty="0"/>
              <a:t>物流</a:t>
            </a:r>
            <a:r>
              <a:rPr lang="zh-CN" altLang="en-US" dirty="0" smtClean="0"/>
              <a:t>模型：配送路径、地址</a:t>
            </a:r>
            <a:endParaRPr lang="zh-CN" altLang="en-US" dirty="0"/>
          </a:p>
        </p:txBody>
      </p:sp>
    </p:spTree>
    <p:extLst>
      <p:ext uri="{BB962C8B-B14F-4D97-AF65-F5344CB8AC3E}">
        <p14:creationId xmlns:p14="http://schemas.microsoft.com/office/powerpoint/2010/main" val="593674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特征</a:t>
            </a:r>
            <a:endParaRPr lang="zh-CN" altLang="en-US" dirty="0"/>
          </a:p>
        </p:txBody>
      </p:sp>
      <p:sp>
        <p:nvSpPr>
          <p:cNvPr id="3" name="内容占位符 2"/>
          <p:cNvSpPr>
            <a:spLocks noGrp="1"/>
          </p:cNvSpPr>
          <p:nvPr>
            <p:ph idx="1"/>
          </p:nvPr>
        </p:nvSpPr>
        <p:spPr/>
        <p:txBody>
          <a:bodyPr/>
          <a:lstStyle/>
          <a:p>
            <a:r>
              <a:rPr lang="zh-CN" altLang="en-US" dirty="0" smtClean="0"/>
              <a:t>单个交易的数据之间</a:t>
            </a:r>
            <a:endParaRPr lang="en-US" altLang="zh-CN" dirty="0" smtClean="0"/>
          </a:p>
          <a:p>
            <a:pPr lvl="1"/>
            <a:r>
              <a:rPr lang="zh-CN" altLang="en-US" dirty="0" smtClean="0"/>
              <a:t>订单收货地址与物流配送地址相同</a:t>
            </a:r>
            <a:endParaRPr lang="en-US" altLang="zh-CN" dirty="0" smtClean="0"/>
          </a:p>
          <a:p>
            <a:pPr lvl="1"/>
            <a:r>
              <a:rPr lang="zh-CN" altLang="en-US" dirty="0" smtClean="0"/>
              <a:t>下单时间 </a:t>
            </a:r>
            <a:r>
              <a:rPr lang="en-US" altLang="zh-CN" dirty="0" smtClean="0"/>
              <a:t>&lt; </a:t>
            </a:r>
            <a:r>
              <a:rPr lang="zh-CN" altLang="en-US" dirty="0" smtClean="0"/>
              <a:t>发货时间 </a:t>
            </a:r>
            <a:r>
              <a:rPr lang="en-US" altLang="zh-CN" dirty="0" smtClean="0"/>
              <a:t>&lt; </a:t>
            </a:r>
            <a:r>
              <a:rPr lang="zh-CN" altLang="en-US" dirty="0" smtClean="0"/>
              <a:t>确认时间 </a:t>
            </a:r>
            <a:r>
              <a:rPr lang="en-US" altLang="zh-CN" dirty="0" smtClean="0"/>
              <a:t>&lt; </a:t>
            </a:r>
            <a:r>
              <a:rPr lang="zh-CN" altLang="en-US" dirty="0" smtClean="0"/>
              <a:t>评论时间</a:t>
            </a:r>
            <a:endParaRPr lang="en-US" altLang="zh-CN" dirty="0" smtClean="0"/>
          </a:p>
          <a:p>
            <a:r>
              <a:rPr lang="zh-CN" altLang="en-US" dirty="0" smtClean="0"/>
              <a:t>交易之间的相关性</a:t>
            </a:r>
            <a:endParaRPr lang="en-US" altLang="zh-CN" dirty="0" smtClean="0"/>
          </a:p>
          <a:p>
            <a:pPr lvl="1"/>
            <a:r>
              <a:rPr lang="zh-CN" altLang="en-US" dirty="0"/>
              <a:t>同一</a:t>
            </a:r>
            <a:r>
              <a:rPr lang="zh-CN" altLang="en-US" dirty="0" smtClean="0"/>
              <a:t>用户的购买行为</a:t>
            </a:r>
            <a:endParaRPr lang="en-US" altLang="zh-CN" dirty="0" smtClean="0"/>
          </a:p>
          <a:p>
            <a:pPr lvl="1"/>
            <a:r>
              <a:rPr lang="zh-CN" altLang="en-US" dirty="0"/>
              <a:t>同</a:t>
            </a:r>
            <a:r>
              <a:rPr lang="zh-CN" altLang="en-US" dirty="0" smtClean="0"/>
              <a:t>一商家的销售行为</a:t>
            </a:r>
            <a:endParaRPr lang="en-US" altLang="zh-CN" dirty="0" smtClean="0"/>
          </a:p>
          <a:p>
            <a:pPr lvl="1"/>
            <a:r>
              <a:rPr lang="zh-CN" altLang="en-US" dirty="0"/>
              <a:t>同</a:t>
            </a:r>
            <a:r>
              <a:rPr lang="zh-CN" altLang="en-US" dirty="0" smtClean="0"/>
              <a:t>一用户与商家组合之间的交易行为</a:t>
            </a:r>
            <a:endParaRPr lang="en-US" altLang="zh-CN" dirty="0" smtClean="0"/>
          </a:p>
          <a:p>
            <a:pPr lvl="1"/>
            <a:r>
              <a:rPr lang="zh-CN" altLang="en-US" dirty="0"/>
              <a:t>同</a:t>
            </a:r>
            <a:r>
              <a:rPr lang="zh-CN" altLang="en-US" dirty="0" smtClean="0"/>
              <a:t>一商品的销售行为</a:t>
            </a:r>
            <a:endParaRPr lang="en-US" altLang="zh-CN" dirty="0" smtClean="0"/>
          </a:p>
          <a:p>
            <a:pPr lvl="1"/>
            <a:r>
              <a:rPr lang="zh-CN" altLang="en-US" dirty="0"/>
              <a:t>同一</a:t>
            </a:r>
            <a:r>
              <a:rPr lang="zh-CN" altLang="en-US" dirty="0" smtClean="0"/>
              <a:t>用户在一个商品上的购买行为</a:t>
            </a:r>
            <a:endParaRPr lang="en-US" altLang="zh-CN" dirty="0"/>
          </a:p>
          <a:p>
            <a:pPr lvl="1"/>
            <a:r>
              <a:rPr lang="en-US" altLang="zh-CN" dirty="0" smtClean="0"/>
              <a:t>……</a:t>
            </a:r>
            <a:endParaRPr lang="zh-CN" altLang="en-US" dirty="0"/>
          </a:p>
        </p:txBody>
      </p:sp>
    </p:spTree>
    <p:extLst>
      <p:ext uri="{BB962C8B-B14F-4D97-AF65-F5344CB8AC3E}">
        <p14:creationId xmlns:p14="http://schemas.microsoft.com/office/powerpoint/2010/main" val="2477958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a:t>
            </a:r>
          </a:p>
        </p:txBody>
      </p:sp>
      <p:sp>
        <p:nvSpPr>
          <p:cNvPr id="3" name="内容占位符 2"/>
          <p:cNvSpPr>
            <a:spLocks noGrp="1"/>
          </p:cNvSpPr>
          <p:nvPr>
            <p:ph idx="1"/>
          </p:nvPr>
        </p:nvSpPr>
        <p:spPr/>
        <p:txBody>
          <a:bodyPr/>
          <a:lstStyle/>
          <a:p>
            <a:r>
              <a:rPr lang="zh-CN" altLang="en-US" dirty="0" smtClean="0"/>
              <a:t>特征构成要素</a:t>
            </a:r>
            <a:endParaRPr lang="en-US" altLang="zh-CN" dirty="0" smtClean="0"/>
          </a:p>
          <a:p>
            <a:pPr lvl="1"/>
            <a:r>
              <a:rPr lang="zh-CN" altLang="en-US" dirty="0"/>
              <a:t>时间维</a:t>
            </a:r>
            <a:r>
              <a:rPr lang="zh-CN" altLang="en-US" dirty="0" smtClean="0"/>
              <a:t>度（</a:t>
            </a:r>
            <a:r>
              <a:rPr lang="en-US" altLang="zh-CN" dirty="0" smtClean="0"/>
              <a:t>Temporal Dimension</a:t>
            </a:r>
            <a:r>
              <a:rPr lang="zh-CN" altLang="en-US" dirty="0" smtClean="0"/>
              <a:t>）</a:t>
            </a:r>
            <a:endParaRPr lang="en-US" altLang="zh-CN" dirty="0" smtClean="0"/>
          </a:p>
          <a:p>
            <a:pPr lvl="2"/>
            <a:r>
              <a:rPr lang="zh-CN" altLang="en-US" dirty="0" smtClean="0"/>
              <a:t>观察点</a:t>
            </a:r>
            <a:r>
              <a:rPr lang="zh-CN" altLang="en-US" dirty="0"/>
              <a:t>（</a:t>
            </a:r>
            <a:r>
              <a:rPr lang="en-US" altLang="zh-CN" dirty="0"/>
              <a:t>Viewpoint</a:t>
            </a:r>
            <a:r>
              <a:rPr lang="zh-CN" altLang="en-US" dirty="0" smtClean="0"/>
              <a:t>）：在何时观察</a:t>
            </a:r>
            <a:endParaRPr lang="en-US" altLang="zh-CN" dirty="0" smtClean="0"/>
          </a:p>
          <a:p>
            <a:pPr lvl="2"/>
            <a:r>
              <a:rPr lang="zh-CN" altLang="en-US" dirty="0" smtClean="0"/>
              <a:t>窗口区间（</a:t>
            </a:r>
            <a:r>
              <a:rPr lang="en-US" altLang="zh-CN" dirty="0" smtClean="0"/>
              <a:t>Window Size</a:t>
            </a:r>
            <a:r>
              <a:rPr lang="zh-CN" altLang="en-US" dirty="0" smtClean="0"/>
              <a:t>）：观察的数据从何时开始（</a:t>
            </a:r>
            <a:r>
              <a:rPr lang="en-US" altLang="zh-CN" dirty="0" smtClean="0"/>
              <a:t>Start Time</a:t>
            </a:r>
            <a:r>
              <a:rPr lang="zh-CN" altLang="en-US" dirty="0" smtClean="0"/>
              <a:t>），到何时结束（</a:t>
            </a:r>
            <a:r>
              <a:rPr lang="en-US" altLang="zh-CN" dirty="0" smtClean="0"/>
              <a:t>End Time</a:t>
            </a:r>
            <a:r>
              <a:rPr lang="zh-CN" altLang="en-US" dirty="0" smtClean="0"/>
              <a:t>）</a:t>
            </a:r>
            <a:endParaRPr lang="en-US" altLang="zh-CN" dirty="0" smtClean="0"/>
          </a:p>
          <a:p>
            <a:pPr lvl="2"/>
            <a:r>
              <a:rPr lang="zh-CN" altLang="en-US" dirty="0"/>
              <a:t>窗口</a:t>
            </a:r>
            <a:r>
              <a:rPr lang="zh-CN" altLang="en-US" dirty="0" smtClean="0"/>
              <a:t>步长</a:t>
            </a:r>
            <a:r>
              <a:rPr lang="zh-CN" altLang="en-US" dirty="0" smtClean="0"/>
              <a:t>（</a:t>
            </a:r>
            <a:r>
              <a:rPr lang="en-US" altLang="zh-CN" dirty="0" smtClean="0"/>
              <a:t>Window Step</a:t>
            </a:r>
            <a:r>
              <a:rPr lang="zh-CN" altLang="en-US" dirty="0" smtClean="0"/>
              <a:t>）：相邻窗口的起点间隔的时间</a:t>
            </a:r>
            <a:endParaRPr lang="en-US" altLang="zh-CN" dirty="0" smtClean="0"/>
          </a:p>
          <a:p>
            <a:pPr lvl="1"/>
            <a:r>
              <a:rPr lang="zh-CN" altLang="en-US" dirty="0" smtClean="0"/>
              <a:t>空间（聚合）维度（</a:t>
            </a:r>
            <a:r>
              <a:rPr lang="en-US" altLang="zh-CN" dirty="0" smtClean="0"/>
              <a:t>Spatial Dimension</a:t>
            </a:r>
            <a:r>
              <a:rPr lang="zh-CN" altLang="en-US" dirty="0" smtClean="0"/>
              <a:t>）</a:t>
            </a:r>
            <a:endParaRPr lang="en-US" altLang="zh-CN" dirty="0" smtClean="0"/>
          </a:p>
          <a:p>
            <a:pPr lvl="2"/>
            <a:r>
              <a:rPr lang="zh-CN" altLang="en-US" dirty="0" smtClean="0"/>
              <a:t>聚合：观察的数据在哪些数据上聚合（</a:t>
            </a:r>
            <a:r>
              <a:rPr lang="en-US" altLang="zh-CN" dirty="0" smtClean="0"/>
              <a:t>Aggregation</a:t>
            </a:r>
            <a:r>
              <a:rPr lang="zh-CN" altLang="en-US" dirty="0" smtClean="0"/>
              <a:t>）</a:t>
            </a:r>
            <a:endParaRPr lang="en-US" altLang="zh-CN" dirty="0" smtClean="0"/>
          </a:p>
          <a:p>
            <a:pPr lvl="1"/>
            <a:r>
              <a:rPr lang="zh-CN" altLang="en-US" dirty="0" smtClean="0"/>
              <a:t>测度（</a:t>
            </a:r>
            <a:r>
              <a:rPr lang="en-US" altLang="zh-CN" dirty="0" smtClean="0"/>
              <a:t>Metric</a:t>
            </a:r>
            <a:r>
              <a:rPr lang="zh-CN" altLang="en-US" dirty="0" smtClean="0"/>
              <a:t>）</a:t>
            </a:r>
            <a:endParaRPr lang="en-US" altLang="zh-CN" dirty="0" smtClean="0"/>
          </a:p>
          <a:p>
            <a:pPr lvl="2"/>
            <a:r>
              <a:rPr lang="zh-CN" altLang="en-US" dirty="0" smtClean="0"/>
              <a:t>统计量：在聚合后的数据上定义计算方式得到的标量数值（</a:t>
            </a:r>
            <a:r>
              <a:rPr lang="en-US" altLang="zh-CN" dirty="0" smtClean="0"/>
              <a:t>Scalar</a:t>
            </a:r>
            <a:r>
              <a:rPr lang="zh-CN" altLang="en-US" dirty="0" smtClean="0"/>
              <a:t>）</a:t>
            </a:r>
            <a:endParaRPr lang="en-US" altLang="zh-CN" dirty="0" smtClean="0"/>
          </a:p>
          <a:p>
            <a:pPr lvl="1"/>
            <a:endParaRPr lang="en-US" altLang="zh-CN" dirty="0" smtClean="0"/>
          </a:p>
        </p:txBody>
      </p:sp>
    </p:spTree>
    <p:extLst>
      <p:ext uri="{BB962C8B-B14F-4D97-AF65-F5344CB8AC3E}">
        <p14:creationId xmlns:p14="http://schemas.microsoft.com/office/powerpoint/2010/main" val="686037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特征</a:t>
            </a:r>
          </a:p>
        </p:txBody>
      </p:sp>
      <p:sp>
        <p:nvSpPr>
          <p:cNvPr id="3" name="内容占位符 2"/>
          <p:cNvSpPr>
            <a:spLocks noGrp="1"/>
          </p:cNvSpPr>
          <p:nvPr>
            <p:ph idx="1"/>
          </p:nvPr>
        </p:nvSpPr>
        <p:spPr/>
        <p:txBody>
          <a:bodyPr/>
          <a:lstStyle/>
          <a:p>
            <a:r>
              <a:rPr lang="zh-CN" altLang="en-US" dirty="0"/>
              <a:t>特征举例</a:t>
            </a:r>
            <a:endParaRPr lang="en-US" altLang="zh-CN" dirty="0" smtClean="0"/>
          </a:p>
          <a:p>
            <a:pPr lvl="1"/>
            <a:r>
              <a:rPr lang="zh-CN" altLang="en-US" dirty="0"/>
              <a:t>观察</a:t>
            </a:r>
            <a:r>
              <a:rPr lang="en-US" altLang="zh-CN" dirty="0"/>
              <a:t>21</a:t>
            </a:r>
            <a:r>
              <a:rPr lang="zh-CN" altLang="en-US" dirty="0"/>
              <a:t>天前当日某个用户在某个商品上的下单</a:t>
            </a:r>
            <a:r>
              <a:rPr lang="zh-CN" altLang="en-US" dirty="0" smtClean="0"/>
              <a:t>量</a:t>
            </a:r>
            <a:endParaRPr lang="en-US" altLang="zh-CN" dirty="0" smtClean="0"/>
          </a:p>
          <a:p>
            <a:pPr lvl="2"/>
            <a:r>
              <a:rPr lang="zh-CN" altLang="en-US" dirty="0" smtClean="0"/>
              <a:t>在</a:t>
            </a:r>
            <a:r>
              <a:rPr lang="en-US" altLang="zh-CN" dirty="0" smtClean="0"/>
              <a:t>2015</a:t>
            </a:r>
            <a:r>
              <a:rPr lang="zh-CN" altLang="en-US" dirty="0"/>
              <a:t>年</a:t>
            </a:r>
            <a:r>
              <a:rPr lang="en-US" altLang="zh-CN" dirty="0"/>
              <a:t>12</a:t>
            </a:r>
            <a:r>
              <a:rPr lang="zh-CN" altLang="en-US" dirty="0"/>
              <a:t>月</a:t>
            </a:r>
            <a:r>
              <a:rPr lang="en-US" altLang="zh-CN" dirty="0"/>
              <a:t>2</a:t>
            </a:r>
            <a:r>
              <a:rPr lang="zh-CN" altLang="en-US" dirty="0"/>
              <a:t>日</a:t>
            </a:r>
            <a:r>
              <a:rPr lang="zh-CN" altLang="en-US" dirty="0" smtClean="0"/>
              <a:t>，</a:t>
            </a:r>
            <a:r>
              <a:rPr lang="zh-CN" altLang="en-US" dirty="0"/>
              <a:t>统计</a:t>
            </a:r>
            <a:r>
              <a:rPr lang="zh-CN" altLang="en-US" dirty="0" smtClean="0"/>
              <a:t>从</a:t>
            </a:r>
            <a:r>
              <a:rPr lang="en-US" altLang="zh-CN" dirty="0"/>
              <a:t>2015</a:t>
            </a:r>
            <a:r>
              <a:rPr lang="zh-CN" altLang="en-US" dirty="0"/>
              <a:t>年</a:t>
            </a:r>
            <a:r>
              <a:rPr lang="en-US" altLang="zh-CN" dirty="0"/>
              <a:t>11</a:t>
            </a:r>
            <a:r>
              <a:rPr lang="zh-CN" altLang="en-US" dirty="0"/>
              <a:t>月</a:t>
            </a:r>
            <a:r>
              <a:rPr lang="en-US" altLang="zh-CN" dirty="0"/>
              <a:t>11</a:t>
            </a:r>
            <a:r>
              <a:rPr lang="zh-CN" altLang="en-US" dirty="0"/>
              <a:t>日到</a:t>
            </a:r>
            <a:r>
              <a:rPr lang="en-US" altLang="zh-CN" dirty="0"/>
              <a:t>2015</a:t>
            </a:r>
            <a:r>
              <a:rPr lang="zh-CN" altLang="en-US" dirty="0"/>
              <a:t>年</a:t>
            </a:r>
            <a:r>
              <a:rPr lang="en-US" altLang="zh-CN" dirty="0"/>
              <a:t>11</a:t>
            </a:r>
            <a:r>
              <a:rPr lang="zh-CN" altLang="en-US" dirty="0"/>
              <a:t>月</a:t>
            </a:r>
            <a:r>
              <a:rPr lang="en-US" altLang="zh-CN" dirty="0"/>
              <a:t>12</a:t>
            </a:r>
            <a:r>
              <a:rPr lang="zh-CN" altLang="en-US" dirty="0"/>
              <a:t>日</a:t>
            </a:r>
            <a:r>
              <a:rPr lang="zh-CN" altLang="en-US" dirty="0" smtClean="0"/>
              <a:t>，</a:t>
            </a:r>
            <a:r>
              <a:rPr lang="zh-CN" altLang="en-US" dirty="0"/>
              <a:t>某个用户在某个商品上的下单</a:t>
            </a:r>
            <a:r>
              <a:rPr lang="zh-CN" altLang="en-US" dirty="0" smtClean="0"/>
              <a:t>量</a:t>
            </a:r>
            <a:endParaRPr lang="en-US" altLang="zh-CN" dirty="0" smtClean="0"/>
          </a:p>
          <a:p>
            <a:pPr lvl="3"/>
            <a:r>
              <a:rPr lang="zh-CN" altLang="en-US" dirty="0" smtClean="0"/>
              <a:t>观察点：</a:t>
            </a:r>
            <a:r>
              <a:rPr lang="en-US" altLang="zh-CN" dirty="0" smtClean="0"/>
              <a:t>2015</a:t>
            </a:r>
            <a:r>
              <a:rPr lang="zh-CN" altLang="en-US" dirty="0"/>
              <a:t>年</a:t>
            </a:r>
            <a:r>
              <a:rPr lang="en-US" altLang="zh-CN" dirty="0"/>
              <a:t>12</a:t>
            </a:r>
            <a:r>
              <a:rPr lang="zh-CN" altLang="en-US" dirty="0"/>
              <a:t>月</a:t>
            </a:r>
            <a:r>
              <a:rPr lang="en-US" altLang="zh-CN" dirty="0"/>
              <a:t>2</a:t>
            </a:r>
            <a:r>
              <a:rPr lang="zh-CN" altLang="en-US" dirty="0" smtClean="0"/>
              <a:t>日</a:t>
            </a:r>
            <a:endParaRPr lang="en-US" altLang="zh-CN" dirty="0" smtClean="0"/>
          </a:p>
          <a:p>
            <a:pPr lvl="3"/>
            <a:r>
              <a:rPr lang="zh-CN" altLang="en-US" dirty="0" smtClean="0"/>
              <a:t>窗口区间：</a:t>
            </a:r>
            <a:r>
              <a:rPr lang="en-US" altLang="zh-CN" dirty="0" smtClean="0"/>
              <a:t>2015</a:t>
            </a:r>
            <a:r>
              <a:rPr lang="zh-CN" altLang="en-US" dirty="0"/>
              <a:t>年</a:t>
            </a:r>
            <a:r>
              <a:rPr lang="en-US" altLang="zh-CN" dirty="0"/>
              <a:t>11</a:t>
            </a:r>
            <a:r>
              <a:rPr lang="zh-CN" altLang="en-US" dirty="0"/>
              <a:t>月</a:t>
            </a:r>
            <a:r>
              <a:rPr lang="en-US" altLang="zh-CN" dirty="0"/>
              <a:t>11</a:t>
            </a:r>
            <a:r>
              <a:rPr lang="zh-CN" altLang="en-US" dirty="0"/>
              <a:t>日到</a:t>
            </a:r>
            <a:r>
              <a:rPr lang="en-US" altLang="zh-CN" dirty="0"/>
              <a:t>2015</a:t>
            </a:r>
            <a:r>
              <a:rPr lang="zh-CN" altLang="en-US" dirty="0"/>
              <a:t>年</a:t>
            </a:r>
            <a:r>
              <a:rPr lang="en-US" altLang="zh-CN" dirty="0"/>
              <a:t>11</a:t>
            </a:r>
            <a:r>
              <a:rPr lang="zh-CN" altLang="en-US" dirty="0"/>
              <a:t>月</a:t>
            </a:r>
            <a:r>
              <a:rPr lang="en-US" altLang="zh-CN" dirty="0"/>
              <a:t>12</a:t>
            </a:r>
            <a:r>
              <a:rPr lang="zh-CN" altLang="en-US" dirty="0" smtClean="0"/>
              <a:t>日</a:t>
            </a:r>
            <a:endParaRPr lang="en-US" altLang="zh-CN" dirty="0" smtClean="0"/>
          </a:p>
          <a:p>
            <a:pPr lvl="3"/>
            <a:r>
              <a:rPr lang="zh-CN" altLang="en-US" dirty="0"/>
              <a:t>窗口</a:t>
            </a:r>
            <a:r>
              <a:rPr lang="zh-CN" altLang="en-US" dirty="0" smtClean="0"/>
              <a:t>步长</a:t>
            </a:r>
            <a:r>
              <a:rPr lang="zh-CN" altLang="en-US" dirty="0" smtClean="0"/>
              <a:t>：</a:t>
            </a:r>
            <a:r>
              <a:rPr lang="en-US" altLang="zh-CN" dirty="0" smtClean="0"/>
              <a:t>1</a:t>
            </a:r>
            <a:r>
              <a:rPr lang="zh-CN" altLang="en-US" dirty="0" smtClean="0"/>
              <a:t>天</a:t>
            </a:r>
            <a:endParaRPr lang="en-US" altLang="zh-CN" dirty="0" smtClean="0"/>
          </a:p>
          <a:p>
            <a:pPr lvl="3"/>
            <a:r>
              <a:rPr lang="zh-CN" altLang="en-US" dirty="0" smtClean="0"/>
              <a:t>聚合维度：用户账户、商品标识符</a:t>
            </a:r>
            <a:endParaRPr lang="en-US" altLang="zh-CN" dirty="0" smtClean="0"/>
          </a:p>
          <a:p>
            <a:pPr lvl="3"/>
            <a:r>
              <a:rPr lang="zh-CN" altLang="en-US" dirty="0" smtClean="0"/>
              <a:t>测度</a:t>
            </a:r>
            <a:r>
              <a:rPr lang="zh-CN" altLang="en-US" dirty="0" smtClean="0">
                <a:sym typeface="Wingdings" panose="05000000000000000000" pitchFamily="2" charset="2"/>
              </a:rPr>
              <a:t>：（去重后）</a:t>
            </a:r>
            <a:r>
              <a:rPr lang="zh-CN" altLang="en-US" dirty="0" smtClean="0"/>
              <a:t>订单标识符的值的数量</a:t>
            </a:r>
            <a:endParaRPr lang="en-US" altLang="zh-CN" dirty="0"/>
          </a:p>
          <a:p>
            <a:pPr lvl="1"/>
            <a:r>
              <a:rPr lang="zh-CN" altLang="en-US" dirty="0" smtClean="0"/>
              <a:t>观察过往</a:t>
            </a:r>
            <a:r>
              <a:rPr lang="en-US" altLang="zh-CN" dirty="0" smtClean="0"/>
              <a:t>180</a:t>
            </a:r>
            <a:r>
              <a:rPr lang="zh-CN" altLang="en-US" dirty="0" smtClean="0"/>
              <a:t>天某个用户产生</a:t>
            </a:r>
            <a:r>
              <a:rPr lang="en-US" altLang="zh-CN" dirty="0" smtClean="0"/>
              <a:t>POP</a:t>
            </a:r>
            <a:r>
              <a:rPr lang="zh-CN" altLang="en-US" dirty="0" smtClean="0"/>
              <a:t>订单的占比</a:t>
            </a:r>
            <a:endParaRPr lang="en-US" altLang="zh-CN" dirty="0" smtClean="0"/>
          </a:p>
          <a:p>
            <a:pPr lvl="2"/>
            <a:r>
              <a:rPr lang="zh-CN" altLang="en-US" dirty="0" smtClean="0"/>
              <a:t>在</a:t>
            </a:r>
            <a:r>
              <a:rPr lang="en-US" altLang="zh-CN" dirty="0" smtClean="0"/>
              <a:t>2015</a:t>
            </a:r>
            <a:r>
              <a:rPr lang="zh-CN" altLang="en-US" dirty="0"/>
              <a:t>年</a:t>
            </a:r>
            <a:r>
              <a:rPr lang="en-US" altLang="zh-CN" dirty="0"/>
              <a:t>12</a:t>
            </a:r>
            <a:r>
              <a:rPr lang="zh-CN" altLang="en-US" dirty="0"/>
              <a:t>月</a:t>
            </a:r>
            <a:r>
              <a:rPr lang="en-US" altLang="zh-CN" dirty="0"/>
              <a:t>2</a:t>
            </a:r>
            <a:r>
              <a:rPr lang="zh-CN" altLang="en-US" dirty="0"/>
              <a:t>日</a:t>
            </a:r>
            <a:r>
              <a:rPr lang="zh-CN" altLang="en-US" dirty="0" smtClean="0"/>
              <a:t>，</a:t>
            </a:r>
            <a:r>
              <a:rPr lang="zh-CN" altLang="en-US" dirty="0"/>
              <a:t>统计</a:t>
            </a:r>
            <a:r>
              <a:rPr lang="zh-CN" altLang="en-US" dirty="0" smtClean="0"/>
              <a:t>从</a:t>
            </a:r>
            <a:r>
              <a:rPr lang="en-US" altLang="zh-CN" dirty="0"/>
              <a:t>2015</a:t>
            </a:r>
            <a:r>
              <a:rPr lang="zh-CN" altLang="en-US" dirty="0" smtClean="0"/>
              <a:t>年</a:t>
            </a:r>
            <a:r>
              <a:rPr lang="en-US" altLang="zh-CN" dirty="0" smtClean="0"/>
              <a:t>6</a:t>
            </a:r>
            <a:r>
              <a:rPr lang="zh-CN" altLang="en-US" dirty="0" smtClean="0"/>
              <a:t>月</a:t>
            </a:r>
            <a:r>
              <a:rPr lang="en-US" altLang="zh-CN" dirty="0"/>
              <a:t>5</a:t>
            </a:r>
            <a:r>
              <a:rPr lang="zh-CN" altLang="en-US" dirty="0" smtClean="0"/>
              <a:t>日</a:t>
            </a:r>
            <a:r>
              <a:rPr lang="zh-CN" altLang="en-US" dirty="0"/>
              <a:t>到</a:t>
            </a:r>
            <a:r>
              <a:rPr lang="en-US" altLang="zh-CN" dirty="0"/>
              <a:t>2015</a:t>
            </a:r>
            <a:r>
              <a:rPr lang="zh-CN" altLang="en-US" dirty="0"/>
              <a:t>年</a:t>
            </a:r>
            <a:r>
              <a:rPr lang="en-US" altLang="zh-CN" dirty="0" smtClean="0"/>
              <a:t>12</a:t>
            </a:r>
            <a:r>
              <a:rPr lang="zh-CN" altLang="en-US" dirty="0" smtClean="0"/>
              <a:t>月</a:t>
            </a:r>
            <a:r>
              <a:rPr lang="en-US" altLang="zh-CN" dirty="0" smtClean="0"/>
              <a:t>2</a:t>
            </a:r>
            <a:r>
              <a:rPr lang="zh-CN" altLang="en-US" dirty="0"/>
              <a:t>日，某个用户</a:t>
            </a:r>
            <a:r>
              <a:rPr lang="zh-CN" altLang="en-US" dirty="0" smtClean="0"/>
              <a:t>在</a:t>
            </a:r>
            <a:r>
              <a:rPr lang="en-US" altLang="zh-CN" dirty="0"/>
              <a:t>POP</a:t>
            </a:r>
            <a:r>
              <a:rPr lang="zh-CN" altLang="en-US" dirty="0" smtClean="0"/>
              <a:t>商品</a:t>
            </a:r>
            <a:r>
              <a:rPr lang="zh-CN" altLang="en-US" dirty="0"/>
              <a:t>上的下单</a:t>
            </a:r>
            <a:r>
              <a:rPr lang="zh-CN" altLang="en-US" dirty="0" smtClean="0"/>
              <a:t>量与总下单量的比值</a:t>
            </a:r>
            <a:endParaRPr lang="zh-CN" altLang="en-US" dirty="0"/>
          </a:p>
          <a:p>
            <a:pPr lvl="1"/>
            <a:endParaRPr lang="en-US" altLang="zh-CN" dirty="0" smtClean="0"/>
          </a:p>
        </p:txBody>
      </p:sp>
    </p:spTree>
    <p:extLst>
      <p:ext uri="{BB962C8B-B14F-4D97-AF65-F5344CB8AC3E}">
        <p14:creationId xmlns:p14="http://schemas.microsoft.com/office/powerpoint/2010/main" val="3503326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JD">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2187</TotalTime>
  <Words>3634</Words>
  <Application>Microsoft Office PowerPoint</Application>
  <PresentationFormat>全屏显示(16:10)</PresentationFormat>
  <Paragraphs>397</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AOF: Anti Order-Fraud</vt:lpstr>
      <vt:lpstr>内容</vt:lpstr>
      <vt:lpstr>订单行级别的交易反作弊</vt:lpstr>
      <vt:lpstr>订单模型</vt:lpstr>
      <vt:lpstr>订单行级别的作弊识别</vt:lpstr>
      <vt:lpstr>订单数据</vt:lpstr>
      <vt:lpstr>特征</vt:lpstr>
      <vt:lpstr>特征</vt:lpstr>
      <vt:lpstr>特征</vt:lpstr>
      <vt:lpstr>特征 &gt; 时间维度</vt:lpstr>
      <vt:lpstr>特征 &gt; 空间聚合维度</vt:lpstr>
      <vt:lpstr>特征 &gt; 测度</vt:lpstr>
      <vt:lpstr>行为及场景</vt:lpstr>
      <vt:lpstr>行为及场景</vt:lpstr>
      <vt:lpstr>面向订单行的作弊识别</vt:lpstr>
      <vt:lpstr>小结</vt:lpstr>
      <vt:lpstr>AOF：下一代反刷单系统</vt:lpstr>
      <vt:lpstr>反作弊系统的需求与挑战</vt:lpstr>
      <vt:lpstr>反作弊系统的需求与挑战</vt:lpstr>
      <vt:lpstr>反作弊系统的需求与挑战</vt:lpstr>
      <vt:lpstr>AOF：反刷单系统</vt:lpstr>
      <vt:lpstr>AOF：反刷单系统</vt:lpstr>
      <vt:lpstr>特征计算流水线</vt:lpstr>
      <vt:lpstr>PowerPoint 演示文稿</vt:lpstr>
      <vt:lpstr>特征计算流水线</vt:lpstr>
      <vt:lpstr>特征计算流水线</vt:lpstr>
      <vt:lpstr>特征计算流水线</vt:lpstr>
      <vt:lpstr>特征计算流水线：技术方案</vt:lpstr>
      <vt:lpstr>Rigel &amp; Saiph：决策引擎系统</vt:lpstr>
      <vt:lpstr>Rigel &amp; Saiph</vt:lpstr>
      <vt:lpstr>PowerPoint 演示文稿</vt:lpstr>
      <vt:lpstr>Rigel 配置文件</vt:lpstr>
      <vt:lpstr>Rigel 识别结果</vt:lpstr>
      <vt:lpstr>Rigel 识别结果</vt:lpstr>
      <vt:lpstr>Rigel &amp; Saiph</vt:lpstr>
      <vt:lpstr>Rigel &amp; Saiph</vt:lpstr>
      <vt:lpstr>Rigel &amp; Saiph</vt:lpstr>
      <vt:lpstr>决策引擎：技术方案</vt:lpstr>
      <vt:lpstr>Deneb：交互式模型构建及训练系统</vt:lpstr>
      <vt:lpstr>Deneb：交互式模型构建及训练系统</vt:lpstr>
      <vt:lpstr>Deneb</vt:lpstr>
      <vt:lpstr>Deneb</vt:lpstr>
      <vt:lpstr>总结</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Helpdesk</dc:creator>
  <cp:lastModifiedBy>Helpdesk</cp:lastModifiedBy>
  <cp:revision>111</cp:revision>
  <dcterms:created xsi:type="dcterms:W3CDTF">2015-07-29T02:57:03Z</dcterms:created>
  <dcterms:modified xsi:type="dcterms:W3CDTF">2015-12-03T05:14:24Z</dcterms:modified>
</cp:coreProperties>
</file>