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60" r:id="rId1"/>
  </p:sldMasterIdLst>
  <p:notesMasterIdLst>
    <p:notesMasterId r:id="rId24"/>
  </p:notesMasterIdLst>
  <p:sldIdLst>
    <p:sldId id="256" r:id="rId2"/>
    <p:sldId id="272" r:id="rId3"/>
    <p:sldId id="370" r:id="rId4"/>
    <p:sldId id="400" r:id="rId5"/>
    <p:sldId id="397" r:id="rId6"/>
    <p:sldId id="399" r:id="rId7"/>
    <p:sldId id="401" r:id="rId8"/>
    <p:sldId id="403" r:id="rId9"/>
    <p:sldId id="404" r:id="rId10"/>
    <p:sldId id="405" r:id="rId11"/>
    <p:sldId id="407" r:id="rId12"/>
    <p:sldId id="406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417" r:id="rId22"/>
    <p:sldId id="418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2873" autoAdjust="0"/>
  </p:normalViewPr>
  <p:slideViewPr>
    <p:cSldViewPr>
      <p:cViewPr>
        <p:scale>
          <a:sx n="100" d="100"/>
          <a:sy n="100" d="100"/>
        </p:scale>
        <p:origin x="-1944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C0379-6811-4513-A849-22A51DA28DDB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A0D99-8E78-475C-88BD-8757E0F3C9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487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落日志：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）请求日志：小流量标签、用户</a:t>
            </a:r>
            <a:r>
              <a:rPr lang="en-US" altLang="zh-CN" dirty="0" smtClean="0"/>
              <a:t>pin</a:t>
            </a:r>
            <a:r>
              <a:rPr lang="zh-CN" altLang="en-US" dirty="0" smtClean="0"/>
              <a:t>、广告位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、地域信息、检索词、广告类型、类目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svr</a:t>
            </a:r>
            <a:r>
              <a:rPr lang="zh-CN" altLang="en-US" dirty="0" smtClean="0"/>
              <a:t>、广告商品信息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）特征日志：小流量标签、用户</a:t>
            </a:r>
            <a:r>
              <a:rPr lang="en-US" altLang="zh-CN" dirty="0" smtClean="0"/>
              <a:t>pin</a:t>
            </a:r>
            <a:r>
              <a:rPr lang="zh-CN" altLang="en-US" dirty="0" smtClean="0"/>
              <a:t>、广告位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、地域信息、检索词、切词、广告类型、类目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sku</a:t>
            </a:r>
            <a:r>
              <a:rPr lang="en-US" altLang="zh-CN" dirty="0" smtClean="0"/>
              <a:t> id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ctr</a:t>
            </a:r>
            <a:r>
              <a:rPr lang="zh-CN" altLang="en-US" dirty="0" smtClean="0"/>
              <a:t>、素材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bid_price</a:t>
            </a:r>
            <a:r>
              <a:rPr lang="zh-CN" altLang="en-US" dirty="0" smtClean="0"/>
              <a:t>、商品</a:t>
            </a:r>
            <a:r>
              <a:rPr lang="en-US" altLang="zh-CN" dirty="0" smtClean="0"/>
              <a:t>title……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538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出小图：只针对</a:t>
            </a:r>
            <a:r>
              <a:rPr lang="en-US" altLang="zh-CN" dirty="0" smtClean="0"/>
              <a:t>1476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1755</a:t>
            </a:r>
            <a:r>
              <a:rPr lang="zh-CN" altLang="en-US" dirty="0" smtClean="0"/>
              <a:t>下的指定类目。词表名</a:t>
            </a:r>
            <a:r>
              <a:rPr lang="en-US" altLang="zh-CN" dirty="0" err="1" smtClean="0"/>
              <a:t>pm_query_subsku_cid_dict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spu_info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73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、搜索店铺目前仅</a:t>
            </a:r>
            <a:r>
              <a:rPr lang="en-US" altLang="zh-CN" dirty="0" smtClean="0"/>
              <a:t>1204</a:t>
            </a:r>
            <a:r>
              <a:rPr lang="zh-CN" altLang="en-US" dirty="0" smtClean="0"/>
              <a:t>广告位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、优化点：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Query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黑名单检查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可以提前</a:t>
            </a:r>
            <a:endParaRPr lang="zh-CN" altLang="en-US" sz="1200" kern="1200" dirty="0" smtClean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174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优质广告位阈值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0.1,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非优质广告位阈值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0.003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优质广告位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cate_limit_pos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268,633,782,1204,1292,1223,1476,1818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827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S/T 100ms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 150ms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089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292-</a:t>
            </a:r>
            <a:r>
              <a:rPr lang="zh-CN" altLang="en-US" sz="1200" dirty="0" smtClean="0"/>
              <a:t>搜索页底部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商品精选</a:t>
            </a:r>
            <a:endParaRPr lang="en-US" altLang="zh-CN" sz="1200" kern="1200" dirty="0" smtClean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2073-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无线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SEM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促下载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-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手机专享价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991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上下架过滤，配置可控：</a:t>
            </a:r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上下架状态，如果设为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，商品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查询不到认为是上架状态</a:t>
            </a:r>
            <a:endParaRPr lang="en-US" altLang="zh-CN" dirty="0" smtClean="0"/>
          </a:p>
          <a:p>
            <a:r>
              <a:rPr lang="en-US" altLang="zh-CN" dirty="0" err="1" smtClean="0"/>
              <a:t>not_find_in_sku_redis_is_shangjia</a:t>
            </a:r>
            <a:r>
              <a:rPr lang="en-US" altLang="zh-CN" dirty="0" smtClean="0"/>
              <a:t> = true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174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Svr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pk</a:t>
            </a:r>
            <a:r>
              <a:rPr lang="zh-CN" altLang="en-US" dirty="0" smtClean="0"/>
              <a:t>：衡量用户平均点击停留时间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47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线下统计每个广告位首页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1~10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位次的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bias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系数（目前这个系数就是每个位次的平均点击率，一般来说位次越靠上系数越大）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12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应用部分3-0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3813" y="-68729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39552" y="692696"/>
            <a:ext cx="7344816" cy="1368152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39552" y="2505230"/>
            <a:ext cx="6120680" cy="90012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4365104"/>
            <a:ext cx="3024188" cy="5032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smtClean="0"/>
              <a:t>Date/Time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05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21369010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" descr="应用部分3-04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7463" y="-9525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612775" y="677863"/>
            <a:ext cx="40322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 录     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628800"/>
            <a:ext cx="4032448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400050" indent="-400050" eaLnBrk="1" hangingPunct="1">
              <a:lnSpc>
                <a:spcPct val="120000"/>
              </a:lnSpc>
              <a:buFont typeface="+mj-ea"/>
              <a:buAutoNum type="ea1JpnChsDbPeriod"/>
              <a:defRPr sz="200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</a:lstStyle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单击此处添加标题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单击此处添加标题</a:t>
            </a: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2" eaLnBrk="1" hangingPunct="1">
              <a:lnSpc>
                <a:spcPct val="120000"/>
              </a:lnSpc>
            </a:pP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3" eaLnBrk="1" hangingPunct="1">
              <a:lnSpc>
                <a:spcPct val="120000"/>
              </a:lnSpc>
            </a:pP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4" eaLnBrk="1" hangingPunct="1">
              <a:lnSpc>
                <a:spcPct val="120000"/>
              </a:lnSpc>
            </a:pPr>
            <a:endParaRPr lang="zh-CN" altLang="en-US" dirty="0" smtClean="0">
              <a:solidFill>
                <a:schemeClr val="bg1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3453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5946" y="2472306"/>
            <a:ext cx="5857641" cy="19133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aseline="0">
                <a:solidFill>
                  <a:srgbClr val="004281"/>
                </a:solidFill>
              </a:defRPr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  <p:pic>
        <p:nvPicPr>
          <p:cNvPr id="8" name="图片 2" descr="cid:image001.jpg@01CE8EC9.224263B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978" y="5939970"/>
            <a:ext cx="2000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90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5446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7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9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1520" y="1052736"/>
            <a:ext cx="4040188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2537" y="1700808"/>
            <a:ext cx="4040188" cy="4497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55369" y="1052736"/>
            <a:ext cx="4041775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6386" y="1700808"/>
            <a:ext cx="4041775" cy="4497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7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62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1880" y="1052736"/>
            <a:ext cx="5328592" cy="554461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1520" y="1052736"/>
            <a:ext cx="3008313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5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2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9594" y="1237890"/>
            <a:ext cx="4125938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3738" y="6356350"/>
            <a:ext cx="412936" cy="501650"/>
          </a:xfrm>
        </p:spPr>
        <p:txBody>
          <a:bodyPr/>
          <a:lstStyle/>
          <a:p>
            <a:fld id="{D53CB646-9C68-9A45-BA80-FD674575B7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78468" y="1237890"/>
            <a:ext cx="4133532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39594" y="3928082"/>
            <a:ext cx="4125938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778468" y="3928082"/>
            <a:ext cx="4133532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61883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应用部分3-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99" y="-27384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612775" y="1773238"/>
            <a:ext cx="38163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5000" dirty="0">
                <a:solidFill>
                  <a:schemeClr val="bg1"/>
                </a:solidFill>
                <a:ea typeface="微软雅黑" pitchFamily="34" charset="-122"/>
              </a:rPr>
              <a:t>谢谢</a:t>
            </a:r>
            <a:r>
              <a:rPr lang="zh-CN" altLang="en-US" sz="5000" dirty="0">
                <a:solidFill>
                  <a:schemeClr val="bg1"/>
                </a:solidFill>
              </a:rPr>
              <a:t>！</a:t>
            </a:r>
          </a:p>
          <a:p>
            <a:pPr eaLnBrk="1" hangingPunct="1"/>
            <a:r>
              <a:rPr lang="en-US" altLang="zh-CN" sz="4000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612775" y="5534025"/>
            <a:ext cx="3744913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北京市朝阳区北辰西路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号北辰世纪中心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座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6F Building A, North-Star Century Center, 8 </a:t>
            </a:r>
            <a:r>
              <a:rPr lang="en-US" altLang="zh-CN" sz="900" dirty="0" err="1">
                <a:solidFill>
                  <a:schemeClr val="bg1">
                    <a:lumMod val="65000"/>
                  </a:schemeClr>
                </a:solidFill>
              </a:rPr>
              <a:t>Beichen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 West Street,</a:t>
            </a:r>
          </a:p>
          <a:p>
            <a:pPr eaLnBrk="1" hangingPunct="1"/>
            <a:r>
              <a:rPr lang="en-US" altLang="zh-CN" sz="900" dirty="0" err="1">
                <a:solidFill>
                  <a:schemeClr val="bg1">
                    <a:lumMod val="65000"/>
                  </a:schemeClr>
                </a:solidFill>
              </a:rPr>
              <a:t>Chaoyang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 District, Beijing 100101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T. 010-5895 1234   F. 010-5895 1234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E. xingming@jd.com   www.jd.com </a:t>
            </a:r>
          </a:p>
        </p:txBody>
      </p:sp>
    </p:spTree>
    <p:extLst>
      <p:ext uri="{BB962C8B-B14F-4D97-AF65-F5344CB8AC3E}">
        <p14:creationId xmlns:p14="http://schemas.microsoft.com/office/powerpoint/2010/main" val="335718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7860" y="6356350"/>
            <a:ext cx="412936" cy="5016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rgbClr val="D00B31"/>
                </a:solidFill>
                <a:latin typeface="Arial"/>
                <a:cs typeface="Arial"/>
              </a:defRPr>
            </a:lvl1pPr>
          </a:lstStyle>
          <a:p>
            <a:fld id="{D53CB646-9C68-9A45-BA80-FD674575B7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5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4" r:id="rId2"/>
    <p:sldLayoutId id="2147483683" r:id="rId3"/>
    <p:sldLayoutId id="2147483663" r:id="rId4"/>
    <p:sldLayoutId id="2147483664" r:id="rId5"/>
    <p:sldLayoutId id="2147483665" r:id="rId6"/>
    <p:sldLayoutId id="2147483682" r:id="rId7"/>
    <p:sldLayoutId id="2147483680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8.xml"/><Relationship Id="rId3" Type="http://schemas.openxmlformats.org/officeDocument/2006/relationships/slide" Target="slide11.xml"/><Relationship Id="rId7" Type="http://schemas.openxmlformats.org/officeDocument/2006/relationships/slide" Target="slide15.xml"/><Relationship Id="rId12" Type="http://schemas.openxmlformats.org/officeDocument/2006/relationships/slide" Target="slide2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4.xml"/><Relationship Id="rId11" Type="http://schemas.openxmlformats.org/officeDocument/2006/relationships/slide" Target="slide19.xml"/><Relationship Id="rId5" Type="http://schemas.openxmlformats.org/officeDocument/2006/relationships/slide" Target="slide13.xml"/><Relationship Id="rId10" Type="http://schemas.openxmlformats.org/officeDocument/2006/relationships/slide" Target="slide18.xml"/><Relationship Id="rId4" Type="http://schemas.openxmlformats.org/officeDocument/2006/relationships/slide" Target="slide12.xml"/><Relationship Id="rId9" Type="http://schemas.openxmlformats.org/officeDocument/2006/relationships/slide" Target="slide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692696"/>
            <a:ext cx="7704856" cy="1368152"/>
          </a:xfrm>
        </p:spPr>
        <p:txBody>
          <a:bodyPr/>
          <a:lstStyle/>
          <a:p>
            <a:r>
              <a:rPr lang="en-US" altLang="zh-CN" sz="2400" dirty="0" err="1" smtClean="0"/>
              <a:t>Adserver</a:t>
            </a:r>
            <a:r>
              <a:rPr lang="zh-CN" altLang="en-US" sz="2400" dirty="0" smtClean="0"/>
              <a:t>搜索广告业务逻辑</a:t>
            </a:r>
            <a:endParaRPr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广告架构部播放组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fld id="{41B2BD3B-D5B0-437C-9C09-6AF9ABDB7BC5}" type="datetime5">
              <a:rPr lang="zh-CN" altLang="en-US" smtClean="0"/>
              <a:t>2016/8/18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61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</p:spPr>
        <p:txBody>
          <a:bodyPr/>
          <a:lstStyle/>
          <a:p>
            <a:r>
              <a:rPr lang="en-US" altLang="zh-CN" dirty="0"/>
              <a:t>3 </a:t>
            </a:r>
            <a:r>
              <a:rPr lang="en-US" altLang="zh-CN" dirty="0" err="1"/>
              <a:t>adserver</a:t>
            </a:r>
            <a:r>
              <a:rPr lang="zh-CN" altLang="en-US" dirty="0"/>
              <a:t>搜索广告业务</a:t>
            </a:r>
            <a:r>
              <a:rPr lang="zh-CN" altLang="en-US" dirty="0" smtClean="0"/>
              <a:t>逻辑（广告检索）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 bwMode="auto">
          <a:xfrm>
            <a:off x="395536" y="1268760"/>
            <a:ext cx="1440160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dirty="0">
                <a:latin typeface="+mj-ea"/>
                <a:ea typeface="+mj-ea"/>
              </a:rPr>
              <a:t>广告检索</a:t>
            </a:r>
          </a:p>
        </p:txBody>
      </p:sp>
      <p:sp>
        <p:nvSpPr>
          <p:cNvPr id="4" name="圆角矩形 3">
            <a:hlinkClick r:id="rId3" action="ppaction://hlinksldjump"/>
          </p:cNvPr>
          <p:cNvSpPr/>
          <p:nvPr/>
        </p:nvSpPr>
        <p:spPr bwMode="auto">
          <a:xfrm>
            <a:off x="2411760" y="1268760"/>
            <a:ext cx="1800200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搜索店铺，</a:t>
            </a:r>
            <a:r>
              <a:rPr lang="en-US" altLang="zh-CN" sz="1400" dirty="0" smtClean="0">
                <a:latin typeface="+mj-ea"/>
                <a:ea typeface="+mj-ea"/>
              </a:rPr>
              <a:t>query</a:t>
            </a:r>
            <a:r>
              <a:rPr lang="zh-CN" altLang="en-US" sz="1400" dirty="0" smtClean="0">
                <a:latin typeface="+mj-ea"/>
                <a:ea typeface="+mj-ea"/>
              </a:rPr>
              <a:t>黑白名单过滤</a:t>
            </a:r>
          </a:p>
        </p:txBody>
      </p:sp>
      <p:sp>
        <p:nvSpPr>
          <p:cNvPr id="5" name="圆角矩形 4">
            <a:hlinkClick r:id="rId4" action="ppaction://hlinksldjump"/>
          </p:cNvPr>
          <p:cNvSpPr/>
          <p:nvPr/>
        </p:nvSpPr>
        <p:spPr bwMode="auto">
          <a:xfrm>
            <a:off x="4716016" y="1268760"/>
            <a:ext cx="1800200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400" dirty="0" smtClean="0">
                <a:latin typeface="+mj-ea"/>
                <a:ea typeface="+mj-ea"/>
              </a:rPr>
              <a:t>Query</a:t>
            </a:r>
            <a:r>
              <a:rPr lang="zh-CN" altLang="en-US" sz="1400" dirty="0" smtClean="0">
                <a:latin typeface="+mj-ea"/>
                <a:ea typeface="+mj-ea"/>
              </a:rPr>
              <a:t>类目预估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7020272" y="1268760"/>
            <a:ext cx="1800200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按广告位类目过滤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7020272" y="2348880"/>
            <a:ext cx="1800200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400" dirty="0" smtClean="0">
                <a:latin typeface="+mj-ea"/>
                <a:ea typeface="+mj-ea"/>
              </a:rPr>
              <a:t>query</a:t>
            </a:r>
            <a:r>
              <a:rPr lang="zh-CN" altLang="en-US" sz="1400" dirty="0"/>
              <a:t>文本分析，识别切词、品牌词</a:t>
            </a:r>
            <a:endParaRPr lang="zh-CN" altLang="en-US" sz="1400" dirty="0" smtClean="0">
              <a:latin typeface="+mj-ea"/>
              <a:ea typeface="+mj-ea"/>
            </a:endParaRPr>
          </a:p>
        </p:txBody>
      </p:sp>
      <p:sp>
        <p:nvSpPr>
          <p:cNvPr id="9" name="圆角矩形 8">
            <a:hlinkClick r:id="rId5" action="ppaction://hlinksldjump"/>
          </p:cNvPr>
          <p:cNvSpPr/>
          <p:nvPr/>
        </p:nvSpPr>
        <p:spPr bwMode="auto">
          <a:xfrm>
            <a:off x="4716016" y="2379103"/>
            <a:ext cx="1800200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400" dirty="0" smtClean="0">
                <a:latin typeface="+mj-ea"/>
                <a:ea typeface="+mj-ea"/>
              </a:rPr>
              <a:t>Query</a:t>
            </a:r>
            <a:r>
              <a:rPr lang="zh-CN" altLang="en-US" sz="1400" dirty="0" smtClean="0">
                <a:latin typeface="+mj-ea"/>
                <a:ea typeface="+mj-ea"/>
              </a:rPr>
              <a:t>黑名单检查</a:t>
            </a:r>
          </a:p>
        </p:txBody>
      </p:sp>
      <p:sp>
        <p:nvSpPr>
          <p:cNvPr id="10" name="圆角矩形 9">
            <a:hlinkClick r:id="rId6" action="ppaction://hlinksldjump"/>
          </p:cNvPr>
          <p:cNvSpPr/>
          <p:nvPr/>
        </p:nvSpPr>
        <p:spPr bwMode="auto">
          <a:xfrm>
            <a:off x="2411760" y="2379103"/>
            <a:ext cx="1800200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短语生成、过滤</a:t>
            </a:r>
          </a:p>
        </p:txBody>
      </p:sp>
      <p:sp>
        <p:nvSpPr>
          <p:cNvPr id="11" name="圆角矩形 10"/>
          <p:cNvSpPr/>
          <p:nvPr/>
        </p:nvSpPr>
        <p:spPr bwMode="auto">
          <a:xfrm>
            <a:off x="179512" y="2379103"/>
            <a:ext cx="1908212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行为定向触发最近已购买、已浏览商品</a:t>
            </a:r>
          </a:p>
        </p:txBody>
      </p:sp>
      <p:sp>
        <p:nvSpPr>
          <p:cNvPr id="12" name="圆角矩形 11">
            <a:hlinkClick r:id="rId7" action="ppaction://hlinksldjump"/>
          </p:cNvPr>
          <p:cNvSpPr/>
          <p:nvPr/>
        </p:nvSpPr>
        <p:spPr bwMode="auto">
          <a:xfrm>
            <a:off x="179512" y="3501008"/>
            <a:ext cx="1908212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构造</a:t>
            </a:r>
            <a:r>
              <a:rPr lang="en-US" altLang="zh-CN" sz="1400" dirty="0" smtClean="0">
                <a:latin typeface="+mj-ea"/>
                <a:ea typeface="+mj-ea"/>
              </a:rPr>
              <a:t>retrieval</a:t>
            </a:r>
            <a:r>
              <a:rPr lang="zh-CN" altLang="en-US" sz="1400" dirty="0" smtClean="0">
                <a:latin typeface="+mj-ea"/>
                <a:ea typeface="+mj-ea"/>
              </a:rPr>
              <a:t>请求</a:t>
            </a:r>
          </a:p>
        </p:txBody>
      </p:sp>
      <p:sp>
        <p:nvSpPr>
          <p:cNvPr id="15" name="圆角矩形 14">
            <a:hlinkClick r:id="rId8" action="ppaction://hlinksldjump"/>
          </p:cNvPr>
          <p:cNvSpPr/>
          <p:nvPr/>
        </p:nvSpPr>
        <p:spPr bwMode="auto">
          <a:xfrm>
            <a:off x="2411760" y="3501008"/>
            <a:ext cx="1800200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请求</a:t>
            </a:r>
            <a:r>
              <a:rPr lang="en-US" altLang="zh-CN" sz="1400" dirty="0" smtClean="0">
                <a:latin typeface="+mj-ea"/>
                <a:ea typeface="+mj-ea"/>
              </a:rPr>
              <a:t>retrieval</a:t>
            </a:r>
            <a:r>
              <a:rPr lang="zh-CN" altLang="en-US" sz="1400" dirty="0" smtClean="0">
                <a:latin typeface="+mj-ea"/>
                <a:ea typeface="+mj-ea"/>
              </a:rPr>
              <a:t>服务器，检索广告</a:t>
            </a:r>
          </a:p>
        </p:txBody>
      </p:sp>
      <p:sp>
        <p:nvSpPr>
          <p:cNvPr id="16" name="圆角矩形 15">
            <a:hlinkClick r:id="rId9" action="ppaction://hlinksldjump"/>
          </p:cNvPr>
          <p:cNvSpPr/>
          <p:nvPr/>
        </p:nvSpPr>
        <p:spPr bwMode="auto">
          <a:xfrm>
            <a:off x="4716016" y="3501008"/>
            <a:ext cx="1800200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400" dirty="0" smtClean="0">
                <a:latin typeface="+mj-ea"/>
                <a:ea typeface="+mj-ea"/>
              </a:rPr>
              <a:t>SPU</a:t>
            </a:r>
            <a:r>
              <a:rPr lang="zh-CN" altLang="en-US" sz="1400" dirty="0" smtClean="0">
                <a:latin typeface="+mj-ea"/>
                <a:ea typeface="+mj-ea"/>
              </a:rPr>
              <a:t>去重</a:t>
            </a:r>
          </a:p>
        </p:txBody>
      </p:sp>
      <p:sp>
        <p:nvSpPr>
          <p:cNvPr id="17" name="圆角矩形 16">
            <a:hlinkClick r:id="rId10" action="ppaction://hlinksldjump"/>
          </p:cNvPr>
          <p:cNvSpPr/>
          <p:nvPr/>
        </p:nvSpPr>
        <p:spPr bwMode="auto">
          <a:xfrm>
            <a:off x="7020272" y="3501008"/>
            <a:ext cx="1800200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广告补足</a:t>
            </a:r>
          </a:p>
        </p:txBody>
      </p:sp>
      <p:sp>
        <p:nvSpPr>
          <p:cNvPr id="18" name="圆角矩形 17">
            <a:hlinkClick r:id="rId11" action="ppaction://hlinksldjump"/>
          </p:cNvPr>
          <p:cNvSpPr/>
          <p:nvPr/>
        </p:nvSpPr>
        <p:spPr bwMode="auto">
          <a:xfrm>
            <a:off x="7020272" y="4581128"/>
            <a:ext cx="1800200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上下架状态过滤</a:t>
            </a:r>
          </a:p>
        </p:txBody>
      </p:sp>
      <p:sp>
        <p:nvSpPr>
          <p:cNvPr id="19" name="圆角矩形 18">
            <a:hlinkClick r:id="rId12" action="ppaction://hlinksldjump"/>
          </p:cNvPr>
          <p:cNvSpPr/>
          <p:nvPr/>
        </p:nvSpPr>
        <p:spPr bwMode="auto">
          <a:xfrm>
            <a:off x="4763988" y="4581128"/>
            <a:ext cx="1800200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请求模型、排序</a:t>
            </a:r>
          </a:p>
        </p:txBody>
      </p:sp>
      <p:sp>
        <p:nvSpPr>
          <p:cNvPr id="20" name="右箭头 19"/>
          <p:cNvSpPr/>
          <p:nvPr/>
        </p:nvSpPr>
        <p:spPr bwMode="auto">
          <a:xfrm>
            <a:off x="1835696" y="1326464"/>
            <a:ext cx="563475" cy="46065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1" name="右箭头 20"/>
          <p:cNvSpPr/>
          <p:nvPr/>
        </p:nvSpPr>
        <p:spPr bwMode="auto">
          <a:xfrm>
            <a:off x="4211960" y="1326464"/>
            <a:ext cx="504056" cy="46065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2" name="右箭头 21"/>
          <p:cNvSpPr/>
          <p:nvPr/>
        </p:nvSpPr>
        <p:spPr bwMode="auto">
          <a:xfrm>
            <a:off x="6515019" y="1326464"/>
            <a:ext cx="505254" cy="46065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3" name="右箭头 22"/>
          <p:cNvSpPr/>
          <p:nvPr/>
        </p:nvSpPr>
        <p:spPr bwMode="auto">
          <a:xfrm rot="5400000">
            <a:off x="7668343" y="1866527"/>
            <a:ext cx="504056" cy="46065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4" name="右箭头 23"/>
          <p:cNvSpPr/>
          <p:nvPr/>
        </p:nvSpPr>
        <p:spPr bwMode="auto">
          <a:xfrm rot="5400000">
            <a:off x="863588" y="3025450"/>
            <a:ext cx="504056" cy="46065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" name="右箭头 24"/>
          <p:cNvSpPr/>
          <p:nvPr/>
        </p:nvSpPr>
        <p:spPr bwMode="auto">
          <a:xfrm rot="5400000">
            <a:off x="7668344" y="4098772"/>
            <a:ext cx="504056" cy="46065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6" name="右箭头 25"/>
          <p:cNvSpPr/>
          <p:nvPr/>
        </p:nvSpPr>
        <p:spPr bwMode="auto">
          <a:xfrm rot="10800000">
            <a:off x="6507506" y="2436807"/>
            <a:ext cx="504056" cy="46065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7" name="右箭头 26"/>
          <p:cNvSpPr/>
          <p:nvPr/>
        </p:nvSpPr>
        <p:spPr bwMode="auto">
          <a:xfrm rot="10800000">
            <a:off x="4211960" y="2406584"/>
            <a:ext cx="504056" cy="46065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8" name="右箭头 27"/>
          <p:cNvSpPr/>
          <p:nvPr/>
        </p:nvSpPr>
        <p:spPr bwMode="auto">
          <a:xfrm rot="10800000">
            <a:off x="2087724" y="2406584"/>
            <a:ext cx="330324" cy="46065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9" name="右箭头 28"/>
          <p:cNvSpPr/>
          <p:nvPr/>
        </p:nvSpPr>
        <p:spPr bwMode="auto">
          <a:xfrm>
            <a:off x="2068846" y="3558712"/>
            <a:ext cx="330325" cy="46065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30" name="右箭头 29"/>
          <p:cNvSpPr/>
          <p:nvPr/>
        </p:nvSpPr>
        <p:spPr bwMode="auto">
          <a:xfrm>
            <a:off x="4211960" y="3558712"/>
            <a:ext cx="504056" cy="46065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31" name="右箭头 30"/>
          <p:cNvSpPr/>
          <p:nvPr/>
        </p:nvSpPr>
        <p:spPr bwMode="auto">
          <a:xfrm>
            <a:off x="6507506" y="3558712"/>
            <a:ext cx="504056" cy="46065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32" name="右箭头 31"/>
          <p:cNvSpPr/>
          <p:nvPr/>
        </p:nvSpPr>
        <p:spPr bwMode="auto">
          <a:xfrm rot="10800000">
            <a:off x="6539148" y="4638832"/>
            <a:ext cx="504056" cy="46065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33" name="圆角矩形 32">
            <a:hlinkClick r:id="rId13" action="ppaction://hlinksldjump"/>
          </p:cNvPr>
          <p:cNvSpPr/>
          <p:nvPr/>
        </p:nvSpPr>
        <p:spPr bwMode="auto">
          <a:xfrm>
            <a:off x="7920372" y="6054890"/>
            <a:ext cx="720080" cy="3600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返回</a:t>
            </a:r>
            <a:endParaRPr lang="zh-CN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415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</p:spPr>
        <p:txBody>
          <a:bodyPr/>
          <a:lstStyle/>
          <a:p>
            <a:r>
              <a:rPr lang="en-US" altLang="zh-CN" dirty="0"/>
              <a:t>3 </a:t>
            </a:r>
            <a:r>
              <a:rPr lang="en-US" altLang="zh-CN" dirty="0" err="1"/>
              <a:t>adserver</a:t>
            </a:r>
            <a:r>
              <a:rPr lang="zh-CN" altLang="en-US" dirty="0"/>
              <a:t>搜索广告业务逻辑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1772816"/>
            <a:ext cx="6696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tx2"/>
                </a:solidFill>
                <a:latin typeface="+mj-ea"/>
                <a:ea typeface="+mj-ea"/>
              </a:rPr>
              <a:t>搜索店铺（</a:t>
            </a:r>
            <a:r>
              <a:rPr lang="en-US" altLang="zh-CN" sz="2800" dirty="0" smtClean="0">
                <a:solidFill>
                  <a:schemeClr val="tx2"/>
                </a:solidFill>
                <a:latin typeface="+mj-ea"/>
                <a:ea typeface="+mj-ea"/>
              </a:rPr>
              <a:t>1204</a:t>
            </a:r>
            <a:r>
              <a:rPr lang="zh-CN" altLang="en-US" sz="2800" dirty="0" smtClean="0">
                <a:solidFill>
                  <a:schemeClr val="tx2"/>
                </a:solidFill>
                <a:latin typeface="+mj-ea"/>
                <a:ea typeface="+mj-ea"/>
              </a:rPr>
              <a:t>）</a:t>
            </a:r>
            <a:r>
              <a:rPr lang="en-US" altLang="zh-CN" sz="2800" dirty="0" smtClean="0">
                <a:solidFill>
                  <a:schemeClr val="tx2"/>
                </a:solidFill>
                <a:latin typeface="+mj-ea"/>
                <a:ea typeface="+mj-ea"/>
              </a:rPr>
              <a:t>query</a:t>
            </a:r>
            <a:r>
              <a:rPr lang="zh-CN" altLang="en-US" sz="2800" dirty="0" smtClean="0">
                <a:solidFill>
                  <a:schemeClr val="tx2"/>
                </a:solidFill>
                <a:latin typeface="+mj-ea"/>
                <a:ea typeface="+mj-ea"/>
              </a:rPr>
              <a:t>黑、白名单</a:t>
            </a:r>
            <a:endParaRPr lang="en-US" altLang="zh-CN" sz="2800" dirty="0" smtClean="0">
              <a:solidFill>
                <a:schemeClr val="tx2"/>
              </a:solidFill>
              <a:latin typeface="+mj-ea"/>
              <a:ea typeface="+mj-ea"/>
            </a:endParaRPr>
          </a:p>
          <a:p>
            <a:endParaRPr lang="en-US" altLang="zh-CN" sz="2800" dirty="0">
              <a:latin typeface="+mj-ea"/>
              <a:ea typeface="+mj-ea"/>
            </a:endParaRPr>
          </a:p>
          <a:p>
            <a:pPr lvl="2"/>
            <a:r>
              <a:rPr lang="zh-CN" altLang="en-US" sz="2800" dirty="0" smtClean="0">
                <a:latin typeface="+mj-ea"/>
                <a:ea typeface="+mj-ea"/>
              </a:rPr>
              <a:t>词表名：</a:t>
            </a:r>
            <a:endParaRPr lang="en-US" altLang="zh-CN" sz="2800" dirty="0" smtClean="0">
              <a:latin typeface="+mj-ea"/>
              <a:ea typeface="+mj-ea"/>
            </a:endParaRPr>
          </a:p>
          <a:p>
            <a:pPr lvl="2"/>
            <a:r>
              <a:rPr lang="en-US" altLang="zh-CN" sz="2800" dirty="0" err="1" smtClean="0">
                <a:latin typeface="+mj-ea"/>
                <a:ea typeface="+mj-ea"/>
              </a:rPr>
              <a:t>qualityshop_whitequery_list</a:t>
            </a:r>
            <a:endParaRPr lang="en-US" altLang="zh-CN" sz="2800" dirty="0" smtClean="0">
              <a:latin typeface="+mj-ea"/>
              <a:ea typeface="+mj-ea"/>
            </a:endParaRPr>
          </a:p>
          <a:p>
            <a:pPr lvl="2"/>
            <a:r>
              <a:rPr lang="en-US" altLang="zh-CN" sz="2800" dirty="0" err="1">
                <a:latin typeface="+mj-ea"/>
                <a:ea typeface="+mj-ea"/>
              </a:rPr>
              <a:t>qualityshop_blackquery_list</a:t>
            </a:r>
            <a:endParaRPr lang="en-US" altLang="zh-CN" sz="2800" dirty="0" smtClean="0">
              <a:latin typeface="+mj-ea"/>
              <a:ea typeface="+mj-ea"/>
            </a:endParaRPr>
          </a:p>
        </p:txBody>
      </p:sp>
      <p:sp>
        <p:nvSpPr>
          <p:cNvPr id="4" name="圆角矩形 3">
            <a:hlinkClick r:id="rId2" action="ppaction://hlinksldjump"/>
          </p:cNvPr>
          <p:cNvSpPr/>
          <p:nvPr/>
        </p:nvSpPr>
        <p:spPr bwMode="auto">
          <a:xfrm>
            <a:off x="7920372" y="6054890"/>
            <a:ext cx="720080" cy="3600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返回</a:t>
            </a:r>
            <a:endParaRPr lang="zh-CN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415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</p:spPr>
        <p:txBody>
          <a:bodyPr/>
          <a:lstStyle/>
          <a:p>
            <a:r>
              <a:rPr lang="en-US" altLang="zh-CN" dirty="0" smtClean="0"/>
              <a:t>3 </a:t>
            </a:r>
            <a:r>
              <a:rPr lang="en-US" altLang="zh-CN" dirty="0" err="1" smtClean="0"/>
              <a:t>adserver</a:t>
            </a:r>
            <a:r>
              <a:rPr lang="zh-CN" altLang="en-US" dirty="0" smtClean="0"/>
              <a:t>搜索广告业务逻辑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8659" y="1224435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tx2"/>
                </a:solidFill>
                <a:latin typeface="+mj-ea"/>
                <a:ea typeface="+mj-ea"/>
              </a:rPr>
              <a:t>Query</a:t>
            </a:r>
            <a:r>
              <a:rPr lang="zh-CN" altLang="en-US" sz="2800" dirty="0" smtClean="0">
                <a:solidFill>
                  <a:schemeClr val="tx2"/>
                </a:solidFill>
                <a:latin typeface="+mj-ea"/>
                <a:ea typeface="+mj-ea"/>
              </a:rPr>
              <a:t>类目预估（请求外部</a:t>
            </a:r>
            <a:r>
              <a:rPr lang="en-US" altLang="zh-CN" sz="2800" dirty="0" smtClean="0">
                <a:solidFill>
                  <a:schemeClr val="tx2"/>
                </a:solidFill>
                <a:latin typeface="+mj-ea"/>
                <a:ea typeface="+mj-ea"/>
              </a:rPr>
              <a:t>predictor</a:t>
            </a:r>
            <a:r>
              <a:rPr lang="zh-CN" altLang="en-US" sz="2800" dirty="0" smtClean="0">
                <a:solidFill>
                  <a:schemeClr val="tx2"/>
                </a:solidFill>
                <a:latin typeface="+mj-ea"/>
                <a:ea typeface="+mj-ea"/>
              </a:rPr>
              <a:t>）</a:t>
            </a:r>
            <a:endParaRPr lang="en-US" altLang="zh-CN" sz="2800" dirty="0" smtClean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5" name="圆角矩形 4">
            <a:hlinkClick r:id="rId3" action="ppaction://hlinksldjump"/>
          </p:cNvPr>
          <p:cNvSpPr/>
          <p:nvPr/>
        </p:nvSpPr>
        <p:spPr bwMode="auto">
          <a:xfrm>
            <a:off x="7920372" y="6054890"/>
            <a:ext cx="720080" cy="3600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返回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1492594" y="2150048"/>
            <a:ext cx="432048" cy="2863128"/>
          </a:xfrm>
          <a:prstGeom prst="leftBrace">
            <a:avLst>
              <a:gd name="adj1" fmla="val 343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3396945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ea"/>
                <a:ea typeface="+mj-ea"/>
              </a:rPr>
              <a:t>Query</a:t>
            </a:r>
            <a:r>
              <a:rPr lang="zh-CN" altLang="en-US" sz="2000" b="1" dirty="0" smtClean="0">
                <a:latin typeface="+mj-ea"/>
                <a:ea typeface="+mj-ea"/>
              </a:rPr>
              <a:t>词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96750" y="1894059"/>
            <a:ext cx="39043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ea"/>
                <a:ea typeface="+mj-ea"/>
              </a:rPr>
              <a:t>1</a:t>
            </a:r>
            <a:r>
              <a:rPr lang="zh-CN" altLang="en-US" sz="2000" b="1" dirty="0" smtClean="0">
                <a:latin typeface="+mj-ea"/>
                <a:ea typeface="+mj-ea"/>
              </a:rPr>
              <a:t>、挖掘类目</a:t>
            </a:r>
            <a:r>
              <a:rPr lang="en-US" altLang="zh-CN" sz="2000" dirty="0" smtClean="0">
                <a:latin typeface="+mj-ea"/>
                <a:ea typeface="+mj-ea"/>
              </a:rPr>
              <a:t>——</a:t>
            </a:r>
            <a:r>
              <a:rPr lang="zh-CN" altLang="en-US" sz="2000" dirty="0" smtClean="0">
                <a:latin typeface="+mj-ea"/>
                <a:ea typeface="+mj-ea"/>
              </a:rPr>
              <a:t>搜索根据</a:t>
            </a:r>
            <a:r>
              <a:rPr lang="en-US" altLang="zh-CN" sz="2000" dirty="0" smtClean="0">
                <a:latin typeface="+mj-ea"/>
                <a:ea typeface="+mj-ea"/>
              </a:rPr>
              <a:t>query</a:t>
            </a:r>
            <a:r>
              <a:rPr lang="zh-CN" altLang="en-US" sz="2000" dirty="0" smtClean="0">
                <a:latin typeface="+mj-ea"/>
                <a:ea typeface="+mj-ea"/>
              </a:rPr>
              <a:t>词挖掘出来的类目，包含权重信息，需要参与权重过滤</a:t>
            </a:r>
            <a:endParaRPr lang="en-US" altLang="zh-CN" sz="2000" dirty="0" smtClean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79204" y="3227669"/>
            <a:ext cx="39043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ea"/>
                <a:ea typeface="+mj-ea"/>
              </a:rPr>
              <a:t>2</a:t>
            </a:r>
            <a:r>
              <a:rPr lang="zh-CN" altLang="en-US" sz="2000" b="1" dirty="0">
                <a:latin typeface="+mj-ea"/>
                <a:ea typeface="+mj-ea"/>
              </a:rPr>
              <a:t>、关联类目</a:t>
            </a:r>
            <a:r>
              <a:rPr lang="en-US" altLang="zh-CN" sz="2000" dirty="0" smtClean="0">
                <a:latin typeface="+mj-ea"/>
                <a:ea typeface="+mj-ea"/>
              </a:rPr>
              <a:t>——</a:t>
            </a:r>
            <a:r>
              <a:rPr lang="zh-CN" altLang="en-US" sz="2000" dirty="0" smtClean="0">
                <a:latin typeface="+mj-ea"/>
                <a:ea typeface="+mj-ea"/>
              </a:rPr>
              <a:t>基于</a:t>
            </a:r>
            <a:r>
              <a:rPr lang="en-US" altLang="zh-CN" sz="2000" dirty="0" smtClean="0">
                <a:latin typeface="+mj-ea"/>
                <a:ea typeface="+mj-ea"/>
              </a:rPr>
              <a:t>1</a:t>
            </a:r>
            <a:r>
              <a:rPr lang="zh-CN" altLang="en-US" sz="2000" dirty="0" smtClean="0">
                <a:latin typeface="+mj-ea"/>
                <a:ea typeface="+mj-ea"/>
              </a:rPr>
              <a:t>扩展出来的类目，权重等于源类目的权重，需要参与权重过滤</a:t>
            </a:r>
            <a:endParaRPr lang="en-US" altLang="zh-CN" sz="2000" dirty="0" smtClean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6750" y="4659233"/>
            <a:ext cx="39043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ea"/>
                <a:ea typeface="+mj-ea"/>
              </a:rPr>
              <a:t>3</a:t>
            </a:r>
            <a:r>
              <a:rPr lang="zh-CN" altLang="en-US" sz="2000" b="1" dirty="0">
                <a:latin typeface="+mj-ea"/>
                <a:ea typeface="+mj-ea"/>
              </a:rPr>
              <a:t>、固有类目</a:t>
            </a:r>
            <a:r>
              <a:rPr lang="en-US" altLang="zh-CN" sz="2000" dirty="0" smtClean="0">
                <a:latin typeface="+mj-ea"/>
                <a:ea typeface="+mj-ea"/>
              </a:rPr>
              <a:t>——</a:t>
            </a:r>
            <a:r>
              <a:rPr lang="zh-CN" altLang="en-US" sz="2000" dirty="0">
                <a:latin typeface="+mj-ea"/>
              </a:rPr>
              <a:t>搜索</a:t>
            </a:r>
            <a:r>
              <a:rPr lang="zh-CN" altLang="en-US" sz="2000" dirty="0" smtClean="0">
                <a:latin typeface="+mj-ea"/>
                <a:ea typeface="+mj-ea"/>
              </a:rPr>
              <a:t>基于</a:t>
            </a:r>
            <a:r>
              <a:rPr lang="en-US" altLang="zh-CN" sz="2000" dirty="0" smtClean="0">
                <a:latin typeface="+mj-ea"/>
                <a:ea typeface="+mj-ea"/>
              </a:rPr>
              <a:t>query</a:t>
            </a:r>
            <a:r>
              <a:rPr lang="zh-CN" altLang="en-US" sz="2000" dirty="0" smtClean="0">
                <a:latin typeface="+mj-ea"/>
                <a:ea typeface="+mj-ea"/>
              </a:rPr>
              <a:t>词挖掘出来的优先级更高的类目，不参与权重过滤</a:t>
            </a:r>
            <a:endParaRPr lang="en-US" altLang="zh-CN" sz="2000" dirty="0" smtClean="0">
              <a:latin typeface="+mj-ea"/>
              <a:ea typeface="+mj-ea"/>
            </a:endParaRPr>
          </a:p>
        </p:txBody>
      </p:sp>
      <p:sp>
        <p:nvSpPr>
          <p:cNvPr id="14" name="右大括号 13"/>
          <p:cNvSpPr/>
          <p:nvPr/>
        </p:nvSpPr>
        <p:spPr>
          <a:xfrm>
            <a:off x="6300192" y="2131932"/>
            <a:ext cx="448580" cy="2863128"/>
          </a:xfrm>
          <a:prstGeom prst="rightBrace">
            <a:avLst>
              <a:gd name="adj1" fmla="val 2411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959547" y="3073780"/>
            <a:ext cx="1921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j-ea"/>
                <a:ea typeface="+mj-ea"/>
              </a:rPr>
              <a:t>这些类目都会传给</a:t>
            </a:r>
            <a:r>
              <a:rPr lang="en-US" altLang="zh-CN" sz="2000" dirty="0" smtClean="0">
                <a:latin typeface="+mj-ea"/>
                <a:ea typeface="+mj-ea"/>
              </a:rPr>
              <a:t>retrieval</a:t>
            </a:r>
            <a:r>
              <a:rPr lang="zh-CN" altLang="en-US" sz="2000" dirty="0" smtClean="0">
                <a:latin typeface="+mj-ea"/>
                <a:ea typeface="+mj-ea"/>
              </a:rPr>
              <a:t>做过滤条件</a:t>
            </a:r>
            <a:endParaRPr lang="en-US" altLang="zh-CN" sz="2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415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</p:spPr>
        <p:txBody>
          <a:bodyPr/>
          <a:lstStyle/>
          <a:p>
            <a:r>
              <a:rPr lang="en-US" altLang="zh-CN" dirty="0"/>
              <a:t>3 </a:t>
            </a:r>
            <a:r>
              <a:rPr lang="en-US" altLang="zh-CN" dirty="0" err="1"/>
              <a:t>adserver</a:t>
            </a:r>
            <a:r>
              <a:rPr lang="zh-CN" altLang="en-US" dirty="0"/>
              <a:t>搜索广告业务逻辑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8334" y="1412776"/>
            <a:ext cx="66967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tx2"/>
                </a:solidFill>
                <a:latin typeface="+mj-ea"/>
                <a:ea typeface="+mj-ea"/>
              </a:rPr>
              <a:t>Query</a:t>
            </a:r>
            <a:r>
              <a:rPr lang="zh-CN" altLang="en-US" sz="2800" dirty="0" smtClean="0">
                <a:solidFill>
                  <a:schemeClr val="tx2"/>
                </a:solidFill>
                <a:latin typeface="+mj-ea"/>
                <a:ea typeface="+mj-ea"/>
              </a:rPr>
              <a:t>黑名单</a:t>
            </a:r>
            <a:endParaRPr lang="en-US" altLang="zh-CN" sz="2800" dirty="0" smtClean="0">
              <a:solidFill>
                <a:schemeClr val="tx2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latin typeface="+mj-ea"/>
              <a:ea typeface="+mj-ea"/>
            </a:endParaRPr>
          </a:p>
          <a:p>
            <a:pPr lvl="2"/>
            <a:r>
              <a:rPr lang="zh-CN" altLang="en-US" sz="2800" dirty="0" smtClean="0">
                <a:latin typeface="+mj-ea"/>
                <a:ea typeface="+mj-ea"/>
              </a:rPr>
              <a:t>词表名：</a:t>
            </a:r>
            <a:endParaRPr lang="en-US" altLang="zh-CN" sz="2800" dirty="0" smtClean="0">
              <a:latin typeface="+mj-ea"/>
              <a:ea typeface="+mj-ea"/>
            </a:endParaRPr>
          </a:p>
          <a:p>
            <a:pPr lvl="2"/>
            <a:r>
              <a:rPr lang="en-US" altLang="zh-CN" sz="2800" dirty="0" err="1">
                <a:latin typeface="+mj-ea"/>
                <a:ea typeface="+mj-ea"/>
              </a:rPr>
              <a:t>pm_query_words_black</a:t>
            </a:r>
            <a:endParaRPr lang="en-US" altLang="zh-CN" sz="2800" dirty="0" smtClean="0">
              <a:latin typeface="+mj-ea"/>
              <a:ea typeface="+mj-ea"/>
            </a:endParaRPr>
          </a:p>
        </p:txBody>
      </p:sp>
      <p:sp>
        <p:nvSpPr>
          <p:cNvPr id="5" name="圆角矩形 4">
            <a:hlinkClick r:id="rId2" action="ppaction://hlinksldjump"/>
          </p:cNvPr>
          <p:cNvSpPr/>
          <p:nvPr/>
        </p:nvSpPr>
        <p:spPr bwMode="auto">
          <a:xfrm>
            <a:off x="7920372" y="6054890"/>
            <a:ext cx="720080" cy="3600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返回</a:t>
            </a:r>
            <a:endParaRPr lang="zh-CN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9785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</p:spPr>
        <p:txBody>
          <a:bodyPr/>
          <a:lstStyle/>
          <a:p>
            <a:r>
              <a:rPr lang="en-US" altLang="zh-CN" dirty="0"/>
              <a:t>3 </a:t>
            </a:r>
            <a:r>
              <a:rPr lang="en-US" altLang="zh-CN" dirty="0" err="1"/>
              <a:t>adserver</a:t>
            </a:r>
            <a:r>
              <a:rPr lang="zh-CN" altLang="en-US" dirty="0"/>
              <a:t>搜索广告业务逻辑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1237" y="1170313"/>
            <a:ext cx="83196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tx2"/>
                </a:solidFill>
                <a:latin typeface="+mj-ea"/>
                <a:ea typeface="+mj-ea"/>
              </a:rPr>
              <a:t>短语生成、过滤</a:t>
            </a:r>
            <a:endParaRPr lang="en-US" altLang="zh-CN" sz="2800" dirty="0" smtClean="0">
              <a:solidFill>
                <a:schemeClr val="tx2"/>
              </a:solidFill>
              <a:latin typeface="+mj-ea"/>
              <a:ea typeface="+mj-ea"/>
            </a:endParaRPr>
          </a:p>
          <a:p>
            <a:endParaRPr lang="en-US" altLang="zh-CN" sz="2800" dirty="0">
              <a:latin typeface="+mj-ea"/>
              <a:ea typeface="+mj-ea"/>
            </a:endParaRPr>
          </a:p>
          <a:p>
            <a:pPr lvl="1"/>
            <a:r>
              <a:rPr lang="zh-CN" altLang="en-US" sz="2800" dirty="0" smtClean="0">
                <a:latin typeface="+mj-ea"/>
                <a:ea typeface="+mj-ea"/>
              </a:rPr>
              <a:t>三种短语生成器：</a:t>
            </a:r>
            <a:endParaRPr lang="en-US" altLang="zh-CN" sz="2800" dirty="0" smtClean="0">
              <a:latin typeface="+mj-ea"/>
              <a:ea typeface="+mj-ea"/>
            </a:endParaRPr>
          </a:p>
          <a:p>
            <a:pPr lvl="2">
              <a:lnSpc>
                <a:spcPct val="150000"/>
              </a:lnSpc>
            </a:pPr>
            <a:r>
              <a:rPr lang="zh-CN" altLang="en-US" sz="2400" dirty="0" smtClean="0">
                <a:latin typeface="+mj-ea"/>
                <a:ea typeface="+mj-ea"/>
              </a:rPr>
              <a:t>（</a:t>
            </a:r>
            <a:r>
              <a:rPr lang="en-US" altLang="zh-CN" sz="2400" dirty="0" smtClean="0">
                <a:latin typeface="+mj-ea"/>
                <a:ea typeface="+mj-ea"/>
              </a:rPr>
              <a:t>1</a:t>
            </a:r>
            <a:r>
              <a:rPr lang="zh-CN" altLang="en-US" sz="2400" dirty="0" smtClean="0">
                <a:latin typeface="+mj-ea"/>
                <a:ea typeface="+mj-ea"/>
              </a:rPr>
              <a:t>）</a:t>
            </a:r>
            <a:r>
              <a:rPr lang="en-US" altLang="zh-CN" sz="2400" dirty="0" err="1" smtClean="0">
                <a:latin typeface="+mj-ea"/>
                <a:ea typeface="+mj-ea"/>
              </a:rPr>
              <a:t>PhraseCreatorExactMatch</a:t>
            </a:r>
            <a:endParaRPr lang="en-US" altLang="zh-CN" sz="2400" dirty="0" smtClean="0">
              <a:latin typeface="+mj-ea"/>
              <a:ea typeface="+mj-ea"/>
            </a:endParaRPr>
          </a:p>
          <a:p>
            <a:pPr lvl="2"/>
            <a:r>
              <a:rPr lang="en-US" altLang="zh-CN" sz="2400" dirty="0" smtClean="0">
                <a:latin typeface="+mj-ea"/>
                <a:ea typeface="+mj-ea"/>
              </a:rPr>
              <a:t>         A</a:t>
            </a:r>
            <a:r>
              <a:rPr lang="zh-CN" altLang="en-US" sz="2400" dirty="0" smtClean="0">
                <a:latin typeface="+mj-ea"/>
                <a:ea typeface="+mj-ea"/>
              </a:rPr>
              <a:t>，</a:t>
            </a:r>
            <a:r>
              <a:rPr lang="en-US" altLang="zh-CN" sz="2400" dirty="0" smtClean="0">
                <a:latin typeface="+mj-ea"/>
                <a:ea typeface="+mj-ea"/>
              </a:rPr>
              <a:t>B</a:t>
            </a:r>
            <a:r>
              <a:rPr lang="zh-CN" altLang="en-US" sz="2400" dirty="0" smtClean="0">
                <a:latin typeface="+mj-ea"/>
                <a:ea typeface="+mj-ea"/>
              </a:rPr>
              <a:t>，</a:t>
            </a:r>
            <a:r>
              <a:rPr lang="en-US" altLang="zh-CN" sz="2400" dirty="0" smtClean="0">
                <a:latin typeface="+mj-ea"/>
                <a:ea typeface="+mj-ea"/>
              </a:rPr>
              <a:t>C</a:t>
            </a:r>
            <a:r>
              <a:rPr lang="zh-CN" altLang="en-US" sz="2400" dirty="0" smtClean="0">
                <a:latin typeface="+mj-ea"/>
                <a:ea typeface="+mj-ea"/>
              </a:rPr>
              <a:t>，</a:t>
            </a:r>
            <a:r>
              <a:rPr lang="en-US" altLang="zh-CN" sz="2400" dirty="0" smtClean="0">
                <a:latin typeface="+mj-ea"/>
                <a:ea typeface="+mj-ea"/>
              </a:rPr>
              <a:t>D  </a:t>
            </a:r>
            <a:r>
              <a:rPr lang="en-US" altLang="zh-CN" sz="2400" dirty="0" smtClean="0">
                <a:latin typeface="+mj-ea"/>
                <a:ea typeface="+mj-ea"/>
                <a:sym typeface="Wingdings" panose="05000000000000000000" pitchFamily="2" charset="2"/>
              </a:rPr>
              <a:t>  ABCD</a:t>
            </a:r>
          </a:p>
          <a:p>
            <a:pPr lvl="2"/>
            <a:endParaRPr lang="en-US" altLang="zh-CN" sz="2400" dirty="0">
              <a:latin typeface="+mj-ea"/>
              <a:ea typeface="+mj-ea"/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  <a:sym typeface="Wingdings" panose="05000000000000000000" pitchFamily="2" charset="2"/>
              </a:rPr>
              <a:t>（</a:t>
            </a:r>
            <a:r>
              <a:rPr lang="en-US" altLang="zh-CN" sz="2400" dirty="0">
                <a:latin typeface="+mj-ea"/>
                <a:ea typeface="+mj-ea"/>
                <a:sym typeface="Wingdings" panose="05000000000000000000" pitchFamily="2" charset="2"/>
              </a:rPr>
              <a:t>2</a:t>
            </a:r>
            <a:r>
              <a:rPr lang="zh-CN" altLang="en-US" sz="2400" dirty="0">
                <a:latin typeface="+mj-ea"/>
                <a:ea typeface="+mj-ea"/>
                <a:sym typeface="Wingdings" panose="05000000000000000000" pitchFamily="2" charset="2"/>
              </a:rPr>
              <a:t>）</a:t>
            </a:r>
            <a:r>
              <a:rPr lang="en-US" altLang="zh-CN" sz="2400" dirty="0" err="1">
                <a:latin typeface="+mj-ea"/>
                <a:ea typeface="+mj-ea"/>
                <a:sym typeface="Wingdings" panose="05000000000000000000" pitchFamily="2" charset="2"/>
              </a:rPr>
              <a:t>PhraseCreatorContinuous</a:t>
            </a:r>
            <a:endParaRPr lang="en-US" altLang="zh-CN" sz="2400" dirty="0">
              <a:latin typeface="+mj-ea"/>
              <a:ea typeface="+mj-ea"/>
              <a:sym typeface="Wingdings" panose="05000000000000000000" pitchFamily="2" charset="2"/>
            </a:endParaRPr>
          </a:p>
          <a:p>
            <a:pPr lvl="2"/>
            <a:r>
              <a:rPr lang="en-US" altLang="zh-CN" sz="2400" dirty="0" smtClean="0">
                <a:latin typeface="+mj-ea"/>
                <a:ea typeface="+mj-ea"/>
                <a:sym typeface="Wingdings" panose="05000000000000000000" pitchFamily="2" charset="2"/>
              </a:rPr>
              <a:t>         A</a:t>
            </a:r>
            <a:r>
              <a:rPr lang="zh-CN" altLang="en-US" sz="2400" dirty="0" smtClean="0">
                <a:latin typeface="+mj-ea"/>
                <a:ea typeface="+mj-ea"/>
                <a:sym typeface="Wingdings" panose="05000000000000000000" pitchFamily="2" charset="2"/>
              </a:rPr>
              <a:t>，</a:t>
            </a:r>
            <a:r>
              <a:rPr lang="en-US" altLang="zh-CN" sz="2400" dirty="0" smtClean="0">
                <a:latin typeface="+mj-ea"/>
                <a:ea typeface="+mj-ea"/>
                <a:sym typeface="Wingdings" panose="05000000000000000000" pitchFamily="2" charset="2"/>
              </a:rPr>
              <a:t>B</a:t>
            </a:r>
            <a:r>
              <a:rPr lang="zh-CN" altLang="en-US" sz="2400" dirty="0" smtClean="0">
                <a:latin typeface="+mj-ea"/>
                <a:ea typeface="+mj-ea"/>
                <a:sym typeface="Wingdings" panose="05000000000000000000" pitchFamily="2" charset="2"/>
              </a:rPr>
              <a:t>，</a:t>
            </a:r>
            <a:r>
              <a:rPr lang="en-US" altLang="zh-CN" sz="2400" dirty="0" smtClean="0">
                <a:latin typeface="+mj-ea"/>
                <a:ea typeface="+mj-ea"/>
                <a:sym typeface="Wingdings" panose="05000000000000000000" pitchFamily="2" charset="2"/>
              </a:rPr>
              <a:t>C</a:t>
            </a:r>
            <a:r>
              <a:rPr lang="en-US" altLang="zh-CN" sz="2400" dirty="0">
                <a:latin typeface="+mj-ea"/>
                <a:ea typeface="+mj-ea"/>
                <a:sym typeface="Wingdings" panose="05000000000000000000" pitchFamily="2" charset="2"/>
              </a:rPr>
              <a:t>    </a:t>
            </a:r>
            <a:r>
              <a:rPr lang="en-US" altLang="zh-CN" sz="2400" dirty="0" smtClean="0">
                <a:latin typeface="+mj-ea"/>
                <a:ea typeface="+mj-ea"/>
                <a:sym typeface="Wingdings" panose="05000000000000000000" pitchFamily="2" charset="2"/>
              </a:rPr>
              <a:t>A</a:t>
            </a:r>
            <a:r>
              <a:rPr lang="zh-CN" altLang="en-US" sz="2400" dirty="0" smtClean="0">
                <a:latin typeface="+mj-ea"/>
                <a:ea typeface="+mj-ea"/>
                <a:sym typeface="Wingdings" panose="05000000000000000000" pitchFamily="2" charset="2"/>
              </a:rPr>
              <a:t>，</a:t>
            </a:r>
            <a:r>
              <a:rPr lang="en-US" altLang="zh-CN" sz="2400" dirty="0" smtClean="0">
                <a:latin typeface="+mj-ea"/>
                <a:ea typeface="+mj-ea"/>
                <a:sym typeface="Wingdings" panose="05000000000000000000" pitchFamily="2" charset="2"/>
              </a:rPr>
              <a:t>B</a:t>
            </a:r>
            <a:r>
              <a:rPr lang="zh-CN" altLang="en-US" sz="2400" dirty="0" smtClean="0">
                <a:latin typeface="+mj-ea"/>
                <a:ea typeface="+mj-ea"/>
                <a:sym typeface="Wingdings" panose="05000000000000000000" pitchFamily="2" charset="2"/>
              </a:rPr>
              <a:t>，</a:t>
            </a:r>
            <a:r>
              <a:rPr lang="en-US" altLang="zh-CN" sz="2400" dirty="0" smtClean="0">
                <a:latin typeface="+mj-ea"/>
                <a:ea typeface="+mj-ea"/>
                <a:sym typeface="Wingdings" panose="05000000000000000000" pitchFamily="2" charset="2"/>
              </a:rPr>
              <a:t>C</a:t>
            </a:r>
            <a:r>
              <a:rPr lang="zh-CN" altLang="en-US" sz="2400" dirty="0" smtClean="0">
                <a:latin typeface="+mj-ea"/>
                <a:ea typeface="+mj-ea"/>
                <a:sym typeface="Wingdings" panose="05000000000000000000" pitchFamily="2" charset="2"/>
              </a:rPr>
              <a:t>，</a:t>
            </a:r>
            <a:r>
              <a:rPr lang="en-US" altLang="zh-CN" sz="2400" dirty="0" smtClean="0">
                <a:latin typeface="+mj-ea"/>
                <a:ea typeface="+mj-ea"/>
                <a:sym typeface="Wingdings" panose="05000000000000000000" pitchFamily="2" charset="2"/>
              </a:rPr>
              <a:t>AB</a:t>
            </a:r>
            <a:r>
              <a:rPr lang="zh-CN" altLang="en-US" sz="2400" dirty="0" smtClean="0">
                <a:latin typeface="+mj-ea"/>
                <a:ea typeface="+mj-ea"/>
                <a:sym typeface="Wingdings" panose="05000000000000000000" pitchFamily="2" charset="2"/>
              </a:rPr>
              <a:t>，</a:t>
            </a:r>
            <a:r>
              <a:rPr lang="en-US" altLang="zh-CN" sz="2400" dirty="0" smtClean="0">
                <a:latin typeface="+mj-ea"/>
                <a:ea typeface="+mj-ea"/>
                <a:sym typeface="Wingdings" panose="05000000000000000000" pitchFamily="2" charset="2"/>
              </a:rPr>
              <a:t>BC</a:t>
            </a:r>
          </a:p>
          <a:p>
            <a:pPr lvl="2">
              <a:lnSpc>
                <a:spcPct val="150000"/>
              </a:lnSpc>
            </a:pPr>
            <a:endParaRPr lang="en-US" altLang="zh-CN" sz="2400" dirty="0">
              <a:latin typeface="+mj-ea"/>
              <a:ea typeface="+mj-ea"/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  <a:sym typeface="Wingdings" panose="05000000000000000000" pitchFamily="2" charset="2"/>
              </a:rPr>
              <a:t>（</a:t>
            </a:r>
            <a:r>
              <a:rPr lang="en-US" altLang="zh-CN" sz="2400" dirty="0">
                <a:latin typeface="+mj-ea"/>
                <a:ea typeface="+mj-ea"/>
                <a:sym typeface="Wingdings" panose="05000000000000000000" pitchFamily="2" charset="2"/>
              </a:rPr>
              <a:t>3</a:t>
            </a:r>
            <a:r>
              <a:rPr lang="zh-CN" altLang="en-US" sz="2400" dirty="0">
                <a:latin typeface="+mj-ea"/>
                <a:ea typeface="+mj-ea"/>
                <a:sym typeface="Wingdings" panose="05000000000000000000" pitchFamily="2" charset="2"/>
              </a:rPr>
              <a:t>）</a:t>
            </a:r>
            <a:r>
              <a:rPr lang="en-US" altLang="zh-CN" sz="2400" dirty="0" err="1">
                <a:latin typeface="+mj-ea"/>
                <a:ea typeface="+mj-ea"/>
                <a:sym typeface="Wingdings" panose="05000000000000000000" pitchFamily="2" charset="2"/>
              </a:rPr>
              <a:t>PhraseGeneralContain</a:t>
            </a:r>
            <a:endParaRPr lang="en-US" altLang="zh-CN" sz="2400" dirty="0">
              <a:latin typeface="+mj-ea"/>
              <a:ea typeface="+mj-ea"/>
              <a:sym typeface="Wingdings" panose="05000000000000000000" pitchFamily="2" charset="2"/>
            </a:endParaRPr>
          </a:p>
          <a:p>
            <a:pPr lvl="2"/>
            <a:r>
              <a:rPr lang="en-US" altLang="zh-CN" sz="2400" dirty="0" smtClean="0">
                <a:latin typeface="+mj-ea"/>
                <a:ea typeface="+mj-ea"/>
                <a:sym typeface="Wingdings" panose="05000000000000000000" pitchFamily="2" charset="2"/>
              </a:rPr>
              <a:t>         A</a:t>
            </a:r>
            <a:r>
              <a:rPr lang="zh-CN" altLang="en-US" sz="2400" dirty="0" smtClean="0">
                <a:latin typeface="+mj-ea"/>
                <a:ea typeface="+mj-ea"/>
                <a:sym typeface="Wingdings" panose="05000000000000000000" pitchFamily="2" charset="2"/>
              </a:rPr>
              <a:t>，</a:t>
            </a:r>
            <a:r>
              <a:rPr lang="en-US" altLang="zh-CN" sz="2400" dirty="0" smtClean="0">
                <a:latin typeface="+mj-ea"/>
                <a:ea typeface="+mj-ea"/>
                <a:sym typeface="Wingdings" panose="05000000000000000000" pitchFamily="2" charset="2"/>
              </a:rPr>
              <a:t>B</a:t>
            </a:r>
            <a:r>
              <a:rPr lang="zh-CN" altLang="en-US" sz="2400" dirty="0" smtClean="0">
                <a:latin typeface="+mj-ea"/>
                <a:ea typeface="+mj-ea"/>
                <a:sym typeface="Wingdings" panose="05000000000000000000" pitchFamily="2" charset="2"/>
              </a:rPr>
              <a:t>，</a:t>
            </a:r>
            <a:r>
              <a:rPr lang="en-US" altLang="zh-CN" sz="2400" dirty="0" smtClean="0">
                <a:latin typeface="+mj-ea"/>
                <a:ea typeface="+mj-ea"/>
                <a:sym typeface="Wingdings" panose="05000000000000000000" pitchFamily="2" charset="2"/>
              </a:rPr>
              <a:t>C  </a:t>
            </a:r>
            <a:r>
              <a:rPr lang="en-US" altLang="zh-CN" sz="2400" dirty="0">
                <a:latin typeface="+mj-ea"/>
                <a:ea typeface="+mj-ea"/>
                <a:sym typeface="Wingdings" panose="05000000000000000000" pitchFamily="2" charset="2"/>
              </a:rPr>
              <a:t>  </a:t>
            </a:r>
            <a:r>
              <a:rPr lang="en-US" altLang="zh-CN" sz="2400" dirty="0" smtClean="0">
                <a:latin typeface="+mj-ea"/>
                <a:ea typeface="+mj-ea"/>
                <a:sym typeface="Wingdings" panose="05000000000000000000" pitchFamily="2" charset="2"/>
              </a:rPr>
              <a:t>CBA</a:t>
            </a:r>
            <a:r>
              <a:rPr lang="zh-CN" altLang="en-US" sz="2400" dirty="0" smtClean="0">
                <a:latin typeface="+mj-ea"/>
                <a:ea typeface="+mj-ea"/>
                <a:sym typeface="Wingdings" panose="05000000000000000000" pitchFamily="2" charset="2"/>
              </a:rPr>
              <a:t>，</a:t>
            </a:r>
            <a:r>
              <a:rPr lang="en-US" altLang="zh-CN" sz="2400" dirty="0" smtClean="0">
                <a:latin typeface="+mj-ea"/>
                <a:ea typeface="+mj-ea"/>
                <a:sym typeface="Wingdings" panose="05000000000000000000" pitchFamily="2" charset="2"/>
              </a:rPr>
              <a:t>CB</a:t>
            </a:r>
            <a:r>
              <a:rPr lang="zh-CN" altLang="en-US" sz="2400" dirty="0" smtClean="0">
                <a:latin typeface="+mj-ea"/>
                <a:ea typeface="+mj-ea"/>
                <a:sym typeface="Wingdings" panose="05000000000000000000" pitchFamily="2" charset="2"/>
              </a:rPr>
              <a:t>，</a:t>
            </a:r>
            <a:r>
              <a:rPr lang="en-US" altLang="zh-CN" sz="2400" dirty="0" smtClean="0">
                <a:latin typeface="+mj-ea"/>
                <a:ea typeface="+mj-ea"/>
                <a:sym typeface="Wingdings" panose="05000000000000000000" pitchFamily="2" charset="2"/>
              </a:rPr>
              <a:t>CA</a:t>
            </a:r>
            <a:r>
              <a:rPr lang="zh-CN" altLang="en-US" sz="2400" dirty="0" smtClean="0">
                <a:latin typeface="+mj-ea"/>
                <a:ea typeface="+mj-ea"/>
                <a:sym typeface="Wingdings" panose="05000000000000000000" pitchFamily="2" charset="2"/>
              </a:rPr>
              <a:t>，</a:t>
            </a:r>
            <a:r>
              <a:rPr lang="en-US" altLang="zh-CN" sz="2400" dirty="0" smtClean="0">
                <a:latin typeface="+mj-ea"/>
                <a:ea typeface="+mj-ea"/>
                <a:sym typeface="Wingdings" panose="05000000000000000000" pitchFamily="2" charset="2"/>
              </a:rPr>
              <a:t>BA</a:t>
            </a:r>
            <a:r>
              <a:rPr lang="zh-CN" altLang="en-US" sz="2400" dirty="0" smtClean="0">
                <a:latin typeface="+mj-ea"/>
                <a:ea typeface="+mj-ea"/>
                <a:sym typeface="Wingdings" panose="05000000000000000000" pitchFamily="2" charset="2"/>
              </a:rPr>
              <a:t>，</a:t>
            </a:r>
            <a:r>
              <a:rPr lang="en-US" altLang="zh-CN" sz="2400" dirty="0" smtClean="0">
                <a:latin typeface="+mj-ea"/>
                <a:ea typeface="+mj-ea"/>
                <a:sym typeface="Wingdings" panose="05000000000000000000" pitchFamily="2" charset="2"/>
              </a:rPr>
              <a:t>C</a:t>
            </a:r>
            <a:r>
              <a:rPr lang="zh-CN" altLang="en-US" sz="2400" dirty="0" smtClean="0">
                <a:latin typeface="+mj-ea"/>
                <a:ea typeface="+mj-ea"/>
                <a:sym typeface="Wingdings" panose="05000000000000000000" pitchFamily="2" charset="2"/>
              </a:rPr>
              <a:t>，</a:t>
            </a:r>
            <a:r>
              <a:rPr lang="en-US" altLang="zh-CN" sz="2400" dirty="0" smtClean="0">
                <a:latin typeface="+mj-ea"/>
                <a:ea typeface="+mj-ea"/>
                <a:sym typeface="Wingdings" panose="05000000000000000000" pitchFamily="2" charset="2"/>
              </a:rPr>
              <a:t>B</a:t>
            </a:r>
            <a:r>
              <a:rPr lang="zh-CN" altLang="en-US" sz="2400" dirty="0" smtClean="0">
                <a:latin typeface="+mj-ea"/>
                <a:ea typeface="+mj-ea"/>
                <a:sym typeface="Wingdings" panose="05000000000000000000" pitchFamily="2" charset="2"/>
              </a:rPr>
              <a:t>，</a:t>
            </a:r>
            <a:r>
              <a:rPr lang="en-US" altLang="zh-CN" sz="2400" dirty="0" smtClean="0">
                <a:latin typeface="+mj-ea"/>
                <a:ea typeface="+mj-ea"/>
                <a:sym typeface="Wingdings" panose="05000000000000000000" pitchFamily="2" charset="2"/>
              </a:rPr>
              <a:t>A</a:t>
            </a:r>
          </a:p>
        </p:txBody>
      </p:sp>
      <p:sp>
        <p:nvSpPr>
          <p:cNvPr id="4" name="圆角矩形 3">
            <a:hlinkClick r:id="rId2" action="ppaction://hlinksldjump"/>
          </p:cNvPr>
          <p:cNvSpPr/>
          <p:nvPr/>
        </p:nvSpPr>
        <p:spPr bwMode="auto">
          <a:xfrm>
            <a:off x="8141772" y="6413137"/>
            <a:ext cx="720080" cy="3600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返回</a:t>
            </a:r>
            <a:endParaRPr lang="zh-CN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9785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</p:spPr>
        <p:txBody>
          <a:bodyPr/>
          <a:lstStyle/>
          <a:p>
            <a:r>
              <a:rPr lang="en-US" altLang="zh-CN" dirty="0"/>
              <a:t>3 </a:t>
            </a:r>
            <a:r>
              <a:rPr lang="en-US" altLang="zh-CN" dirty="0" err="1"/>
              <a:t>adserver</a:t>
            </a:r>
            <a:r>
              <a:rPr lang="zh-CN" altLang="en-US" dirty="0"/>
              <a:t>搜索广告业务逻辑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0324" y="836712"/>
            <a:ext cx="8460432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tx2"/>
                </a:solidFill>
                <a:latin typeface="+mj-ea"/>
                <a:ea typeface="+mj-ea"/>
              </a:rPr>
              <a:t>构造</a:t>
            </a:r>
            <a:r>
              <a:rPr lang="en-US" altLang="zh-CN" sz="2800" dirty="0" smtClean="0">
                <a:solidFill>
                  <a:schemeClr val="tx2"/>
                </a:solidFill>
                <a:latin typeface="+mj-ea"/>
                <a:ea typeface="+mj-ea"/>
              </a:rPr>
              <a:t>retrieval</a:t>
            </a:r>
            <a:r>
              <a:rPr lang="zh-CN" altLang="en-US" sz="2800" dirty="0" smtClean="0">
                <a:solidFill>
                  <a:schemeClr val="tx2"/>
                </a:solidFill>
                <a:latin typeface="+mj-ea"/>
                <a:ea typeface="+mj-ea"/>
              </a:rPr>
              <a:t>请求</a:t>
            </a:r>
            <a:endParaRPr lang="en-US" altLang="zh-CN" sz="28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+mj-ea"/>
                <a:ea typeface="+mj-ea"/>
              </a:rPr>
              <a:t>    Index</a:t>
            </a:r>
            <a:r>
              <a:rPr lang="zh-CN" altLang="en-US" sz="2000" b="1" dirty="0" smtClean="0">
                <a:latin typeface="+mj-ea"/>
                <a:ea typeface="+mj-ea"/>
              </a:rPr>
              <a:t>类型</a:t>
            </a:r>
            <a:endParaRPr lang="en-US" altLang="zh-CN" sz="2000" b="1" dirty="0" smtClean="0">
              <a:latin typeface="+mj-ea"/>
              <a:ea typeface="+mj-ea"/>
            </a:endParaRPr>
          </a:p>
          <a:p>
            <a:pPr lvl="1"/>
            <a:r>
              <a:rPr lang="zh-CN" altLang="en-US" sz="2000" dirty="0">
                <a:latin typeface="+mj-ea"/>
                <a:ea typeface="+mj-ea"/>
              </a:rPr>
              <a:t>（</a:t>
            </a:r>
            <a:r>
              <a:rPr lang="en-US" altLang="zh-CN" sz="2000" dirty="0">
                <a:latin typeface="+mj-ea"/>
                <a:ea typeface="+mj-ea"/>
              </a:rPr>
              <a:t>1</a:t>
            </a:r>
            <a:r>
              <a:rPr lang="zh-CN" altLang="en-US" sz="2000" dirty="0">
                <a:latin typeface="+mj-ea"/>
                <a:ea typeface="+mj-ea"/>
              </a:rPr>
              <a:t>）</a:t>
            </a:r>
            <a:r>
              <a:rPr lang="en-US" altLang="zh-CN" sz="2000" dirty="0">
                <a:latin typeface="+mj-ea"/>
                <a:ea typeface="+mj-ea"/>
              </a:rPr>
              <a:t>SEARCH_KEYWORD_INVERTED_INDEX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accent1"/>
                </a:solidFill>
                <a:latin typeface="+mj-ea"/>
                <a:ea typeface="+mj-ea"/>
              </a:rPr>
              <a:t>kBidWordExactMatchType</a:t>
            </a:r>
            <a:endParaRPr lang="en-US" altLang="zh-CN" sz="2000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accent1"/>
                </a:solidFill>
                <a:latin typeface="+mj-ea"/>
                <a:ea typeface="+mj-ea"/>
              </a:rPr>
              <a:t>kBidWordPhraseMatchType</a:t>
            </a:r>
            <a:endParaRPr lang="en-US" altLang="zh-CN" sz="2000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1"/>
            <a:endParaRPr lang="en-US" altLang="zh-CN" sz="2000" dirty="0">
              <a:latin typeface="+mj-ea"/>
              <a:ea typeface="+mj-ea"/>
            </a:endParaRPr>
          </a:p>
          <a:p>
            <a:pPr lvl="1"/>
            <a:r>
              <a:rPr lang="zh-CN" altLang="en-US" sz="2000" dirty="0">
                <a:latin typeface="+mj-ea"/>
                <a:ea typeface="+mj-ea"/>
              </a:rPr>
              <a:t>（</a:t>
            </a:r>
            <a:r>
              <a:rPr lang="en-US" altLang="zh-CN" sz="2000" dirty="0">
                <a:latin typeface="+mj-ea"/>
                <a:ea typeface="+mj-ea"/>
              </a:rPr>
              <a:t>2</a:t>
            </a:r>
            <a:r>
              <a:rPr lang="zh-CN" altLang="en-US" sz="2000" dirty="0">
                <a:latin typeface="+mj-ea"/>
                <a:ea typeface="+mj-ea"/>
              </a:rPr>
              <a:t>）</a:t>
            </a:r>
            <a:r>
              <a:rPr lang="en-US" altLang="zh-CN" sz="2000" dirty="0">
                <a:latin typeface="+mj-ea"/>
                <a:ea typeface="+mj-ea"/>
              </a:rPr>
              <a:t>GENERAL_CONTAIN_KEYWORD_INVERTED_INDEX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accent1"/>
                </a:solidFill>
                <a:latin typeface="+mj-ea"/>
                <a:ea typeface="+mj-ea"/>
              </a:rPr>
              <a:t>kBidWordSegmentMatchType</a:t>
            </a: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lvl="1"/>
            <a:endParaRPr lang="en-US" altLang="zh-CN" sz="2000" dirty="0">
              <a:latin typeface="+mj-ea"/>
              <a:ea typeface="+mj-ea"/>
            </a:endParaRPr>
          </a:p>
          <a:p>
            <a:pPr lvl="1"/>
            <a:r>
              <a:rPr lang="zh-CN" altLang="en-US" sz="2000" dirty="0">
                <a:latin typeface="+mj-ea"/>
                <a:ea typeface="+mj-ea"/>
              </a:rPr>
              <a:t>（</a:t>
            </a:r>
            <a:r>
              <a:rPr lang="en-US" altLang="zh-CN" sz="2000" dirty="0">
                <a:latin typeface="+mj-ea"/>
                <a:ea typeface="+mj-ea"/>
              </a:rPr>
              <a:t>3</a:t>
            </a:r>
            <a:r>
              <a:rPr lang="zh-CN" altLang="en-US" sz="2000" dirty="0">
                <a:latin typeface="+mj-ea"/>
                <a:ea typeface="+mj-ea"/>
              </a:rPr>
              <a:t>）</a:t>
            </a:r>
            <a:r>
              <a:rPr lang="en-US" altLang="zh-CN" sz="2000" dirty="0">
                <a:latin typeface="+mj-ea"/>
                <a:ea typeface="+mj-ea"/>
              </a:rPr>
              <a:t>QUALITY_SHOP_INVERTED_INDEX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1204</a:t>
            </a:r>
          </a:p>
          <a:p>
            <a:pPr lvl="1"/>
            <a:endParaRPr lang="en-US" altLang="zh-CN" sz="2000" dirty="0">
              <a:latin typeface="+mj-ea"/>
              <a:ea typeface="+mj-ea"/>
            </a:endParaRPr>
          </a:p>
          <a:p>
            <a:pPr lvl="1"/>
            <a:r>
              <a:rPr lang="zh-CN" altLang="en-US" sz="2000" dirty="0">
                <a:latin typeface="+mj-ea"/>
                <a:ea typeface="+mj-ea"/>
              </a:rPr>
              <a:t>（</a:t>
            </a:r>
            <a:r>
              <a:rPr lang="en-US" altLang="zh-CN" sz="2000" dirty="0">
                <a:latin typeface="+mj-ea"/>
                <a:ea typeface="+mj-ea"/>
              </a:rPr>
              <a:t>4</a:t>
            </a:r>
            <a:r>
              <a:rPr lang="zh-CN" altLang="en-US" sz="2000" dirty="0">
                <a:latin typeface="+mj-ea"/>
                <a:ea typeface="+mj-ea"/>
              </a:rPr>
              <a:t>）</a:t>
            </a:r>
            <a:r>
              <a:rPr lang="en-US" altLang="zh-CN" sz="2000" dirty="0">
                <a:latin typeface="+mj-ea"/>
                <a:ea typeface="+mj-ea"/>
              </a:rPr>
              <a:t>NEGATIVE_KEYWORD_INVERTED_INDEX</a:t>
            </a:r>
          </a:p>
          <a:p>
            <a:pPr lvl="1"/>
            <a:endParaRPr lang="en-US" altLang="zh-CN" sz="2000" dirty="0">
              <a:latin typeface="+mj-ea"/>
              <a:ea typeface="+mj-ea"/>
            </a:endParaRPr>
          </a:p>
          <a:p>
            <a:pPr lvl="1"/>
            <a:r>
              <a:rPr lang="zh-CN" altLang="en-US" sz="2000" dirty="0">
                <a:latin typeface="+mj-ea"/>
                <a:ea typeface="+mj-ea"/>
              </a:rPr>
              <a:t>（</a:t>
            </a:r>
            <a:r>
              <a:rPr lang="en-US" altLang="zh-CN" sz="2000" dirty="0">
                <a:latin typeface="+mj-ea"/>
                <a:ea typeface="+mj-ea"/>
              </a:rPr>
              <a:t>5</a:t>
            </a:r>
            <a:r>
              <a:rPr lang="zh-CN" altLang="en-US" sz="2000" dirty="0">
                <a:latin typeface="+mj-ea"/>
                <a:ea typeface="+mj-ea"/>
              </a:rPr>
              <a:t>）</a:t>
            </a:r>
            <a:r>
              <a:rPr lang="en-US" altLang="zh-CN" sz="2000" dirty="0">
                <a:latin typeface="+mj-ea"/>
                <a:ea typeface="+mj-ea"/>
              </a:rPr>
              <a:t>SEARCH_INTELLIGENT_INVERTED_INDEX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非</a:t>
            </a: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1204</a:t>
            </a:r>
          </a:p>
          <a:p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4" name="圆角矩形 3">
            <a:hlinkClick r:id="rId2" action="ppaction://hlinksldjump"/>
          </p:cNvPr>
          <p:cNvSpPr/>
          <p:nvPr/>
        </p:nvSpPr>
        <p:spPr bwMode="auto">
          <a:xfrm>
            <a:off x="7920372" y="6054890"/>
            <a:ext cx="720080" cy="3600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返回</a:t>
            </a:r>
            <a:endParaRPr lang="zh-CN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9785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</p:spPr>
        <p:txBody>
          <a:bodyPr/>
          <a:lstStyle/>
          <a:p>
            <a:r>
              <a:rPr lang="en-US" altLang="zh-CN" dirty="0"/>
              <a:t>3 </a:t>
            </a:r>
            <a:r>
              <a:rPr lang="en-US" altLang="zh-CN" dirty="0" err="1"/>
              <a:t>adserver</a:t>
            </a:r>
            <a:r>
              <a:rPr lang="zh-CN" altLang="en-US" dirty="0"/>
              <a:t>搜索广告业务逻辑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196752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2"/>
                </a:solidFill>
                <a:latin typeface="+mj-ea"/>
                <a:ea typeface="+mj-ea"/>
              </a:rPr>
              <a:t>请求</a:t>
            </a:r>
            <a:r>
              <a:rPr lang="en-US" altLang="zh-CN" sz="2800" dirty="0">
                <a:solidFill>
                  <a:schemeClr val="tx2"/>
                </a:solidFill>
                <a:latin typeface="+mj-ea"/>
                <a:ea typeface="+mj-ea"/>
              </a:rPr>
              <a:t>retrieval</a:t>
            </a:r>
            <a:r>
              <a:rPr lang="zh-CN" altLang="en-US" sz="2800" dirty="0">
                <a:solidFill>
                  <a:schemeClr val="tx2"/>
                </a:solidFill>
                <a:latin typeface="+mj-ea"/>
                <a:ea typeface="+mj-ea"/>
              </a:rPr>
              <a:t>服务器，检索广告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1043608" y="2852936"/>
            <a:ext cx="1368152" cy="17281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 err="1" smtClean="0">
                <a:latin typeface="+mj-ea"/>
                <a:ea typeface="+mj-ea"/>
              </a:rPr>
              <a:t>Adserver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4247964" y="1988840"/>
            <a:ext cx="3384376" cy="3672408"/>
          </a:xfrm>
          <a:prstGeom prst="roundRect">
            <a:avLst>
              <a:gd name="adj" fmla="val 846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Retrieval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4961756" y="2636912"/>
            <a:ext cx="1878496" cy="86409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>
                <a:latin typeface="+mj-ea"/>
                <a:ea typeface="+mj-ea"/>
              </a:rPr>
              <a:t>i</a:t>
            </a:r>
            <a:r>
              <a:rPr lang="en-US" altLang="zh-CN" dirty="0" smtClean="0">
                <a:latin typeface="+mj-ea"/>
                <a:ea typeface="+mj-ea"/>
              </a:rPr>
              <a:t>plist_0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5000904" y="4005064"/>
            <a:ext cx="1878496" cy="86409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 smtClean="0">
                <a:latin typeface="+mj-ea"/>
                <a:ea typeface="+mj-ea"/>
              </a:rPr>
              <a:t>iplist_1</a:t>
            </a:r>
          </a:p>
        </p:txBody>
      </p:sp>
      <p:sp>
        <p:nvSpPr>
          <p:cNvPr id="2" name="右箭头 1"/>
          <p:cNvSpPr/>
          <p:nvPr/>
        </p:nvSpPr>
        <p:spPr bwMode="auto">
          <a:xfrm rot="20777310">
            <a:off x="2380782" y="2992295"/>
            <a:ext cx="2510851" cy="648072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 smtClean="0">
              <a:latin typeface="+mj-ea"/>
              <a:ea typeface="+mj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411760" y="4751768"/>
            <a:ext cx="0" cy="162956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211960" y="4751768"/>
            <a:ext cx="0" cy="162956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右箭头 14"/>
          <p:cNvSpPr/>
          <p:nvPr/>
        </p:nvSpPr>
        <p:spPr bwMode="auto">
          <a:xfrm rot="999534">
            <a:off x="2379952" y="3775297"/>
            <a:ext cx="2510851" cy="648072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 smtClean="0">
              <a:latin typeface="+mj-ea"/>
              <a:ea typeface="+mj-ea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411760" y="5877272"/>
            <a:ext cx="1800200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43808" y="556654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</a:rPr>
              <a:t>100ms</a:t>
            </a:r>
            <a:endParaRPr lang="zh-CN" altLang="en-US" b="1" dirty="0" smtClean="0">
              <a:latin typeface="+mj-ea"/>
              <a:ea typeface="+mj-ea"/>
            </a:endParaRPr>
          </a:p>
        </p:txBody>
      </p:sp>
      <p:sp>
        <p:nvSpPr>
          <p:cNvPr id="20" name="圆角矩形 19">
            <a:hlinkClick r:id="rId3" action="ppaction://hlinksldjump"/>
          </p:cNvPr>
          <p:cNvSpPr/>
          <p:nvPr/>
        </p:nvSpPr>
        <p:spPr bwMode="auto">
          <a:xfrm>
            <a:off x="7920372" y="6054890"/>
            <a:ext cx="720080" cy="3600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返回</a:t>
            </a:r>
            <a:endParaRPr lang="zh-CN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9785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</p:spPr>
        <p:txBody>
          <a:bodyPr/>
          <a:lstStyle/>
          <a:p>
            <a:r>
              <a:rPr lang="en-US" altLang="zh-CN" dirty="0"/>
              <a:t>3 </a:t>
            </a:r>
            <a:r>
              <a:rPr lang="en-US" altLang="zh-CN" dirty="0" err="1"/>
              <a:t>adserver</a:t>
            </a:r>
            <a:r>
              <a:rPr lang="zh-CN" altLang="en-US" dirty="0"/>
              <a:t>搜索广告业务逻辑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196752"/>
            <a:ext cx="871296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tx2"/>
                </a:solidFill>
                <a:latin typeface="+mj-ea"/>
                <a:ea typeface="+mj-ea"/>
              </a:rPr>
              <a:t>SPU</a:t>
            </a:r>
            <a:r>
              <a:rPr lang="zh-CN" altLang="en-US" sz="2800" dirty="0" smtClean="0">
                <a:solidFill>
                  <a:schemeClr val="tx2"/>
                </a:solidFill>
                <a:latin typeface="+mj-ea"/>
                <a:ea typeface="+mj-ea"/>
              </a:rPr>
              <a:t>去重</a:t>
            </a:r>
            <a:endParaRPr lang="en-US" altLang="zh-CN" sz="2800" dirty="0" smtClean="0">
              <a:solidFill>
                <a:schemeClr val="tx2"/>
              </a:solidFill>
              <a:latin typeface="+mj-ea"/>
              <a:ea typeface="+mj-ea"/>
            </a:endParaRPr>
          </a:p>
          <a:p>
            <a:endParaRPr lang="en-US" altLang="zh-CN" sz="2800" dirty="0" smtClean="0">
              <a:latin typeface="+mj-ea"/>
              <a:ea typeface="+mj-ea"/>
            </a:endParaRPr>
          </a:p>
          <a:p>
            <a:pPr lvl="1">
              <a:lnSpc>
                <a:spcPct val="200000"/>
              </a:lnSpc>
            </a:pPr>
            <a:r>
              <a:rPr lang="en-US" altLang="zh-CN" sz="2800" dirty="0" err="1" smtClean="0">
                <a:latin typeface="+mj-ea"/>
                <a:ea typeface="+mj-ea"/>
              </a:rPr>
              <a:t>Spu</a:t>
            </a:r>
            <a:r>
              <a:rPr lang="zh-CN" altLang="en-US" sz="2800" dirty="0" smtClean="0">
                <a:latin typeface="+mj-ea"/>
                <a:ea typeface="+mj-ea"/>
              </a:rPr>
              <a:t>白名单里的</a:t>
            </a:r>
            <a:r>
              <a:rPr lang="en-US" altLang="zh-CN" sz="2800" dirty="0" err="1" smtClean="0">
                <a:latin typeface="+mj-ea"/>
                <a:ea typeface="+mj-ea"/>
              </a:rPr>
              <a:t>spuid</a:t>
            </a:r>
            <a:r>
              <a:rPr lang="zh-CN" altLang="en-US" sz="2800" dirty="0" smtClean="0">
                <a:latin typeface="+mj-ea"/>
                <a:ea typeface="+mj-ea"/>
              </a:rPr>
              <a:t>不做去重：</a:t>
            </a:r>
            <a:endParaRPr lang="en-US" altLang="zh-CN" sz="2800" dirty="0" smtClean="0">
              <a:latin typeface="+mj-ea"/>
              <a:ea typeface="+mj-ea"/>
            </a:endParaRPr>
          </a:p>
          <a:p>
            <a:pPr lvl="2"/>
            <a:r>
              <a:rPr lang="en-US" altLang="zh-CN" sz="2400" dirty="0" err="1" smtClean="0">
                <a:latin typeface="+mj-ea"/>
                <a:ea typeface="+mj-ea"/>
              </a:rPr>
              <a:t>pm_spu_remove_duplicate_white_list</a:t>
            </a:r>
            <a:endParaRPr lang="en-US" altLang="zh-CN" sz="2400" dirty="0" smtClean="0">
              <a:latin typeface="+mj-ea"/>
              <a:ea typeface="+mj-ea"/>
            </a:endParaRPr>
          </a:p>
          <a:p>
            <a:pPr lvl="1"/>
            <a:endParaRPr lang="en-US" altLang="zh-CN" sz="2800" dirty="0">
              <a:latin typeface="+mj-ea"/>
              <a:ea typeface="+mj-ea"/>
            </a:endParaRPr>
          </a:p>
          <a:p>
            <a:pPr lvl="1">
              <a:lnSpc>
                <a:spcPct val="200000"/>
              </a:lnSpc>
            </a:pPr>
            <a:r>
              <a:rPr lang="zh-CN" altLang="en-US" sz="2800" dirty="0" smtClean="0">
                <a:latin typeface="+mj-ea"/>
                <a:ea typeface="+mj-ea"/>
              </a:rPr>
              <a:t>去重规则：</a:t>
            </a:r>
            <a:endParaRPr lang="en-US" altLang="zh-CN" sz="2800" dirty="0" smtClean="0">
              <a:latin typeface="+mj-ea"/>
              <a:ea typeface="+mj-ea"/>
            </a:endParaRPr>
          </a:p>
          <a:p>
            <a:pPr lvl="2"/>
            <a:r>
              <a:rPr lang="en-US" altLang="zh-CN" sz="2400" dirty="0" smtClean="0">
                <a:latin typeface="+mj-ea"/>
                <a:ea typeface="+mj-ea"/>
              </a:rPr>
              <a:t>1</a:t>
            </a:r>
            <a:r>
              <a:rPr lang="zh-CN" altLang="en-US" sz="2400" dirty="0" smtClean="0">
                <a:latin typeface="+mj-ea"/>
                <a:ea typeface="+mj-ea"/>
              </a:rPr>
              <a:t>）</a:t>
            </a:r>
            <a:r>
              <a:rPr lang="en-US" altLang="zh-CN" sz="2400" dirty="0" err="1" smtClean="0">
                <a:latin typeface="+mj-ea"/>
                <a:ea typeface="+mj-ea"/>
              </a:rPr>
              <a:t>spu_id</a:t>
            </a:r>
            <a:r>
              <a:rPr lang="zh-CN" altLang="en-US" sz="2400" dirty="0" smtClean="0">
                <a:latin typeface="+mj-ea"/>
                <a:ea typeface="+mj-ea"/>
              </a:rPr>
              <a:t>相同</a:t>
            </a:r>
            <a:r>
              <a:rPr lang="zh-CN" altLang="en-US" sz="2400" dirty="0">
                <a:latin typeface="+mj-ea"/>
                <a:ea typeface="+mj-ea"/>
              </a:rPr>
              <a:t>，</a:t>
            </a:r>
            <a:r>
              <a:rPr lang="zh-CN" altLang="en-US" sz="2400" dirty="0" smtClean="0">
                <a:latin typeface="+mj-ea"/>
                <a:ea typeface="+mj-ea"/>
              </a:rPr>
              <a:t>保留</a:t>
            </a:r>
            <a:r>
              <a:rPr lang="en-US" altLang="zh-CN" sz="2400" dirty="0" err="1" smtClean="0">
                <a:latin typeface="+mj-ea"/>
                <a:ea typeface="+mj-ea"/>
              </a:rPr>
              <a:t>bid_price</a:t>
            </a:r>
            <a:r>
              <a:rPr lang="zh-CN" altLang="en-US" sz="2400" dirty="0" smtClean="0">
                <a:latin typeface="+mj-ea"/>
                <a:ea typeface="+mj-ea"/>
              </a:rPr>
              <a:t>出价高的</a:t>
            </a:r>
            <a:endParaRPr lang="en-US" altLang="zh-CN" sz="2400" dirty="0" smtClean="0">
              <a:latin typeface="+mj-ea"/>
              <a:ea typeface="+mj-ea"/>
            </a:endParaRPr>
          </a:p>
          <a:p>
            <a:pPr lvl="2"/>
            <a:r>
              <a:rPr lang="en-US" altLang="zh-CN" sz="2400" dirty="0" smtClean="0">
                <a:latin typeface="+mj-ea"/>
                <a:ea typeface="+mj-ea"/>
              </a:rPr>
              <a:t>2</a:t>
            </a:r>
            <a:r>
              <a:rPr lang="zh-CN" altLang="en-US" sz="2400" dirty="0" smtClean="0">
                <a:latin typeface="+mj-ea"/>
                <a:ea typeface="+mj-ea"/>
              </a:rPr>
              <a:t>）</a:t>
            </a:r>
            <a:r>
              <a:rPr lang="en-US" altLang="zh-CN" sz="2400" dirty="0" err="1">
                <a:latin typeface="+mj-ea"/>
                <a:ea typeface="+mj-ea"/>
              </a:rPr>
              <a:t>spu_id</a:t>
            </a:r>
            <a:r>
              <a:rPr lang="zh-CN" altLang="en-US" sz="2400" dirty="0" smtClean="0">
                <a:latin typeface="+mj-ea"/>
                <a:ea typeface="+mj-ea"/>
              </a:rPr>
              <a:t>相同，</a:t>
            </a:r>
            <a:r>
              <a:rPr lang="en-US" altLang="zh-CN" sz="2400" dirty="0" err="1" smtClean="0">
                <a:latin typeface="+mj-ea"/>
                <a:ea typeface="+mj-ea"/>
              </a:rPr>
              <a:t>bid_price</a:t>
            </a:r>
            <a:r>
              <a:rPr lang="zh-CN" altLang="en-US" sz="2400" dirty="0" smtClean="0">
                <a:latin typeface="+mj-ea"/>
                <a:ea typeface="+mj-ea"/>
              </a:rPr>
              <a:t>相同，保留素材</a:t>
            </a:r>
            <a:r>
              <a:rPr lang="en-US" altLang="zh-CN" sz="2400" dirty="0" smtClean="0">
                <a:latin typeface="+mj-ea"/>
                <a:ea typeface="+mj-ea"/>
              </a:rPr>
              <a:t>id</a:t>
            </a:r>
            <a:r>
              <a:rPr lang="zh-CN" altLang="en-US" sz="2400" dirty="0">
                <a:latin typeface="+mj-ea"/>
                <a:ea typeface="+mj-ea"/>
              </a:rPr>
              <a:t>小的</a:t>
            </a: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4" name="圆角矩形 3">
            <a:hlinkClick r:id="rId2" action="ppaction://hlinksldjump"/>
          </p:cNvPr>
          <p:cNvSpPr/>
          <p:nvPr/>
        </p:nvSpPr>
        <p:spPr bwMode="auto">
          <a:xfrm>
            <a:off x="7920372" y="6054890"/>
            <a:ext cx="720080" cy="3600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返回</a:t>
            </a:r>
            <a:endParaRPr lang="zh-CN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5045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</p:spPr>
        <p:txBody>
          <a:bodyPr/>
          <a:lstStyle/>
          <a:p>
            <a:r>
              <a:rPr lang="en-US" altLang="zh-CN" dirty="0"/>
              <a:t>3 </a:t>
            </a:r>
            <a:r>
              <a:rPr lang="en-US" altLang="zh-CN" dirty="0" err="1"/>
              <a:t>adserver</a:t>
            </a:r>
            <a:r>
              <a:rPr lang="zh-CN" altLang="en-US" dirty="0"/>
              <a:t>搜索广告业务逻辑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196752"/>
            <a:ext cx="72368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tx2"/>
                </a:solidFill>
                <a:latin typeface="+mj-ea"/>
                <a:ea typeface="+mj-ea"/>
              </a:rPr>
              <a:t>广告补足</a:t>
            </a:r>
            <a:endParaRPr lang="en-US" altLang="zh-CN" sz="2800" dirty="0" smtClean="0">
              <a:solidFill>
                <a:schemeClr val="tx2"/>
              </a:solidFill>
              <a:latin typeface="+mj-ea"/>
              <a:ea typeface="+mj-ea"/>
            </a:endParaRPr>
          </a:p>
          <a:p>
            <a:pPr lvl="2"/>
            <a:r>
              <a:rPr lang="zh-CN" altLang="en-US" sz="2400" dirty="0" smtClean="0">
                <a:latin typeface="+mj-ea"/>
                <a:ea typeface="+mj-ea"/>
              </a:rPr>
              <a:t>目前仅</a:t>
            </a:r>
            <a:r>
              <a:rPr lang="en-US" altLang="zh-CN" sz="2400" dirty="0" smtClean="0">
                <a:latin typeface="+mj-ea"/>
                <a:ea typeface="+mj-ea"/>
              </a:rPr>
              <a:t>292, 2073</a:t>
            </a:r>
            <a:r>
              <a:rPr lang="zh-CN" altLang="en-US" sz="2400" dirty="0" smtClean="0">
                <a:latin typeface="+mj-ea"/>
                <a:ea typeface="+mj-ea"/>
              </a:rPr>
              <a:t>广告位需要补足</a:t>
            </a:r>
            <a:endParaRPr lang="en-US" altLang="zh-CN" sz="2400" dirty="0" smtClean="0">
              <a:latin typeface="+mj-ea"/>
              <a:ea typeface="+mj-ea"/>
            </a:endParaRPr>
          </a:p>
          <a:p>
            <a:endParaRPr lang="en-US" altLang="zh-CN" sz="2800" dirty="0">
              <a:latin typeface="+mj-ea"/>
              <a:ea typeface="+mj-ea"/>
            </a:endParaRPr>
          </a:p>
          <a:p>
            <a:endParaRPr lang="en-US" altLang="zh-CN" sz="2800" dirty="0" smtClean="0">
              <a:latin typeface="+mj-ea"/>
              <a:ea typeface="+mj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2"/>
                </a:solidFill>
                <a:latin typeface="+mj-ea"/>
                <a:ea typeface="+mj-ea"/>
              </a:rPr>
              <a:t>搜索词对应自然结果</a:t>
            </a:r>
            <a:r>
              <a:rPr lang="en-US" altLang="zh-CN" sz="2800" dirty="0" err="1">
                <a:solidFill>
                  <a:schemeClr val="tx2"/>
                </a:solidFill>
                <a:latin typeface="+mj-ea"/>
                <a:ea typeface="+mj-ea"/>
              </a:rPr>
              <a:t>redis</a:t>
            </a:r>
            <a:endParaRPr lang="en-US" altLang="zh-CN" sz="2800" dirty="0">
              <a:solidFill>
                <a:schemeClr val="tx2"/>
              </a:solidFill>
              <a:latin typeface="+mj-ea"/>
              <a:ea typeface="+mj-ea"/>
            </a:endParaRPr>
          </a:p>
          <a:p>
            <a:pPr lvl="2"/>
            <a:r>
              <a:rPr lang="en-US" altLang="zh-CN" sz="2400" dirty="0" err="1" smtClean="0">
                <a:latin typeface="+mj-ea"/>
                <a:ea typeface="+mj-ea"/>
              </a:rPr>
              <a:t>query_natural_redis_ip</a:t>
            </a:r>
            <a:r>
              <a:rPr lang="en-US" altLang="zh-CN" sz="2400" dirty="0" smtClean="0">
                <a:latin typeface="+mj-ea"/>
                <a:ea typeface="+mj-ea"/>
              </a:rPr>
              <a:t> </a:t>
            </a:r>
            <a:r>
              <a:rPr lang="en-US" altLang="zh-CN" sz="2400" dirty="0">
                <a:latin typeface="+mj-ea"/>
                <a:ea typeface="+mj-ea"/>
              </a:rPr>
              <a:t>= </a:t>
            </a:r>
            <a:r>
              <a:rPr lang="en-US" altLang="zh-CN" sz="2400" dirty="0" smtClean="0">
                <a:latin typeface="+mj-ea"/>
                <a:ea typeface="+mj-ea"/>
              </a:rPr>
              <a:t>127.0.0.1</a:t>
            </a:r>
          </a:p>
          <a:p>
            <a:pPr lvl="2"/>
            <a:r>
              <a:rPr lang="en-US" altLang="zh-CN" sz="2400" dirty="0" err="1" smtClean="0">
                <a:latin typeface="+mj-ea"/>
                <a:ea typeface="+mj-ea"/>
              </a:rPr>
              <a:t>query_natural_redis_port</a:t>
            </a:r>
            <a:r>
              <a:rPr lang="en-US" altLang="zh-CN" sz="2400" dirty="0" smtClean="0">
                <a:latin typeface="+mj-ea"/>
                <a:ea typeface="+mj-ea"/>
              </a:rPr>
              <a:t> </a:t>
            </a:r>
            <a:r>
              <a:rPr lang="en-US" altLang="zh-CN" sz="2400" dirty="0">
                <a:latin typeface="+mj-ea"/>
                <a:ea typeface="+mj-ea"/>
              </a:rPr>
              <a:t>= </a:t>
            </a:r>
            <a:r>
              <a:rPr lang="en-US" altLang="zh-CN" sz="2400" dirty="0" smtClean="0">
                <a:latin typeface="+mj-ea"/>
                <a:ea typeface="+mj-ea"/>
              </a:rPr>
              <a:t>26879</a:t>
            </a:r>
          </a:p>
          <a:p>
            <a:pPr lvl="2"/>
            <a:r>
              <a:rPr lang="en-US" altLang="zh-CN" sz="2400" dirty="0" err="1" smtClean="0">
                <a:latin typeface="+mj-ea"/>
                <a:ea typeface="+mj-ea"/>
              </a:rPr>
              <a:t>query_natural_redis_index</a:t>
            </a:r>
            <a:r>
              <a:rPr lang="en-US" altLang="zh-CN" sz="2400" dirty="0" smtClean="0">
                <a:latin typeface="+mj-ea"/>
                <a:ea typeface="+mj-ea"/>
              </a:rPr>
              <a:t> </a:t>
            </a:r>
            <a:r>
              <a:rPr lang="en-US" altLang="zh-CN" sz="2400" dirty="0">
                <a:latin typeface="+mj-ea"/>
                <a:ea typeface="+mj-ea"/>
              </a:rPr>
              <a:t>= 0</a:t>
            </a:r>
            <a:endParaRPr lang="en-US" altLang="zh-CN" sz="2400" dirty="0" smtClean="0">
              <a:latin typeface="+mj-ea"/>
              <a:ea typeface="+mj-ea"/>
            </a:endParaRPr>
          </a:p>
        </p:txBody>
      </p:sp>
      <p:sp>
        <p:nvSpPr>
          <p:cNvPr id="4" name="圆角矩形 3">
            <a:hlinkClick r:id="rId3" action="ppaction://hlinksldjump"/>
          </p:cNvPr>
          <p:cNvSpPr/>
          <p:nvPr/>
        </p:nvSpPr>
        <p:spPr bwMode="auto">
          <a:xfrm>
            <a:off x="7920372" y="6054890"/>
            <a:ext cx="720080" cy="3600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返回</a:t>
            </a:r>
            <a:endParaRPr lang="zh-CN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5045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</p:spPr>
        <p:txBody>
          <a:bodyPr/>
          <a:lstStyle/>
          <a:p>
            <a:r>
              <a:rPr lang="en-US" altLang="zh-CN" dirty="0"/>
              <a:t>3 </a:t>
            </a:r>
            <a:r>
              <a:rPr lang="en-US" altLang="zh-CN" dirty="0" err="1"/>
              <a:t>adserver</a:t>
            </a:r>
            <a:r>
              <a:rPr lang="zh-CN" altLang="en-US" dirty="0"/>
              <a:t>搜索广告业务逻辑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3710" y="1196751"/>
            <a:ext cx="669674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tx2"/>
                </a:solidFill>
                <a:latin typeface="+mj-ea"/>
                <a:ea typeface="+mj-ea"/>
              </a:rPr>
              <a:t>上下架过滤</a:t>
            </a:r>
            <a:endParaRPr lang="en-US" altLang="zh-CN" sz="2800" dirty="0" smtClean="0">
              <a:latin typeface="+mj-ea"/>
              <a:ea typeface="+mj-ea"/>
            </a:endParaRPr>
          </a:p>
          <a:p>
            <a:pPr lvl="2"/>
            <a:r>
              <a:rPr lang="zh-CN" altLang="en-US" sz="2400" dirty="0" smtClean="0">
                <a:latin typeface="+mj-ea"/>
                <a:ea typeface="+mj-ea"/>
              </a:rPr>
              <a:t>商品</a:t>
            </a:r>
            <a:r>
              <a:rPr lang="en-US" altLang="zh-CN" sz="2400" dirty="0" err="1" smtClean="0">
                <a:latin typeface="+mj-ea"/>
                <a:ea typeface="+mj-ea"/>
              </a:rPr>
              <a:t>redis</a:t>
            </a:r>
            <a:r>
              <a:rPr lang="zh-CN" altLang="en-US" sz="2400" dirty="0" smtClean="0">
                <a:latin typeface="+mj-ea"/>
                <a:ea typeface="+mj-ea"/>
              </a:rPr>
              <a:t>中查询不到的</a:t>
            </a:r>
            <a:r>
              <a:rPr lang="en-US" altLang="zh-CN" sz="2400" dirty="0" err="1" smtClean="0">
                <a:latin typeface="+mj-ea"/>
                <a:ea typeface="+mj-ea"/>
              </a:rPr>
              <a:t>sku</a:t>
            </a:r>
            <a:r>
              <a:rPr lang="zh-CN" altLang="en-US" sz="2400" dirty="0" smtClean="0">
                <a:latin typeface="+mj-ea"/>
                <a:ea typeface="+mj-ea"/>
              </a:rPr>
              <a:t>、或者</a:t>
            </a:r>
            <a:r>
              <a:rPr lang="en-US" altLang="zh-CN" sz="2400" dirty="0" smtClean="0">
                <a:latin typeface="+mj-ea"/>
                <a:ea typeface="+mj-ea"/>
              </a:rPr>
              <a:t>state</a:t>
            </a:r>
            <a:r>
              <a:rPr lang="zh-CN" altLang="en-US" sz="2400" dirty="0" smtClean="0">
                <a:latin typeface="+mj-ea"/>
                <a:ea typeface="+mj-ea"/>
              </a:rPr>
              <a:t>字段无效的</a:t>
            </a:r>
            <a:r>
              <a:rPr lang="en-US" altLang="zh-CN" sz="2400" dirty="0" err="1" smtClean="0">
                <a:latin typeface="+mj-ea"/>
                <a:ea typeface="+mj-ea"/>
              </a:rPr>
              <a:t>sku</a:t>
            </a:r>
            <a:r>
              <a:rPr lang="zh-CN" altLang="en-US" sz="2400" dirty="0" smtClean="0">
                <a:latin typeface="+mj-ea"/>
                <a:ea typeface="+mj-ea"/>
              </a:rPr>
              <a:t>，做下架处理</a:t>
            </a:r>
            <a:endParaRPr lang="en-US" altLang="zh-CN" sz="2400" dirty="0" smtClean="0">
              <a:latin typeface="+mj-ea"/>
              <a:ea typeface="+mj-ea"/>
            </a:endParaRPr>
          </a:p>
          <a:p>
            <a:endParaRPr lang="en-US" altLang="zh-CN" sz="2800" dirty="0" smtClean="0">
              <a:latin typeface="+mj-ea"/>
              <a:ea typeface="+mj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2"/>
                </a:solidFill>
                <a:latin typeface="+mj-ea"/>
                <a:ea typeface="+mj-ea"/>
              </a:rPr>
              <a:t>类目黑名单过滤</a:t>
            </a:r>
            <a:endParaRPr lang="en-US" altLang="zh-CN" sz="2800" dirty="0">
              <a:solidFill>
                <a:schemeClr val="tx2"/>
              </a:solidFill>
              <a:latin typeface="+mj-ea"/>
              <a:ea typeface="+mj-ea"/>
            </a:endParaRPr>
          </a:p>
          <a:p>
            <a:pPr lvl="2"/>
            <a:r>
              <a:rPr lang="en-US" altLang="zh-CN" sz="2400" dirty="0" err="1">
                <a:latin typeface="+mj-ea"/>
                <a:ea typeface="+mj-ea"/>
              </a:rPr>
              <a:t>pm_black_cid_dict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4" name="圆角矩形 3">
            <a:hlinkClick r:id="rId3" action="ppaction://hlinksldjump"/>
          </p:cNvPr>
          <p:cNvSpPr/>
          <p:nvPr/>
        </p:nvSpPr>
        <p:spPr bwMode="auto">
          <a:xfrm>
            <a:off x="7920372" y="6054890"/>
            <a:ext cx="720080" cy="3600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返回</a:t>
            </a:r>
            <a:endParaRPr lang="zh-CN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5045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43608" y="1628800"/>
            <a:ext cx="5904656" cy="4248472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搜索广告介绍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广告架构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 </a:t>
            </a:r>
            <a:r>
              <a:rPr lang="en-US" altLang="zh-CN" dirty="0" err="1" smtClean="0"/>
              <a:t>adserver</a:t>
            </a:r>
            <a:r>
              <a:rPr lang="zh-CN" altLang="en-US" dirty="0" smtClean="0"/>
              <a:t>搜索广告业务逻辑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 Q&amp;A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271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</p:spPr>
        <p:txBody>
          <a:bodyPr/>
          <a:lstStyle/>
          <a:p>
            <a:r>
              <a:rPr lang="en-US" altLang="zh-CN" dirty="0"/>
              <a:t>3 </a:t>
            </a:r>
            <a:r>
              <a:rPr lang="en-US" altLang="zh-CN" dirty="0" err="1"/>
              <a:t>adserver</a:t>
            </a:r>
            <a:r>
              <a:rPr lang="zh-CN" altLang="en-US" dirty="0"/>
              <a:t>搜索广告业务逻辑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710" y="1196751"/>
            <a:ext cx="669674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tx2"/>
                </a:solidFill>
                <a:latin typeface="+mj-ea"/>
                <a:ea typeface="+mj-ea"/>
              </a:rPr>
              <a:t>请求统一模型</a:t>
            </a:r>
            <a:endParaRPr lang="en-US" altLang="zh-CN" sz="2800" dirty="0" smtClean="0">
              <a:latin typeface="+mj-ea"/>
              <a:ea typeface="+mj-ea"/>
            </a:endParaRPr>
          </a:p>
          <a:p>
            <a:pPr lvl="2"/>
            <a:r>
              <a:rPr lang="zh-CN" altLang="en-US" sz="2400" dirty="0" smtClean="0">
                <a:latin typeface="+mj-ea"/>
                <a:ea typeface="+mj-ea"/>
              </a:rPr>
              <a:t>模型</a:t>
            </a:r>
            <a:r>
              <a:rPr lang="en-US" altLang="zh-CN" sz="2400" dirty="0" smtClean="0">
                <a:latin typeface="+mj-ea"/>
                <a:ea typeface="+mj-ea"/>
              </a:rPr>
              <a:t>id 60801</a:t>
            </a:r>
            <a:r>
              <a:rPr lang="zh-CN" altLang="en-US" sz="2400" dirty="0" smtClean="0">
                <a:latin typeface="+mj-ea"/>
                <a:ea typeface="+mj-ea"/>
              </a:rPr>
              <a:t>，同时返回</a:t>
            </a:r>
            <a:r>
              <a:rPr lang="en-US" altLang="zh-CN" sz="2400" dirty="0" err="1" smtClean="0">
                <a:latin typeface="+mj-ea"/>
                <a:ea typeface="+mj-ea"/>
              </a:rPr>
              <a:t>ctr</a:t>
            </a:r>
            <a:r>
              <a:rPr lang="zh-CN" altLang="en-US" sz="2400" dirty="0" smtClean="0">
                <a:latin typeface="+mj-ea"/>
                <a:ea typeface="+mj-ea"/>
              </a:rPr>
              <a:t>和</a:t>
            </a:r>
            <a:r>
              <a:rPr lang="en-US" altLang="zh-CN" sz="2400" dirty="0" err="1" smtClean="0">
                <a:latin typeface="+mj-ea"/>
                <a:ea typeface="+mj-ea"/>
              </a:rPr>
              <a:t>svr</a:t>
            </a:r>
            <a:endParaRPr lang="en-US" altLang="zh-CN" sz="2400" dirty="0">
              <a:latin typeface="+mj-ea"/>
              <a:ea typeface="+mj-ea"/>
            </a:endParaRPr>
          </a:p>
          <a:p>
            <a:pPr lvl="2"/>
            <a:endParaRPr lang="en-US" altLang="zh-CN" sz="2800" dirty="0" smtClean="0">
              <a:latin typeface="+mj-ea"/>
              <a:ea typeface="+mj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 smtClean="0">
                <a:solidFill>
                  <a:schemeClr val="tx2"/>
                </a:solidFill>
                <a:latin typeface="+mj-ea"/>
                <a:ea typeface="+mj-ea"/>
              </a:rPr>
              <a:t>Svr</a:t>
            </a:r>
            <a:r>
              <a:rPr lang="en-US" altLang="zh-CN" sz="2800" dirty="0" smtClean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r>
              <a:rPr lang="en-US" altLang="zh-CN" sz="2800" dirty="0" err="1" smtClean="0">
                <a:solidFill>
                  <a:schemeClr val="tx2"/>
                </a:solidFill>
                <a:latin typeface="+mj-ea"/>
                <a:ea typeface="+mj-ea"/>
              </a:rPr>
              <a:t>pk</a:t>
            </a:r>
            <a:r>
              <a:rPr lang="en-US" altLang="zh-CN" sz="2800" dirty="0" smtClean="0">
                <a:solidFill>
                  <a:schemeClr val="tx2"/>
                </a:solidFill>
                <a:latin typeface="+mj-ea"/>
                <a:ea typeface="+mj-ea"/>
              </a:rPr>
              <a:t>  </a:t>
            </a:r>
            <a:endParaRPr lang="en-US" altLang="zh-CN" sz="2800" dirty="0">
              <a:solidFill>
                <a:schemeClr val="tx2"/>
              </a:solidFill>
              <a:latin typeface="+mj-ea"/>
              <a:ea typeface="+mj-ea"/>
            </a:endParaRPr>
          </a:p>
          <a:p>
            <a:pPr lvl="2"/>
            <a:r>
              <a:rPr lang="en-US" altLang="zh-CN" sz="2400" dirty="0" smtClean="0">
                <a:latin typeface="+mj-ea"/>
                <a:ea typeface="+mj-ea"/>
              </a:rPr>
              <a:t>633</a:t>
            </a:r>
            <a:r>
              <a:rPr lang="zh-CN" altLang="en-US" sz="2400" dirty="0" smtClean="0">
                <a:latin typeface="+mj-ea"/>
                <a:ea typeface="+mj-ea"/>
              </a:rPr>
              <a:t>，</a:t>
            </a:r>
            <a:r>
              <a:rPr lang="en-US" altLang="zh-CN" sz="2400" dirty="0" smtClean="0">
                <a:latin typeface="+mj-ea"/>
                <a:ea typeface="+mj-ea"/>
              </a:rPr>
              <a:t>782</a:t>
            </a:r>
            <a:r>
              <a:rPr lang="zh-CN" altLang="en-US" sz="2400" dirty="0" smtClean="0">
                <a:latin typeface="+mj-ea"/>
                <a:ea typeface="+mj-ea"/>
              </a:rPr>
              <a:t>，</a:t>
            </a:r>
            <a:r>
              <a:rPr lang="en-US" altLang="zh-CN" sz="2400" dirty="0" smtClean="0">
                <a:latin typeface="+mj-ea"/>
                <a:ea typeface="+mj-ea"/>
              </a:rPr>
              <a:t>1292</a:t>
            </a:r>
            <a:r>
              <a:rPr lang="zh-CN" altLang="en-US" sz="2400" dirty="0" smtClean="0">
                <a:latin typeface="+mj-ea"/>
                <a:ea typeface="+mj-ea"/>
              </a:rPr>
              <a:t>，</a:t>
            </a:r>
            <a:r>
              <a:rPr lang="en-US" altLang="zh-CN" sz="2400" dirty="0" smtClean="0">
                <a:latin typeface="+mj-ea"/>
                <a:ea typeface="+mj-ea"/>
              </a:rPr>
              <a:t>1223</a:t>
            </a:r>
            <a:r>
              <a:rPr lang="zh-CN" altLang="en-US" sz="2400" dirty="0" smtClean="0">
                <a:latin typeface="+mj-ea"/>
                <a:ea typeface="+mj-ea"/>
              </a:rPr>
              <a:t>，</a:t>
            </a:r>
            <a:r>
              <a:rPr lang="en-US" altLang="zh-CN" sz="2400" dirty="0" smtClean="0">
                <a:latin typeface="+mj-ea"/>
                <a:ea typeface="+mj-ea"/>
              </a:rPr>
              <a:t>1476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8" name="圆角矩形 7">
            <a:hlinkClick r:id="rId3" action="ppaction://hlinksldjump"/>
          </p:cNvPr>
          <p:cNvSpPr/>
          <p:nvPr/>
        </p:nvSpPr>
        <p:spPr bwMode="auto">
          <a:xfrm>
            <a:off x="7920372" y="6054890"/>
            <a:ext cx="720080" cy="3600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返回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0" name="矩形 9">
            <a:hlinkClick r:id="rId4" action="ppaction://hlinksldjump"/>
          </p:cNvPr>
          <p:cNvSpPr/>
          <p:nvPr/>
        </p:nvSpPr>
        <p:spPr bwMode="auto">
          <a:xfrm>
            <a:off x="971600" y="3212976"/>
            <a:ext cx="122413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3088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</p:spPr>
        <p:txBody>
          <a:bodyPr/>
          <a:lstStyle/>
          <a:p>
            <a:r>
              <a:rPr lang="en-US" altLang="zh-CN" dirty="0"/>
              <a:t>3 </a:t>
            </a:r>
            <a:r>
              <a:rPr lang="en-US" altLang="zh-CN" dirty="0" err="1"/>
              <a:t>adserver</a:t>
            </a:r>
            <a:r>
              <a:rPr lang="zh-CN" altLang="en-US" dirty="0"/>
              <a:t>搜索广告业务逻辑</a:t>
            </a:r>
          </a:p>
        </p:txBody>
      </p:sp>
      <p:sp>
        <p:nvSpPr>
          <p:cNvPr id="4" name="圆角矩形 3">
            <a:hlinkClick r:id="rId3" action="ppaction://hlinksldjump"/>
          </p:cNvPr>
          <p:cNvSpPr/>
          <p:nvPr/>
        </p:nvSpPr>
        <p:spPr bwMode="auto">
          <a:xfrm>
            <a:off x="7920372" y="6054890"/>
            <a:ext cx="720080" cy="3600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返回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3710" y="732656"/>
            <a:ext cx="6696744" cy="824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 smtClean="0">
                <a:solidFill>
                  <a:schemeClr val="tx2"/>
                </a:solidFill>
                <a:latin typeface="+mj-ea"/>
                <a:ea typeface="+mj-ea"/>
              </a:rPr>
              <a:t>Svr</a:t>
            </a:r>
            <a:r>
              <a:rPr lang="en-US" altLang="zh-CN" sz="2800" dirty="0" smtClean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r>
              <a:rPr lang="en-US" altLang="zh-CN" sz="2800" dirty="0" err="1" smtClean="0">
                <a:solidFill>
                  <a:schemeClr val="tx2"/>
                </a:solidFill>
                <a:latin typeface="+mj-ea"/>
                <a:ea typeface="+mj-ea"/>
              </a:rPr>
              <a:t>pk</a:t>
            </a:r>
            <a:endParaRPr lang="en-US" altLang="zh-CN" sz="2800" dirty="0" smtClean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340584" y="2047752"/>
            <a:ext cx="775032" cy="3647098"/>
          </a:xfrm>
          <a:prstGeom prst="roundRect">
            <a:avLst>
              <a:gd name="adj" fmla="val 75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 smtClean="0">
                <a:latin typeface="+mj-ea"/>
                <a:ea typeface="+mj-ea"/>
              </a:rPr>
              <a:t>A1, A2, A3, A4, A5, A6, A7, A8,</a:t>
            </a:r>
          </a:p>
          <a:p>
            <a:pPr algn="ctr"/>
            <a:r>
              <a:rPr lang="en-US" altLang="zh-CN" dirty="0" smtClean="0">
                <a:latin typeface="+mj-ea"/>
                <a:ea typeface="+mj-ea"/>
              </a:rPr>
              <a:t>A9, ……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833856" y="2058446"/>
            <a:ext cx="833824" cy="362442"/>
          </a:xfrm>
          <a:prstGeom prst="roundRect">
            <a:avLst>
              <a:gd name="adj" fmla="val 75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 smtClean="0">
                <a:latin typeface="+mj-ea"/>
                <a:ea typeface="+mj-ea"/>
              </a:rPr>
              <a:t>N1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833856" y="2420888"/>
            <a:ext cx="833824" cy="362442"/>
          </a:xfrm>
          <a:prstGeom prst="roundRect">
            <a:avLst>
              <a:gd name="adj" fmla="val 75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 smtClean="0">
                <a:latin typeface="+mj-ea"/>
                <a:ea typeface="+mj-ea"/>
              </a:rPr>
              <a:t>N2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1833856" y="2783330"/>
            <a:ext cx="833824" cy="362442"/>
          </a:xfrm>
          <a:prstGeom prst="roundRect">
            <a:avLst>
              <a:gd name="adj" fmla="val 75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 smtClean="0">
                <a:latin typeface="+mj-ea"/>
                <a:ea typeface="+mj-ea"/>
              </a:rPr>
              <a:t>N3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1833856" y="3146384"/>
            <a:ext cx="833824" cy="362442"/>
          </a:xfrm>
          <a:prstGeom prst="roundRect">
            <a:avLst>
              <a:gd name="adj" fmla="val 75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 smtClean="0">
                <a:latin typeface="+mj-ea"/>
                <a:ea typeface="+mj-ea"/>
              </a:rPr>
              <a:t>N4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1833856" y="3508826"/>
            <a:ext cx="833824" cy="362442"/>
          </a:xfrm>
          <a:prstGeom prst="roundRect">
            <a:avLst>
              <a:gd name="adj" fmla="val 75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 smtClean="0">
                <a:latin typeface="+mj-ea"/>
                <a:ea typeface="+mj-ea"/>
              </a:rPr>
              <a:t>N5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1833856" y="3871268"/>
            <a:ext cx="833824" cy="362442"/>
          </a:xfrm>
          <a:prstGeom prst="roundRect">
            <a:avLst>
              <a:gd name="adj" fmla="val 75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 smtClean="0">
                <a:latin typeface="+mj-ea"/>
                <a:ea typeface="+mj-ea"/>
              </a:rPr>
              <a:t>N6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1833856" y="4235140"/>
            <a:ext cx="833824" cy="362442"/>
          </a:xfrm>
          <a:prstGeom prst="roundRect">
            <a:avLst>
              <a:gd name="adj" fmla="val 75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 smtClean="0">
                <a:latin typeface="+mj-ea"/>
                <a:ea typeface="+mj-ea"/>
              </a:rPr>
              <a:t>N7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1833856" y="4598194"/>
            <a:ext cx="833824" cy="362442"/>
          </a:xfrm>
          <a:prstGeom prst="roundRect">
            <a:avLst>
              <a:gd name="adj" fmla="val 75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 smtClean="0">
                <a:latin typeface="+mj-ea"/>
                <a:ea typeface="+mj-ea"/>
              </a:rPr>
              <a:t>N8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1833856" y="4960636"/>
            <a:ext cx="833824" cy="362442"/>
          </a:xfrm>
          <a:prstGeom prst="roundRect">
            <a:avLst>
              <a:gd name="adj" fmla="val 75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 smtClean="0">
                <a:latin typeface="+mj-ea"/>
                <a:ea typeface="+mj-ea"/>
              </a:rPr>
              <a:t>N9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1833856" y="5323078"/>
            <a:ext cx="833824" cy="362442"/>
          </a:xfrm>
          <a:prstGeom prst="roundRect">
            <a:avLst>
              <a:gd name="adj" fmla="val 75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 smtClean="0">
                <a:latin typeface="+mj-ea"/>
                <a:ea typeface="+mj-ea"/>
              </a:rPr>
              <a:t>N10</a:t>
            </a:r>
            <a:endParaRPr lang="zh-CN" altLang="en-US" dirty="0" smtClean="0">
              <a:latin typeface="+mj-ea"/>
              <a:ea typeface="+mj-ea"/>
            </a:endParaRPr>
          </a:p>
        </p:txBody>
      </p:sp>
      <p:cxnSp>
        <p:nvCxnSpPr>
          <p:cNvPr id="24" name="肘形连接符 23"/>
          <p:cNvCxnSpPr>
            <a:stCxn id="2" idx="3"/>
            <a:endCxn id="7" idx="1"/>
          </p:cNvCxnSpPr>
          <p:nvPr/>
        </p:nvCxnSpPr>
        <p:spPr>
          <a:xfrm flipV="1">
            <a:off x="1115616" y="2239667"/>
            <a:ext cx="718240" cy="163163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" idx="3"/>
            <a:endCxn id="9" idx="1"/>
          </p:cNvCxnSpPr>
          <p:nvPr/>
        </p:nvCxnSpPr>
        <p:spPr>
          <a:xfrm flipV="1">
            <a:off x="1115616" y="2602109"/>
            <a:ext cx="718240" cy="126919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2" idx="3"/>
            <a:endCxn id="10" idx="1"/>
          </p:cNvCxnSpPr>
          <p:nvPr/>
        </p:nvCxnSpPr>
        <p:spPr>
          <a:xfrm flipV="1">
            <a:off x="1115616" y="2964551"/>
            <a:ext cx="718240" cy="9067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" idx="3"/>
            <a:endCxn id="12" idx="1"/>
          </p:cNvCxnSpPr>
          <p:nvPr/>
        </p:nvCxnSpPr>
        <p:spPr>
          <a:xfrm flipV="1">
            <a:off x="1115616" y="3327605"/>
            <a:ext cx="718240" cy="5436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" idx="3"/>
            <a:endCxn id="13" idx="1"/>
          </p:cNvCxnSpPr>
          <p:nvPr/>
        </p:nvCxnSpPr>
        <p:spPr>
          <a:xfrm flipV="1">
            <a:off x="1115616" y="3690047"/>
            <a:ext cx="718240" cy="1812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2" idx="3"/>
            <a:endCxn id="14" idx="1"/>
          </p:cNvCxnSpPr>
          <p:nvPr/>
        </p:nvCxnSpPr>
        <p:spPr>
          <a:xfrm>
            <a:off x="1115616" y="3871301"/>
            <a:ext cx="718240" cy="1811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2" idx="3"/>
            <a:endCxn id="19" idx="1"/>
          </p:cNvCxnSpPr>
          <p:nvPr/>
        </p:nvCxnSpPr>
        <p:spPr>
          <a:xfrm>
            <a:off x="1115616" y="3871301"/>
            <a:ext cx="718240" cy="5450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2" idx="3"/>
            <a:endCxn id="20" idx="1"/>
          </p:cNvCxnSpPr>
          <p:nvPr/>
        </p:nvCxnSpPr>
        <p:spPr>
          <a:xfrm>
            <a:off x="1115616" y="3871301"/>
            <a:ext cx="718240" cy="9081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2" idx="3"/>
            <a:endCxn id="21" idx="1"/>
          </p:cNvCxnSpPr>
          <p:nvPr/>
        </p:nvCxnSpPr>
        <p:spPr>
          <a:xfrm>
            <a:off x="1115616" y="3871301"/>
            <a:ext cx="718240" cy="12705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2" idx="3"/>
            <a:endCxn id="22" idx="1"/>
          </p:cNvCxnSpPr>
          <p:nvPr/>
        </p:nvCxnSpPr>
        <p:spPr>
          <a:xfrm>
            <a:off x="1115616" y="3871301"/>
            <a:ext cx="718240" cy="1632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84600" y="1772816"/>
            <a:ext cx="775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+mj-ea"/>
                <a:ea typeface="+mj-ea"/>
              </a:rPr>
              <a:t>广告</a:t>
            </a:r>
            <a:endParaRPr lang="zh-CN" altLang="en-US" sz="1400" dirty="0" smtClean="0">
              <a:latin typeface="+mj-ea"/>
              <a:ea typeface="+mj-ea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763688" y="17728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+mj-ea"/>
                <a:ea typeface="+mj-ea"/>
              </a:rPr>
              <a:t>自然结果</a:t>
            </a:r>
          </a:p>
        </p:txBody>
      </p:sp>
      <p:sp>
        <p:nvSpPr>
          <p:cNvPr id="149" name="圆角矩形 148"/>
          <p:cNvSpPr/>
          <p:nvPr/>
        </p:nvSpPr>
        <p:spPr bwMode="auto">
          <a:xfrm>
            <a:off x="3447192" y="2060848"/>
            <a:ext cx="1484848" cy="362442"/>
          </a:xfrm>
          <a:prstGeom prst="roundRect">
            <a:avLst>
              <a:gd name="adj" fmla="val 75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A1,A2</a:t>
            </a:r>
            <a:endParaRPr lang="en-US" altLang="zh-CN" sz="1600" dirty="0">
              <a:latin typeface="+mj-ea"/>
              <a:ea typeface="+mj-ea"/>
            </a:endParaRPr>
          </a:p>
        </p:txBody>
      </p:sp>
      <p:sp>
        <p:nvSpPr>
          <p:cNvPr id="150" name="圆角矩形 149"/>
          <p:cNvSpPr/>
          <p:nvPr/>
        </p:nvSpPr>
        <p:spPr bwMode="auto">
          <a:xfrm>
            <a:off x="3447192" y="2423290"/>
            <a:ext cx="1484848" cy="362442"/>
          </a:xfrm>
          <a:prstGeom prst="roundRect">
            <a:avLst>
              <a:gd name="adj" fmla="val 75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A1,A2,A3,A4</a:t>
            </a:r>
            <a:endParaRPr lang="zh-CN" altLang="en-US" sz="1600" dirty="0" smtClean="0">
              <a:latin typeface="+mj-ea"/>
              <a:ea typeface="+mj-ea"/>
            </a:endParaRPr>
          </a:p>
        </p:txBody>
      </p:sp>
      <p:sp>
        <p:nvSpPr>
          <p:cNvPr id="151" name="圆角矩形 150"/>
          <p:cNvSpPr/>
          <p:nvPr/>
        </p:nvSpPr>
        <p:spPr bwMode="auto">
          <a:xfrm>
            <a:off x="3447192" y="2785732"/>
            <a:ext cx="1484848" cy="362442"/>
          </a:xfrm>
          <a:prstGeom prst="roundRect">
            <a:avLst>
              <a:gd name="adj" fmla="val 75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A1</a:t>
            </a:r>
            <a:endParaRPr lang="zh-CN" altLang="en-US" sz="1600" dirty="0" smtClean="0">
              <a:latin typeface="+mj-ea"/>
              <a:ea typeface="+mj-ea"/>
            </a:endParaRPr>
          </a:p>
        </p:txBody>
      </p:sp>
      <p:sp>
        <p:nvSpPr>
          <p:cNvPr id="152" name="圆角矩形 151"/>
          <p:cNvSpPr/>
          <p:nvPr/>
        </p:nvSpPr>
        <p:spPr bwMode="auto">
          <a:xfrm>
            <a:off x="3447192" y="3148786"/>
            <a:ext cx="1484848" cy="362442"/>
          </a:xfrm>
          <a:prstGeom prst="roundRect">
            <a:avLst>
              <a:gd name="adj" fmla="val 75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A1,A2,A3</a:t>
            </a:r>
            <a:endParaRPr lang="zh-CN" altLang="en-US" sz="1600" dirty="0" smtClean="0">
              <a:latin typeface="+mj-ea"/>
              <a:ea typeface="+mj-ea"/>
            </a:endParaRPr>
          </a:p>
        </p:txBody>
      </p:sp>
      <p:sp>
        <p:nvSpPr>
          <p:cNvPr id="153" name="圆角矩形 152"/>
          <p:cNvSpPr/>
          <p:nvPr/>
        </p:nvSpPr>
        <p:spPr bwMode="auto">
          <a:xfrm>
            <a:off x="3447192" y="3511228"/>
            <a:ext cx="1484848" cy="362442"/>
          </a:xfrm>
          <a:prstGeom prst="roundRect">
            <a:avLst>
              <a:gd name="adj" fmla="val 75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400" dirty="0" smtClean="0">
                <a:latin typeface="+mj-ea"/>
                <a:ea typeface="+mj-ea"/>
              </a:rPr>
              <a:t>A1,A2,A3,A4,</a:t>
            </a:r>
          </a:p>
          <a:p>
            <a:pPr algn="ctr"/>
            <a:r>
              <a:rPr lang="en-US" altLang="zh-CN" sz="1400" dirty="0" smtClean="0">
                <a:latin typeface="+mj-ea"/>
                <a:ea typeface="+mj-ea"/>
              </a:rPr>
              <a:t>A5,A6</a:t>
            </a:r>
            <a:endParaRPr lang="zh-CN" altLang="en-US" sz="1400" dirty="0" smtClean="0">
              <a:latin typeface="+mj-ea"/>
              <a:ea typeface="+mj-ea"/>
            </a:endParaRPr>
          </a:p>
        </p:txBody>
      </p:sp>
      <p:sp>
        <p:nvSpPr>
          <p:cNvPr id="154" name="圆角矩形 153"/>
          <p:cNvSpPr/>
          <p:nvPr/>
        </p:nvSpPr>
        <p:spPr bwMode="auto">
          <a:xfrm>
            <a:off x="3447192" y="3873670"/>
            <a:ext cx="1484848" cy="362442"/>
          </a:xfrm>
          <a:prstGeom prst="roundRect">
            <a:avLst>
              <a:gd name="adj" fmla="val 75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…</a:t>
            </a:r>
            <a:endParaRPr lang="zh-CN" altLang="en-US" sz="1600" dirty="0" smtClean="0">
              <a:latin typeface="+mj-ea"/>
              <a:ea typeface="+mj-ea"/>
            </a:endParaRPr>
          </a:p>
        </p:txBody>
      </p:sp>
      <p:sp>
        <p:nvSpPr>
          <p:cNvPr id="155" name="圆角矩形 154"/>
          <p:cNvSpPr/>
          <p:nvPr/>
        </p:nvSpPr>
        <p:spPr bwMode="auto">
          <a:xfrm>
            <a:off x="3447192" y="4237542"/>
            <a:ext cx="1484848" cy="362442"/>
          </a:xfrm>
          <a:prstGeom prst="roundRect">
            <a:avLst>
              <a:gd name="adj" fmla="val 75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…</a:t>
            </a:r>
            <a:endParaRPr lang="zh-CN" altLang="en-US" sz="1600" dirty="0" smtClean="0">
              <a:latin typeface="+mj-ea"/>
              <a:ea typeface="+mj-ea"/>
            </a:endParaRPr>
          </a:p>
        </p:txBody>
      </p:sp>
      <p:sp>
        <p:nvSpPr>
          <p:cNvPr id="156" name="圆角矩形 155"/>
          <p:cNvSpPr/>
          <p:nvPr/>
        </p:nvSpPr>
        <p:spPr bwMode="auto">
          <a:xfrm>
            <a:off x="3447192" y="4600596"/>
            <a:ext cx="1484848" cy="362442"/>
          </a:xfrm>
          <a:prstGeom prst="roundRect">
            <a:avLst>
              <a:gd name="adj" fmla="val 75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…</a:t>
            </a:r>
            <a:endParaRPr lang="zh-CN" altLang="en-US" sz="1600" dirty="0" smtClean="0">
              <a:latin typeface="+mj-ea"/>
              <a:ea typeface="+mj-ea"/>
            </a:endParaRPr>
          </a:p>
        </p:txBody>
      </p:sp>
      <p:sp>
        <p:nvSpPr>
          <p:cNvPr id="157" name="圆角矩形 156"/>
          <p:cNvSpPr/>
          <p:nvPr/>
        </p:nvSpPr>
        <p:spPr bwMode="auto">
          <a:xfrm>
            <a:off x="3447192" y="4963038"/>
            <a:ext cx="1484848" cy="362442"/>
          </a:xfrm>
          <a:prstGeom prst="roundRect">
            <a:avLst>
              <a:gd name="adj" fmla="val 75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…</a:t>
            </a:r>
            <a:endParaRPr lang="zh-CN" altLang="en-US" sz="1600" dirty="0" smtClean="0">
              <a:latin typeface="+mj-ea"/>
              <a:ea typeface="+mj-ea"/>
            </a:endParaRPr>
          </a:p>
        </p:txBody>
      </p:sp>
      <p:sp>
        <p:nvSpPr>
          <p:cNvPr id="158" name="圆角矩形 157"/>
          <p:cNvSpPr/>
          <p:nvPr/>
        </p:nvSpPr>
        <p:spPr bwMode="auto">
          <a:xfrm>
            <a:off x="3447192" y="5325480"/>
            <a:ext cx="1484848" cy="362442"/>
          </a:xfrm>
          <a:prstGeom prst="roundRect">
            <a:avLst>
              <a:gd name="adj" fmla="val 75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…</a:t>
            </a:r>
            <a:endParaRPr lang="zh-CN" altLang="en-US" sz="1600" dirty="0" smtClean="0">
              <a:latin typeface="+mj-ea"/>
              <a:ea typeface="+mj-ea"/>
            </a:endParaRPr>
          </a:p>
        </p:txBody>
      </p:sp>
      <p:sp>
        <p:nvSpPr>
          <p:cNvPr id="159" name="圆角矩形 158"/>
          <p:cNvSpPr/>
          <p:nvPr/>
        </p:nvSpPr>
        <p:spPr bwMode="auto">
          <a:xfrm>
            <a:off x="5825277" y="2060848"/>
            <a:ext cx="620752" cy="362442"/>
          </a:xfrm>
          <a:prstGeom prst="roundRect">
            <a:avLst>
              <a:gd name="adj" fmla="val 75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A2</a:t>
            </a:r>
            <a:endParaRPr lang="en-US" altLang="zh-CN" sz="1600" dirty="0">
              <a:latin typeface="+mj-ea"/>
              <a:ea typeface="+mj-ea"/>
            </a:endParaRPr>
          </a:p>
        </p:txBody>
      </p:sp>
      <p:sp>
        <p:nvSpPr>
          <p:cNvPr id="160" name="圆角矩形 159"/>
          <p:cNvSpPr/>
          <p:nvPr/>
        </p:nvSpPr>
        <p:spPr bwMode="auto">
          <a:xfrm>
            <a:off x="5825277" y="2423290"/>
            <a:ext cx="620752" cy="362442"/>
          </a:xfrm>
          <a:prstGeom prst="roundRect">
            <a:avLst>
              <a:gd name="adj" fmla="val 75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A4</a:t>
            </a:r>
            <a:endParaRPr lang="zh-CN" altLang="en-US" sz="1600" dirty="0" smtClean="0">
              <a:latin typeface="+mj-ea"/>
              <a:ea typeface="+mj-ea"/>
            </a:endParaRPr>
          </a:p>
        </p:txBody>
      </p:sp>
      <p:sp>
        <p:nvSpPr>
          <p:cNvPr id="161" name="圆角矩形 160"/>
          <p:cNvSpPr/>
          <p:nvPr/>
        </p:nvSpPr>
        <p:spPr bwMode="auto">
          <a:xfrm>
            <a:off x="5825277" y="2785732"/>
            <a:ext cx="620752" cy="362442"/>
          </a:xfrm>
          <a:prstGeom prst="roundRect">
            <a:avLst>
              <a:gd name="adj" fmla="val 75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A1</a:t>
            </a:r>
            <a:endParaRPr lang="zh-CN" altLang="en-US" sz="1600" dirty="0" smtClean="0">
              <a:latin typeface="+mj-ea"/>
              <a:ea typeface="+mj-ea"/>
            </a:endParaRPr>
          </a:p>
        </p:txBody>
      </p:sp>
      <p:sp>
        <p:nvSpPr>
          <p:cNvPr id="162" name="圆角矩形 161"/>
          <p:cNvSpPr/>
          <p:nvPr/>
        </p:nvSpPr>
        <p:spPr bwMode="auto">
          <a:xfrm>
            <a:off x="5825277" y="3148786"/>
            <a:ext cx="620752" cy="362442"/>
          </a:xfrm>
          <a:prstGeom prst="roundRect">
            <a:avLst>
              <a:gd name="adj" fmla="val 75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A3</a:t>
            </a:r>
            <a:endParaRPr lang="zh-CN" altLang="en-US" sz="1600" dirty="0" smtClean="0">
              <a:latin typeface="+mj-ea"/>
              <a:ea typeface="+mj-ea"/>
            </a:endParaRPr>
          </a:p>
        </p:txBody>
      </p:sp>
      <p:sp>
        <p:nvSpPr>
          <p:cNvPr id="163" name="圆角矩形 162"/>
          <p:cNvSpPr/>
          <p:nvPr/>
        </p:nvSpPr>
        <p:spPr bwMode="auto">
          <a:xfrm>
            <a:off x="5825277" y="3511228"/>
            <a:ext cx="620752" cy="362442"/>
          </a:xfrm>
          <a:prstGeom prst="roundRect">
            <a:avLst>
              <a:gd name="adj" fmla="val 75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A6</a:t>
            </a:r>
            <a:endParaRPr lang="zh-CN" altLang="en-US" sz="1600" dirty="0" smtClean="0">
              <a:latin typeface="+mj-ea"/>
              <a:ea typeface="+mj-ea"/>
            </a:endParaRPr>
          </a:p>
        </p:txBody>
      </p:sp>
      <p:sp>
        <p:nvSpPr>
          <p:cNvPr id="164" name="圆角矩形 163"/>
          <p:cNvSpPr/>
          <p:nvPr/>
        </p:nvSpPr>
        <p:spPr bwMode="auto">
          <a:xfrm>
            <a:off x="5825277" y="3873670"/>
            <a:ext cx="620752" cy="362442"/>
          </a:xfrm>
          <a:prstGeom prst="roundRect">
            <a:avLst>
              <a:gd name="adj" fmla="val 75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…</a:t>
            </a:r>
            <a:endParaRPr lang="zh-CN" altLang="en-US" sz="1600" dirty="0" smtClean="0">
              <a:latin typeface="+mj-ea"/>
              <a:ea typeface="+mj-ea"/>
            </a:endParaRPr>
          </a:p>
        </p:txBody>
      </p:sp>
      <p:sp>
        <p:nvSpPr>
          <p:cNvPr id="165" name="圆角矩形 164"/>
          <p:cNvSpPr/>
          <p:nvPr/>
        </p:nvSpPr>
        <p:spPr bwMode="auto">
          <a:xfrm>
            <a:off x="5825277" y="4237542"/>
            <a:ext cx="620752" cy="362442"/>
          </a:xfrm>
          <a:prstGeom prst="roundRect">
            <a:avLst>
              <a:gd name="adj" fmla="val 75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…</a:t>
            </a:r>
            <a:endParaRPr lang="zh-CN" altLang="en-US" sz="1600" dirty="0" smtClean="0">
              <a:latin typeface="+mj-ea"/>
              <a:ea typeface="+mj-ea"/>
            </a:endParaRPr>
          </a:p>
        </p:txBody>
      </p:sp>
      <p:sp>
        <p:nvSpPr>
          <p:cNvPr id="166" name="圆角矩形 165"/>
          <p:cNvSpPr/>
          <p:nvPr/>
        </p:nvSpPr>
        <p:spPr bwMode="auto">
          <a:xfrm>
            <a:off x="5825277" y="4600596"/>
            <a:ext cx="620752" cy="362442"/>
          </a:xfrm>
          <a:prstGeom prst="roundRect">
            <a:avLst>
              <a:gd name="adj" fmla="val 75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…</a:t>
            </a:r>
            <a:endParaRPr lang="zh-CN" altLang="en-US" sz="1600" dirty="0" smtClean="0">
              <a:latin typeface="+mj-ea"/>
              <a:ea typeface="+mj-ea"/>
            </a:endParaRPr>
          </a:p>
        </p:txBody>
      </p:sp>
      <p:sp>
        <p:nvSpPr>
          <p:cNvPr id="167" name="圆角矩形 166"/>
          <p:cNvSpPr/>
          <p:nvPr/>
        </p:nvSpPr>
        <p:spPr bwMode="auto">
          <a:xfrm>
            <a:off x="5825277" y="4963038"/>
            <a:ext cx="620752" cy="362442"/>
          </a:xfrm>
          <a:prstGeom prst="roundRect">
            <a:avLst>
              <a:gd name="adj" fmla="val 75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…</a:t>
            </a:r>
            <a:endParaRPr lang="zh-CN" altLang="en-US" sz="1600" dirty="0" smtClean="0">
              <a:latin typeface="+mj-ea"/>
              <a:ea typeface="+mj-ea"/>
            </a:endParaRPr>
          </a:p>
        </p:txBody>
      </p:sp>
      <p:sp>
        <p:nvSpPr>
          <p:cNvPr id="168" name="圆角矩形 167"/>
          <p:cNvSpPr/>
          <p:nvPr/>
        </p:nvSpPr>
        <p:spPr bwMode="auto">
          <a:xfrm>
            <a:off x="5825277" y="5325480"/>
            <a:ext cx="620752" cy="362442"/>
          </a:xfrm>
          <a:prstGeom prst="roundRect">
            <a:avLst>
              <a:gd name="adj" fmla="val 75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…</a:t>
            </a:r>
            <a:endParaRPr lang="zh-CN" altLang="en-US" sz="1600" dirty="0" smtClean="0">
              <a:latin typeface="+mj-ea"/>
              <a:ea typeface="+mj-ea"/>
            </a:endParaRPr>
          </a:p>
        </p:txBody>
      </p:sp>
      <p:cxnSp>
        <p:nvCxnSpPr>
          <p:cNvPr id="201" name="直接箭头连接符 200"/>
          <p:cNvCxnSpPr>
            <a:stCxn id="7" idx="3"/>
            <a:endCxn id="149" idx="1"/>
          </p:cNvCxnSpPr>
          <p:nvPr/>
        </p:nvCxnSpPr>
        <p:spPr>
          <a:xfrm>
            <a:off x="2667680" y="2239667"/>
            <a:ext cx="779512" cy="2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2" name="直接箭头连接符 201"/>
          <p:cNvCxnSpPr>
            <a:stCxn id="9" idx="3"/>
            <a:endCxn id="150" idx="1"/>
          </p:cNvCxnSpPr>
          <p:nvPr/>
        </p:nvCxnSpPr>
        <p:spPr>
          <a:xfrm>
            <a:off x="2667680" y="2602109"/>
            <a:ext cx="779512" cy="2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8" name="直接箭头连接符 207"/>
          <p:cNvCxnSpPr>
            <a:stCxn id="10" idx="3"/>
            <a:endCxn id="151" idx="1"/>
          </p:cNvCxnSpPr>
          <p:nvPr/>
        </p:nvCxnSpPr>
        <p:spPr>
          <a:xfrm>
            <a:off x="2667680" y="2964551"/>
            <a:ext cx="779512" cy="2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0" name="直接箭头连接符 209"/>
          <p:cNvCxnSpPr>
            <a:stCxn id="12" idx="3"/>
            <a:endCxn id="152" idx="1"/>
          </p:cNvCxnSpPr>
          <p:nvPr/>
        </p:nvCxnSpPr>
        <p:spPr>
          <a:xfrm>
            <a:off x="2667680" y="3327605"/>
            <a:ext cx="779512" cy="2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>
            <a:stCxn id="13" idx="3"/>
            <a:endCxn id="153" idx="1"/>
          </p:cNvCxnSpPr>
          <p:nvPr/>
        </p:nvCxnSpPr>
        <p:spPr>
          <a:xfrm>
            <a:off x="2667680" y="3690047"/>
            <a:ext cx="779512" cy="2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>
            <a:stCxn id="14" idx="3"/>
            <a:endCxn id="154" idx="1"/>
          </p:cNvCxnSpPr>
          <p:nvPr/>
        </p:nvCxnSpPr>
        <p:spPr>
          <a:xfrm>
            <a:off x="2667680" y="4052489"/>
            <a:ext cx="779512" cy="2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6" name="直接箭头连接符 215"/>
          <p:cNvCxnSpPr>
            <a:stCxn id="19" idx="3"/>
            <a:endCxn id="155" idx="1"/>
          </p:cNvCxnSpPr>
          <p:nvPr/>
        </p:nvCxnSpPr>
        <p:spPr>
          <a:xfrm>
            <a:off x="2667680" y="4416361"/>
            <a:ext cx="779512" cy="2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7" name="直接箭头连接符 216"/>
          <p:cNvCxnSpPr>
            <a:stCxn id="20" idx="3"/>
            <a:endCxn id="156" idx="1"/>
          </p:cNvCxnSpPr>
          <p:nvPr/>
        </p:nvCxnSpPr>
        <p:spPr>
          <a:xfrm>
            <a:off x="2667680" y="4779415"/>
            <a:ext cx="779512" cy="2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8" name="直接箭头连接符 217"/>
          <p:cNvCxnSpPr>
            <a:stCxn id="21" idx="3"/>
            <a:endCxn id="157" idx="1"/>
          </p:cNvCxnSpPr>
          <p:nvPr/>
        </p:nvCxnSpPr>
        <p:spPr>
          <a:xfrm>
            <a:off x="2667680" y="5141857"/>
            <a:ext cx="779512" cy="2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9" name="直接箭头连接符 218"/>
          <p:cNvCxnSpPr>
            <a:stCxn id="22" idx="3"/>
            <a:endCxn id="158" idx="1"/>
          </p:cNvCxnSpPr>
          <p:nvPr/>
        </p:nvCxnSpPr>
        <p:spPr>
          <a:xfrm>
            <a:off x="2667680" y="5504299"/>
            <a:ext cx="779512" cy="2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1" name="直接连接符 220"/>
          <p:cNvCxnSpPr/>
          <p:nvPr/>
        </p:nvCxnSpPr>
        <p:spPr>
          <a:xfrm>
            <a:off x="3059832" y="1772816"/>
            <a:ext cx="0" cy="418715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2627784" y="5970665"/>
            <a:ext cx="858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latin typeface="+mj-ea"/>
                <a:ea typeface="+mj-ea"/>
              </a:rPr>
              <a:t>Svr</a:t>
            </a:r>
            <a:r>
              <a:rPr lang="zh-CN" altLang="en-US" sz="1400" dirty="0" smtClean="0">
                <a:latin typeface="+mj-ea"/>
                <a:ea typeface="+mj-ea"/>
              </a:rPr>
              <a:t>比较</a:t>
            </a:r>
          </a:p>
        </p:txBody>
      </p:sp>
      <p:cxnSp>
        <p:nvCxnSpPr>
          <p:cNvPr id="225" name="直接箭头连接符 224"/>
          <p:cNvCxnSpPr>
            <a:stCxn id="149" idx="3"/>
            <a:endCxn id="159" idx="1"/>
          </p:cNvCxnSpPr>
          <p:nvPr/>
        </p:nvCxnSpPr>
        <p:spPr>
          <a:xfrm>
            <a:off x="4932040" y="2242069"/>
            <a:ext cx="8932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6" name="直接箭头连接符 225"/>
          <p:cNvCxnSpPr>
            <a:stCxn id="150" idx="3"/>
            <a:endCxn id="160" idx="1"/>
          </p:cNvCxnSpPr>
          <p:nvPr/>
        </p:nvCxnSpPr>
        <p:spPr>
          <a:xfrm>
            <a:off x="4932040" y="2604511"/>
            <a:ext cx="8932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7" name="直接箭头连接符 226"/>
          <p:cNvCxnSpPr>
            <a:stCxn id="151" idx="3"/>
            <a:endCxn id="161" idx="1"/>
          </p:cNvCxnSpPr>
          <p:nvPr/>
        </p:nvCxnSpPr>
        <p:spPr>
          <a:xfrm>
            <a:off x="4932040" y="2966953"/>
            <a:ext cx="8932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8" name="直接箭头连接符 227"/>
          <p:cNvCxnSpPr>
            <a:stCxn id="152" idx="3"/>
            <a:endCxn id="162" idx="1"/>
          </p:cNvCxnSpPr>
          <p:nvPr/>
        </p:nvCxnSpPr>
        <p:spPr>
          <a:xfrm>
            <a:off x="4932040" y="3330007"/>
            <a:ext cx="8932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9" name="直接箭头连接符 228"/>
          <p:cNvCxnSpPr>
            <a:stCxn id="153" idx="3"/>
            <a:endCxn id="163" idx="1"/>
          </p:cNvCxnSpPr>
          <p:nvPr/>
        </p:nvCxnSpPr>
        <p:spPr>
          <a:xfrm>
            <a:off x="4932040" y="3692449"/>
            <a:ext cx="8932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0" name="直接箭头连接符 229"/>
          <p:cNvCxnSpPr>
            <a:stCxn id="154" idx="3"/>
            <a:endCxn id="164" idx="1"/>
          </p:cNvCxnSpPr>
          <p:nvPr/>
        </p:nvCxnSpPr>
        <p:spPr>
          <a:xfrm>
            <a:off x="4932040" y="4054891"/>
            <a:ext cx="8932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1" name="直接箭头连接符 230"/>
          <p:cNvCxnSpPr>
            <a:stCxn id="155" idx="3"/>
            <a:endCxn id="165" idx="1"/>
          </p:cNvCxnSpPr>
          <p:nvPr/>
        </p:nvCxnSpPr>
        <p:spPr>
          <a:xfrm>
            <a:off x="4932040" y="4418763"/>
            <a:ext cx="8932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>
            <a:stCxn id="156" idx="3"/>
            <a:endCxn id="166" idx="1"/>
          </p:cNvCxnSpPr>
          <p:nvPr/>
        </p:nvCxnSpPr>
        <p:spPr>
          <a:xfrm>
            <a:off x="4932040" y="4781817"/>
            <a:ext cx="8932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3" name="直接箭头连接符 232"/>
          <p:cNvCxnSpPr>
            <a:stCxn id="157" idx="3"/>
            <a:endCxn id="167" idx="1"/>
          </p:cNvCxnSpPr>
          <p:nvPr/>
        </p:nvCxnSpPr>
        <p:spPr>
          <a:xfrm>
            <a:off x="4932040" y="5144259"/>
            <a:ext cx="8932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4" name="直接箭头连接符 233"/>
          <p:cNvCxnSpPr>
            <a:stCxn id="158" idx="3"/>
            <a:endCxn id="168" idx="1"/>
          </p:cNvCxnSpPr>
          <p:nvPr/>
        </p:nvCxnSpPr>
        <p:spPr>
          <a:xfrm>
            <a:off x="4932040" y="5506701"/>
            <a:ext cx="8932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5" name="直接连接符 234"/>
          <p:cNvCxnSpPr/>
          <p:nvPr/>
        </p:nvCxnSpPr>
        <p:spPr>
          <a:xfrm>
            <a:off x="5364088" y="1772816"/>
            <a:ext cx="0" cy="418715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4716016" y="5970665"/>
            <a:ext cx="1234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MAX(</a:t>
            </a:r>
            <a:r>
              <a:rPr lang="en-US" altLang="zh-CN" sz="1400" dirty="0" err="1" smtClean="0"/>
              <a:t>ctr</a:t>
            </a:r>
            <a:r>
              <a:rPr lang="en-US" altLang="zh-CN" sz="1400" dirty="0" smtClean="0"/>
              <a:t>*bid</a:t>
            </a:r>
            <a:r>
              <a:rPr lang="en-US" altLang="zh-CN" sz="1400" dirty="0"/>
              <a:t>)</a:t>
            </a:r>
          </a:p>
        </p:txBody>
      </p:sp>
      <p:sp>
        <p:nvSpPr>
          <p:cNvPr id="247" name="圆角矩形 246"/>
          <p:cNvSpPr/>
          <p:nvPr/>
        </p:nvSpPr>
        <p:spPr bwMode="auto">
          <a:xfrm>
            <a:off x="7308304" y="2059058"/>
            <a:ext cx="620752" cy="362442"/>
          </a:xfrm>
          <a:prstGeom prst="roundRect">
            <a:avLst>
              <a:gd name="adj" fmla="val 75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sz="1600" dirty="0">
              <a:latin typeface="+mj-ea"/>
              <a:ea typeface="+mj-ea"/>
            </a:endParaRPr>
          </a:p>
        </p:txBody>
      </p:sp>
      <p:sp>
        <p:nvSpPr>
          <p:cNvPr id="248" name="圆角矩形 247"/>
          <p:cNvSpPr/>
          <p:nvPr/>
        </p:nvSpPr>
        <p:spPr bwMode="auto">
          <a:xfrm>
            <a:off x="7308304" y="2421500"/>
            <a:ext cx="620752" cy="362442"/>
          </a:xfrm>
          <a:prstGeom prst="roundRect">
            <a:avLst>
              <a:gd name="adj" fmla="val 75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 dirty="0" smtClean="0">
              <a:latin typeface="+mj-ea"/>
              <a:ea typeface="+mj-ea"/>
            </a:endParaRPr>
          </a:p>
        </p:txBody>
      </p:sp>
      <p:sp>
        <p:nvSpPr>
          <p:cNvPr id="249" name="圆角矩形 248"/>
          <p:cNvSpPr/>
          <p:nvPr/>
        </p:nvSpPr>
        <p:spPr bwMode="auto">
          <a:xfrm>
            <a:off x="7308304" y="2783942"/>
            <a:ext cx="620752" cy="362442"/>
          </a:xfrm>
          <a:prstGeom prst="roundRect">
            <a:avLst>
              <a:gd name="adj" fmla="val 75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 dirty="0" smtClean="0">
              <a:latin typeface="+mj-ea"/>
              <a:ea typeface="+mj-ea"/>
            </a:endParaRPr>
          </a:p>
        </p:txBody>
      </p:sp>
      <p:sp>
        <p:nvSpPr>
          <p:cNvPr id="250" name="圆角矩形 249"/>
          <p:cNvSpPr/>
          <p:nvPr/>
        </p:nvSpPr>
        <p:spPr bwMode="auto">
          <a:xfrm>
            <a:off x="7308304" y="3146996"/>
            <a:ext cx="620752" cy="362442"/>
          </a:xfrm>
          <a:prstGeom prst="roundRect">
            <a:avLst>
              <a:gd name="adj" fmla="val 756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A3</a:t>
            </a:r>
            <a:endParaRPr lang="zh-CN" altLang="en-US" sz="1600" dirty="0" smtClean="0">
              <a:latin typeface="+mj-ea"/>
              <a:ea typeface="+mj-ea"/>
            </a:endParaRPr>
          </a:p>
        </p:txBody>
      </p:sp>
      <p:sp>
        <p:nvSpPr>
          <p:cNvPr id="251" name="圆角矩形 250"/>
          <p:cNvSpPr/>
          <p:nvPr/>
        </p:nvSpPr>
        <p:spPr bwMode="auto">
          <a:xfrm>
            <a:off x="7308304" y="3509438"/>
            <a:ext cx="620752" cy="362442"/>
          </a:xfrm>
          <a:prstGeom prst="roundRect">
            <a:avLst>
              <a:gd name="adj" fmla="val 75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 dirty="0" smtClean="0">
              <a:latin typeface="+mj-ea"/>
              <a:ea typeface="+mj-ea"/>
            </a:endParaRPr>
          </a:p>
        </p:txBody>
      </p:sp>
      <p:sp>
        <p:nvSpPr>
          <p:cNvPr id="252" name="圆角矩形 251"/>
          <p:cNvSpPr/>
          <p:nvPr/>
        </p:nvSpPr>
        <p:spPr bwMode="auto">
          <a:xfrm>
            <a:off x="7308304" y="3871880"/>
            <a:ext cx="620752" cy="362442"/>
          </a:xfrm>
          <a:prstGeom prst="roundRect">
            <a:avLst>
              <a:gd name="adj" fmla="val 75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 dirty="0" smtClean="0">
              <a:latin typeface="+mj-ea"/>
              <a:ea typeface="+mj-ea"/>
            </a:endParaRPr>
          </a:p>
        </p:txBody>
      </p:sp>
      <p:sp>
        <p:nvSpPr>
          <p:cNvPr id="253" name="圆角矩形 252"/>
          <p:cNvSpPr/>
          <p:nvPr/>
        </p:nvSpPr>
        <p:spPr bwMode="auto">
          <a:xfrm>
            <a:off x="7308304" y="4235752"/>
            <a:ext cx="620752" cy="362442"/>
          </a:xfrm>
          <a:prstGeom prst="roundRect">
            <a:avLst>
              <a:gd name="adj" fmla="val 75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 dirty="0" smtClean="0">
              <a:latin typeface="+mj-ea"/>
              <a:ea typeface="+mj-ea"/>
            </a:endParaRPr>
          </a:p>
        </p:txBody>
      </p:sp>
      <p:sp>
        <p:nvSpPr>
          <p:cNvPr id="254" name="圆角矩形 253"/>
          <p:cNvSpPr/>
          <p:nvPr/>
        </p:nvSpPr>
        <p:spPr bwMode="auto">
          <a:xfrm>
            <a:off x="7308304" y="4598806"/>
            <a:ext cx="620752" cy="362442"/>
          </a:xfrm>
          <a:prstGeom prst="roundRect">
            <a:avLst>
              <a:gd name="adj" fmla="val 75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 dirty="0" smtClean="0">
              <a:latin typeface="+mj-ea"/>
              <a:ea typeface="+mj-ea"/>
            </a:endParaRPr>
          </a:p>
        </p:txBody>
      </p:sp>
      <p:sp>
        <p:nvSpPr>
          <p:cNvPr id="255" name="圆角矩形 254"/>
          <p:cNvSpPr/>
          <p:nvPr/>
        </p:nvSpPr>
        <p:spPr bwMode="auto">
          <a:xfrm>
            <a:off x="7308304" y="4961248"/>
            <a:ext cx="620752" cy="362442"/>
          </a:xfrm>
          <a:prstGeom prst="roundRect">
            <a:avLst>
              <a:gd name="adj" fmla="val 75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 dirty="0" smtClean="0">
              <a:latin typeface="+mj-ea"/>
              <a:ea typeface="+mj-ea"/>
            </a:endParaRPr>
          </a:p>
        </p:txBody>
      </p:sp>
      <p:sp>
        <p:nvSpPr>
          <p:cNvPr id="256" name="圆角矩形 255"/>
          <p:cNvSpPr/>
          <p:nvPr/>
        </p:nvSpPr>
        <p:spPr bwMode="auto">
          <a:xfrm>
            <a:off x="7308304" y="5323690"/>
            <a:ext cx="620752" cy="362442"/>
          </a:xfrm>
          <a:prstGeom prst="roundRect">
            <a:avLst>
              <a:gd name="adj" fmla="val 75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 dirty="0" smtClean="0">
              <a:latin typeface="+mj-ea"/>
              <a:ea typeface="+mj-ea"/>
            </a:endParaRPr>
          </a:p>
        </p:txBody>
      </p:sp>
      <p:cxnSp>
        <p:nvCxnSpPr>
          <p:cNvPr id="261" name="直接箭头连接符 260"/>
          <p:cNvCxnSpPr>
            <a:stCxn id="162" idx="3"/>
            <a:endCxn id="250" idx="1"/>
          </p:cNvCxnSpPr>
          <p:nvPr/>
        </p:nvCxnSpPr>
        <p:spPr>
          <a:xfrm flipV="1">
            <a:off x="6446029" y="3328217"/>
            <a:ext cx="862275" cy="1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3" name="直接连接符 262"/>
          <p:cNvCxnSpPr/>
          <p:nvPr/>
        </p:nvCxnSpPr>
        <p:spPr>
          <a:xfrm>
            <a:off x="6876256" y="1772816"/>
            <a:ext cx="0" cy="418715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6218042" y="5970665"/>
            <a:ext cx="1306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MAX(</a:t>
            </a:r>
            <a:r>
              <a:rPr lang="en-US" altLang="zh-CN" sz="1400" dirty="0" err="1" smtClean="0"/>
              <a:t>ctr</a:t>
            </a:r>
            <a:r>
              <a:rPr lang="en-US" altLang="zh-CN" sz="1400" dirty="0" smtClean="0"/>
              <a:t>*bid*</a:t>
            </a:r>
          </a:p>
          <a:p>
            <a:r>
              <a:rPr lang="en-US" altLang="zh-CN" sz="1400" dirty="0" err="1" smtClean="0"/>
              <a:t>position_bias</a:t>
            </a:r>
            <a:r>
              <a:rPr lang="en-US" altLang="zh-CN" sz="1400" dirty="0" smtClean="0"/>
              <a:t>)</a:t>
            </a:r>
            <a:endParaRPr lang="en-US" altLang="zh-CN" sz="1400" dirty="0"/>
          </a:p>
        </p:txBody>
      </p:sp>
      <p:sp>
        <p:nvSpPr>
          <p:cNvPr id="311" name="TextBox 310"/>
          <p:cNvSpPr txBox="1"/>
          <p:nvPr/>
        </p:nvSpPr>
        <p:spPr>
          <a:xfrm>
            <a:off x="8028384" y="2996952"/>
            <a:ext cx="100811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+mj-ea"/>
                <a:ea typeface="+mj-ea"/>
              </a:rPr>
              <a:t>动态</a:t>
            </a:r>
            <a:r>
              <a:rPr lang="zh-CN" altLang="en-US" sz="1400" dirty="0" smtClean="0">
                <a:latin typeface="+mj-ea"/>
                <a:ea typeface="+mj-ea"/>
              </a:rPr>
              <a:t>位次</a:t>
            </a:r>
            <a:endParaRPr lang="en-US" altLang="zh-CN" sz="1400" dirty="0" smtClean="0">
              <a:latin typeface="+mj-ea"/>
              <a:ea typeface="+mj-ea"/>
            </a:endParaRPr>
          </a:p>
          <a:p>
            <a:r>
              <a:rPr lang="en-US" altLang="zh-CN" sz="1400" dirty="0">
                <a:latin typeface="+mj-ea"/>
                <a:ea typeface="+mj-ea"/>
              </a:rPr>
              <a:t> </a:t>
            </a:r>
            <a:r>
              <a:rPr lang="en-US" altLang="zh-CN" sz="1400" dirty="0" smtClean="0">
                <a:latin typeface="+mj-ea"/>
                <a:ea typeface="+mj-ea"/>
              </a:rPr>
              <a:t>    </a:t>
            </a:r>
            <a:r>
              <a:rPr lang="en-US" altLang="zh-CN" sz="2400" dirty="0" smtClean="0">
                <a:latin typeface="+mj-ea"/>
                <a:ea typeface="+mj-ea"/>
              </a:rPr>
              <a:t>4</a:t>
            </a:r>
            <a:endParaRPr lang="zh-CN" altLang="en-US" sz="24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3088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224" grpId="0"/>
      <p:bldP spid="236" grpId="0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64" grpId="0"/>
      <p:bldP spid="3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 Q&amp;A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350351" y="2708920"/>
            <a:ext cx="244329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9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Q&amp;A</a:t>
            </a:r>
            <a:endParaRPr lang="zh-CN" altLang="en-US" sz="9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088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42907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/>
              <a:t> </a:t>
            </a:r>
            <a:r>
              <a:rPr lang="zh-CN" altLang="en-US" dirty="0" smtClean="0"/>
              <a:t>搜索广告介绍</a:t>
            </a:r>
            <a:endParaRPr lang="zh-CN" altLang="en-US" dirty="0"/>
          </a:p>
        </p:txBody>
      </p:sp>
      <p:sp>
        <p:nvSpPr>
          <p:cNvPr id="13" name="左大括号 12"/>
          <p:cNvSpPr/>
          <p:nvPr/>
        </p:nvSpPr>
        <p:spPr>
          <a:xfrm>
            <a:off x="3347864" y="2528030"/>
            <a:ext cx="864096" cy="2088232"/>
          </a:xfrm>
          <a:prstGeom prst="leftBrace">
            <a:avLst>
              <a:gd name="adj1" fmla="val 343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87624" y="3248981"/>
            <a:ext cx="2179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+mj-ea"/>
                <a:ea typeface="+mj-ea"/>
              </a:rPr>
              <a:t>广告业务</a:t>
            </a:r>
            <a:endParaRPr lang="zh-CN" altLang="en-US" sz="3600" dirty="0" smtClean="0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11960" y="2204864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+mj-ea"/>
                <a:ea typeface="+mj-ea"/>
              </a:rPr>
              <a:t>搜索类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11960" y="4293096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+mj-ea"/>
                <a:ea typeface="+mj-ea"/>
              </a:rPr>
              <a:t>展示类</a:t>
            </a:r>
          </a:p>
        </p:txBody>
      </p:sp>
    </p:spTree>
    <p:extLst>
      <p:ext uri="{BB962C8B-B14F-4D97-AF65-F5344CB8AC3E}">
        <p14:creationId xmlns:p14="http://schemas.microsoft.com/office/powerpoint/2010/main" val="205243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42907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/>
              <a:t> </a:t>
            </a:r>
            <a:r>
              <a:rPr lang="zh-CN" altLang="en-US" dirty="0" smtClean="0"/>
              <a:t>搜索广告介绍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24744"/>
            <a:ext cx="6156176" cy="113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3"/>
            <a:ext cx="1798114" cy="454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774" y="1692816"/>
            <a:ext cx="5328592" cy="479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620688"/>
            <a:ext cx="3411717" cy="60557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63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/>
              <a:t> </a:t>
            </a:r>
            <a:r>
              <a:rPr lang="zh-CN" altLang="en-US" dirty="0" smtClean="0"/>
              <a:t>搜索广告介绍</a:t>
            </a:r>
            <a:endParaRPr lang="zh-CN" altLang="en-US" dirty="0"/>
          </a:p>
        </p:txBody>
      </p:sp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187624" y="1052736"/>
            <a:ext cx="7632848" cy="5544616"/>
          </a:xfrm>
        </p:spPr>
        <p:txBody>
          <a:bodyPr>
            <a:noAutofit/>
          </a:bodyPr>
          <a:lstStyle/>
          <a:p>
            <a:r>
              <a:rPr lang="en-US" altLang="zh-CN" sz="2000" b="1" dirty="0" smtClean="0"/>
              <a:t>PC</a:t>
            </a:r>
            <a:endParaRPr lang="en-US" altLang="zh-CN" sz="3200" b="1" dirty="0"/>
          </a:p>
          <a:p>
            <a:pPr marL="800100" lvl="2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291——</a:t>
            </a:r>
            <a:r>
              <a:rPr lang="zh-CN" altLang="en-US" sz="2000" dirty="0">
                <a:solidFill>
                  <a:schemeClr val="tx1"/>
                </a:solidFill>
              </a:rPr>
              <a:t>搜索页左侧</a:t>
            </a:r>
            <a:r>
              <a:rPr lang="en-US" altLang="zh-CN" sz="2000" dirty="0">
                <a:solidFill>
                  <a:schemeClr val="tx1"/>
                </a:solidFill>
              </a:rPr>
              <a:t>-</a:t>
            </a:r>
            <a:r>
              <a:rPr lang="zh-CN" altLang="en-US" sz="2000" dirty="0">
                <a:solidFill>
                  <a:schemeClr val="tx1"/>
                </a:solidFill>
              </a:rPr>
              <a:t>推广商品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800100" lvl="2" indent="0"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  292——</a:t>
            </a:r>
            <a:r>
              <a:rPr lang="zh-CN" altLang="en-US" sz="2000" dirty="0">
                <a:solidFill>
                  <a:schemeClr val="tx1"/>
                </a:solidFill>
              </a:rPr>
              <a:t>搜索页底部</a:t>
            </a:r>
            <a:r>
              <a:rPr lang="en-US" altLang="zh-CN" sz="2000" dirty="0">
                <a:solidFill>
                  <a:schemeClr val="tx1"/>
                </a:solidFill>
              </a:rPr>
              <a:t>-</a:t>
            </a:r>
            <a:r>
              <a:rPr lang="zh-CN" altLang="en-US" sz="2000" dirty="0">
                <a:solidFill>
                  <a:schemeClr val="tx1"/>
                </a:solidFill>
              </a:rPr>
              <a:t>商品精选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800100" lvl="2" indent="0"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  1476——</a:t>
            </a:r>
            <a:r>
              <a:rPr lang="en-US" altLang="zh-CN" sz="2000" dirty="0">
                <a:solidFill>
                  <a:schemeClr val="tx1"/>
                </a:solidFill>
              </a:rPr>
              <a:t>PC</a:t>
            </a:r>
            <a:r>
              <a:rPr lang="zh-CN" altLang="en-US" sz="2000" dirty="0">
                <a:solidFill>
                  <a:schemeClr val="tx1"/>
                </a:solidFill>
              </a:rPr>
              <a:t>搜索原生商品广告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800100" lvl="2" indent="0"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  1204——</a:t>
            </a:r>
            <a:r>
              <a:rPr lang="en-US" altLang="zh-CN" sz="2000" dirty="0">
                <a:solidFill>
                  <a:schemeClr val="tx1"/>
                </a:solidFill>
              </a:rPr>
              <a:t>PC</a:t>
            </a:r>
            <a:r>
              <a:rPr lang="zh-CN" altLang="en-US" sz="2000" dirty="0">
                <a:solidFill>
                  <a:schemeClr val="tx1"/>
                </a:solidFill>
              </a:rPr>
              <a:t>搜索信息流</a:t>
            </a:r>
            <a:r>
              <a:rPr lang="zh-CN" altLang="en-US" sz="2000" dirty="0" smtClean="0">
                <a:solidFill>
                  <a:schemeClr val="tx1"/>
                </a:solidFill>
              </a:rPr>
              <a:t>店铺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800100" lvl="2" indent="0"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  576——</a:t>
            </a:r>
            <a:r>
              <a:rPr lang="zh-CN" altLang="en-US" sz="2000" dirty="0">
                <a:solidFill>
                  <a:schemeClr val="tx1"/>
                </a:solidFill>
              </a:rPr>
              <a:t>搜索结果页左侧下方商家</a:t>
            </a:r>
            <a:r>
              <a:rPr lang="zh-CN" altLang="en-US" sz="2000" dirty="0" smtClean="0">
                <a:solidFill>
                  <a:schemeClr val="tx1"/>
                </a:solidFill>
              </a:rPr>
              <a:t>精选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sz="2000" b="1" dirty="0"/>
              <a:t>APP</a:t>
            </a:r>
          </a:p>
          <a:p>
            <a:pPr marL="800100" lvl="2" indent="0">
              <a:buNone/>
            </a:pPr>
            <a:r>
              <a:rPr lang="en-US" altLang="zh-CN" dirty="0" smtClean="0"/>
              <a:t>  </a:t>
            </a:r>
            <a:r>
              <a:rPr lang="en-US" altLang="zh-CN" sz="2000" dirty="0">
                <a:solidFill>
                  <a:schemeClr val="tx1"/>
                </a:solidFill>
              </a:rPr>
              <a:t>633——APP</a:t>
            </a:r>
            <a:r>
              <a:rPr lang="zh-CN" altLang="en-US" sz="2000" dirty="0">
                <a:solidFill>
                  <a:schemeClr val="tx1"/>
                </a:solidFill>
              </a:rPr>
              <a:t>搜索广告位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sz="2000" b="1" dirty="0"/>
              <a:t>微信</a:t>
            </a:r>
            <a:endParaRPr lang="en-US" altLang="zh-CN" sz="2000" b="1" dirty="0"/>
          </a:p>
          <a:p>
            <a:pPr marL="800100" lvl="2" indent="0">
              <a:buNone/>
            </a:pPr>
            <a:r>
              <a:rPr lang="en-US" altLang="zh-CN" sz="2000" dirty="0" smtClean="0"/>
              <a:t>  </a:t>
            </a:r>
            <a:r>
              <a:rPr lang="en-US" altLang="zh-CN" sz="2000" dirty="0">
                <a:solidFill>
                  <a:schemeClr val="tx1"/>
                </a:solidFill>
              </a:rPr>
              <a:t>782——</a:t>
            </a:r>
            <a:r>
              <a:rPr lang="zh-CN" altLang="en-US" sz="2000" dirty="0">
                <a:solidFill>
                  <a:schemeClr val="tx1"/>
                </a:solidFill>
              </a:rPr>
              <a:t>微信搜索信息流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sz="2000" b="1" dirty="0"/>
              <a:t>手</a:t>
            </a:r>
            <a:r>
              <a:rPr lang="en-US" altLang="zh-CN" sz="2000" b="1" dirty="0"/>
              <a:t>Q</a:t>
            </a:r>
          </a:p>
          <a:p>
            <a:pPr marL="800100" lvl="2" indent="0">
              <a:buNone/>
            </a:pPr>
            <a:r>
              <a:rPr lang="en-US" altLang="zh-CN" dirty="0" smtClean="0"/>
              <a:t>  </a:t>
            </a:r>
            <a:r>
              <a:rPr lang="en-US" altLang="zh-CN" sz="2000" dirty="0">
                <a:solidFill>
                  <a:schemeClr val="tx1"/>
                </a:solidFill>
              </a:rPr>
              <a:t>1292——</a:t>
            </a:r>
            <a:r>
              <a:rPr lang="zh-CN" altLang="en-US" sz="2000" dirty="0">
                <a:solidFill>
                  <a:schemeClr val="tx1"/>
                </a:solidFill>
              </a:rPr>
              <a:t>手</a:t>
            </a:r>
            <a:r>
              <a:rPr lang="en-US" altLang="zh-CN" sz="2000" dirty="0">
                <a:solidFill>
                  <a:schemeClr val="tx1"/>
                </a:solidFill>
              </a:rPr>
              <a:t>Q</a:t>
            </a:r>
            <a:r>
              <a:rPr lang="zh-CN" altLang="en-US" sz="2000" dirty="0">
                <a:solidFill>
                  <a:schemeClr val="tx1"/>
                </a:solidFill>
              </a:rPr>
              <a:t>搜索信息流广告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sz="2000" b="1" dirty="0"/>
              <a:t>搜索中间页</a:t>
            </a:r>
            <a:endParaRPr lang="en-US" altLang="zh-CN" sz="2000" b="1" dirty="0"/>
          </a:p>
          <a:p>
            <a:pPr marL="800100" lvl="2" indent="0">
              <a:buNone/>
            </a:pPr>
            <a:r>
              <a:rPr lang="en-US" altLang="zh-CN" dirty="0" smtClean="0"/>
              <a:t>  </a:t>
            </a:r>
            <a:r>
              <a:rPr lang="en-US" altLang="zh-CN" sz="2000" dirty="0">
                <a:solidFill>
                  <a:schemeClr val="tx1"/>
                </a:solidFill>
              </a:rPr>
              <a:t>PC——268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466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467</a:t>
            </a:r>
          </a:p>
          <a:p>
            <a:pPr marL="800100" lvl="2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APP——1818</a:t>
            </a:r>
          </a:p>
        </p:txBody>
      </p:sp>
    </p:spTree>
    <p:extLst>
      <p:ext uri="{BB962C8B-B14F-4D97-AF65-F5344CB8AC3E}">
        <p14:creationId xmlns:p14="http://schemas.microsoft.com/office/powerpoint/2010/main" val="368547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 广告架构</a:t>
            </a:r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 bwMode="auto">
          <a:xfrm>
            <a:off x="3750600" y="2348880"/>
            <a:ext cx="1368152" cy="3816424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b="1" dirty="0" err="1" smtClean="0">
                <a:latin typeface="+mj-ea"/>
                <a:ea typeface="+mj-ea"/>
              </a:rPr>
              <a:t>Adserver</a:t>
            </a:r>
            <a:endParaRPr lang="en-US" altLang="zh-CN" b="1" dirty="0" smtClean="0">
              <a:latin typeface="+mj-ea"/>
              <a:ea typeface="+mj-ea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3750600" y="1103370"/>
            <a:ext cx="1368152" cy="9001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b="1" dirty="0" smtClean="0">
                <a:latin typeface="+mj-ea"/>
                <a:ea typeface="+mj-ea"/>
              </a:rPr>
              <a:t>Gateway</a:t>
            </a:r>
          </a:p>
        </p:txBody>
      </p:sp>
      <p:sp>
        <p:nvSpPr>
          <p:cNvPr id="6" name="圆角矩形 5"/>
          <p:cNvSpPr/>
          <p:nvPr/>
        </p:nvSpPr>
        <p:spPr bwMode="auto">
          <a:xfrm>
            <a:off x="1619672" y="3717712"/>
            <a:ext cx="1368152" cy="86341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b="1" dirty="0" smtClean="0">
                <a:latin typeface="+mj-ea"/>
                <a:ea typeface="+mj-ea"/>
              </a:rPr>
              <a:t>Retrieval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1619672" y="2348880"/>
            <a:ext cx="1368152" cy="86091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b="1" dirty="0" smtClean="0">
                <a:latin typeface="+mj-ea"/>
                <a:ea typeface="+mj-ea"/>
              </a:rPr>
              <a:t>User server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5868144" y="2999542"/>
            <a:ext cx="1368152" cy="82490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b="1" dirty="0" err="1" smtClean="0">
                <a:latin typeface="+mj-ea"/>
                <a:ea typeface="+mj-ea"/>
              </a:rPr>
              <a:t>Sku</a:t>
            </a:r>
            <a:r>
              <a:rPr lang="en-US" altLang="zh-CN" b="1" dirty="0" smtClean="0">
                <a:latin typeface="+mj-ea"/>
                <a:ea typeface="+mj-ea"/>
              </a:rPr>
              <a:t> service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5868144" y="4293096"/>
            <a:ext cx="1368152" cy="75444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b="1" dirty="0" err="1" smtClean="0">
                <a:latin typeface="+mj-ea"/>
                <a:ea typeface="+mj-ea"/>
              </a:rPr>
              <a:t>Jimdb</a:t>
            </a:r>
            <a:endParaRPr lang="en-US" altLang="zh-CN" b="1" dirty="0" smtClean="0">
              <a:latin typeface="+mj-ea"/>
              <a:ea typeface="+mj-ea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1619672" y="5085184"/>
            <a:ext cx="1368152" cy="108012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b="1" dirty="0" smtClean="0">
                <a:latin typeface="+mj-ea"/>
                <a:ea typeface="+mj-ea"/>
              </a:rPr>
              <a:t>Predictor</a:t>
            </a:r>
          </a:p>
          <a:p>
            <a:pPr algn="ctr"/>
            <a:r>
              <a:rPr lang="zh-CN" altLang="en-US" b="1" dirty="0" smtClean="0">
                <a:latin typeface="+mj-ea"/>
                <a:ea typeface="+mj-ea"/>
              </a:rPr>
              <a:t>（</a:t>
            </a:r>
            <a:r>
              <a:rPr lang="en-US" altLang="zh-CN" b="1" dirty="0" smtClean="0">
                <a:latin typeface="+mj-ea"/>
                <a:ea typeface="+mj-ea"/>
              </a:rPr>
              <a:t>proxy</a:t>
            </a:r>
            <a:r>
              <a:rPr lang="zh-CN" altLang="en-US" b="1" dirty="0" smtClean="0">
                <a:latin typeface="+mj-ea"/>
                <a:ea typeface="+mj-ea"/>
              </a:rPr>
              <a:t>）</a:t>
            </a:r>
            <a:endParaRPr lang="en-US" altLang="zh-CN" b="1" dirty="0" smtClean="0">
              <a:latin typeface="+mj-ea"/>
              <a:ea typeface="+mj-ea"/>
            </a:endParaRPr>
          </a:p>
        </p:txBody>
      </p:sp>
      <p:sp>
        <p:nvSpPr>
          <p:cNvPr id="11" name="左右箭头 10"/>
          <p:cNvSpPr/>
          <p:nvPr/>
        </p:nvSpPr>
        <p:spPr bwMode="auto">
          <a:xfrm rot="5400000">
            <a:off x="4100868" y="1907060"/>
            <a:ext cx="667616" cy="504056"/>
          </a:xfrm>
          <a:prstGeom prst="leftRigh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12" name="左右箭头 11"/>
          <p:cNvSpPr/>
          <p:nvPr/>
        </p:nvSpPr>
        <p:spPr bwMode="auto">
          <a:xfrm>
            <a:off x="5148064" y="4409395"/>
            <a:ext cx="723560" cy="504056"/>
          </a:xfrm>
          <a:prstGeom prst="leftRigh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13" name="左右箭头 12"/>
          <p:cNvSpPr/>
          <p:nvPr/>
        </p:nvSpPr>
        <p:spPr bwMode="auto">
          <a:xfrm>
            <a:off x="2987824" y="2564904"/>
            <a:ext cx="739624" cy="504056"/>
          </a:xfrm>
          <a:prstGeom prst="leftRigh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15" name="左右箭头 14"/>
          <p:cNvSpPr/>
          <p:nvPr/>
        </p:nvSpPr>
        <p:spPr bwMode="auto">
          <a:xfrm>
            <a:off x="5125044" y="3140968"/>
            <a:ext cx="743100" cy="504056"/>
          </a:xfrm>
          <a:prstGeom prst="leftRigh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16" name="左右箭头 15"/>
          <p:cNvSpPr/>
          <p:nvPr/>
        </p:nvSpPr>
        <p:spPr bwMode="auto">
          <a:xfrm>
            <a:off x="3002188" y="3884734"/>
            <a:ext cx="748412" cy="504056"/>
          </a:xfrm>
          <a:prstGeom prst="leftRigh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17" name="左右箭头 16"/>
          <p:cNvSpPr/>
          <p:nvPr/>
        </p:nvSpPr>
        <p:spPr bwMode="auto">
          <a:xfrm>
            <a:off x="2987824" y="5373216"/>
            <a:ext cx="737524" cy="504056"/>
          </a:xfrm>
          <a:prstGeom prst="leftRigh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5865615" y="5464819"/>
            <a:ext cx="1368152" cy="82490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b="1" dirty="0" err="1" smtClean="0">
                <a:latin typeface="+mj-ea"/>
                <a:ea typeface="+mj-ea"/>
              </a:rPr>
              <a:t>Sku</a:t>
            </a:r>
            <a:r>
              <a:rPr lang="en-US" altLang="zh-CN" b="1" dirty="0" smtClean="0">
                <a:latin typeface="+mj-ea"/>
                <a:ea typeface="+mj-ea"/>
              </a:rPr>
              <a:t> service</a:t>
            </a:r>
          </a:p>
        </p:txBody>
      </p:sp>
      <p:sp>
        <p:nvSpPr>
          <p:cNvPr id="19" name="左右箭头 18"/>
          <p:cNvSpPr/>
          <p:nvPr/>
        </p:nvSpPr>
        <p:spPr bwMode="auto">
          <a:xfrm>
            <a:off x="5122515" y="5606245"/>
            <a:ext cx="743100" cy="504056"/>
          </a:xfrm>
          <a:prstGeom prst="leftRigh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403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</p:spPr>
        <p:txBody>
          <a:bodyPr/>
          <a:lstStyle/>
          <a:p>
            <a:r>
              <a:rPr lang="en-US" altLang="zh-CN" dirty="0"/>
              <a:t>3 </a:t>
            </a:r>
            <a:r>
              <a:rPr lang="en-US" altLang="zh-CN" dirty="0" err="1"/>
              <a:t>adserver</a:t>
            </a:r>
            <a:r>
              <a:rPr lang="zh-CN" altLang="en-US" dirty="0"/>
              <a:t>搜索广告业务逻辑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536" y="3212976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“手机”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617" y="2319212"/>
            <a:ext cx="1296144" cy="2249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右箭头 2"/>
          <p:cNvSpPr/>
          <p:nvPr/>
        </p:nvSpPr>
        <p:spPr bwMode="auto">
          <a:xfrm>
            <a:off x="1691680" y="3227783"/>
            <a:ext cx="576064" cy="432048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6" name="右箭头 5"/>
          <p:cNvSpPr/>
          <p:nvPr/>
        </p:nvSpPr>
        <p:spPr bwMode="auto">
          <a:xfrm>
            <a:off x="6306354" y="3242593"/>
            <a:ext cx="576064" cy="432048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2483768" y="1196752"/>
            <a:ext cx="3528392" cy="5328592"/>
          </a:xfrm>
          <a:prstGeom prst="roundRect">
            <a:avLst>
              <a:gd name="adj" fmla="val 9445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4000" dirty="0" smtClean="0">
                <a:latin typeface="+mj-ea"/>
                <a:ea typeface="+mj-ea"/>
              </a:rPr>
              <a:t>？？？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3788" y="139588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1</a:t>
            </a:r>
            <a:r>
              <a:rPr lang="zh-CN" altLang="en-US" dirty="0">
                <a:latin typeface="+mj-ea"/>
                <a:ea typeface="+mj-ea"/>
              </a:rPr>
              <a:t> </a:t>
            </a:r>
            <a:r>
              <a:rPr lang="en-US" altLang="zh-CN" dirty="0" err="1" smtClean="0">
                <a:latin typeface="+mj-ea"/>
                <a:ea typeface="+mj-ea"/>
              </a:rPr>
              <a:t>url</a:t>
            </a:r>
            <a:r>
              <a:rPr lang="zh-CN" altLang="en-US" dirty="0" smtClean="0">
                <a:latin typeface="+mj-ea"/>
                <a:ea typeface="+mj-ea"/>
              </a:rPr>
              <a:t>解析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63788" y="176352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2</a:t>
            </a:r>
            <a:r>
              <a:rPr lang="zh-CN" altLang="en-US" dirty="0" smtClean="0">
                <a:latin typeface="+mj-ea"/>
                <a:ea typeface="+mj-ea"/>
              </a:rPr>
              <a:t> 类目</a:t>
            </a:r>
            <a:r>
              <a:rPr lang="zh-CN" altLang="en-US" dirty="0">
                <a:latin typeface="+mj-ea"/>
                <a:ea typeface="+mj-ea"/>
              </a:rPr>
              <a:t>预估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63788" y="213454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3</a:t>
            </a:r>
            <a:r>
              <a:rPr lang="zh-CN" altLang="en-US" dirty="0" smtClean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query</a:t>
            </a:r>
            <a:r>
              <a:rPr lang="zh-CN" altLang="en-US" dirty="0" smtClean="0">
                <a:latin typeface="+mj-ea"/>
                <a:ea typeface="+mj-ea"/>
              </a:rPr>
              <a:t>切词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63788" y="248360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4 </a:t>
            </a:r>
            <a:r>
              <a:rPr lang="zh-CN" altLang="en-US" dirty="0" smtClean="0">
                <a:latin typeface="+mj-ea"/>
                <a:ea typeface="+mj-ea"/>
              </a:rPr>
              <a:t>构造</a:t>
            </a:r>
            <a:r>
              <a:rPr lang="zh-CN" altLang="en-US" dirty="0">
                <a:latin typeface="+mj-ea"/>
                <a:ea typeface="+mj-ea"/>
              </a:rPr>
              <a:t>倒</a:t>
            </a:r>
            <a:r>
              <a:rPr lang="zh-CN" altLang="en-US" dirty="0" smtClean="0">
                <a:latin typeface="+mj-ea"/>
                <a:ea typeface="+mj-ea"/>
              </a:rPr>
              <a:t>排</a:t>
            </a:r>
            <a:r>
              <a:rPr lang="en-US" altLang="zh-CN" dirty="0" smtClean="0">
                <a:latin typeface="+mj-ea"/>
                <a:ea typeface="+mj-ea"/>
              </a:rPr>
              <a:t>key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63788" y="285293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5 retrieval</a:t>
            </a:r>
            <a:r>
              <a:rPr lang="zh-CN" altLang="en-US" dirty="0" smtClean="0">
                <a:latin typeface="+mj-ea"/>
                <a:ea typeface="+mj-ea"/>
              </a:rPr>
              <a:t>检索广告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3788" y="3217635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6</a:t>
            </a:r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上下架状态检查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3788" y="3577675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7</a:t>
            </a:r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访问模型，预估</a:t>
            </a:r>
            <a:r>
              <a:rPr lang="en-US" altLang="zh-CN" dirty="0" err="1" smtClean="0">
                <a:latin typeface="+mj-ea"/>
                <a:ea typeface="+mj-ea"/>
              </a:rPr>
              <a:t>ctr</a:t>
            </a:r>
            <a:r>
              <a:rPr lang="zh-CN" altLang="en-US" dirty="0" smtClean="0">
                <a:latin typeface="+mj-ea"/>
                <a:ea typeface="+mj-ea"/>
              </a:rPr>
              <a:t>，排序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63788" y="3937715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8</a:t>
            </a:r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广告信息刷新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63788" y="4297755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9</a:t>
            </a:r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广告结果打包</a:t>
            </a:r>
            <a:r>
              <a:rPr lang="en-US" altLang="zh-CN" dirty="0" err="1" smtClean="0">
                <a:latin typeface="+mj-ea"/>
                <a:ea typeface="+mj-ea"/>
              </a:rPr>
              <a:t>json</a:t>
            </a:r>
            <a:r>
              <a:rPr lang="zh-CN" altLang="en-US" dirty="0" smtClean="0">
                <a:latin typeface="+mj-ea"/>
                <a:ea typeface="+mj-ea"/>
              </a:rPr>
              <a:t>串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63788" y="464384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10 </a:t>
            </a:r>
            <a:r>
              <a:rPr lang="zh-CN" altLang="en-US" dirty="0" smtClean="0">
                <a:latin typeface="+mj-ea"/>
                <a:ea typeface="+mj-ea"/>
              </a:rPr>
              <a:t>落日志</a:t>
            </a:r>
            <a:endParaRPr lang="en-US" altLang="zh-CN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5479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4" grpId="0"/>
      <p:bldP spid="15" grpId="0"/>
      <p:bldP spid="18" grpId="0"/>
      <p:bldP spid="19" grpId="0"/>
      <p:bldP spid="20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</p:spPr>
        <p:txBody>
          <a:bodyPr/>
          <a:lstStyle/>
          <a:p>
            <a:r>
              <a:rPr lang="en-US" altLang="zh-CN" dirty="0"/>
              <a:t>3 </a:t>
            </a:r>
            <a:r>
              <a:rPr lang="en-US" altLang="zh-CN" dirty="0" err="1"/>
              <a:t>adserver</a:t>
            </a:r>
            <a:r>
              <a:rPr lang="zh-CN" altLang="en-US" dirty="0"/>
              <a:t>搜索广告业务逻辑</a:t>
            </a:r>
          </a:p>
        </p:txBody>
      </p:sp>
      <p:sp>
        <p:nvSpPr>
          <p:cNvPr id="3" name="圆角矩形 2"/>
          <p:cNvSpPr/>
          <p:nvPr/>
        </p:nvSpPr>
        <p:spPr bwMode="auto">
          <a:xfrm>
            <a:off x="1043608" y="1124744"/>
            <a:ext cx="1440160" cy="576064"/>
          </a:xfrm>
          <a:prstGeom prst="roundRect">
            <a:avLst/>
          </a:prstGeom>
          <a:solidFill>
            <a:srgbClr val="3366CC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搜索</a:t>
            </a:r>
          </a:p>
        </p:txBody>
      </p:sp>
      <p:sp>
        <p:nvSpPr>
          <p:cNvPr id="4" name="圆角矩形 3">
            <a:hlinkClick r:id="rId3" action="ppaction://hlinksldjump"/>
          </p:cNvPr>
          <p:cNvSpPr/>
          <p:nvPr/>
        </p:nvSpPr>
        <p:spPr bwMode="auto">
          <a:xfrm>
            <a:off x="1043608" y="2060848"/>
            <a:ext cx="1440160" cy="576064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广告</a:t>
            </a: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</a:rPr>
              <a:t>检索</a:t>
            </a:r>
            <a:endParaRPr lang="zh-CN" altLang="en-US" sz="14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043608" y="2996952"/>
            <a:ext cx="1440160" cy="576064"/>
          </a:xfrm>
          <a:prstGeom prst="roundRect">
            <a:avLst/>
          </a:prstGeom>
          <a:solidFill>
            <a:srgbClr val="3366CC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标题飘红</a:t>
            </a:r>
          </a:p>
        </p:txBody>
      </p:sp>
      <p:sp>
        <p:nvSpPr>
          <p:cNvPr id="7" name="圆角矩形 6">
            <a:hlinkClick r:id="rId4" action="ppaction://hlinksldjump"/>
          </p:cNvPr>
          <p:cNvSpPr/>
          <p:nvPr/>
        </p:nvSpPr>
        <p:spPr bwMode="auto">
          <a:xfrm>
            <a:off x="1043608" y="3933056"/>
            <a:ext cx="1440160" cy="576064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</a:rPr>
              <a:t>广告信息刷新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1043608" y="4869160"/>
            <a:ext cx="1440160" cy="576064"/>
          </a:xfrm>
          <a:prstGeom prst="roundRect">
            <a:avLst/>
          </a:prstGeom>
          <a:solidFill>
            <a:srgbClr val="3366CC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封装</a:t>
            </a:r>
            <a:r>
              <a:rPr lang="en-US" altLang="zh-CN" sz="1400" dirty="0" err="1" smtClean="0">
                <a:solidFill>
                  <a:schemeClr val="bg1"/>
                </a:solidFill>
                <a:latin typeface="+mj-ea"/>
                <a:ea typeface="+mj-ea"/>
              </a:rPr>
              <a:t>json</a:t>
            </a:r>
            <a:r>
              <a:rPr lang="zh-CN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串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1043608" y="5805264"/>
            <a:ext cx="1440160" cy="576064"/>
          </a:xfrm>
          <a:prstGeom prst="roundRect">
            <a:avLst/>
          </a:prstGeom>
          <a:solidFill>
            <a:srgbClr val="3366CC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落日志</a:t>
            </a:r>
          </a:p>
        </p:txBody>
      </p:sp>
      <p:sp>
        <p:nvSpPr>
          <p:cNvPr id="11" name="下箭头 10"/>
          <p:cNvSpPr/>
          <p:nvPr/>
        </p:nvSpPr>
        <p:spPr bwMode="auto">
          <a:xfrm>
            <a:off x="1403648" y="1628800"/>
            <a:ext cx="720080" cy="432048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12" name="下箭头 11"/>
          <p:cNvSpPr/>
          <p:nvPr/>
        </p:nvSpPr>
        <p:spPr bwMode="auto">
          <a:xfrm>
            <a:off x="1403648" y="2564904"/>
            <a:ext cx="720080" cy="432048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13" name="下箭头 12"/>
          <p:cNvSpPr/>
          <p:nvPr/>
        </p:nvSpPr>
        <p:spPr bwMode="auto">
          <a:xfrm>
            <a:off x="1403648" y="3501008"/>
            <a:ext cx="720080" cy="432048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14" name="下箭头 13"/>
          <p:cNvSpPr/>
          <p:nvPr/>
        </p:nvSpPr>
        <p:spPr bwMode="auto">
          <a:xfrm>
            <a:off x="1403648" y="4437112"/>
            <a:ext cx="720080" cy="432048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15" name="下箭头 14"/>
          <p:cNvSpPr/>
          <p:nvPr/>
        </p:nvSpPr>
        <p:spPr bwMode="auto">
          <a:xfrm>
            <a:off x="1403648" y="5373216"/>
            <a:ext cx="720080" cy="432048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 smtClean="0">
              <a:latin typeface="+mj-ea"/>
              <a:ea typeface="+mj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006" y="1124744"/>
            <a:ext cx="1932994" cy="3457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圆角矩形 16"/>
          <p:cNvSpPr/>
          <p:nvPr/>
        </p:nvSpPr>
        <p:spPr bwMode="auto">
          <a:xfrm>
            <a:off x="4572000" y="728700"/>
            <a:ext cx="4176464" cy="5868652"/>
          </a:xfrm>
          <a:prstGeom prst="roundRect">
            <a:avLst>
              <a:gd name="adj" fmla="val 689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altLang="zh-CN" sz="800" dirty="0">
                <a:latin typeface="+mj-ea"/>
                <a:ea typeface="+mj-ea"/>
              </a:rPr>
              <a:t>{</a:t>
            </a:r>
          </a:p>
          <a:p>
            <a:r>
              <a:rPr lang="en-US" altLang="zh-CN" sz="800" dirty="0">
                <a:latin typeface="+mj-ea"/>
                <a:ea typeface="+mj-ea"/>
              </a:rPr>
              <a:t>   "Count" : {</a:t>
            </a:r>
          </a:p>
          <a:p>
            <a:r>
              <a:rPr lang="en-US" altLang="zh-CN" sz="800" dirty="0">
                <a:latin typeface="+mj-ea"/>
                <a:ea typeface="+mj-ea"/>
              </a:rPr>
              <a:t>      "1476" : "81"</a:t>
            </a:r>
          </a:p>
          <a:p>
            <a:r>
              <a:rPr lang="en-US" altLang="zh-CN" sz="800" dirty="0">
                <a:latin typeface="+mj-ea"/>
                <a:ea typeface="+mj-ea"/>
              </a:rPr>
              <a:t>   },</a:t>
            </a:r>
          </a:p>
          <a:p>
            <a:r>
              <a:rPr lang="en-US" altLang="zh-CN" sz="800" dirty="0">
                <a:latin typeface="+mj-ea"/>
                <a:ea typeface="+mj-ea"/>
              </a:rPr>
              <a:t>   "Head" : {</a:t>
            </a:r>
          </a:p>
          <a:p>
            <a:r>
              <a:rPr lang="en-US" altLang="zh-CN" sz="800" dirty="0">
                <a:latin typeface="+mj-ea"/>
                <a:ea typeface="+mj-ea"/>
              </a:rPr>
              <a:t>      "Cost" : "79",</a:t>
            </a:r>
          </a:p>
          <a:p>
            <a:r>
              <a:rPr lang="en-US" altLang="zh-CN" sz="800" dirty="0">
                <a:latin typeface="+mj-ea"/>
                <a:ea typeface="+mj-ea"/>
              </a:rPr>
              <a:t>      "Count" : "6",</a:t>
            </a:r>
          </a:p>
          <a:p>
            <a:r>
              <a:rPr lang="en-US" altLang="zh-CN" sz="800" dirty="0">
                <a:latin typeface="+mj-ea"/>
                <a:ea typeface="+mj-ea"/>
              </a:rPr>
              <a:t>      "</a:t>
            </a:r>
            <a:r>
              <a:rPr lang="en-US" altLang="zh-CN" sz="800" dirty="0" err="1">
                <a:latin typeface="+mj-ea"/>
                <a:ea typeface="+mj-ea"/>
              </a:rPr>
              <a:t>model_timeout</a:t>
            </a:r>
            <a:r>
              <a:rPr lang="en-US" altLang="zh-CN" sz="800" dirty="0">
                <a:latin typeface="+mj-ea"/>
                <a:ea typeface="+mj-ea"/>
              </a:rPr>
              <a:t>" : "false",</a:t>
            </a:r>
          </a:p>
          <a:p>
            <a:r>
              <a:rPr lang="en-US" altLang="zh-CN" sz="800" dirty="0">
                <a:latin typeface="+mj-ea"/>
                <a:ea typeface="+mj-ea"/>
              </a:rPr>
              <a:t>      "</a:t>
            </a:r>
            <a:r>
              <a:rPr lang="en-US" altLang="zh-CN" sz="800" dirty="0" err="1">
                <a:latin typeface="+mj-ea"/>
                <a:ea typeface="+mj-ea"/>
              </a:rPr>
              <a:t>overlap_exp</a:t>
            </a:r>
            <a:r>
              <a:rPr lang="en-US" altLang="zh-CN" sz="800" dirty="0">
                <a:latin typeface="+mj-ea"/>
                <a:ea typeface="+mj-ea"/>
              </a:rPr>
              <a:t>" : "",</a:t>
            </a:r>
          </a:p>
          <a:p>
            <a:r>
              <a:rPr lang="en-US" altLang="zh-CN" sz="800" dirty="0">
                <a:latin typeface="+mj-ea"/>
                <a:ea typeface="+mj-ea"/>
              </a:rPr>
              <a:t>      "</a:t>
            </a:r>
            <a:r>
              <a:rPr lang="en-US" altLang="zh-CN" sz="800" dirty="0" err="1">
                <a:latin typeface="+mj-ea"/>
                <a:ea typeface="+mj-ea"/>
              </a:rPr>
              <a:t>ovl_tag_ui</a:t>
            </a:r>
            <a:r>
              <a:rPr lang="en-US" altLang="zh-CN" sz="800" dirty="0">
                <a:latin typeface="+mj-ea"/>
                <a:ea typeface="+mj-ea"/>
              </a:rPr>
              <a:t>" : ""</a:t>
            </a:r>
          </a:p>
          <a:p>
            <a:r>
              <a:rPr lang="en-US" altLang="zh-CN" sz="800" dirty="0">
                <a:latin typeface="+mj-ea"/>
                <a:ea typeface="+mj-ea"/>
              </a:rPr>
              <a:t>   },</a:t>
            </a:r>
          </a:p>
          <a:p>
            <a:r>
              <a:rPr lang="en-US" altLang="zh-CN" sz="800" dirty="0">
                <a:latin typeface="+mj-ea"/>
                <a:ea typeface="+mj-ea"/>
              </a:rPr>
              <a:t>   "</a:t>
            </a:r>
            <a:r>
              <a:rPr lang="en-US" altLang="zh-CN" sz="800" dirty="0" err="1">
                <a:latin typeface="+mj-ea"/>
                <a:ea typeface="+mj-ea"/>
              </a:rPr>
              <a:t>PosAdInfo</a:t>
            </a:r>
            <a:r>
              <a:rPr lang="en-US" altLang="zh-CN" sz="800" dirty="0">
                <a:latin typeface="+mj-ea"/>
                <a:ea typeface="+mj-ea"/>
              </a:rPr>
              <a:t>" : {</a:t>
            </a:r>
          </a:p>
          <a:p>
            <a:r>
              <a:rPr lang="en-US" altLang="zh-CN" sz="800" dirty="0">
                <a:latin typeface="+mj-ea"/>
                <a:ea typeface="+mj-ea"/>
              </a:rPr>
              <a:t>      "1476" : {</a:t>
            </a:r>
          </a:p>
          <a:p>
            <a:r>
              <a:rPr lang="en-US" altLang="zh-CN" sz="800" dirty="0">
                <a:latin typeface="+mj-ea"/>
                <a:ea typeface="+mj-ea"/>
              </a:rPr>
              <a:t>         "</a:t>
            </a:r>
            <a:r>
              <a:rPr lang="en-US" altLang="zh-CN" sz="800" dirty="0" err="1">
                <a:latin typeface="+mj-ea"/>
                <a:ea typeface="+mj-ea"/>
              </a:rPr>
              <a:t>ad_response_num</a:t>
            </a:r>
            <a:r>
              <a:rPr lang="en-US" altLang="zh-CN" sz="800" dirty="0">
                <a:latin typeface="+mj-ea"/>
                <a:ea typeface="+mj-ea"/>
              </a:rPr>
              <a:t>" : "6",</a:t>
            </a:r>
          </a:p>
          <a:p>
            <a:r>
              <a:rPr lang="en-US" altLang="zh-CN" sz="800" dirty="0">
                <a:latin typeface="+mj-ea"/>
                <a:ea typeface="+mj-ea"/>
              </a:rPr>
              <a:t>         "</a:t>
            </a:r>
            <a:r>
              <a:rPr lang="en-US" altLang="zh-CN" sz="800" dirty="0" err="1">
                <a:latin typeface="+mj-ea"/>
                <a:ea typeface="+mj-ea"/>
              </a:rPr>
              <a:t>dsp_bid_cpm</a:t>
            </a:r>
            <a:r>
              <a:rPr lang="en-US" altLang="zh-CN" sz="800" dirty="0">
                <a:latin typeface="+mj-ea"/>
                <a:ea typeface="+mj-ea"/>
              </a:rPr>
              <a:t>" : 0.0,</a:t>
            </a:r>
          </a:p>
          <a:p>
            <a:r>
              <a:rPr lang="en-US" altLang="zh-CN" sz="800" dirty="0">
                <a:latin typeface="+mj-ea"/>
                <a:ea typeface="+mj-ea"/>
              </a:rPr>
              <a:t>         "</a:t>
            </a:r>
            <a:r>
              <a:rPr lang="en-US" altLang="zh-CN" sz="800" dirty="0" err="1">
                <a:latin typeface="+mj-ea"/>
                <a:ea typeface="+mj-ea"/>
              </a:rPr>
              <a:t>event_id</a:t>
            </a:r>
            <a:r>
              <a:rPr lang="en-US" altLang="zh-CN" sz="800" dirty="0">
                <a:latin typeface="+mj-ea"/>
                <a:ea typeface="+mj-ea"/>
              </a:rPr>
              <a:t>" : "39",</a:t>
            </a:r>
          </a:p>
          <a:p>
            <a:r>
              <a:rPr lang="en-US" altLang="zh-CN" sz="800" dirty="0">
                <a:latin typeface="+mj-ea"/>
                <a:ea typeface="+mj-ea"/>
              </a:rPr>
              <a:t>         "</a:t>
            </a:r>
            <a:r>
              <a:rPr lang="en-US" altLang="zh-CN" sz="800" dirty="0" err="1">
                <a:latin typeface="+mj-ea"/>
                <a:ea typeface="+mj-ea"/>
              </a:rPr>
              <a:t>model_type</a:t>
            </a:r>
            <a:r>
              <a:rPr lang="en-US" altLang="zh-CN" sz="800" dirty="0">
                <a:latin typeface="+mj-ea"/>
                <a:ea typeface="+mj-ea"/>
              </a:rPr>
              <a:t>" : 4,</a:t>
            </a:r>
          </a:p>
          <a:p>
            <a:r>
              <a:rPr lang="en-US" altLang="zh-CN" sz="800" dirty="0">
                <a:latin typeface="+mj-ea"/>
                <a:ea typeface="+mj-ea"/>
              </a:rPr>
              <a:t>         "</a:t>
            </a:r>
            <a:r>
              <a:rPr lang="en-US" altLang="zh-CN" sz="800" dirty="0" err="1">
                <a:latin typeface="+mj-ea"/>
                <a:ea typeface="+mj-ea"/>
              </a:rPr>
              <a:t>pos_ad_type</a:t>
            </a:r>
            <a:r>
              <a:rPr lang="en-US" altLang="zh-CN" sz="800" dirty="0">
                <a:latin typeface="+mj-ea"/>
                <a:ea typeface="+mj-ea"/>
              </a:rPr>
              <a:t>" : "7"</a:t>
            </a:r>
          </a:p>
          <a:p>
            <a:r>
              <a:rPr lang="en-US" altLang="zh-CN" sz="800" dirty="0">
                <a:latin typeface="+mj-ea"/>
                <a:ea typeface="+mj-ea"/>
              </a:rPr>
              <a:t>      }</a:t>
            </a:r>
          </a:p>
          <a:p>
            <a:r>
              <a:rPr lang="en-US" altLang="zh-CN" sz="800" dirty="0">
                <a:latin typeface="+mj-ea"/>
                <a:ea typeface="+mj-ea"/>
              </a:rPr>
              <a:t>   },</a:t>
            </a:r>
          </a:p>
          <a:p>
            <a:r>
              <a:rPr lang="en-US" altLang="zh-CN" sz="800" dirty="0">
                <a:latin typeface="+mj-ea"/>
                <a:ea typeface="+mj-ea"/>
              </a:rPr>
              <a:t>   "Query" : {</a:t>
            </a:r>
          </a:p>
          <a:p>
            <a:r>
              <a:rPr lang="en-US" altLang="zh-CN" sz="800" dirty="0">
                <a:latin typeface="+mj-ea"/>
                <a:ea typeface="+mj-ea"/>
              </a:rPr>
              <a:t>      "1476" : [</a:t>
            </a:r>
          </a:p>
          <a:p>
            <a:r>
              <a:rPr lang="en-US" altLang="zh-CN" sz="800" dirty="0">
                <a:latin typeface="+mj-ea"/>
                <a:ea typeface="+mj-ea"/>
              </a:rPr>
              <a:t>         {</a:t>
            </a:r>
          </a:p>
          <a:p>
            <a:r>
              <a:rPr lang="en-US" altLang="zh-CN" sz="800" dirty="0">
                <a:latin typeface="+mj-ea"/>
                <a:ea typeface="+mj-ea"/>
              </a:rPr>
              <a:t>            "</a:t>
            </a:r>
            <a:r>
              <a:rPr lang="en-US" altLang="zh-CN" sz="800" dirty="0" err="1">
                <a:latin typeface="+mj-ea"/>
                <a:ea typeface="+mj-ea"/>
              </a:rPr>
              <a:t>F_value</a:t>
            </a:r>
            <a:r>
              <a:rPr lang="en-US" altLang="zh-CN" sz="800" dirty="0">
                <a:latin typeface="+mj-ea"/>
                <a:ea typeface="+mj-ea"/>
              </a:rPr>
              <a:t>" : "0",</a:t>
            </a:r>
          </a:p>
          <a:p>
            <a:r>
              <a:rPr lang="en-US" altLang="zh-CN" sz="800" dirty="0">
                <a:latin typeface="+mj-ea"/>
                <a:ea typeface="+mj-ea"/>
              </a:rPr>
              <a:t>            "</a:t>
            </a:r>
            <a:r>
              <a:rPr lang="en-US" altLang="zh-CN" sz="800" dirty="0" err="1">
                <a:latin typeface="+mj-ea"/>
                <a:ea typeface="+mj-ea"/>
              </a:rPr>
              <a:t>act_price</a:t>
            </a:r>
            <a:r>
              <a:rPr lang="en-US" altLang="zh-CN" sz="800" dirty="0">
                <a:latin typeface="+mj-ea"/>
                <a:ea typeface="+mj-ea"/>
              </a:rPr>
              <a:t>" : "2.4274049842678531",</a:t>
            </a:r>
          </a:p>
          <a:p>
            <a:r>
              <a:rPr lang="en-US" altLang="zh-CN" sz="800" dirty="0">
                <a:latin typeface="+mj-ea"/>
                <a:ea typeface="+mj-ea"/>
              </a:rPr>
              <a:t>            "</a:t>
            </a:r>
            <a:r>
              <a:rPr lang="en-US" altLang="zh-CN" sz="800" dirty="0" err="1">
                <a:latin typeface="+mj-ea"/>
                <a:ea typeface="+mj-ea"/>
              </a:rPr>
              <a:t>ad_bid_rank</a:t>
            </a:r>
            <a:r>
              <a:rPr lang="en-US" altLang="zh-CN" sz="800" dirty="0">
                <a:latin typeface="+mj-ea"/>
                <a:ea typeface="+mj-ea"/>
              </a:rPr>
              <a:t>" : "1",</a:t>
            </a:r>
          </a:p>
          <a:p>
            <a:r>
              <a:rPr lang="en-US" altLang="zh-CN" sz="800" dirty="0">
                <a:latin typeface="+mj-ea"/>
                <a:ea typeface="+mj-ea"/>
              </a:rPr>
              <a:t>            "</a:t>
            </a:r>
            <a:r>
              <a:rPr lang="en-US" altLang="zh-CN" sz="800" dirty="0" err="1">
                <a:latin typeface="+mj-ea"/>
                <a:ea typeface="+mj-ea"/>
              </a:rPr>
              <a:t>ad_billtype</a:t>
            </a:r>
            <a:r>
              <a:rPr lang="en-US" altLang="zh-CN" sz="800" dirty="0">
                <a:latin typeface="+mj-ea"/>
                <a:ea typeface="+mj-ea"/>
              </a:rPr>
              <a:t>" : "0",</a:t>
            </a:r>
          </a:p>
          <a:p>
            <a:r>
              <a:rPr lang="en-US" altLang="zh-CN" sz="800" dirty="0">
                <a:latin typeface="+mj-ea"/>
                <a:ea typeface="+mj-ea"/>
              </a:rPr>
              <a:t>            "</a:t>
            </a:r>
            <a:r>
              <a:rPr lang="en-US" altLang="zh-CN" sz="800" dirty="0" err="1">
                <a:latin typeface="+mj-ea"/>
                <a:ea typeface="+mj-ea"/>
              </a:rPr>
              <a:t>ad_group_id</a:t>
            </a:r>
            <a:r>
              <a:rPr lang="en-US" altLang="zh-CN" sz="800" dirty="0">
                <a:latin typeface="+mj-ea"/>
                <a:ea typeface="+mj-ea"/>
              </a:rPr>
              <a:t>" : "2475645",</a:t>
            </a:r>
          </a:p>
          <a:p>
            <a:r>
              <a:rPr lang="en-US" altLang="zh-CN" sz="800" dirty="0">
                <a:latin typeface="+mj-ea"/>
                <a:ea typeface="+mj-ea"/>
              </a:rPr>
              <a:t>            "</a:t>
            </a:r>
            <a:r>
              <a:rPr lang="en-US" altLang="zh-CN" sz="800" dirty="0" err="1">
                <a:latin typeface="+mj-ea"/>
                <a:ea typeface="+mj-ea"/>
              </a:rPr>
              <a:t>ad_plan_id</a:t>
            </a:r>
            <a:r>
              <a:rPr lang="en-US" altLang="zh-CN" sz="800" dirty="0">
                <a:latin typeface="+mj-ea"/>
                <a:ea typeface="+mj-ea"/>
              </a:rPr>
              <a:t>" : "1473278",</a:t>
            </a:r>
          </a:p>
          <a:p>
            <a:r>
              <a:rPr lang="en-US" altLang="zh-CN" sz="800" dirty="0">
                <a:latin typeface="+mj-ea"/>
                <a:ea typeface="+mj-ea"/>
              </a:rPr>
              <a:t>            "</a:t>
            </a:r>
            <a:r>
              <a:rPr lang="en-US" altLang="zh-CN" sz="800" dirty="0" err="1">
                <a:latin typeface="+mj-ea"/>
                <a:ea typeface="+mj-ea"/>
              </a:rPr>
              <a:t>ad_send_type</a:t>
            </a:r>
            <a:r>
              <a:rPr lang="en-US" altLang="zh-CN" sz="800" dirty="0">
                <a:latin typeface="+mj-ea"/>
                <a:ea typeface="+mj-ea"/>
              </a:rPr>
              <a:t>" : "1",</a:t>
            </a:r>
          </a:p>
          <a:p>
            <a:r>
              <a:rPr lang="en-US" altLang="zh-CN" sz="800" dirty="0">
                <a:latin typeface="+mj-ea"/>
                <a:ea typeface="+mj-ea"/>
              </a:rPr>
              <a:t>            "</a:t>
            </a:r>
            <a:r>
              <a:rPr lang="en-US" altLang="zh-CN" sz="800" dirty="0" err="1">
                <a:latin typeface="+mj-ea"/>
                <a:ea typeface="+mj-ea"/>
              </a:rPr>
              <a:t>ad_sku_type</a:t>
            </a:r>
            <a:r>
              <a:rPr lang="en-US" altLang="zh-CN" sz="800" dirty="0">
                <a:latin typeface="+mj-ea"/>
                <a:ea typeface="+mj-ea"/>
              </a:rPr>
              <a:t>" : "1",</a:t>
            </a:r>
          </a:p>
          <a:p>
            <a:r>
              <a:rPr lang="en-US" altLang="zh-CN" sz="800" dirty="0">
                <a:latin typeface="+mj-ea"/>
                <a:ea typeface="+mj-ea"/>
              </a:rPr>
              <a:t>            "</a:t>
            </a:r>
            <a:r>
              <a:rPr lang="en-US" altLang="zh-CN" sz="800" dirty="0" err="1">
                <a:latin typeface="+mj-ea"/>
                <a:ea typeface="+mj-ea"/>
              </a:rPr>
              <a:t>ad_spread_type</a:t>
            </a:r>
            <a:r>
              <a:rPr lang="en-US" altLang="zh-CN" sz="800" dirty="0">
                <a:latin typeface="+mj-ea"/>
                <a:ea typeface="+mj-ea"/>
              </a:rPr>
              <a:t>" : "1",</a:t>
            </a:r>
          </a:p>
          <a:p>
            <a:r>
              <a:rPr lang="en-US" altLang="zh-CN" sz="800" dirty="0">
                <a:latin typeface="+mj-ea"/>
                <a:ea typeface="+mj-ea"/>
              </a:rPr>
              <a:t>            "</a:t>
            </a:r>
            <a:r>
              <a:rPr lang="en-US" altLang="zh-CN" sz="800" dirty="0" err="1">
                <a:latin typeface="+mj-ea"/>
                <a:ea typeface="+mj-ea"/>
              </a:rPr>
              <a:t>ad_title</a:t>
            </a:r>
            <a:r>
              <a:rPr lang="en-US" altLang="zh-CN" sz="800" dirty="0">
                <a:latin typeface="+mj-ea"/>
                <a:ea typeface="+mj-ea"/>
              </a:rPr>
              <a:t>" : "OPPO R9 4GB+64GB</a:t>
            </a:r>
            <a:r>
              <a:rPr lang="zh-CN" altLang="en-US" sz="800" dirty="0">
                <a:latin typeface="+mj-ea"/>
                <a:ea typeface="+mj-ea"/>
              </a:rPr>
              <a:t>内存版 雪岩灰 全网通</a:t>
            </a:r>
            <a:r>
              <a:rPr lang="en-US" altLang="zh-CN" sz="800" dirty="0">
                <a:latin typeface="+mj-ea"/>
                <a:ea typeface="+mj-ea"/>
              </a:rPr>
              <a:t>4G</a:t>
            </a:r>
            <a:r>
              <a:rPr lang="zh-CN" altLang="en-US" sz="800" dirty="0">
                <a:latin typeface="+mj-ea"/>
                <a:ea typeface="+mj-ea"/>
              </a:rPr>
              <a:t>手机 双卡双待</a:t>
            </a:r>
            <a:r>
              <a:rPr lang="en-US" altLang="zh-CN" sz="800" dirty="0">
                <a:latin typeface="+mj-ea"/>
                <a:ea typeface="+mj-ea"/>
              </a:rPr>
              <a:t>",</a:t>
            </a:r>
          </a:p>
          <a:p>
            <a:r>
              <a:rPr lang="en-US" altLang="zh-CN" sz="800" dirty="0">
                <a:latin typeface="+mj-ea"/>
                <a:ea typeface="+mj-ea"/>
              </a:rPr>
              <a:t>            "</a:t>
            </a:r>
            <a:r>
              <a:rPr lang="en-US" altLang="zh-CN" sz="800" dirty="0" err="1">
                <a:latin typeface="+mj-ea"/>
                <a:ea typeface="+mj-ea"/>
              </a:rPr>
              <a:t>ad_traffic_type</a:t>
            </a:r>
            <a:r>
              <a:rPr lang="en-US" altLang="zh-CN" sz="800" dirty="0">
                <a:latin typeface="+mj-ea"/>
                <a:ea typeface="+mj-ea"/>
              </a:rPr>
              <a:t>" : "3",</a:t>
            </a:r>
          </a:p>
          <a:p>
            <a:r>
              <a:rPr lang="en-US" altLang="zh-CN" sz="800" dirty="0">
                <a:latin typeface="+mj-ea"/>
                <a:ea typeface="+mj-ea"/>
              </a:rPr>
              <a:t>            "</a:t>
            </a:r>
            <a:r>
              <a:rPr lang="en-US" altLang="zh-CN" sz="800" dirty="0" err="1">
                <a:latin typeface="+mj-ea"/>
                <a:ea typeface="+mj-ea"/>
              </a:rPr>
              <a:t>ad_type</a:t>
            </a:r>
            <a:r>
              <a:rPr lang="en-US" altLang="zh-CN" sz="800" dirty="0">
                <a:latin typeface="+mj-ea"/>
                <a:ea typeface="+mj-ea"/>
              </a:rPr>
              <a:t>" : "3",</a:t>
            </a:r>
          </a:p>
          <a:p>
            <a:r>
              <a:rPr lang="en-US" altLang="zh-CN" sz="800" dirty="0">
                <a:latin typeface="+mj-ea"/>
                <a:ea typeface="+mj-ea"/>
              </a:rPr>
              <a:t>            "</a:t>
            </a:r>
            <a:r>
              <a:rPr lang="en-US" altLang="zh-CN" sz="800" dirty="0" err="1">
                <a:latin typeface="+mj-ea"/>
                <a:ea typeface="+mj-ea"/>
              </a:rPr>
              <a:t>adserver_ip</a:t>
            </a:r>
            <a:r>
              <a:rPr lang="en-US" altLang="zh-CN" sz="800" dirty="0">
                <a:latin typeface="+mj-ea"/>
                <a:ea typeface="+mj-ea"/>
              </a:rPr>
              <a:t>" : "10.190.9.8",</a:t>
            </a:r>
          </a:p>
          <a:p>
            <a:r>
              <a:rPr lang="en-US" altLang="zh-CN" sz="800" dirty="0">
                <a:latin typeface="+mj-ea"/>
                <a:ea typeface="+mj-ea"/>
              </a:rPr>
              <a:t>            "</a:t>
            </a:r>
            <a:r>
              <a:rPr lang="en-US" altLang="zh-CN" sz="800" dirty="0" err="1">
                <a:latin typeface="+mj-ea"/>
                <a:ea typeface="+mj-ea"/>
              </a:rPr>
              <a:t>advertise_pin</a:t>
            </a:r>
            <a:r>
              <a:rPr lang="en-US" altLang="zh-CN" sz="800" dirty="0">
                <a:latin typeface="+mj-ea"/>
                <a:ea typeface="+mj-ea"/>
              </a:rPr>
              <a:t>" : "</a:t>
            </a:r>
            <a:r>
              <a:rPr lang="en-US" altLang="zh-CN" sz="800" dirty="0" err="1">
                <a:latin typeface="+mj-ea"/>
                <a:ea typeface="+mj-ea"/>
              </a:rPr>
              <a:t>ServiceOPPO</a:t>
            </a:r>
            <a:r>
              <a:rPr lang="en-US" altLang="zh-CN" sz="800" dirty="0">
                <a:latin typeface="+mj-ea"/>
                <a:ea typeface="+mj-ea"/>
              </a:rPr>
              <a:t>",</a:t>
            </a:r>
          </a:p>
          <a:p>
            <a:r>
              <a:rPr lang="en-US" altLang="zh-CN" sz="800" dirty="0">
                <a:latin typeface="+mj-ea"/>
                <a:ea typeface="+mj-ea"/>
              </a:rPr>
              <a:t>            "</a:t>
            </a:r>
            <a:r>
              <a:rPr lang="en-US" altLang="zh-CN" sz="800" dirty="0" err="1">
                <a:latin typeface="+mj-ea"/>
                <a:ea typeface="+mj-ea"/>
              </a:rPr>
              <a:t>advertise_type</a:t>
            </a:r>
            <a:r>
              <a:rPr lang="en-US" altLang="zh-CN" sz="800" dirty="0">
                <a:latin typeface="+mj-ea"/>
                <a:ea typeface="+mj-ea"/>
              </a:rPr>
              <a:t>" : "3",</a:t>
            </a:r>
          </a:p>
          <a:p>
            <a:r>
              <a:rPr lang="en-US" altLang="zh-CN" sz="800" dirty="0">
                <a:latin typeface="+mj-ea"/>
                <a:ea typeface="+mj-ea"/>
              </a:rPr>
              <a:t>            "</a:t>
            </a:r>
            <a:r>
              <a:rPr lang="en-US" altLang="zh-CN" sz="800" dirty="0" err="1">
                <a:latin typeface="+mj-ea"/>
                <a:ea typeface="+mj-ea"/>
              </a:rPr>
              <a:t>advertiser_id</a:t>
            </a:r>
            <a:r>
              <a:rPr lang="en-US" altLang="zh-CN" sz="800" dirty="0">
                <a:latin typeface="+mj-ea"/>
                <a:ea typeface="+mj-ea"/>
              </a:rPr>
              <a:t>" : "106856",</a:t>
            </a:r>
          </a:p>
          <a:p>
            <a:r>
              <a:rPr lang="en-US" altLang="zh-CN" sz="800" dirty="0">
                <a:latin typeface="+mj-ea"/>
                <a:ea typeface="+mj-ea"/>
              </a:rPr>
              <a:t>            "</a:t>
            </a:r>
            <a:r>
              <a:rPr lang="en-US" altLang="zh-CN" sz="800" dirty="0" err="1">
                <a:latin typeface="+mj-ea"/>
                <a:ea typeface="+mj-ea"/>
              </a:rPr>
              <a:t>bid_price</a:t>
            </a:r>
            <a:r>
              <a:rPr lang="en-US" altLang="zh-CN" sz="800" dirty="0">
                <a:latin typeface="+mj-ea"/>
                <a:ea typeface="+mj-ea"/>
              </a:rPr>
              <a:t>" : "2.5",</a:t>
            </a:r>
          </a:p>
          <a:p>
            <a:r>
              <a:rPr lang="en-US" altLang="zh-CN" sz="800" dirty="0">
                <a:latin typeface="+mj-ea"/>
                <a:ea typeface="+mj-ea"/>
              </a:rPr>
              <a:t>            "cid3" : "-1",</a:t>
            </a:r>
          </a:p>
          <a:p>
            <a:r>
              <a:rPr lang="en-US" altLang="zh-CN" sz="800" dirty="0">
                <a:latin typeface="+mj-ea"/>
                <a:ea typeface="+mj-ea"/>
              </a:rPr>
              <a:t>            "color" : "</a:t>
            </a:r>
            <a:r>
              <a:rPr lang="zh-CN" altLang="en-US" sz="800" dirty="0">
                <a:latin typeface="+mj-ea"/>
                <a:ea typeface="+mj-ea"/>
              </a:rPr>
              <a:t>雪岩灰</a:t>
            </a:r>
            <a:r>
              <a:rPr lang="en-US" altLang="zh-CN" sz="800" dirty="0">
                <a:latin typeface="+mj-ea"/>
                <a:ea typeface="+mj-ea"/>
              </a:rPr>
              <a:t>",</a:t>
            </a:r>
          </a:p>
          <a:p>
            <a:r>
              <a:rPr lang="en-US" altLang="zh-CN" sz="800" dirty="0">
                <a:latin typeface="+mj-ea"/>
                <a:ea typeface="+mj-ea"/>
              </a:rPr>
              <a:t>            "</a:t>
            </a:r>
            <a:r>
              <a:rPr lang="en-US" altLang="zh-CN" sz="800" dirty="0" err="1">
                <a:latin typeface="+mj-ea"/>
                <a:ea typeface="+mj-ea"/>
              </a:rPr>
              <a:t>comment_num</a:t>
            </a:r>
            <a:r>
              <a:rPr lang="en-US" altLang="zh-CN" sz="800" dirty="0">
                <a:latin typeface="+mj-ea"/>
                <a:ea typeface="+mj-ea"/>
              </a:rPr>
              <a:t>" : "115157",</a:t>
            </a:r>
          </a:p>
          <a:p>
            <a:r>
              <a:rPr lang="en-US" altLang="zh-CN" sz="800" dirty="0">
                <a:latin typeface="+mj-ea"/>
                <a:ea typeface="+mj-ea"/>
              </a:rPr>
              <a:t>            "</a:t>
            </a:r>
            <a:r>
              <a:rPr lang="en-US" altLang="zh-CN" sz="800" dirty="0" err="1">
                <a:latin typeface="+mj-ea"/>
                <a:ea typeface="+mj-ea"/>
              </a:rPr>
              <a:t>cpc_price</a:t>
            </a:r>
            <a:r>
              <a:rPr lang="en-US" altLang="zh-CN" sz="800" dirty="0">
                <a:latin typeface="+mj-ea"/>
                <a:ea typeface="+mj-ea"/>
              </a:rPr>
              <a:t>" : "2.4274049842678531</a:t>
            </a:r>
            <a:r>
              <a:rPr lang="en-US" altLang="zh-CN" sz="800" dirty="0" smtClean="0">
                <a:latin typeface="+mj-ea"/>
                <a:ea typeface="+mj-ea"/>
              </a:rPr>
              <a:t>",</a:t>
            </a:r>
          </a:p>
          <a:p>
            <a:r>
              <a:rPr lang="en-US" altLang="zh-CN" sz="800" dirty="0">
                <a:latin typeface="+mj-ea"/>
                <a:ea typeface="+mj-ea"/>
              </a:rPr>
              <a:t> </a:t>
            </a:r>
            <a:r>
              <a:rPr lang="en-US" altLang="zh-CN" sz="800" dirty="0" smtClean="0">
                <a:latin typeface="+mj-ea"/>
                <a:ea typeface="+mj-ea"/>
              </a:rPr>
              <a:t>           …</a:t>
            </a:r>
          </a:p>
          <a:p>
            <a:r>
              <a:rPr lang="en-US" altLang="zh-CN" sz="800" dirty="0">
                <a:latin typeface="+mj-ea"/>
                <a:ea typeface="+mj-ea"/>
              </a:rPr>
              <a:t> </a:t>
            </a:r>
            <a:r>
              <a:rPr lang="en-US" altLang="zh-CN" sz="800" dirty="0" smtClean="0">
                <a:latin typeface="+mj-ea"/>
                <a:ea typeface="+mj-ea"/>
              </a:rPr>
              <a:t>           …</a:t>
            </a:r>
            <a:endParaRPr lang="zh-CN" altLang="en-US" sz="8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415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</p:spPr>
        <p:txBody>
          <a:bodyPr/>
          <a:lstStyle/>
          <a:p>
            <a:r>
              <a:rPr lang="en-US" altLang="zh-CN" dirty="0" smtClean="0"/>
              <a:t>3 </a:t>
            </a:r>
            <a:r>
              <a:rPr lang="en-US" altLang="zh-CN" dirty="0" err="1" smtClean="0"/>
              <a:t>adserver</a:t>
            </a:r>
            <a:r>
              <a:rPr lang="zh-CN" altLang="en-US" dirty="0" smtClean="0"/>
              <a:t>搜索广告业务逻辑（广告信息刷新）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 bwMode="auto">
          <a:xfrm>
            <a:off x="971600" y="1124744"/>
            <a:ext cx="1440160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dirty="0">
                <a:latin typeface="+mj-ea"/>
                <a:ea typeface="+mj-ea"/>
              </a:rPr>
              <a:t>广告信息刷新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4427984" y="1052736"/>
            <a:ext cx="3935192" cy="4464496"/>
          </a:xfrm>
          <a:prstGeom prst="roundRect">
            <a:avLst>
              <a:gd name="adj" fmla="val 689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1</a:t>
            </a:r>
            <a:r>
              <a:rPr lang="zh-CN" altLang="en-US" dirty="0" smtClean="0">
                <a:latin typeface="+mj-ea"/>
                <a:ea typeface="+mj-ea"/>
              </a:rPr>
              <a:t>、用商品</a:t>
            </a:r>
            <a:r>
              <a:rPr lang="en-US" altLang="zh-CN" dirty="0" err="1" smtClean="0">
                <a:latin typeface="+mj-ea"/>
                <a:ea typeface="+mj-ea"/>
              </a:rPr>
              <a:t>redis</a:t>
            </a:r>
            <a:r>
              <a:rPr lang="zh-CN" altLang="en-US" dirty="0" smtClean="0">
                <a:latin typeface="+mj-ea"/>
                <a:ea typeface="+mj-ea"/>
              </a:rPr>
              <a:t>中的信息刷新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2</a:t>
            </a:r>
            <a:r>
              <a:rPr lang="zh-CN" altLang="en-US" dirty="0" smtClean="0">
                <a:latin typeface="+mj-ea"/>
                <a:ea typeface="+mj-ea"/>
              </a:rPr>
              <a:t>、使用原图或自定义图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3</a:t>
            </a:r>
            <a:r>
              <a:rPr lang="zh-CN" altLang="en-US" dirty="0" smtClean="0">
                <a:latin typeface="+mj-ea"/>
                <a:ea typeface="+mj-ea"/>
              </a:rPr>
              <a:t>、商品小图信息填充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4</a:t>
            </a:r>
            <a:r>
              <a:rPr lang="zh-CN" altLang="en-US" dirty="0" smtClean="0">
                <a:latin typeface="+mj-ea"/>
                <a:ea typeface="+mj-ea"/>
              </a:rPr>
              <a:t>、根据流量类型构造落地页</a:t>
            </a:r>
            <a:r>
              <a:rPr lang="en-US" altLang="zh-CN" dirty="0" err="1" smtClean="0">
                <a:latin typeface="+mj-ea"/>
                <a:ea typeface="+mj-ea"/>
              </a:rPr>
              <a:t>url</a:t>
            </a:r>
            <a:endParaRPr lang="zh-CN" altLang="en-US" dirty="0" smtClean="0">
              <a:latin typeface="+mj-ea"/>
              <a:ea typeface="+mj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76" y="1917160"/>
            <a:ext cx="225742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 6">
            <a:hlinkClick r:id="rId4" action="ppaction://hlinksldjump"/>
          </p:cNvPr>
          <p:cNvSpPr/>
          <p:nvPr/>
        </p:nvSpPr>
        <p:spPr bwMode="auto">
          <a:xfrm>
            <a:off x="7440736" y="5900868"/>
            <a:ext cx="720080" cy="3600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返回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2" name="右箭头 1"/>
          <p:cNvSpPr/>
          <p:nvPr/>
        </p:nvSpPr>
        <p:spPr bwMode="auto">
          <a:xfrm>
            <a:off x="2868984" y="1182448"/>
            <a:ext cx="1126951" cy="46065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415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4O3l4W88EasraDpib_2X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7fMfB0nSESo42spU2I.f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0k_sLUDsEaTLy.2kDdF3g"/>
</p:tagLst>
</file>

<file path=ppt/theme/theme1.xml><?xml version="1.0" encoding="utf-8"?>
<a:theme xmlns:a="http://schemas.openxmlformats.org/drawingml/2006/main" name="RDM BudgetThinking 2014Y V0.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wrap="square" rtlCol="0" anchor="ctr">
        <a:noAutofit/>
      </a:bodyPr>
      <a:lstStyle>
        <a:defPPr algn="ctr">
          <a:defRPr dirty="0" smtClean="0">
            <a:latin typeface="+mj-ea"/>
            <a:ea typeface="+mj-ea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dirty="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RDM BudgetThinking 2014Y V0.1</Template>
  <TotalTime>8758</TotalTime>
  <Words>1404</Words>
  <Application>Microsoft Office PowerPoint</Application>
  <PresentationFormat>全屏显示(4:3)</PresentationFormat>
  <Paragraphs>297</Paragraphs>
  <Slides>22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RDM BudgetThinking 2014Y V0.1</vt:lpstr>
      <vt:lpstr>think-cell Slide</vt:lpstr>
      <vt:lpstr>Adserver搜索广告业务逻辑</vt:lpstr>
      <vt:lpstr>PowerPoint 演示文稿</vt:lpstr>
      <vt:lpstr>1 搜索广告介绍</vt:lpstr>
      <vt:lpstr>1 搜索广告介绍</vt:lpstr>
      <vt:lpstr>1 搜索广告介绍</vt:lpstr>
      <vt:lpstr>2 广告架构</vt:lpstr>
      <vt:lpstr>3 adserver搜索广告业务逻辑</vt:lpstr>
      <vt:lpstr>3 adserver搜索广告业务逻辑</vt:lpstr>
      <vt:lpstr>3 adserver搜索广告业务逻辑（广告信息刷新）</vt:lpstr>
      <vt:lpstr>3 adserver搜索广告业务逻辑（广告检索）</vt:lpstr>
      <vt:lpstr>3 adserver搜索广告业务逻辑</vt:lpstr>
      <vt:lpstr>3 adserver搜索广告业务逻辑</vt:lpstr>
      <vt:lpstr>3 adserver搜索广告业务逻辑</vt:lpstr>
      <vt:lpstr>3 adserver搜索广告业务逻辑</vt:lpstr>
      <vt:lpstr>3 adserver搜索广告业务逻辑</vt:lpstr>
      <vt:lpstr>3 adserver搜索广告业务逻辑</vt:lpstr>
      <vt:lpstr>3 adserver搜索广告业务逻辑</vt:lpstr>
      <vt:lpstr>3 adserver搜索广告业务逻辑</vt:lpstr>
      <vt:lpstr>3 adserver搜索广告业务逻辑</vt:lpstr>
      <vt:lpstr>3 adserver搜索广告业务逻辑</vt:lpstr>
      <vt:lpstr>3 adserver搜索广告业务逻辑</vt:lpstr>
      <vt:lpstr>4 Q&amp;A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JD研发部门2014年预算规划</dc:title>
  <dc:creator>章爱文</dc:creator>
  <cp:lastModifiedBy>Helpdesk</cp:lastModifiedBy>
  <cp:revision>638</cp:revision>
  <dcterms:created xsi:type="dcterms:W3CDTF">2013-12-03T06:04:46Z</dcterms:created>
  <dcterms:modified xsi:type="dcterms:W3CDTF">2016-08-18T13:20:19Z</dcterms:modified>
</cp:coreProperties>
</file>