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media/image18.jpg" ContentType="image/png"/>
  <Override PartName="/ppt/media/image19.jpg" ContentType="image/png"/>
  <Override PartName="/ppt/media/image20.jpg" ContentType="image/png"/>
  <Override PartName="/ppt/media/image2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5" r:id="rId4"/>
    <p:sldId id="266" r:id="rId5"/>
    <p:sldId id="267" r:id="rId6"/>
    <p:sldId id="268" r:id="rId7"/>
    <p:sldId id="269" r:id="rId8"/>
    <p:sldId id="270" r:id="rId9"/>
    <p:sldId id="271" r:id="rId10"/>
    <p:sldId id="272" r:id="rId11"/>
    <p:sldId id="274" r:id="rId12"/>
    <p:sldId id="276" r:id="rId13"/>
    <p:sldId id="277" r:id="rId14"/>
    <p:sldId id="278" r:id="rId15"/>
    <p:sldId id="279" r:id="rId16"/>
    <p:sldId id="280" r:id="rId17"/>
    <p:sldId id="286" r:id="rId18"/>
    <p:sldId id="282" r:id="rId19"/>
    <p:sldId id="283" r:id="rId20"/>
    <p:sldId id="284" r:id="rId21"/>
    <p:sldId id="285" r:id="rId22"/>
    <p:sldId id="260" r:id="rId23"/>
    <p:sldId id="259" r:id="rId24"/>
    <p:sldId id="261" r:id="rId25"/>
    <p:sldId id="262" r:id="rId26"/>
    <p:sldId id="263" r:id="rId27"/>
    <p:sldId id="258" r:id="rId28"/>
    <p:sldId id="264"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75" d="100"/>
          <a:sy n="75" d="100"/>
        </p:scale>
        <p:origin x="-114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81659-099E-4756-8A6D-40D6DC11E0FB}"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zh-CN" altLang="en-US"/>
        </a:p>
      </dgm:t>
    </dgm:pt>
    <dgm:pt modelId="{E1A61A96-4486-4C70-8FDA-BDD48EAA7CB8}" type="pres">
      <dgm:prSet presAssocID="{D4681659-099E-4756-8A6D-40D6DC11E0FB}" presName="hierChild1" presStyleCnt="0">
        <dgm:presLayoutVars>
          <dgm:chPref val="1"/>
          <dgm:dir/>
          <dgm:animOne val="branch"/>
          <dgm:animLvl val="lvl"/>
          <dgm:resizeHandles/>
        </dgm:presLayoutVars>
      </dgm:prSet>
      <dgm:spPr/>
      <dgm:t>
        <a:bodyPr/>
        <a:lstStyle/>
        <a:p>
          <a:endParaRPr lang="zh-CN" altLang="en-US"/>
        </a:p>
      </dgm:t>
    </dgm:pt>
  </dgm:ptLst>
  <dgm:cxnLst>
    <dgm:cxn modelId="{4E422CCA-D1A6-45E2-B18E-740ED1B7061A}" type="presOf" srcId="{D4681659-099E-4756-8A6D-40D6DC11E0FB}" destId="{E1A61A96-4486-4C70-8FDA-BDD48EAA7CB8}" srcOrd="0" destOrd="0" presId="urn:microsoft.com/office/officeart/2009/layout/CirclePicture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81659-099E-4756-8A6D-40D6DC11E0FB}"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zh-CN" altLang="en-US"/>
        </a:p>
      </dgm:t>
    </dgm:pt>
    <dgm:pt modelId="{E1A61A96-4486-4C70-8FDA-BDD48EAA7CB8}" type="pres">
      <dgm:prSet presAssocID="{D4681659-099E-4756-8A6D-40D6DC11E0FB}" presName="hierChild1" presStyleCnt="0">
        <dgm:presLayoutVars>
          <dgm:chPref val="1"/>
          <dgm:dir/>
          <dgm:animOne val="branch"/>
          <dgm:animLvl val="lvl"/>
          <dgm:resizeHandles/>
        </dgm:presLayoutVars>
      </dgm:prSet>
      <dgm:spPr/>
      <dgm:t>
        <a:bodyPr/>
        <a:lstStyle/>
        <a:p>
          <a:endParaRPr lang="zh-CN" altLang="en-US"/>
        </a:p>
      </dgm:t>
    </dgm:pt>
  </dgm:ptLst>
  <dgm:cxnLst>
    <dgm:cxn modelId="{7AA62BE9-4F90-4179-B5C4-21133302E305}" type="presOf" srcId="{D4681659-099E-4756-8A6D-40D6DC11E0FB}" destId="{E1A61A96-4486-4C70-8FDA-BDD48EAA7CB8}" srcOrd="0" destOrd="0" presId="urn:microsoft.com/office/officeart/2009/layout/CirclePicture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5BEAAF-6763-4681-A1B5-5B18DE8F505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83598999-2A57-42D7-9EBE-8AD0806F2D14}">
      <dgm:prSet>
        <dgm:style>
          <a:lnRef idx="1">
            <a:schemeClr val="accent2"/>
          </a:lnRef>
          <a:fillRef idx="2">
            <a:schemeClr val="accent2"/>
          </a:fillRef>
          <a:effectRef idx="1">
            <a:schemeClr val="accent2"/>
          </a:effectRef>
          <a:fontRef idx="minor">
            <a:schemeClr val="dk1"/>
          </a:fontRef>
        </dgm:style>
      </dgm:prSet>
      <dgm:spPr/>
      <dgm:t>
        <a:bodyPr/>
        <a:lstStyle/>
        <a:p>
          <a:pPr rtl="0"/>
          <a:r>
            <a:rPr lang="zh-CN" altLang="en-US" dirty="0" smtClean="0"/>
            <a:t>直投 </a:t>
          </a:r>
          <a:r>
            <a:rPr lang="en-US" altLang="zh-CN" dirty="0" smtClean="0"/>
            <a:t>Gateway</a:t>
          </a:r>
          <a:endParaRPr lang="zh-CN" dirty="0"/>
        </a:p>
      </dgm:t>
    </dgm:pt>
    <dgm:pt modelId="{4DE3A2D8-EA39-433C-998C-95716B18D02F}" type="parTrans" cxnId="{31C70E14-4A11-4127-9D4C-E670CD78AE94}">
      <dgm:prSet/>
      <dgm:spPr/>
      <dgm:t>
        <a:bodyPr/>
        <a:lstStyle/>
        <a:p>
          <a:endParaRPr lang="zh-CN" altLang="en-US"/>
        </a:p>
      </dgm:t>
    </dgm:pt>
    <dgm:pt modelId="{31D72E23-FB9C-4D85-8CB5-275875644350}" type="sibTrans" cxnId="{31C70E14-4A11-4127-9D4C-E670CD78AE94}">
      <dgm:prSet/>
      <dgm:spPr/>
      <dgm:t>
        <a:bodyPr/>
        <a:lstStyle/>
        <a:p>
          <a:endParaRPr lang="zh-CN" altLang="en-US"/>
        </a:p>
      </dgm:t>
    </dgm:pt>
    <dgm:pt modelId="{29B0D859-A2CC-4A41-B419-203F8E520FBB}">
      <dgm:prSet>
        <dgm:style>
          <a:lnRef idx="1">
            <a:schemeClr val="accent2"/>
          </a:lnRef>
          <a:fillRef idx="2">
            <a:schemeClr val="accent2"/>
          </a:fillRef>
          <a:effectRef idx="1">
            <a:schemeClr val="accent2"/>
          </a:effectRef>
          <a:fontRef idx="minor">
            <a:schemeClr val="dk1"/>
          </a:fontRef>
        </dgm:style>
      </dgm:prSet>
      <dgm:spPr/>
      <dgm:t>
        <a:bodyPr/>
        <a:lstStyle/>
        <a:p>
          <a:pPr rtl="0"/>
          <a:r>
            <a:rPr lang="en-US" b="0" dirty="0" smtClean="0"/>
            <a:t>ADX Gateway</a:t>
          </a:r>
          <a:endParaRPr lang="zh-CN" b="0" dirty="0"/>
        </a:p>
      </dgm:t>
    </dgm:pt>
    <dgm:pt modelId="{69528F01-C148-4F68-9C92-B918D4837F5E}" type="parTrans" cxnId="{533C1AE7-10A7-4CD2-8882-95F26D058AE9}">
      <dgm:prSet/>
      <dgm:spPr/>
      <dgm:t>
        <a:bodyPr/>
        <a:lstStyle/>
        <a:p>
          <a:endParaRPr lang="zh-CN" altLang="en-US"/>
        </a:p>
      </dgm:t>
    </dgm:pt>
    <dgm:pt modelId="{861744B1-F31A-4B10-B569-9562D0EA53E1}" type="sibTrans" cxnId="{533C1AE7-10A7-4CD2-8882-95F26D058AE9}">
      <dgm:prSet/>
      <dgm:spPr/>
      <dgm:t>
        <a:bodyPr/>
        <a:lstStyle/>
        <a:p>
          <a:endParaRPr lang="zh-CN" altLang="en-US"/>
        </a:p>
      </dgm:t>
    </dgm:pt>
    <dgm:pt modelId="{64D5286C-5693-41ED-A4E2-382710F58FB3}">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smtClean="0"/>
            <a:t>直投广告</a:t>
          </a:r>
          <a:endParaRPr lang="zh-CN" altLang="en-US" dirty="0"/>
        </a:p>
      </dgm:t>
    </dgm:pt>
    <dgm:pt modelId="{8474EA60-E761-4540-8AE0-DE6F0ED17C78}" type="parTrans" cxnId="{EBBD8534-2F42-40DB-8EC8-B256494390F4}">
      <dgm:prSet/>
      <dgm:spPr/>
      <dgm:t>
        <a:bodyPr/>
        <a:lstStyle/>
        <a:p>
          <a:endParaRPr lang="zh-CN" altLang="en-US"/>
        </a:p>
      </dgm:t>
    </dgm:pt>
    <dgm:pt modelId="{5566B821-2381-48F8-A6B5-0580128EF29E}" type="sibTrans" cxnId="{EBBD8534-2F42-40DB-8EC8-B256494390F4}">
      <dgm:prSet/>
      <dgm:spPr/>
      <dgm:t>
        <a:bodyPr/>
        <a:lstStyle/>
        <a:p>
          <a:endParaRPr lang="zh-CN" altLang="en-US"/>
        </a:p>
      </dgm:t>
    </dgm:pt>
    <dgm:pt modelId="{83F2A5AA-2060-489D-8578-C4BB25773479}">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smtClean="0"/>
            <a:t>商品广告</a:t>
          </a:r>
          <a:endParaRPr lang="zh-CN" altLang="en-US" dirty="0"/>
        </a:p>
      </dgm:t>
    </dgm:pt>
    <dgm:pt modelId="{42344B39-D365-4565-9DD2-C530E23CDA35}" type="parTrans" cxnId="{672E47A6-4339-426A-A256-49CED6788D5C}">
      <dgm:prSet/>
      <dgm:spPr/>
      <dgm:t>
        <a:bodyPr/>
        <a:lstStyle/>
        <a:p>
          <a:endParaRPr lang="zh-CN" altLang="en-US"/>
        </a:p>
      </dgm:t>
    </dgm:pt>
    <dgm:pt modelId="{43B27B5B-DF5B-417B-81B0-643BA2DBF885}" type="sibTrans" cxnId="{672E47A6-4339-426A-A256-49CED6788D5C}">
      <dgm:prSet/>
      <dgm:spPr/>
      <dgm:t>
        <a:bodyPr/>
        <a:lstStyle/>
        <a:p>
          <a:endParaRPr lang="zh-CN" altLang="en-US"/>
        </a:p>
      </dgm:t>
    </dgm:pt>
    <dgm:pt modelId="{8C912B95-3D63-4240-AD63-861E507A04DF}">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smtClean="0"/>
            <a:t>队列自排序</a:t>
          </a:r>
          <a:endParaRPr lang="zh-CN" altLang="en-US" dirty="0"/>
        </a:p>
      </dgm:t>
    </dgm:pt>
    <dgm:pt modelId="{7F2063C2-4972-4A24-BF7D-9405FD36684A}" type="parTrans" cxnId="{B21F87D7-025F-4348-98D7-A839679EBA16}">
      <dgm:prSet/>
      <dgm:spPr/>
      <dgm:t>
        <a:bodyPr/>
        <a:lstStyle/>
        <a:p>
          <a:endParaRPr lang="zh-CN" altLang="en-US"/>
        </a:p>
      </dgm:t>
    </dgm:pt>
    <dgm:pt modelId="{950A4FD6-0D9C-4B54-AED3-6F2FAE08BB0A}" type="sibTrans" cxnId="{B21F87D7-025F-4348-98D7-A839679EBA16}">
      <dgm:prSet/>
      <dgm:spPr/>
      <dgm:t>
        <a:bodyPr/>
        <a:lstStyle/>
        <a:p>
          <a:endParaRPr lang="zh-CN" altLang="en-US"/>
        </a:p>
      </dgm:t>
    </dgm:pt>
    <dgm:pt modelId="{F86E3366-6106-4BC0-A0F6-69C3048150B2}">
      <dgm:prSet>
        <dgm:style>
          <a:lnRef idx="1">
            <a:schemeClr val="accent5"/>
          </a:lnRef>
          <a:fillRef idx="2">
            <a:schemeClr val="accent5"/>
          </a:fillRef>
          <a:effectRef idx="1">
            <a:schemeClr val="accent5"/>
          </a:effectRef>
          <a:fontRef idx="minor">
            <a:schemeClr val="dk1"/>
          </a:fontRef>
        </dgm:style>
      </dgm:prSet>
      <dgm:spPr/>
      <dgm:t>
        <a:bodyPr/>
        <a:lstStyle/>
        <a:p>
          <a:r>
            <a:rPr lang="zh-CN" altLang="en-US" dirty="0" smtClean="0"/>
            <a:t>队列自排序</a:t>
          </a:r>
          <a:endParaRPr lang="zh-CN" altLang="en-US" dirty="0"/>
        </a:p>
      </dgm:t>
    </dgm:pt>
    <dgm:pt modelId="{127F9454-032D-4D4A-96E3-7D00A2AC0567}" type="parTrans" cxnId="{80E69A6F-FEFD-4A4B-9174-592C2A6C73DA}">
      <dgm:prSet/>
      <dgm:spPr/>
      <dgm:t>
        <a:bodyPr/>
        <a:lstStyle/>
        <a:p>
          <a:endParaRPr lang="zh-CN" altLang="en-US"/>
        </a:p>
      </dgm:t>
    </dgm:pt>
    <dgm:pt modelId="{C35D348D-FF19-460B-A293-737979974C74}" type="sibTrans" cxnId="{80E69A6F-FEFD-4A4B-9174-592C2A6C73DA}">
      <dgm:prSet/>
      <dgm:spPr/>
      <dgm:t>
        <a:bodyPr/>
        <a:lstStyle/>
        <a:p>
          <a:endParaRPr lang="zh-CN" altLang="en-US"/>
        </a:p>
      </dgm:t>
    </dgm:pt>
    <dgm:pt modelId="{6982ACAD-0D60-4CF3-86C9-BA01ABE57E9A}" type="pres">
      <dgm:prSet presAssocID="{595BEAAF-6763-4681-A1B5-5B18DE8F505B}" presName="Name0" presStyleCnt="0">
        <dgm:presLayoutVars>
          <dgm:dir/>
          <dgm:animLvl val="lvl"/>
          <dgm:resizeHandles/>
        </dgm:presLayoutVars>
      </dgm:prSet>
      <dgm:spPr/>
      <dgm:t>
        <a:bodyPr/>
        <a:lstStyle/>
        <a:p>
          <a:endParaRPr lang="zh-CN" altLang="en-US"/>
        </a:p>
      </dgm:t>
    </dgm:pt>
    <dgm:pt modelId="{35FE8D4D-0094-4282-94EF-F13DECAC7870}" type="pres">
      <dgm:prSet presAssocID="{83598999-2A57-42D7-9EBE-8AD0806F2D14}" presName="linNode" presStyleCnt="0"/>
      <dgm:spPr/>
    </dgm:pt>
    <dgm:pt modelId="{364D22C9-E7A0-408A-B60F-DA1A563E504C}" type="pres">
      <dgm:prSet presAssocID="{83598999-2A57-42D7-9EBE-8AD0806F2D14}" presName="parentShp" presStyleLbl="node1" presStyleIdx="0" presStyleCnt="2">
        <dgm:presLayoutVars>
          <dgm:bulletEnabled val="1"/>
        </dgm:presLayoutVars>
      </dgm:prSet>
      <dgm:spPr/>
      <dgm:t>
        <a:bodyPr/>
        <a:lstStyle/>
        <a:p>
          <a:endParaRPr lang="zh-CN" altLang="en-US"/>
        </a:p>
      </dgm:t>
    </dgm:pt>
    <dgm:pt modelId="{73FB1C3A-0DC9-4CD3-B0FF-FDACB05761CA}" type="pres">
      <dgm:prSet presAssocID="{83598999-2A57-42D7-9EBE-8AD0806F2D14}" presName="childShp" presStyleLbl="bgAccFollowNode1" presStyleIdx="0" presStyleCnt="2">
        <dgm:presLayoutVars>
          <dgm:bulletEnabled val="1"/>
        </dgm:presLayoutVars>
      </dgm:prSet>
      <dgm:spPr/>
      <dgm:t>
        <a:bodyPr/>
        <a:lstStyle/>
        <a:p>
          <a:endParaRPr lang="zh-CN" altLang="en-US"/>
        </a:p>
      </dgm:t>
    </dgm:pt>
    <dgm:pt modelId="{C34483E9-AC8C-423D-8685-B9222887B128}" type="pres">
      <dgm:prSet presAssocID="{31D72E23-FB9C-4D85-8CB5-275875644350}" presName="spacing" presStyleCnt="0"/>
      <dgm:spPr/>
    </dgm:pt>
    <dgm:pt modelId="{458CBCFE-0D86-4212-BEC7-910227154904}" type="pres">
      <dgm:prSet presAssocID="{29B0D859-A2CC-4A41-B419-203F8E520FBB}" presName="linNode" presStyleCnt="0"/>
      <dgm:spPr/>
    </dgm:pt>
    <dgm:pt modelId="{0B5F9D5B-FEF5-44CB-852A-E69863C4DAE1}" type="pres">
      <dgm:prSet presAssocID="{29B0D859-A2CC-4A41-B419-203F8E520FBB}" presName="parentShp" presStyleLbl="node1" presStyleIdx="1" presStyleCnt="2">
        <dgm:presLayoutVars>
          <dgm:bulletEnabled val="1"/>
        </dgm:presLayoutVars>
      </dgm:prSet>
      <dgm:spPr/>
      <dgm:t>
        <a:bodyPr/>
        <a:lstStyle/>
        <a:p>
          <a:endParaRPr lang="zh-CN" altLang="en-US"/>
        </a:p>
      </dgm:t>
    </dgm:pt>
    <dgm:pt modelId="{D0663F25-1D30-4EE1-8261-78D065D99354}" type="pres">
      <dgm:prSet presAssocID="{29B0D859-A2CC-4A41-B419-203F8E520FBB}" presName="childShp" presStyleLbl="bgAccFollowNode1" presStyleIdx="1" presStyleCnt="2">
        <dgm:presLayoutVars>
          <dgm:bulletEnabled val="1"/>
        </dgm:presLayoutVars>
      </dgm:prSet>
      <dgm:spPr/>
      <dgm:t>
        <a:bodyPr/>
        <a:lstStyle/>
        <a:p>
          <a:endParaRPr lang="zh-CN" altLang="en-US"/>
        </a:p>
      </dgm:t>
    </dgm:pt>
  </dgm:ptLst>
  <dgm:cxnLst>
    <dgm:cxn modelId="{80E69A6F-FEFD-4A4B-9174-592C2A6C73DA}" srcId="{29B0D859-A2CC-4A41-B419-203F8E520FBB}" destId="{F86E3366-6106-4BC0-A0F6-69C3048150B2}" srcOrd="1" destOrd="0" parTransId="{127F9454-032D-4D4A-96E3-7D00A2AC0567}" sibTransId="{C35D348D-FF19-460B-A293-737979974C74}"/>
    <dgm:cxn modelId="{7FC5B19A-6707-48A1-B0ED-5B8E2EA321EC}" type="presOf" srcId="{83F2A5AA-2060-489D-8578-C4BB25773479}" destId="{D0663F25-1D30-4EE1-8261-78D065D99354}" srcOrd="0" destOrd="0" presId="urn:microsoft.com/office/officeart/2005/8/layout/vList6"/>
    <dgm:cxn modelId="{768B122A-9EA8-4452-82CD-1D7ACBD1510D}" type="presOf" srcId="{595BEAAF-6763-4681-A1B5-5B18DE8F505B}" destId="{6982ACAD-0D60-4CF3-86C9-BA01ABE57E9A}" srcOrd="0" destOrd="0" presId="urn:microsoft.com/office/officeart/2005/8/layout/vList6"/>
    <dgm:cxn modelId="{31C70E14-4A11-4127-9D4C-E670CD78AE94}" srcId="{595BEAAF-6763-4681-A1B5-5B18DE8F505B}" destId="{83598999-2A57-42D7-9EBE-8AD0806F2D14}" srcOrd="0" destOrd="0" parTransId="{4DE3A2D8-EA39-433C-998C-95716B18D02F}" sibTransId="{31D72E23-FB9C-4D85-8CB5-275875644350}"/>
    <dgm:cxn modelId="{533C1AE7-10A7-4CD2-8882-95F26D058AE9}" srcId="{595BEAAF-6763-4681-A1B5-5B18DE8F505B}" destId="{29B0D859-A2CC-4A41-B419-203F8E520FBB}" srcOrd="1" destOrd="0" parTransId="{69528F01-C148-4F68-9C92-B918D4837F5E}" sibTransId="{861744B1-F31A-4B10-B569-9562D0EA53E1}"/>
    <dgm:cxn modelId="{04CA0A79-C22F-4D4E-A69D-0D83A28F455C}" type="presOf" srcId="{29B0D859-A2CC-4A41-B419-203F8E520FBB}" destId="{0B5F9D5B-FEF5-44CB-852A-E69863C4DAE1}" srcOrd="0" destOrd="0" presId="urn:microsoft.com/office/officeart/2005/8/layout/vList6"/>
    <dgm:cxn modelId="{E4C9A0C5-246B-4696-9D48-41EA677C95A0}" type="presOf" srcId="{F86E3366-6106-4BC0-A0F6-69C3048150B2}" destId="{D0663F25-1D30-4EE1-8261-78D065D99354}" srcOrd="0" destOrd="1" presId="urn:microsoft.com/office/officeart/2005/8/layout/vList6"/>
    <dgm:cxn modelId="{4B143C65-F789-42D7-A087-354EE6EB9F68}" type="presOf" srcId="{64D5286C-5693-41ED-A4E2-382710F58FB3}" destId="{73FB1C3A-0DC9-4CD3-B0FF-FDACB05761CA}" srcOrd="0" destOrd="0" presId="urn:microsoft.com/office/officeart/2005/8/layout/vList6"/>
    <dgm:cxn modelId="{B21F87D7-025F-4348-98D7-A839679EBA16}" srcId="{83598999-2A57-42D7-9EBE-8AD0806F2D14}" destId="{8C912B95-3D63-4240-AD63-861E507A04DF}" srcOrd="1" destOrd="0" parTransId="{7F2063C2-4972-4A24-BF7D-9405FD36684A}" sibTransId="{950A4FD6-0D9C-4B54-AED3-6F2FAE08BB0A}"/>
    <dgm:cxn modelId="{672E47A6-4339-426A-A256-49CED6788D5C}" srcId="{29B0D859-A2CC-4A41-B419-203F8E520FBB}" destId="{83F2A5AA-2060-489D-8578-C4BB25773479}" srcOrd="0" destOrd="0" parTransId="{42344B39-D365-4565-9DD2-C530E23CDA35}" sibTransId="{43B27B5B-DF5B-417B-81B0-643BA2DBF885}"/>
    <dgm:cxn modelId="{EEBD80BB-B0E0-4B4E-8CD1-0CCE68BADC5A}" type="presOf" srcId="{8C912B95-3D63-4240-AD63-861E507A04DF}" destId="{73FB1C3A-0DC9-4CD3-B0FF-FDACB05761CA}" srcOrd="0" destOrd="1" presId="urn:microsoft.com/office/officeart/2005/8/layout/vList6"/>
    <dgm:cxn modelId="{EBBD8534-2F42-40DB-8EC8-B256494390F4}" srcId="{83598999-2A57-42D7-9EBE-8AD0806F2D14}" destId="{64D5286C-5693-41ED-A4E2-382710F58FB3}" srcOrd="0" destOrd="0" parTransId="{8474EA60-E761-4540-8AE0-DE6F0ED17C78}" sibTransId="{5566B821-2381-48F8-A6B5-0580128EF29E}"/>
    <dgm:cxn modelId="{771F8EFA-F8F3-4581-A6FC-417A54A4CC08}" type="presOf" srcId="{83598999-2A57-42D7-9EBE-8AD0806F2D14}" destId="{364D22C9-E7A0-408A-B60F-DA1A563E504C}" srcOrd="0" destOrd="0" presId="urn:microsoft.com/office/officeart/2005/8/layout/vList6"/>
    <dgm:cxn modelId="{B416C4DF-35A6-40E1-A8DB-E1F774593820}" type="presParOf" srcId="{6982ACAD-0D60-4CF3-86C9-BA01ABE57E9A}" destId="{35FE8D4D-0094-4282-94EF-F13DECAC7870}" srcOrd="0" destOrd="0" presId="urn:microsoft.com/office/officeart/2005/8/layout/vList6"/>
    <dgm:cxn modelId="{B3243D54-B263-4072-B57D-62AEE9F0675C}" type="presParOf" srcId="{35FE8D4D-0094-4282-94EF-F13DECAC7870}" destId="{364D22C9-E7A0-408A-B60F-DA1A563E504C}" srcOrd="0" destOrd="0" presId="urn:microsoft.com/office/officeart/2005/8/layout/vList6"/>
    <dgm:cxn modelId="{08744A74-38DA-4CC9-9761-C349E729BB65}" type="presParOf" srcId="{35FE8D4D-0094-4282-94EF-F13DECAC7870}" destId="{73FB1C3A-0DC9-4CD3-B0FF-FDACB05761CA}" srcOrd="1" destOrd="0" presId="urn:microsoft.com/office/officeart/2005/8/layout/vList6"/>
    <dgm:cxn modelId="{BD410DF1-A7E4-4E3D-8FEF-E88EA9E84AEA}" type="presParOf" srcId="{6982ACAD-0D60-4CF3-86C9-BA01ABE57E9A}" destId="{C34483E9-AC8C-423D-8685-B9222887B128}" srcOrd="1" destOrd="0" presId="urn:microsoft.com/office/officeart/2005/8/layout/vList6"/>
    <dgm:cxn modelId="{BA3F304C-E8BC-4044-8CE3-225E0C623985}" type="presParOf" srcId="{6982ACAD-0D60-4CF3-86C9-BA01ABE57E9A}" destId="{458CBCFE-0D86-4212-BEC7-910227154904}" srcOrd="2" destOrd="0" presId="urn:microsoft.com/office/officeart/2005/8/layout/vList6"/>
    <dgm:cxn modelId="{B3A1DFF8-2AC5-4EEE-A3A8-E629FAB3056F}" type="presParOf" srcId="{458CBCFE-0D86-4212-BEC7-910227154904}" destId="{0B5F9D5B-FEF5-44CB-852A-E69863C4DAE1}" srcOrd="0" destOrd="0" presId="urn:microsoft.com/office/officeart/2005/8/layout/vList6"/>
    <dgm:cxn modelId="{32D61051-05C2-4D1F-9520-03E906EBE82A}" type="presParOf" srcId="{458CBCFE-0D86-4212-BEC7-910227154904}" destId="{D0663F25-1D30-4EE1-8261-78D065D9935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B1C3A-0DC9-4CD3-B0FF-FDACB05761CA}">
      <dsp:nvSpPr>
        <dsp:cNvPr id="0" name=""/>
        <dsp:cNvSpPr/>
      </dsp:nvSpPr>
      <dsp:spPr>
        <a:xfrm>
          <a:off x="1156265" y="286"/>
          <a:ext cx="1734398" cy="1117897"/>
        </a:xfrm>
        <a:prstGeom prst="rightArrow">
          <a:avLst>
            <a:gd name="adj1" fmla="val 75000"/>
            <a:gd name="adj2" fmla="val 50000"/>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直投广告</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队列自排序</a:t>
          </a:r>
          <a:endParaRPr lang="zh-CN" altLang="en-US" sz="1700" kern="1200" dirty="0"/>
        </a:p>
      </dsp:txBody>
      <dsp:txXfrm>
        <a:off x="1156265" y="140023"/>
        <a:ext cx="1315187" cy="838423"/>
      </dsp:txXfrm>
    </dsp:sp>
    <dsp:sp modelId="{364D22C9-E7A0-408A-B60F-DA1A563E504C}">
      <dsp:nvSpPr>
        <dsp:cNvPr id="0" name=""/>
        <dsp:cNvSpPr/>
      </dsp:nvSpPr>
      <dsp:spPr>
        <a:xfrm>
          <a:off x="0" y="286"/>
          <a:ext cx="1156265" cy="1117897"/>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zh-CN" altLang="en-US" sz="1900" kern="1200" dirty="0" smtClean="0"/>
            <a:t>直投 </a:t>
          </a:r>
          <a:r>
            <a:rPr lang="en-US" altLang="zh-CN" sz="1900" kern="1200" dirty="0" smtClean="0"/>
            <a:t>Gateway</a:t>
          </a:r>
          <a:endParaRPr lang="zh-CN" sz="1900" kern="1200" dirty="0"/>
        </a:p>
      </dsp:txBody>
      <dsp:txXfrm>
        <a:off x="54571" y="54857"/>
        <a:ext cx="1047123" cy="1008755"/>
      </dsp:txXfrm>
    </dsp:sp>
    <dsp:sp modelId="{D0663F25-1D30-4EE1-8261-78D065D99354}">
      <dsp:nvSpPr>
        <dsp:cNvPr id="0" name=""/>
        <dsp:cNvSpPr/>
      </dsp:nvSpPr>
      <dsp:spPr>
        <a:xfrm>
          <a:off x="1156265" y="1229973"/>
          <a:ext cx="1734398" cy="1117897"/>
        </a:xfrm>
        <a:prstGeom prst="rightArrow">
          <a:avLst>
            <a:gd name="adj1" fmla="val 75000"/>
            <a:gd name="adj2" fmla="val 50000"/>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商品广告</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队列自排序</a:t>
          </a:r>
          <a:endParaRPr lang="zh-CN" altLang="en-US" sz="1700" kern="1200" dirty="0"/>
        </a:p>
      </dsp:txBody>
      <dsp:txXfrm>
        <a:off x="1156265" y="1369710"/>
        <a:ext cx="1315187" cy="838423"/>
      </dsp:txXfrm>
    </dsp:sp>
    <dsp:sp modelId="{0B5F9D5B-FEF5-44CB-852A-E69863C4DAE1}">
      <dsp:nvSpPr>
        <dsp:cNvPr id="0" name=""/>
        <dsp:cNvSpPr/>
      </dsp:nvSpPr>
      <dsp:spPr>
        <a:xfrm>
          <a:off x="0" y="1229973"/>
          <a:ext cx="1156265" cy="1117897"/>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b="0" kern="1200" dirty="0" smtClean="0"/>
            <a:t>ADX Gateway</a:t>
          </a:r>
          <a:endParaRPr lang="zh-CN" sz="1900" b="0" kern="1200" dirty="0"/>
        </a:p>
      </dsp:txBody>
      <dsp:txXfrm>
        <a:off x="54571" y="1284544"/>
        <a:ext cx="1047123" cy="100875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ED9A4-6801-44BB-81C0-07D59E161EF8}" type="datetimeFigureOut">
              <a:rPr lang="zh-CN" altLang="en-US" smtClean="0"/>
              <a:t>2016/8/30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F3560-D08C-420C-A8D6-40D54FC18DB8}" type="slidenum">
              <a:rPr lang="zh-CN" altLang="en-US" smtClean="0"/>
              <a:t>‹#›</a:t>
            </a:fld>
            <a:endParaRPr lang="zh-CN" altLang="en-US"/>
          </a:p>
        </p:txBody>
      </p:sp>
    </p:spTree>
    <p:extLst>
      <p:ext uri="{BB962C8B-B14F-4D97-AF65-F5344CB8AC3E}">
        <p14:creationId xmlns:p14="http://schemas.microsoft.com/office/powerpoint/2010/main" val="189316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英式拍卖（</a:t>
            </a:r>
            <a:r>
              <a:rPr lang="en-US" altLang="zh-CN" dirty="0" err="1" smtClean="0"/>
              <a:t>Englist</a:t>
            </a:r>
            <a:r>
              <a:rPr lang="en-US" altLang="zh-CN" dirty="0" smtClean="0"/>
              <a:t> Auction </a:t>
            </a:r>
            <a:r>
              <a:rPr lang="zh-CN" altLang="en-US" dirty="0" smtClean="0"/>
              <a:t>）⼜叫公开增价拍卖</a:t>
            </a:r>
            <a:r>
              <a:rPr lang="en-US" altLang="zh-CN" dirty="0" smtClean="0"/>
              <a:t>OAB</a:t>
            </a:r>
            <a:r>
              <a:rPr lang="zh-CN" altLang="en-US" dirty="0" smtClean="0"/>
              <a:t>（</a:t>
            </a:r>
            <a:r>
              <a:rPr lang="en-US" altLang="zh-CN" dirty="0" smtClean="0"/>
              <a:t>Open Ascending Bid</a:t>
            </a:r>
            <a:r>
              <a:rPr lang="zh-CN" altLang="en-US" dirty="0" smtClean="0"/>
              <a:t>），卖家提供物品，在物品拍卖过程中，买家按照竞价阶梯由低至⾼喊价，出价最⾼者成为竞买赢家。为了保证竞价收敛，一般会为竞价设定一个终⽌止时间，有时还会设定一个保留价格保证拍卖者的收益。这种模式非常容易理解，平时电影电视中经常看到。</a:t>
            </a:r>
            <a:endParaRPr lang="en-US" altLang="zh-CN" dirty="0" smtClean="0"/>
          </a:p>
          <a:p>
            <a:endParaRPr lang="zh-CN" altLang="en-US" dirty="0" smtClean="0"/>
          </a:p>
          <a:p>
            <a:r>
              <a:rPr lang="zh-CN" altLang="en-US" dirty="0" smtClean="0"/>
              <a:t>荷兰式拍卖（</a:t>
            </a:r>
            <a:r>
              <a:rPr lang="en-US" altLang="zh-CN" dirty="0" smtClean="0"/>
              <a:t>Dutch Auction</a:t>
            </a:r>
            <a:r>
              <a:rPr lang="zh-CN" altLang="en-US" dirty="0" smtClean="0"/>
              <a:t>） 荷兰式拍卖亦称公开减价拍卖</a:t>
            </a:r>
            <a:r>
              <a:rPr lang="en-US" altLang="zh-CN" dirty="0" smtClean="0"/>
              <a:t>ODB</a:t>
            </a:r>
            <a:r>
              <a:rPr lang="zh-CN" altLang="en-US" dirty="0" smtClean="0"/>
              <a:t>（</a:t>
            </a:r>
            <a:r>
              <a:rPr lang="en-US" altLang="zh-CN" dirty="0" smtClean="0"/>
              <a:t>Open Descending Bid</a:t>
            </a:r>
            <a:r>
              <a:rPr lang="zh-CN" altLang="en-US" dirty="0" smtClean="0"/>
              <a:t>），其过程与英式拍卖过程相反：竞价由⾼到低依次递减直到第一个买家应价时成交的一种拍卖⽅方法。</a:t>
            </a:r>
            <a:endParaRPr lang="en-US" altLang="zh-CN" dirty="0" smtClean="0"/>
          </a:p>
          <a:p>
            <a:endParaRPr lang="en-US" altLang="zh-CN" dirty="0" smtClean="0"/>
          </a:p>
          <a:p>
            <a:r>
              <a:rPr lang="zh-CN" altLang="en-US" dirty="0" smtClean="0"/>
              <a:t>第一价格密封拍卖</a:t>
            </a:r>
            <a:r>
              <a:rPr lang="en-US" altLang="zh-CN" dirty="0" smtClean="0"/>
              <a:t>FPSB</a:t>
            </a:r>
            <a:r>
              <a:rPr lang="zh-CN" altLang="en-US" dirty="0" smtClean="0"/>
              <a:t>（</a:t>
            </a:r>
            <a:r>
              <a:rPr lang="en-US" altLang="zh-CN" dirty="0" smtClean="0"/>
              <a:t>The first-price sealed auction</a:t>
            </a:r>
            <a:r>
              <a:rPr lang="zh-CN" altLang="en-US" dirty="0" smtClean="0"/>
              <a:t>） 第一价格密封拍卖，买⽅将⾃己的出价写在⼀个信封⾥，众多买⽅进⾏行投标，同⼀时间揭晓信封价格，出价最高者竞价成功。</a:t>
            </a:r>
            <a:endParaRPr lang="en-US" altLang="zh-CN" dirty="0" smtClean="0"/>
          </a:p>
          <a:p>
            <a:endParaRPr lang="en-US" altLang="zh-CN" dirty="0" smtClean="0"/>
          </a:p>
          <a:p>
            <a:r>
              <a:rPr lang="zh-CN" altLang="en-US" dirty="0" smtClean="0"/>
              <a:t>第⼆价格密封拍卖</a:t>
            </a:r>
            <a:r>
              <a:rPr lang="en-US" altLang="zh-CN" dirty="0" smtClean="0"/>
              <a:t>SPSB</a:t>
            </a:r>
            <a:r>
              <a:rPr lang="zh-CN" altLang="en-US" dirty="0" smtClean="0"/>
              <a:t>（</a:t>
            </a:r>
            <a:r>
              <a:rPr lang="en-US" altLang="zh-CN" dirty="0" smtClean="0"/>
              <a:t>The Second Price Sealed Auction</a:t>
            </a:r>
            <a:r>
              <a:rPr lang="zh-CN" altLang="en-US" dirty="0" smtClean="0"/>
              <a:t>） 又称为维克⾥里拍卖（</a:t>
            </a:r>
            <a:r>
              <a:rPr lang="en-US" altLang="zh-CN" dirty="0" err="1" smtClean="0"/>
              <a:t>Vickrey</a:t>
            </a:r>
            <a:r>
              <a:rPr lang="en-US" altLang="zh-CN" dirty="0" smtClean="0"/>
              <a:t> Auction</a:t>
            </a:r>
            <a:r>
              <a:rPr lang="zh-CN" altLang="en-US" dirty="0" smtClean="0"/>
              <a:t>或者⼆阶拍卖，其拍卖过程和第⼀价格密封拍卖过程⼀一样，由出价最⾼的买家获得物品，而他只需要⽀付所有投标者中的第⼆⾼价。</a:t>
            </a:r>
            <a:endParaRPr lang="en-US" altLang="zh-CN" dirty="0" smtClean="0"/>
          </a:p>
          <a:p>
            <a:endParaRPr lang="en-US" altLang="zh-CN" dirty="0" smtClean="0"/>
          </a:p>
          <a:p>
            <a:r>
              <a:rPr lang="en-US" altLang="zh-CN" dirty="0" smtClean="0"/>
              <a:t>GFP</a:t>
            </a:r>
            <a:r>
              <a:rPr lang="zh-CN" altLang="en-US" dirty="0" smtClean="0"/>
              <a:t>：</a:t>
            </a:r>
            <a:r>
              <a:rPr lang="en-US" altLang="en-US" sz="1200" b="1" dirty="0" err="1" smtClean="0">
                <a:latin typeface="宋体" pitchFamily="2" charset="-122"/>
              </a:rPr>
              <a:t>GoTo</a:t>
            </a:r>
            <a:r>
              <a:rPr lang="zh-CN" altLang="en-US" sz="1200" b="1" dirty="0" smtClean="0">
                <a:latin typeface="宋体" pitchFamily="2" charset="-122"/>
              </a:rPr>
              <a:t>关键词拍卖过程，</a:t>
            </a:r>
            <a:r>
              <a:rPr lang="zh-CN" altLang="en-US" sz="1200" dirty="0" smtClean="0">
                <a:latin typeface="宋体" pitchFamily="2" charset="-122"/>
              </a:rPr>
              <a:t>广告主提交关键词和相应出价。同一个搜索结果上的多个广告按照广告主的</a:t>
            </a:r>
            <a:r>
              <a:rPr lang="zh-CN" altLang="en-US" sz="1200" u="sng" dirty="0" smtClean="0">
                <a:latin typeface="宋体" pitchFamily="2" charset="-122"/>
              </a:rPr>
              <a:t>报价从高到低排序</a:t>
            </a:r>
            <a:r>
              <a:rPr lang="zh-CN" altLang="en-US" sz="1200" dirty="0" smtClean="0">
                <a:latin typeface="宋体" pitchFamily="2" charset="-122"/>
              </a:rPr>
              <a:t>，当发生点击行为时，系统自动</a:t>
            </a:r>
            <a:r>
              <a:rPr lang="zh-CN" altLang="en-US" sz="1200" u="sng" dirty="0" smtClean="0">
                <a:latin typeface="宋体" pitchFamily="2" charset="-122"/>
              </a:rPr>
              <a:t>按照广告主的报价收费。</a:t>
            </a:r>
            <a:endParaRPr lang="en-US" altLang="zh-CN" sz="1200" u="sng" dirty="0" smtClean="0">
              <a:latin typeface="宋体" pitchFamily="2" charset="-122"/>
            </a:endParaRPr>
          </a:p>
          <a:p>
            <a:endParaRPr lang="en-US" altLang="zh-CN" sz="1200" u="sng" dirty="0" smtClean="0">
              <a:latin typeface="宋体" pitchFamily="2" charset="-122"/>
            </a:endParaRPr>
          </a:p>
          <a:p>
            <a:r>
              <a:rPr lang="en-US" altLang="zh-CN" sz="1200" u="sng" dirty="0" smtClean="0">
                <a:latin typeface="宋体" pitchFamily="2" charset="-122"/>
              </a:rPr>
              <a:t>GSP</a:t>
            </a:r>
            <a:r>
              <a:rPr lang="en-US" altLang="zh-CN" sz="1200" u="none" dirty="0" smtClean="0">
                <a:latin typeface="+mn-lt"/>
              </a:rPr>
              <a:t>:</a:t>
            </a:r>
            <a:r>
              <a:rPr lang="zh-CN" altLang="en-US" sz="1200" u="none" baseline="0" dirty="0" smtClean="0">
                <a:latin typeface="+mn-lt"/>
              </a:rPr>
              <a:t>实际使⽤用中，</a:t>
            </a:r>
            <a:r>
              <a:rPr lang="en-US" altLang="zh-CN" sz="1200" u="none" baseline="0" dirty="0" smtClean="0">
                <a:latin typeface="+mn-lt"/>
              </a:rPr>
              <a:t>Google</a:t>
            </a:r>
            <a:r>
              <a:rPr lang="zh-CN" altLang="en-US" sz="1200" u="none" baseline="0" dirty="0" smtClean="0">
                <a:latin typeface="+mn-lt"/>
              </a:rPr>
              <a:t>会在上述扣费基础上多收⼀分钱。在</a:t>
            </a:r>
            <a:r>
              <a:rPr lang="en-US" altLang="zh-CN" sz="1200" u="none" baseline="0" dirty="0" smtClean="0">
                <a:latin typeface="+mn-lt"/>
              </a:rPr>
              <a:t>GSP</a:t>
            </a:r>
            <a:r>
              <a:rPr lang="zh-CN" altLang="en-US" sz="1200" u="none" baseline="0" dirty="0" smtClean="0">
                <a:latin typeface="+mn-lt"/>
              </a:rPr>
              <a:t>机制下，广告主完全没有必要频繁修改价格。</a:t>
            </a:r>
            <a:endParaRPr lang="en-US" altLang="zh-CN" sz="1200" u="sng" dirty="0" smtClean="0">
              <a:latin typeface="宋体" pitchFamily="2" charset="-122"/>
            </a:endParaRPr>
          </a:p>
        </p:txBody>
      </p:sp>
      <p:sp>
        <p:nvSpPr>
          <p:cNvPr id="4" name="灯片编号占位符 3"/>
          <p:cNvSpPr>
            <a:spLocks noGrp="1"/>
          </p:cNvSpPr>
          <p:nvPr>
            <p:ph type="sldNum" sz="quarter" idx="10"/>
          </p:nvPr>
        </p:nvSpPr>
        <p:spPr/>
        <p:txBody>
          <a:bodyPr/>
          <a:lstStyle/>
          <a:p>
            <a:fld id="{3E556060-6508-4579-A4BA-D0E8CB82DAD5}"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13</a:t>
            </a:fld>
            <a:endParaRPr kumimoji="1" lang="zh-CN" altLang="en-US"/>
          </a:p>
        </p:txBody>
      </p:sp>
    </p:spTree>
    <p:extLst>
      <p:ext uri="{BB962C8B-B14F-4D97-AF65-F5344CB8AC3E}">
        <p14:creationId xmlns:p14="http://schemas.microsoft.com/office/powerpoint/2010/main" val="383406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14</a:t>
            </a:fld>
            <a:endParaRPr kumimoji="1" lang="zh-CN" altLang="en-US"/>
          </a:p>
        </p:txBody>
      </p:sp>
    </p:spTree>
    <p:extLst>
      <p:ext uri="{BB962C8B-B14F-4D97-AF65-F5344CB8AC3E}">
        <p14:creationId xmlns:p14="http://schemas.microsoft.com/office/powerpoint/2010/main" val="367102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15</a:t>
            </a:fld>
            <a:endParaRPr kumimoji="1" lang="zh-CN" altLang="en-US"/>
          </a:p>
        </p:txBody>
      </p:sp>
    </p:spTree>
    <p:extLst>
      <p:ext uri="{BB962C8B-B14F-4D97-AF65-F5344CB8AC3E}">
        <p14:creationId xmlns:p14="http://schemas.microsoft.com/office/powerpoint/2010/main" val="96629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确认：中间页排序逻辑，自然结果为</a:t>
            </a:r>
            <a:r>
              <a:rPr lang="en-US" altLang="zh-CN" dirty="0" smtClean="0"/>
              <a:t>0</a:t>
            </a:r>
            <a:r>
              <a:rPr lang="zh-CN" altLang="en-US" dirty="0" smtClean="0"/>
              <a:t>时，自然结果如何排序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19</a:t>
            </a:fld>
            <a:endParaRPr kumimoji="1" lang="zh-CN" altLang="en-US"/>
          </a:p>
        </p:txBody>
      </p:sp>
    </p:spTree>
    <p:extLst>
      <p:ext uri="{BB962C8B-B14F-4D97-AF65-F5344CB8AC3E}">
        <p14:creationId xmlns:p14="http://schemas.microsoft.com/office/powerpoint/2010/main" val="314947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20</a:t>
            </a:fld>
            <a:endParaRPr kumimoji="1" lang="zh-CN" altLang="en-US"/>
          </a:p>
        </p:txBody>
      </p:sp>
    </p:spTree>
    <p:extLst>
      <p:ext uri="{BB962C8B-B14F-4D97-AF65-F5344CB8AC3E}">
        <p14:creationId xmlns:p14="http://schemas.microsoft.com/office/powerpoint/2010/main" val="314947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确认：多样性与计费的关系</a:t>
            </a:r>
            <a:endParaRPr lang="zh-CN" altLang="en-US" dirty="0"/>
          </a:p>
        </p:txBody>
      </p:sp>
      <p:sp>
        <p:nvSpPr>
          <p:cNvPr id="4" name="灯片编号占位符 3"/>
          <p:cNvSpPr>
            <a:spLocks noGrp="1"/>
          </p:cNvSpPr>
          <p:nvPr>
            <p:ph type="sldNum" sz="quarter" idx="10"/>
          </p:nvPr>
        </p:nvSpPr>
        <p:spPr/>
        <p:txBody>
          <a:bodyPr/>
          <a:lstStyle/>
          <a:p>
            <a:fld id="{0D41BAB6-15F0-9E4F-9B5D-9BB3D70AEFD3}" type="slidenum">
              <a:rPr kumimoji="1" lang="zh-CN" altLang="en-US" smtClean="0"/>
              <a:t>21</a:t>
            </a:fld>
            <a:endParaRPr kumimoji="1" lang="zh-CN" altLang="en-US"/>
          </a:p>
        </p:txBody>
      </p:sp>
    </p:spTree>
    <p:extLst>
      <p:ext uri="{BB962C8B-B14F-4D97-AF65-F5344CB8AC3E}">
        <p14:creationId xmlns:p14="http://schemas.microsoft.com/office/powerpoint/2010/main" val="370161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147320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50477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1742465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26643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120405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192207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409000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159786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228211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235608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E846B6E-134E-4006-AF18-14E18F5F5C5F}" type="datetimeFigureOut">
              <a:rPr lang="zh-CN" altLang="en-US" smtClean="0"/>
              <a:t>2016/8/30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3937528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46B6E-134E-4006-AF18-14E18F5F5C5F}" type="datetimeFigureOut">
              <a:rPr lang="zh-CN" altLang="en-US" smtClean="0"/>
              <a:t>2016/8/30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8F130-04E2-4CFD-BEB8-F9D3DE7B76E3}" type="slidenum">
              <a:rPr lang="zh-CN" altLang="en-US" smtClean="0"/>
              <a:t>‹#›</a:t>
            </a:fld>
            <a:endParaRPr lang="zh-CN" altLang="en-US"/>
          </a:p>
        </p:txBody>
      </p:sp>
    </p:spTree>
    <p:extLst>
      <p:ext uri="{BB962C8B-B14F-4D97-AF65-F5344CB8AC3E}">
        <p14:creationId xmlns:p14="http://schemas.microsoft.com/office/powerpoint/2010/main" val="3202231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表示学习、站外排序及竞价</a:t>
            </a:r>
            <a:endParaRPr lang="zh-CN" altLang="en-US" dirty="0"/>
          </a:p>
        </p:txBody>
      </p:sp>
      <p:sp>
        <p:nvSpPr>
          <p:cNvPr id="3" name="副标题 2"/>
          <p:cNvSpPr>
            <a:spLocks noGrp="1"/>
          </p:cNvSpPr>
          <p:nvPr>
            <p:ph type="subTitle" idx="1"/>
          </p:nvPr>
        </p:nvSpPr>
        <p:spPr/>
        <p:txBody>
          <a:bodyPr/>
          <a:lstStyle/>
          <a:p>
            <a:r>
              <a:rPr lang="zh-CN" altLang="en-US" dirty="0"/>
              <a:t>效果</a:t>
            </a:r>
            <a:r>
              <a:rPr lang="zh-CN" altLang="en-US" dirty="0" smtClean="0"/>
              <a:t>组 王玉</a:t>
            </a:r>
            <a:endParaRPr lang="zh-CN" altLang="en-US" dirty="0"/>
          </a:p>
        </p:txBody>
      </p:sp>
    </p:spTree>
    <p:extLst>
      <p:ext uri="{BB962C8B-B14F-4D97-AF65-F5344CB8AC3E}">
        <p14:creationId xmlns:p14="http://schemas.microsoft.com/office/powerpoint/2010/main" val="1427610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 embedding</a:t>
            </a:r>
            <a:r>
              <a:rPr lang="zh-CN" altLang="en-US" dirty="0" smtClean="0"/>
              <a:t>统一模型应用</a:t>
            </a:r>
            <a:r>
              <a:rPr lang="en-US" altLang="zh-CN" dirty="0" smtClean="0"/>
              <a:t>-</a:t>
            </a:r>
            <a:r>
              <a:rPr lang="zh-CN" altLang="en-US" dirty="0" smtClean="0"/>
              <a:t>分别训练</a:t>
            </a:r>
            <a:r>
              <a:rPr lang="en-US" altLang="zh-CN" dirty="0" smtClean="0"/>
              <a:t>&amp;</a:t>
            </a:r>
            <a:r>
              <a:rPr lang="zh-CN" altLang="en-US" dirty="0" smtClean="0"/>
              <a:t>在线服务</a:t>
            </a:r>
            <a:endParaRPr lang="zh-CN" altLang="en-US" dirty="0"/>
          </a:p>
        </p:txBody>
      </p:sp>
      <p:graphicFrame>
        <p:nvGraphicFramePr>
          <p:cNvPr id="5" name="内容占位符 4"/>
          <p:cNvGraphicFramePr>
            <a:graphicFrameLocks noGrp="1"/>
          </p:cNvGraphicFramePr>
          <p:nvPr>
            <p:ph idx="1"/>
            <p:extLst/>
          </p:nvPr>
        </p:nvGraphicFramePr>
        <p:xfrm>
          <a:off x="628651" y="2330728"/>
          <a:ext cx="7886700" cy="4016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6" name="内容占位符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199" y="2143259"/>
            <a:ext cx="422300" cy="519754"/>
          </a:xfrm>
          <a:prstGeom prst="rect">
            <a:avLst/>
          </a:prstGeom>
        </p:spPr>
      </p:pic>
      <p:pic>
        <p:nvPicPr>
          <p:cNvPr id="67" name="图片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0144" y="2133366"/>
            <a:ext cx="425563" cy="523770"/>
          </a:xfrm>
          <a:prstGeom prst="rect">
            <a:avLst/>
          </a:prstGeom>
        </p:spPr>
      </p:pic>
      <p:sp>
        <p:nvSpPr>
          <p:cNvPr id="68" name="圆角矩形 67"/>
          <p:cNvSpPr/>
          <p:nvPr/>
        </p:nvSpPr>
        <p:spPr>
          <a:xfrm>
            <a:off x="1337563" y="2924017"/>
            <a:ext cx="1081771" cy="394136"/>
          </a:xfrm>
          <a:prstGeom prst="roundRect">
            <a:avLst/>
          </a:prstGeom>
          <a:solidFill>
            <a:schemeClr val="accent1">
              <a:lumMod val="7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2" dirty="0">
                <a:solidFill>
                  <a:schemeClr val="tx1"/>
                </a:solidFill>
              </a:rPr>
              <a:t>Inception</a:t>
            </a:r>
            <a:endParaRPr lang="zh-CN" altLang="en-US" sz="1662" dirty="0">
              <a:solidFill>
                <a:schemeClr val="tx1"/>
              </a:solidFill>
            </a:endParaRPr>
          </a:p>
        </p:txBody>
      </p:sp>
      <p:sp>
        <p:nvSpPr>
          <p:cNvPr id="69" name="矩形 68"/>
          <p:cNvSpPr/>
          <p:nvPr/>
        </p:nvSpPr>
        <p:spPr>
          <a:xfrm>
            <a:off x="1296740" y="3591394"/>
            <a:ext cx="548066" cy="246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a:t>
            </a:r>
            <a:endParaRPr lang="zh-CN" altLang="en-US" sz="831" dirty="0">
              <a:solidFill>
                <a:schemeClr val="tx1"/>
              </a:solidFill>
            </a:endParaRPr>
          </a:p>
        </p:txBody>
      </p:sp>
      <p:cxnSp>
        <p:nvCxnSpPr>
          <p:cNvPr id="70" name="直接箭头连接符 69"/>
          <p:cNvCxnSpPr/>
          <p:nvPr/>
        </p:nvCxnSpPr>
        <p:spPr>
          <a:xfrm>
            <a:off x="1865542" y="2566493"/>
            <a:ext cx="1184" cy="35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8" idx="2"/>
          </p:cNvCxnSpPr>
          <p:nvPr/>
        </p:nvCxnSpPr>
        <p:spPr>
          <a:xfrm flipH="1">
            <a:off x="1575709" y="3318153"/>
            <a:ext cx="302740" cy="25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855049" y="3318151"/>
            <a:ext cx="292690" cy="25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901446" y="3580754"/>
            <a:ext cx="548066" cy="246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a:t>
            </a:r>
            <a:endParaRPr lang="zh-CN" altLang="en-US" sz="831" dirty="0">
              <a:solidFill>
                <a:schemeClr val="tx1"/>
              </a:solidFill>
            </a:endParaRPr>
          </a:p>
        </p:txBody>
      </p:sp>
      <p:sp>
        <p:nvSpPr>
          <p:cNvPr id="74" name="矩形 73"/>
          <p:cNvSpPr/>
          <p:nvPr/>
        </p:nvSpPr>
        <p:spPr>
          <a:xfrm>
            <a:off x="1045031" y="4094356"/>
            <a:ext cx="1657347"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 Concatenate</a:t>
            </a:r>
            <a:endParaRPr lang="zh-CN" altLang="en-US" sz="831" dirty="0">
              <a:solidFill>
                <a:schemeClr val="tx1"/>
              </a:solidFill>
            </a:endParaRPr>
          </a:p>
        </p:txBody>
      </p:sp>
      <p:sp>
        <p:nvSpPr>
          <p:cNvPr id="75" name="矩形 74"/>
          <p:cNvSpPr/>
          <p:nvPr/>
        </p:nvSpPr>
        <p:spPr>
          <a:xfrm>
            <a:off x="1337563" y="4603554"/>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sp>
        <p:nvSpPr>
          <p:cNvPr id="76" name="矩形 75"/>
          <p:cNvSpPr/>
          <p:nvPr/>
        </p:nvSpPr>
        <p:spPr>
          <a:xfrm>
            <a:off x="1541898" y="5097059"/>
            <a:ext cx="678486"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cxnSp>
        <p:nvCxnSpPr>
          <p:cNvPr id="77" name="直接箭头连接符 76"/>
          <p:cNvCxnSpPr/>
          <p:nvPr/>
        </p:nvCxnSpPr>
        <p:spPr>
          <a:xfrm>
            <a:off x="1581015" y="3831500"/>
            <a:ext cx="292690" cy="25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1844806" y="3829605"/>
            <a:ext cx="279710" cy="25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4" idx="2"/>
            <a:endCxn id="75" idx="0"/>
          </p:cNvCxnSpPr>
          <p:nvPr/>
        </p:nvCxnSpPr>
        <p:spPr>
          <a:xfrm>
            <a:off x="1873705" y="4339038"/>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1865542" y="4831407"/>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左大括号 105"/>
          <p:cNvSpPr/>
          <p:nvPr/>
        </p:nvSpPr>
        <p:spPr>
          <a:xfrm>
            <a:off x="915515" y="2924017"/>
            <a:ext cx="97972" cy="2574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2"/>
          </a:p>
        </p:txBody>
      </p:sp>
      <p:sp>
        <p:nvSpPr>
          <p:cNvPr id="109" name="文本框 108"/>
          <p:cNvSpPr txBox="1"/>
          <p:nvPr/>
        </p:nvSpPr>
        <p:spPr>
          <a:xfrm>
            <a:off x="-133731" y="3923896"/>
            <a:ext cx="1164101" cy="1115434"/>
          </a:xfrm>
          <a:prstGeom prst="rect">
            <a:avLst/>
          </a:prstGeom>
          <a:noFill/>
        </p:spPr>
        <p:txBody>
          <a:bodyPr wrap="none" rtlCol="0">
            <a:spAutoFit/>
          </a:bodyPr>
          <a:lstStyle/>
          <a:p>
            <a:pPr algn="ctr"/>
            <a:r>
              <a:rPr lang="en-US" altLang="zh-CN" sz="1662" dirty="0"/>
              <a:t>CNN</a:t>
            </a:r>
          </a:p>
          <a:p>
            <a:pPr algn="ctr"/>
            <a:r>
              <a:rPr lang="en-US" altLang="zh-CN" sz="1662" dirty="0"/>
              <a:t>Embedding</a:t>
            </a:r>
          </a:p>
          <a:p>
            <a:pPr algn="ctr"/>
            <a:r>
              <a:rPr lang="en-US" altLang="zh-CN" sz="1662" dirty="0"/>
              <a:t>Offline</a:t>
            </a:r>
          </a:p>
          <a:p>
            <a:pPr algn="ctr"/>
            <a:r>
              <a:rPr lang="en-US" altLang="zh-CN" sz="1662" dirty="0"/>
              <a:t>training</a:t>
            </a:r>
            <a:endParaRPr lang="zh-CN" altLang="en-US" sz="1662" dirty="0"/>
          </a:p>
        </p:txBody>
      </p:sp>
      <p:sp>
        <p:nvSpPr>
          <p:cNvPr id="112" name="矩形 111"/>
          <p:cNvSpPr/>
          <p:nvPr/>
        </p:nvSpPr>
        <p:spPr>
          <a:xfrm>
            <a:off x="1341652" y="5581773"/>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Unify model Loss</a:t>
            </a:r>
            <a:endParaRPr lang="zh-CN" altLang="en-US" sz="1015" dirty="0">
              <a:solidFill>
                <a:schemeClr val="tx1"/>
              </a:solidFill>
            </a:endParaRPr>
          </a:p>
        </p:txBody>
      </p:sp>
      <p:sp>
        <p:nvSpPr>
          <p:cNvPr id="115" name="矩形 114"/>
          <p:cNvSpPr/>
          <p:nvPr/>
        </p:nvSpPr>
        <p:spPr>
          <a:xfrm>
            <a:off x="5882341" y="5424105"/>
            <a:ext cx="1077682" cy="246333"/>
          </a:xfrm>
          <a:prstGeom prst="rect">
            <a:avLst/>
          </a:prstGeom>
          <a:solidFill>
            <a:schemeClr val="accent1">
              <a:lumMod val="60000"/>
              <a:lumOff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DNN</a:t>
            </a:r>
            <a:endParaRPr lang="zh-CN" altLang="en-US" sz="1015" dirty="0">
              <a:solidFill>
                <a:schemeClr val="tx1"/>
              </a:solidFill>
            </a:endParaRPr>
          </a:p>
        </p:txBody>
      </p:sp>
      <p:cxnSp>
        <p:nvCxnSpPr>
          <p:cNvPr id="116" name="直接箭头连接符 115"/>
          <p:cNvCxnSpPr/>
          <p:nvPr/>
        </p:nvCxnSpPr>
        <p:spPr>
          <a:xfrm>
            <a:off x="1879144" y="5325971"/>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3147313" y="2915790"/>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Id-&gt;embedding</a:t>
            </a:r>
            <a:endParaRPr lang="zh-CN" altLang="en-US" sz="1015" dirty="0">
              <a:solidFill>
                <a:schemeClr val="tx1"/>
              </a:solidFill>
            </a:endParaRPr>
          </a:p>
        </p:txBody>
      </p:sp>
      <p:sp>
        <p:nvSpPr>
          <p:cNvPr id="62" name="矩形 61"/>
          <p:cNvSpPr/>
          <p:nvPr/>
        </p:nvSpPr>
        <p:spPr>
          <a:xfrm>
            <a:off x="3147313" y="3162151"/>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Id-&gt;embedding</a:t>
            </a:r>
            <a:endParaRPr lang="zh-CN" altLang="en-US" sz="1015" dirty="0">
              <a:solidFill>
                <a:schemeClr val="tx1"/>
              </a:solidFill>
            </a:endParaRPr>
          </a:p>
        </p:txBody>
      </p:sp>
      <p:sp>
        <p:nvSpPr>
          <p:cNvPr id="63" name="矩形 62"/>
          <p:cNvSpPr/>
          <p:nvPr/>
        </p:nvSpPr>
        <p:spPr>
          <a:xfrm>
            <a:off x="3147312" y="3407575"/>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Id-&gt;embedding</a:t>
            </a:r>
            <a:endParaRPr lang="zh-CN" altLang="en-US" sz="1015" dirty="0">
              <a:solidFill>
                <a:schemeClr val="tx1"/>
              </a:solidFill>
            </a:endParaRPr>
          </a:p>
        </p:txBody>
      </p:sp>
      <p:sp>
        <p:nvSpPr>
          <p:cNvPr id="64" name="矩形 63"/>
          <p:cNvSpPr/>
          <p:nvPr/>
        </p:nvSpPr>
        <p:spPr>
          <a:xfrm>
            <a:off x="3147312" y="3652257"/>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Id-&gt;embedding</a:t>
            </a:r>
            <a:endParaRPr lang="zh-CN" altLang="en-US" sz="1015" dirty="0">
              <a:solidFill>
                <a:schemeClr val="tx1"/>
              </a:solidFill>
            </a:endParaRPr>
          </a:p>
        </p:txBody>
      </p:sp>
      <p:sp>
        <p:nvSpPr>
          <p:cNvPr id="8" name="右箭头 7"/>
          <p:cNvSpPr/>
          <p:nvPr/>
        </p:nvSpPr>
        <p:spPr>
          <a:xfrm>
            <a:off x="2813276" y="3726264"/>
            <a:ext cx="221797" cy="181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9" name="TextBox 8"/>
          <p:cNvSpPr txBox="1"/>
          <p:nvPr/>
        </p:nvSpPr>
        <p:spPr>
          <a:xfrm>
            <a:off x="3266809" y="2160608"/>
            <a:ext cx="838691" cy="603820"/>
          </a:xfrm>
          <a:prstGeom prst="rect">
            <a:avLst/>
          </a:prstGeom>
          <a:noFill/>
        </p:spPr>
        <p:txBody>
          <a:bodyPr wrap="none" rtlCol="0">
            <a:spAutoFit/>
          </a:bodyPr>
          <a:lstStyle/>
          <a:p>
            <a:pPr algn="ctr"/>
            <a:r>
              <a:rPr lang="en-US" altLang="zh-CN" sz="1108" dirty="0"/>
              <a:t>Embedding</a:t>
            </a:r>
          </a:p>
          <a:p>
            <a:pPr algn="ctr"/>
            <a:r>
              <a:rPr lang="en-US" altLang="zh-CN" sz="1108" dirty="0"/>
              <a:t>Lookup</a:t>
            </a:r>
          </a:p>
          <a:p>
            <a:pPr algn="ctr"/>
            <a:r>
              <a:rPr lang="en-US" altLang="zh-CN" sz="1108" dirty="0"/>
              <a:t>Table</a:t>
            </a:r>
          </a:p>
        </p:txBody>
      </p:sp>
      <p:sp>
        <p:nvSpPr>
          <p:cNvPr id="114" name="矩形 113"/>
          <p:cNvSpPr/>
          <p:nvPr/>
        </p:nvSpPr>
        <p:spPr>
          <a:xfrm>
            <a:off x="4514827" y="3801554"/>
            <a:ext cx="1657347"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 Concatenate</a:t>
            </a:r>
            <a:endParaRPr lang="zh-CN" altLang="en-US" sz="831" dirty="0">
              <a:solidFill>
                <a:schemeClr val="tx1"/>
              </a:solidFill>
            </a:endParaRPr>
          </a:p>
        </p:txBody>
      </p:sp>
      <p:sp>
        <p:nvSpPr>
          <p:cNvPr id="117" name="矩形 116"/>
          <p:cNvSpPr/>
          <p:nvPr/>
        </p:nvSpPr>
        <p:spPr>
          <a:xfrm>
            <a:off x="4804659" y="4314773"/>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sp>
        <p:nvSpPr>
          <p:cNvPr id="118" name="矩形 117"/>
          <p:cNvSpPr/>
          <p:nvPr/>
        </p:nvSpPr>
        <p:spPr>
          <a:xfrm>
            <a:off x="5008995" y="4808278"/>
            <a:ext cx="678486"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cxnSp>
        <p:nvCxnSpPr>
          <p:cNvPr id="119" name="直接箭头连接符 118"/>
          <p:cNvCxnSpPr>
            <a:endCxn id="117" idx="0"/>
          </p:cNvCxnSpPr>
          <p:nvPr/>
        </p:nvCxnSpPr>
        <p:spPr>
          <a:xfrm>
            <a:off x="5340802" y="4050257"/>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5332638" y="4542626"/>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1" name="图片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91877" y="2160608"/>
            <a:ext cx="425563" cy="523770"/>
          </a:xfrm>
          <a:prstGeom prst="rect">
            <a:avLst/>
          </a:prstGeom>
        </p:spPr>
      </p:pic>
      <p:pic>
        <p:nvPicPr>
          <p:cNvPr id="122" name="内容占位符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19824" y="2160609"/>
            <a:ext cx="422300" cy="519754"/>
          </a:xfrm>
          <a:prstGeom prst="rect">
            <a:avLst/>
          </a:prstGeom>
        </p:spPr>
      </p:pic>
      <p:sp>
        <p:nvSpPr>
          <p:cNvPr id="10" name="左弧形箭头 9"/>
          <p:cNvSpPr/>
          <p:nvPr/>
        </p:nvSpPr>
        <p:spPr>
          <a:xfrm>
            <a:off x="4319552" y="2915790"/>
            <a:ext cx="390549" cy="7493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solidFill>
                <a:schemeClr val="tx1"/>
              </a:solidFill>
            </a:endParaRPr>
          </a:p>
        </p:txBody>
      </p:sp>
      <p:sp>
        <p:nvSpPr>
          <p:cNvPr id="11" name="圆角矩形 10"/>
          <p:cNvSpPr/>
          <p:nvPr/>
        </p:nvSpPr>
        <p:spPr>
          <a:xfrm>
            <a:off x="6672915" y="2852364"/>
            <a:ext cx="1487840" cy="1650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2" dirty="0"/>
              <a:t>LR+DNN</a:t>
            </a:r>
            <a:endParaRPr lang="zh-CN" altLang="en-US" sz="1662" dirty="0"/>
          </a:p>
        </p:txBody>
      </p:sp>
      <p:sp>
        <p:nvSpPr>
          <p:cNvPr id="123" name="矩形 122"/>
          <p:cNvSpPr/>
          <p:nvPr/>
        </p:nvSpPr>
        <p:spPr>
          <a:xfrm>
            <a:off x="6641199" y="4767677"/>
            <a:ext cx="1657347"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LR+DNN output</a:t>
            </a:r>
            <a:endParaRPr lang="zh-CN" altLang="en-US" sz="831" dirty="0">
              <a:solidFill>
                <a:schemeClr val="tx1"/>
              </a:solidFill>
            </a:endParaRPr>
          </a:p>
        </p:txBody>
      </p:sp>
      <p:cxnSp>
        <p:nvCxnSpPr>
          <p:cNvPr id="124" name="直接箭头连接符 123"/>
          <p:cNvCxnSpPr/>
          <p:nvPr/>
        </p:nvCxnSpPr>
        <p:spPr>
          <a:xfrm>
            <a:off x="7425933" y="4512493"/>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5797648" y="5944093"/>
            <a:ext cx="1281849"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Unify model Loss</a:t>
            </a:r>
            <a:endParaRPr lang="zh-CN" altLang="en-US" sz="1015" dirty="0">
              <a:solidFill>
                <a:schemeClr val="tx1"/>
              </a:solidFill>
            </a:endParaRPr>
          </a:p>
        </p:txBody>
      </p:sp>
      <p:cxnSp>
        <p:nvCxnSpPr>
          <p:cNvPr id="126" name="直接箭头连接符 125"/>
          <p:cNvCxnSpPr/>
          <p:nvPr/>
        </p:nvCxnSpPr>
        <p:spPr>
          <a:xfrm>
            <a:off x="6438573" y="5670437"/>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endCxn id="115" idx="0"/>
          </p:cNvCxnSpPr>
          <p:nvPr/>
        </p:nvCxnSpPr>
        <p:spPr>
          <a:xfrm>
            <a:off x="5348238" y="5052960"/>
            <a:ext cx="1072944" cy="37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H="1">
            <a:off x="6397820" y="4988913"/>
            <a:ext cx="1030811" cy="43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14375" y="1737059"/>
            <a:ext cx="2085974" cy="432937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129" name="矩形 128"/>
          <p:cNvSpPr/>
          <p:nvPr/>
        </p:nvSpPr>
        <p:spPr>
          <a:xfrm>
            <a:off x="4298146" y="1759208"/>
            <a:ext cx="4198154" cy="458884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130" name="文本框 108"/>
          <p:cNvSpPr txBox="1"/>
          <p:nvPr/>
        </p:nvSpPr>
        <p:spPr>
          <a:xfrm>
            <a:off x="3039982" y="4339038"/>
            <a:ext cx="1292341" cy="1626984"/>
          </a:xfrm>
          <a:prstGeom prst="rect">
            <a:avLst/>
          </a:prstGeom>
          <a:noFill/>
        </p:spPr>
        <p:txBody>
          <a:bodyPr wrap="none" rtlCol="0">
            <a:spAutoFit/>
          </a:bodyPr>
          <a:lstStyle/>
          <a:p>
            <a:pPr algn="ctr"/>
            <a:r>
              <a:rPr lang="en-US" altLang="zh-CN" sz="1662" dirty="0"/>
              <a:t>CNN+LRDNN</a:t>
            </a:r>
          </a:p>
          <a:p>
            <a:pPr algn="ctr"/>
            <a:r>
              <a:rPr lang="en-US" altLang="zh-CN" sz="1662" dirty="0"/>
              <a:t>Offline</a:t>
            </a:r>
          </a:p>
          <a:p>
            <a:pPr algn="ctr"/>
            <a:r>
              <a:rPr lang="en-US" altLang="zh-CN" sz="1662" dirty="0"/>
              <a:t>Training</a:t>
            </a:r>
          </a:p>
          <a:p>
            <a:pPr algn="ctr"/>
            <a:r>
              <a:rPr lang="en-US" altLang="zh-CN" sz="1662" dirty="0"/>
              <a:t>&amp;</a:t>
            </a:r>
          </a:p>
          <a:p>
            <a:pPr algn="ctr"/>
            <a:r>
              <a:rPr lang="en-US" altLang="zh-CN" sz="1662" dirty="0"/>
              <a:t>Online</a:t>
            </a:r>
          </a:p>
          <a:p>
            <a:pPr algn="ctr"/>
            <a:r>
              <a:rPr lang="en-US" altLang="zh-CN" sz="1662" dirty="0"/>
              <a:t>Serving</a:t>
            </a:r>
            <a:endParaRPr lang="zh-CN" altLang="en-US" sz="1662" dirty="0"/>
          </a:p>
        </p:txBody>
      </p:sp>
      <p:sp>
        <p:nvSpPr>
          <p:cNvPr id="131" name="左大括号 130"/>
          <p:cNvSpPr/>
          <p:nvPr/>
        </p:nvSpPr>
        <p:spPr>
          <a:xfrm>
            <a:off x="4342438" y="3571021"/>
            <a:ext cx="97972" cy="25749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2"/>
          </a:p>
        </p:txBody>
      </p:sp>
      <p:sp>
        <p:nvSpPr>
          <p:cNvPr id="132" name="TextBox 131"/>
          <p:cNvSpPr txBox="1"/>
          <p:nvPr/>
        </p:nvSpPr>
        <p:spPr>
          <a:xfrm>
            <a:off x="4623901" y="2915792"/>
            <a:ext cx="838691" cy="433324"/>
          </a:xfrm>
          <a:prstGeom prst="rect">
            <a:avLst/>
          </a:prstGeom>
          <a:noFill/>
        </p:spPr>
        <p:txBody>
          <a:bodyPr wrap="none" rtlCol="0">
            <a:spAutoFit/>
          </a:bodyPr>
          <a:lstStyle/>
          <a:p>
            <a:pPr algn="ctr"/>
            <a:r>
              <a:rPr lang="en-US" altLang="zh-CN" sz="1108" dirty="0"/>
              <a:t>Embedding</a:t>
            </a:r>
          </a:p>
          <a:p>
            <a:pPr algn="ctr"/>
            <a:r>
              <a:rPr lang="en-US" altLang="zh-CN" sz="1108" dirty="0"/>
              <a:t>Lookup</a:t>
            </a:r>
          </a:p>
        </p:txBody>
      </p:sp>
    </p:spTree>
    <p:extLst>
      <p:ext uri="{BB962C8B-B14F-4D97-AF65-F5344CB8AC3E}">
        <p14:creationId xmlns:p14="http://schemas.microsoft.com/office/powerpoint/2010/main" val="1870908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站外排序</a:t>
            </a:r>
            <a:endParaRPr lang="zh-CN" altLang="en-US" dirty="0"/>
          </a:p>
        </p:txBody>
      </p:sp>
      <p:sp>
        <p:nvSpPr>
          <p:cNvPr id="3" name="副标题 2"/>
          <p:cNvSpPr>
            <a:spLocks noGrp="1"/>
          </p:cNvSpPr>
          <p:nvPr>
            <p:ph type="subTitle" idx="1"/>
          </p:nvPr>
        </p:nvSpPr>
        <p:spPr>
          <a:xfrm>
            <a:off x="1143000" y="3602038"/>
            <a:ext cx="6858000" cy="1655762"/>
          </a:xfrm>
        </p:spPr>
        <p:txBody>
          <a:bodyPr/>
          <a:lstStyle/>
          <a:p>
            <a:r>
              <a:rPr lang="zh-CN" altLang="en-US" dirty="0"/>
              <a:t>效果</a:t>
            </a:r>
            <a:r>
              <a:rPr lang="zh-CN" altLang="en-US" dirty="0" smtClean="0"/>
              <a:t>组 </a:t>
            </a:r>
            <a:r>
              <a:rPr lang="zh-CN" altLang="en-US" dirty="0"/>
              <a:t>张波</a:t>
            </a:r>
            <a:endParaRPr lang="zh-CN" altLang="en-US" dirty="0"/>
          </a:p>
        </p:txBody>
      </p:sp>
    </p:spTree>
    <p:extLst>
      <p:ext uri="{BB962C8B-B14F-4D97-AF65-F5344CB8AC3E}">
        <p14:creationId xmlns:p14="http://schemas.microsoft.com/office/powerpoint/2010/main" val="87007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竞价机制背景</a:t>
            </a:r>
            <a:endParaRPr lang="zh-CN" altLang="en-US" dirty="0"/>
          </a:p>
        </p:txBody>
      </p:sp>
      <p:sp>
        <p:nvSpPr>
          <p:cNvPr id="3" name="内容占位符 2"/>
          <p:cNvSpPr>
            <a:spLocks noGrp="1"/>
          </p:cNvSpPr>
          <p:nvPr>
            <p:ph idx="1"/>
          </p:nvPr>
        </p:nvSpPr>
        <p:spPr>
          <a:xfrm>
            <a:off x="457200" y="1484209"/>
            <a:ext cx="8229600" cy="4526821"/>
          </a:xfrm>
        </p:spPr>
        <p:txBody>
          <a:bodyPr>
            <a:normAutofit fontScale="70000" lnSpcReduction="20000"/>
          </a:bodyPr>
          <a:lstStyle/>
          <a:p>
            <a:pPr>
              <a:buFont typeface="Wingdings" panose="05000000000000000000" pitchFamily="2" charset="2"/>
              <a:buChar char="Ø"/>
            </a:pPr>
            <a:r>
              <a:rPr lang="en-US" altLang="zh-CN" b="0" dirty="0" smtClean="0">
                <a:solidFill>
                  <a:schemeClr val="tx1"/>
                </a:solidFill>
                <a:latin typeface="Times New Roman" panose="02020603050405020304" pitchFamily="18" charset="0"/>
                <a:ea typeface="+mj-ea"/>
                <a:cs typeface="Times New Roman" panose="02020603050405020304" pitchFamily="18" charset="0"/>
              </a:rPr>
              <a:t>GFP (Generalized First Price auction)</a:t>
            </a:r>
          </a:p>
          <a:p>
            <a:pPr lvl="1">
              <a:buFont typeface="Wingdings" panose="05000000000000000000"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按照</a:t>
            </a:r>
            <a:r>
              <a:rPr lang="en-US" altLang="zh-CN" b="0" dirty="0" smtClean="0">
                <a:solidFill>
                  <a:schemeClr val="tx1"/>
                </a:solidFill>
                <a:latin typeface="Times New Roman" panose="02020603050405020304" pitchFamily="18" charset="0"/>
                <a:ea typeface="+mj-ea"/>
                <a:cs typeface="Times New Roman" panose="02020603050405020304" pitchFamily="18" charset="0"/>
              </a:rPr>
              <a:t>bid</a:t>
            </a:r>
            <a:r>
              <a:rPr lang="zh-CN" altLang="en-US" b="0" dirty="0" smtClean="0">
                <a:solidFill>
                  <a:schemeClr val="tx1"/>
                </a:solidFill>
                <a:latin typeface="Times New Roman" panose="02020603050405020304" pitchFamily="18" charset="0"/>
                <a:ea typeface="+mj-ea"/>
                <a:cs typeface="Times New Roman" panose="02020603050405020304" pitchFamily="18" charset="0"/>
              </a:rPr>
              <a:t>排序</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anose="05000000000000000000"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点击</a:t>
            </a:r>
            <a:r>
              <a:rPr lang="zh-CN" altLang="en-US" b="0" dirty="0">
                <a:solidFill>
                  <a:schemeClr val="tx1"/>
                </a:solidFill>
                <a:latin typeface="Times New Roman" panose="02020603050405020304" pitchFamily="18" charset="0"/>
                <a:ea typeface="+mj-ea"/>
                <a:cs typeface="Times New Roman" panose="02020603050405020304" pitchFamily="18" charset="0"/>
              </a:rPr>
              <a:t>后，按照</a:t>
            </a:r>
            <a:r>
              <a:rPr lang="zh-CN" altLang="en-US" b="0" dirty="0" smtClean="0">
                <a:solidFill>
                  <a:schemeClr val="tx1"/>
                </a:solidFill>
                <a:latin typeface="Times New Roman" panose="02020603050405020304" pitchFamily="18" charset="0"/>
                <a:ea typeface="+mj-ea"/>
                <a:cs typeface="Times New Roman" panose="02020603050405020304" pitchFamily="18" charset="0"/>
              </a:rPr>
              <a:t>广告主出价</a:t>
            </a:r>
            <a:r>
              <a:rPr lang="zh-CN" altLang="en-US" b="0" dirty="0">
                <a:solidFill>
                  <a:schemeClr val="tx1"/>
                </a:solidFill>
                <a:latin typeface="Times New Roman" panose="02020603050405020304" pitchFamily="18" charset="0"/>
                <a:ea typeface="+mj-ea"/>
                <a:cs typeface="Times New Roman" panose="02020603050405020304" pitchFamily="18" charset="0"/>
              </a:rPr>
              <a:t>扣</a:t>
            </a:r>
            <a:r>
              <a:rPr lang="zh-CN" altLang="en-US" b="0" dirty="0" smtClean="0">
                <a:solidFill>
                  <a:schemeClr val="tx1"/>
                </a:solidFill>
                <a:latin typeface="Times New Roman" panose="02020603050405020304" pitchFamily="18" charset="0"/>
                <a:ea typeface="+mj-ea"/>
                <a:cs typeface="Times New Roman" panose="02020603050405020304" pitchFamily="18" charset="0"/>
              </a:rPr>
              <a:t>费</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anose="05000000000000000000" pitchFamily="2" charset="2"/>
              <a:buChar char="ü"/>
            </a:pP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r>
              <a:rPr lang="en-US" altLang="zh-CN" b="0" dirty="0">
                <a:solidFill>
                  <a:schemeClr val="tx1"/>
                </a:solidFill>
                <a:latin typeface="Times New Roman" panose="02020603050405020304" pitchFamily="18" charset="0"/>
                <a:ea typeface="+mj-ea"/>
                <a:cs typeface="Times New Roman" panose="02020603050405020304" pitchFamily="18" charset="0"/>
              </a:rPr>
              <a:t>GSP (Generalized Second Price auction)</a:t>
            </a:r>
          </a:p>
          <a:p>
            <a:pPr lvl="1">
              <a:buFont typeface="Wingdings"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按照</a:t>
            </a:r>
            <a:r>
              <a:rPr lang="en-US" altLang="zh-CN" b="0" dirty="0">
                <a:solidFill>
                  <a:schemeClr val="tx1"/>
                </a:solidFill>
                <a:latin typeface="Times New Roman" panose="02020603050405020304" pitchFamily="18" charset="0"/>
                <a:ea typeface="+mj-ea"/>
                <a:cs typeface="Times New Roman" panose="02020603050405020304" pitchFamily="18" charset="0"/>
              </a:rPr>
              <a:t>bid*quality</a:t>
            </a:r>
            <a:r>
              <a:rPr lang="zh-CN" altLang="en-US" b="0" dirty="0" smtClean="0">
                <a:solidFill>
                  <a:schemeClr val="tx1"/>
                </a:solidFill>
                <a:latin typeface="Times New Roman" panose="02020603050405020304" pitchFamily="18" charset="0"/>
                <a:ea typeface="+mj-ea"/>
                <a:cs typeface="Times New Roman" panose="02020603050405020304" pitchFamily="18" charset="0"/>
              </a:rPr>
              <a:t>排序</a:t>
            </a: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点击</a:t>
            </a:r>
            <a:r>
              <a:rPr lang="zh-CN" altLang="en-US" b="0" dirty="0">
                <a:solidFill>
                  <a:schemeClr val="tx1"/>
                </a:solidFill>
                <a:latin typeface="Times New Roman" panose="02020603050405020304" pitchFamily="18" charset="0"/>
                <a:ea typeface="+mj-ea"/>
                <a:cs typeface="Times New Roman" panose="02020603050405020304" pitchFamily="18" charset="0"/>
              </a:rPr>
              <a:t>后，采用</a:t>
            </a:r>
            <a:r>
              <a:rPr lang="en-US" altLang="zh-CN" b="0" dirty="0">
                <a:solidFill>
                  <a:schemeClr val="tx1"/>
                </a:solidFill>
                <a:latin typeface="Times New Roman" panose="02020603050405020304" pitchFamily="18" charset="0"/>
                <a:ea typeface="+mj-ea"/>
                <a:cs typeface="Times New Roman" panose="02020603050405020304" pitchFamily="18" charset="0"/>
              </a:rPr>
              <a:t>second price</a:t>
            </a:r>
            <a:r>
              <a:rPr lang="zh-CN" altLang="en-US" b="0" dirty="0" smtClean="0">
                <a:solidFill>
                  <a:schemeClr val="tx1"/>
                </a:solidFill>
                <a:latin typeface="Times New Roman" panose="02020603050405020304" pitchFamily="18" charset="0"/>
                <a:ea typeface="+mj-ea"/>
                <a:cs typeface="Times New Roman" panose="02020603050405020304" pitchFamily="18" charset="0"/>
              </a:rPr>
              <a:t>机制</a:t>
            </a: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r>
              <a:rPr lang="zh-CN" altLang="en-US" b="0" dirty="0">
                <a:solidFill>
                  <a:schemeClr val="tx1"/>
                </a:solidFill>
                <a:latin typeface="Times New Roman" panose="02020603050405020304" pitchFamily="18" charset="0"/>
                <a:ea typeface="+mj-ea"/>
                <a:cs typeface="Times New Roman" panose="02020603050405020304" pitchFamily="18" charset="0"/>
              </a:rPr>
              <a:t>扣</a:t>
            </a:r>
            <a:r>
              <a:rPr lang="zh-CN" altLang="en-US" b="0" dirty="0" smtClean="0">
                <a:solidFill>
                  <a:schemeClr val="tx1"/>
                </a:solidFill>
                <a:latin typeface="Times New Roman" panose="02020603050405020304" pitchFamily="18" charset="0"/>
                <a:ea typeface="+mj-ea"/>
                <a:cs typeface="Times New Roman" panose="02020603050405020304" pitchFamily="18" charset="0"/>
              </a:rPr>
              <a:t>费小于出价</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r>
              <a:rPr lang="en-US" altLang="zh-CN" b="0" dirty="0">
                <a:solidFill>
                  <a:schemeClr val="tx1"/>
                </a:solidFill>
                <a:latin typeface="Times New Roman" panose="02020603050405020304" pitchFamily="18" charset="0"/>
                <a:ea typeface="+mj-ea"/>
                <a:cs typeface="Times New Roman" panose="02020603050405020304" pitchFamily="18" charset="0"/>
              </a:rPr>
              <a:t>VCG (</a:t>
            </a:r>
            <a:r>
              <a:rPr lang="en-US" altLang="zh-CN" b="0" dirty="0" err="1">
                <a:solidFill>
                  <a:schemeClr val="tx1"/>
                </a:solidFill>
                <a:latin typeface="Times New Roman" panose="02020603050405020304" pitchFamily="18" charset="0"/>
                <a:ea typeface="+mj-ea"/>
                <a:cs typeface="Times New Roman" panose="02020603050405020304" pitchFamily="18" charset="0"/>
              </a:rPr>
              <a:t>Vickrey</a:t>
            </a:r>
            <a:r>
              <a:rPr lang="en-US" altLang="zh-CN" b="0" dirty="0">
                <a:solidFill>
                  <a:schemeClr val="tx1"/>
                </a:solidFill>
                <a:latin typeface="Times New Roman" panose="02020603050405020304" pitchFamily="18" charset="0"/>
                <a:ea typeface="+mj-ea"/>
                <a:cs typeface="Times New Roman" panose="02020603050405020304" pitchFamily="18" charset="0"/>
              </a:rPr>
              <a:t>–Clarke–Groves)</a:t>
            </a:r>
          </a:p>
          <a:p>
            <a:pPr lvl="1">
              <a:buFont typeface="Wingdings"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排序方式维持不变</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r>
              <a:rPr lang="zh-CN" altLang="en-US" b="0" dirty="0" smtClean="0">
                <a:solidFill>
                  <a:schemeClr val="tx1"/>
                </a:solidFill>
                <a:latin typeface="Times New Roman" panose="02020603050405020304" pitchFamily="18" charset="0"/>
                <a:ea typeface="+mj-ea"/>
                <a:cs typeface="Times New Roman" panose="02020603050405020304" pitchFamily="18" charset="0"/>
              </a:rPr>
              <a:t>计费</a:t>
            </a:r>
            <a:r>
              <a:rPr lang="zh-CN" altLang="en-US" b="0" dirty="0">
                <a:solidFill>
                  <a:schemeClr val="tx1"/>
                </a:solidFill>
                <a:latin typeface="Times New Roman" panose="02020603050405020304" pitchFamily="18" charset="0"/>
                <a:ea typeface="+mj-ea"/>
                <a:cs typeface="Times New Roman" panose="02020603050405020304" pitchFamily="18" charset="0"/>
              </a:rPr>
              <a:t>等于由于他的参与而造成其他用户的价值</a:t>
            </a:r>
            <a:r>
              <a:rPr lang="zh-CN" altLang="en-US" b="0" dirty="0" smtClean="0">
                <a:solidFill>
                  <a:schemeClr val="tx1"/>
                </a:solidFill>
                <a:latin typeface="Times New Roman" panose="02020603050405020304" pitchFamily="18" charset="0"/>
                <a:ea typeface="+mj-ea"/>
                <a:cs typeface="Times New Roman" panose="02020603050405020304" pitchFamily="18" charset="0"/>
              </a:rPr>
              <a:t>损失</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a:p>
            <a:pPr lvl="1">
              <a:buFont typeface="Wingdings" pitchFamily="2" charset="2"/>
              <a:buChar char="ü"/>
            </a:pP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r>
              <a:rPr lang="zh-CN" altLang="en-US" b="0" dirty="0">
                <a:solidFill>
                  <a:schemeClr val="tx1"/>
                </a:solidFill>
                <a:latin typeface="Times New Roman" panose="02020603050405020304" pitchFamily="18" charset="0"/>
                <a:ea typeface="+mj-ea"/>
                <a:cs typeface="Times New Roman" panose="02020603050405020304" pitchFamily="18" charset="0"/>
              </a:rPr>
              <a:t>其他</a:t>
            </a: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None/>
            </a:pPr>
            <a:r>
              <a:rPr lang="en-US" altLang="zh-CN"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b="0" dirty="0" smtClean="0">
                <a:solidFill>
                  <a:schemeClr val="tx1"/>
                </a:solidFill>
                <a:latin typeface="Times New Roman" panose="02020603050405020304" pitchFamily="18" charset="0"/>
                <a:ea typeface="+mj-ea"/>
                <a:cs typeface="Times New Roman" panose="02020603050405020304" pitchFamily="18" charset="0"/>
              </a:rPr>
              <a:t>英式拍卖 </a:t>
            </a:r>
            <a:r>
              <a:rPr lang="en-US" altLang="zh-CN"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b="0" dirty="0" smtClean="0">
                <a:solidFill>
                  <a:schemeClr val="tx1"/>
                </a:solidFill>
                <a:latin typeface="Times New Roman" panose="02020603050405020304" pitchFamily="18" charset="0"/>
                <a:ea typeface="+mj-ea"/>
                <a:cs typeface="Times New Roman" panose="02020603050405020304" pitchFamily="18" charset="0"/>
              </a:rPr>
              <a:t>荷兰式拍卖 </a:t>
            </a:r>
            <a:r>
              <a:rPr lang="en-US" altLang="zh-CN"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b="0" dirty="0" smtClean="0">
                <a:solidFill>
                  <a:schemeClr val="tx1"/>
                </a:solidFill>
                <a:latin typeface="Times New Roman" panose="02020603050405020304" pitchFamily="18" charset="0"/>
                <a:ea typeface="+mj-ea"/>
                <a:cs typeface="Times New Roman" panose="02020603050405020304" pitchFamily="18" charset="0"/>
              </a:rPr>
              <a:t>第一价格密封拍卖 </a:t>
            </a:r>
            <a:r>
              <a:rPr lang="en-US" altLang="zh-CN"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b="0" dirty="0" smtClean="0">
                <a:solidFill>
                  <a:schemeClr val="tx1"/>
                </a:solidFill>
                <a:latin typeface="Times New Roman" panose="02020603050405020304" pitchFamily="18" charset="0"/>
                <a:ea typeface="+mj-ea"/>
                <a:cs typeface="Times New Roman" panose="02020603050405020304" pitchFamily="18" charset="0"/>
              </a:rPr>
              <a:t>第⼆价格密封拍卖</a:t>
            </a:r>
            <a:endParaRPr lang="en-US" altLang="zh-CN" b="0" dirty="0" smtClean="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506832543"/>
              </p:ext>
            </p:extLst>
          </p:nvPr>
        </p:nvGraphicFramePr>
        <p:xfrm>
          <a:off x="2580928" y="3426262"/>
          <a:ext cx="2654300" cy="518160"/>
        </p:xfrm>
        <a:graphic>
          <a:graphicData uri="http://schemas.openxmlformats.org/presentationml/2006/ole">
            <mc:AlternateContent xmlns:mc="http://schemas.openxmlformats.org/markup-compatibility/2006">
              <mc:Choice xmlns:v="urn:schemas-microsoft-com:vml" Requires="v">
                <p:oleObj spid="_x0000_s1042" name="Equation" r:id="rId4" imgW="2654280" imgH="431640" progId="Equation.DSMT4">
                  <p:embed/>
                </p:oleObj>
              </mc:Choice>
              <mc:Fallback>
                <p:oleObj name="Equation" r:id="rId4" imgW="2654280" imgH="431640" progId="Equation.DSMT4">
                  <p:embed/>
                  <p:pic>
                    <p:nvPicPr>
                      <p:cNvPr id="0" name=""/>
                      <p:cNvPicPr/>
                      <p:nvPr/>
                    </p:nvPicPr>
                    <p:blipFill>
                      <a:blip r:embed="rId5"/>
                      <a:stretch>
                        <a:fillRect/>
                      </a:stretch>
                    </p:blipFill>
                    <p:spPr>
                      <a:xfrm>
                        <a:off x="2580928" y="3426262"/>
                        <a:ext cx="2654300" cy="518160"/>
                      </a:xfrm>
                      <a:prstGeom prst="rect">
                        <a:avLst/>
                      </a:prstGeom>
                    </p:spPr>
                  </p:pic>
                </p:oleObj>
              </mc:Fallback>
            </mc:AlternateContent>
          </a:graphicData>
        </a:graphic>
      </p:graphicFrame>
    </p:spTree>
    <p:extLst>
      <p:ext uri="{BB962C8B-B14F-4D97-AF65-F5344CB8AC3E}">
        <p14:creationId xmlns:p14="http://schemas.microsoft.com/office/powerpoint/2010/main" val="2050568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三种机制的特点</a:t>
            </a:r>
            <a:endParaRPr lang="zh-CN" altLang="en-US" dirty="0"/>
          </a:p>
        </p:txBody>
      </p:sp>
      <p:sp>
        <p:nvSpPr>
          <p:cNvPr id="3" name="矩形 2"/>
          <p:cNvSpPr/>
          <p:nvPr/>
        </p:nvSpPr>
        <p:spPr>
          <a:xfrm>
            <a:off x="391358" y="1662698"/>
            <a:ext cx="8501122" cy="3693319"/>
          </a:xfrm>
          <a:prstGeom prst="rect">
            <a:avLst/>
          </a:prstGeom>
        </p:spPr>
        <p:txBody>
          <a:bodyPr wrap="square">
            <a:spAutoFit/>
          </a:bodyPr>
          <a:lstStyle/>
          <a:p>
            <a:pPr marL="342900" lvl="0" indent="-342900" algn="l">
              <a:buFont typeface="Wingdings" panose="05000000000000000000" pitchFamily="2" charset="2"/>
              <a:buChar char="Ø"/>
            </a:pPr>
            <a:r>
              <a:rPr lang="en-US" altLang="zh-CN" sz="2000" dirty="0" smtClean="0">
                <a:latin typeface="Times New Roman" panose="02020603050405020304" pitchFamily="18" charset="0"/>
                <a:ea typeface="+mj-ea"/>
                <a:cs typeface="Times New Roman" panose="02020603050405020304" pitchFamily="18" charset="0"/>
              </a:rPr>
              <a:t>GFP</a:t>
            </a:r>
            <a:r>
              <a:rPr lang="zh-CN" altLang="en-US" sz="2000" dirty="0" smtClean="0">
                <a:latin typeface="Times New Roman" panose="02020603050405020304" pitchFamily="18" charset="0"/>
                <a:ea typeface="+mj-ea"/>
                <a:cs typeface="Times New Roman" panose="02020603050405020304" pitchFamily="18" charset="0"/>
              </a:rPr>
              <a:t>机制，不存在</a:t>
            </a:r>
            <a:r>
              <a:rPr lang="zh-CN" altLang="en-US" sz="2000" dirty="0">
                <a:latin typeface="Times New Roman" panose="02020603050405020304" pitchFamily="18" charset="0"/>
                <a:ea typeface="+mj-ea"/>
                <a:cs typeface="Times New Roman" panose="02020603050405020304" pitchFamily="18" charset="0"/>
              </a:rPr>
              <a:t>博弈</a:t>
            </a:r>
            <a:r>
              <a:rPr lang="zh-CN" altLang="en-US" sz="2000" dirty="0" smtClean="0">
                <a:latin typeface="Times New Roman" panose="02020603050405020304" pitchFamily="18" charset="0"/>
                <a:ea typeface="+mj-ea"/>
                <a:cs typeface="Times New Roman" panose="02020603050405020304" pitchFamily="18" charset="0"/>
              </a:rPr>
              <a:t>均衡状态</a:t>
            </a:r>
            <a:endParaRPr lang="en-US" altLang="zh-CN" sz="2000" dirty="0" smtClean="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系统收益不稳定</a:t>
            </a:r>
            <a:endParaRPr lang="en-US" altLang="zh-CN" sz="1600" dirty="0" smtClean="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广告</a:t>
            </a:r>
            <a:r>
              <a:rPr lang="zh-CN" altLang="en-US" sz="1600" dirty="0">
                <a:latin typeface="Times New Roman" panose="02020603050405020304" pitchFamily="18" charset="0"/>
                <a:ea typeface="+mj-ea"/>
                <a:cs typeface="Times New Roman" panose="02020603050405020304" pitchFamily="18" charset="0"/>
              </a:rPr>
              <a:t>主使用自动化工具探测价格</a:t>
            </a:r>
            <a:r>
              <a:rPr lang="zh-CN" altLang="en-US" sz="1600" dirty="0" smtClean="0">
                <a:latin typeface="Times New Roman" panose="02020603050405020304" pitchFamily="18" charset="0"/>
                <a:ea typeface="+mj-ea"/>
                <a:cs typeface="Times New Roman" panose="02020603050405020304" pitchFamily="18" charset="0"/>
              </a:rPr>
              <a:t>，系统负担重</a:t>
            </a:r>
            <a:endParaRPr lang="en-US" altLang="zh-CN" sz="1600" dirty="0" smtClean="0">
              <a:latin typeface="Times New Roman" panose="02020603050405020304" pitchFamily="18" charset="0"/>
              <a:ea typeface="+mj-ea"/>
              <a:cs typeface="Times New Roman" panose="02020603050405020304" pitchFamily="18" charset="0"/>
            </a:endParaRPr>
          </a:p>
          <a:p>
            <a:pPr marL="800100" lvl="1" indent="-342900">
              <a:buFont typeface="Arial" panose="020B0604020202020204" pitchFamily="34" charset="0"/>
              <a:buChar char="•"/>
            </a:pPr>
            <a:endParaRPr lang="en-US" altLang="zh-CN" sz="1400" dirty="0" smtClean="0">
              <a:latin typeface="Times New Roman" panose="02020603050405020304" pitchFamily="18" charset="0"/>
              <a:ea typeface="+mj-ea"/>
              <a:cs typeface="Times New Roman" panose="02020603050405020304" pitchFamily="18" charset="0"/>
            </a:endParaRPr>
          </a:p>
          <a:p>
            <a:pPr marL="342900" lvl="0" indent="-342900">
              <a:buFont typeface="Wingdings" panose="05000000000000000000" pitchFamily="2" charset="2"/>
              <a:buChar char="Ø"/>
            </a:pPr>
            <a:r>
              <a:rPr lang="en-US" altLang="zh-CN" sz="2000" dirty="0" smtClean="0">
                <a:latin typeface="Times New Roman" panose="02020603050405020304" pitchFamily="18" charset="0"/>
                <a:ea typeface="+mj-ea"/>
                <a:cs typeface="Times New Roman" panose="02020603050405020304" pitchFamily="18" charset="0"/>
              </a:rPr>
              <a:t>GSP</a:t>
            </a:r>
            <a:r>
              <a:rPr lang="zh-CN" altLang="en-US" sz="2000" dirty="0" smtClean="0">
                <a:latin typeface="Times New Roman" panose="02020603050405020304" pitchFamily="18" charset="0"/>
                <a:ea typeface="+mj-ea"/>
                <a:cs typeface="Times New Roman" panose="02020603050405020304" pitchFamily="18" charset="0"/>
              </a:rPr>
              <a:t>机制，存在博弈均衡状态</a:t>
            </a:r>
            <a:endParaRPr lang="en-US" altLang="zh-CN" sz="2000" dirty="0" smtClean="0">
              <a:solidFill>
                <a:srgbClr val="FF0000"/>
              </a:solidFill>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a:latin typeface="Times New Roman" panose="02020603050405020304" pitchFamily="18" charset="0"/>
                <a:ea typeface="+mj-ea"/>
                <a:cs typeface="Times New Roman" panose="02020603050405020304" pitchFamily="18" charset="0"/>
              </a:rPr>
              <a:t>均衡状态不唯一</a:t>
            </a:r>
            <a:endParaRPr lang="en-US" altLang="zh-CN" sz="1600" dirty="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整体</a:t>
            </a:r>
            <a:r>
              <a:rPr lang="zh-CN" altLang="en-US" sz="1600" dirty="0">
                <a:latin typeface="Times New Roman" panose="02020603050405020304" pitchFamily="18" charset="0"/>
                <a:ea typeface="+mj-ea"/>
                <a:cs typeface="Times New Roman" panose="02020603050405020304" pitchFamily="18" charset="0"/>
              </a:rPr>
              <a:t>市场不是</a:t>
            </a:r>
            <a:r>
              <a:rPr lang="en-US" altLang="zh-CN" sz="1600" dirty="0">
                <a:latin typeface="Times New Roman" panose="02020603050405020304" pitchFamily="18" charset="0"/>
                <a:ea typeface="+mj-ea"/>
                <a:cs typeface="Times New Roman" panose="02020603050405020304" pitchFamily="18" charset="0"/>
              </a:rPr>
              <a:t>truth-telling</a:t>
            </a:r>
            <a:r>
              <a:rPr lang="zh-CN" altLang="en-US" sz="1600" dirty="0">
                <a:latin typeface="Times New Roman" panose="02020603050405020304" pitchFamily="18" charset="0"/>
                <a:ea typeface="+mj-ea"/>
                <a:cs typeface="Times New Roman" panose="02020603050405020304" pitchFamily="18" charset="0"/>
              </a:rPr>
              <a:t>的</a:t>
            </a:r>
            <a:endParaRPr lang="en-US" altLang="zh-CN" sz="1600" dirty="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简单易行，当前主流的竞价机制</a:t>
            </a:r>
            <a:endParaRPr lang="en-US" altLang="zh-CN" sz="1600" dirty="0">
              <a:latin typeface="Times New Roman" panose="02020603050405020304" pitchFamily="18" charset="0"/>
              <a:ea typeface="+mj-ea"/>
              <a:cs typeface="Times New Roman" panose="02020603050405020304" pitchFamily="18" charset="0"/>
            </a:endParaRPr>
          </a:p>
          <a:p>
            <a:pPr marL="800100" lvl="1" indent="-342900">
              <a:buFont typeface="Arial" panose="020B0604020202020204" pitchFamily="34" charset="0"/>
              <a:buChar char="•"/>
            </a:pPr>
            <a:endParaRPr lang="en-US" altLang="zh-CN" sz="1600" dirty="0" smtClean="0">
              <a:latin typeface="Times New Roman" panose="02020603050405020304" pitchFamily="18" charset="0"/>
              <a:ea typeface="+mj-ea"/>
              <a:cs typeface="Times New Roman" panose="02020603050405020304" pitchFamily="18" charset="0"/>
            </a:endParaRPr>
          </a:p>
          <a:p>
            <a:pPr marL="342900" indent="-342900" algn="l">
              <a:buFont typeface="Wingdings" panose="05000000000000000000" pitchFamily="2" charset="2"/>
              <a:buChar char="Ø"/>
            </a:pPr>
            <a:r>
              <a:rPr lang="en-US" altLang="zh-CN" sz="2000" dirty="0" smtClean="0">
                <a:latin typeface="Times New Roman" panose="02020603050405020304" pitchFamily="18" charset="0"/>
                <a:ea typeface="+mj-ea"/>
                <a:cs typeface="Times New Roman" panose="02020603050405020304" pitchFamily="18" charset="0"/>
              </a:rPr>
              <a:t>VCG</a:t>
            </a:r>
            <a:r>
              <a:rPr lang="zh-CN" altLang="en-US" sz="2000" dirty="0" smtClean="0">
                <a:latin typeface="Times New Roman" panose="02020603050405020304" pitchFamily="18" charset="0"/>
                <a:ea typeface="+mj-ea"/>
                <a:cs typeface="Times New Roman" panose="02020603050405020304" pitchFamily="18" charset="0"/>
              </a:rPr>
              <a:t>机制，</a:t>
            </a:r>
            <a:r>
              <a:rPr lang="en-US" altLang="zh-CN" sz="2000" dirty="0" smtClean="0">
                <a:latin typeface="Times New Roman" panose="02020603050405020304" pitchFamily="18" charset="0"/>
                <a:ea typeface="+mj-ea"/>
                <a:cs typeface="Times New Roman" panose="02020603050405020304" pitchFamily="18" charset="0"/>
              </a:rPr>
              <a:t>truth-telling</a:t>
            </a:r>
            <a:r>
              <a:rPr lang="zh-CN" altLang="en-US" sz="2000" dirty="0" smtClean="0">
                <a:latin typeface="Times New Roman" panose="02020603050405020304" pitchFamily="18" charset="0"/>
                <a:ea typeface="+mj-ea"/>
                <a:cs typeface="Times New Roman" panose="02020603050405020304" pitchFamily="18" charset="0"/>
              </a:rPr>
              <a:t>时构成博弈均衡状态</a:t>
            </a:r>
            <a:endParaRPr lang="en-US" altLang="zh-CN" sz="2000" dirty="0" smtClean="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a:latin typeface="Times New Roman" panose="02020603050405020304" pitchFamily="18" charset="0"/>
                <a:ea typeface="+mj-ea"/>
                <a:cs typeface="Times New Roman" panose="02020603050405020304" pitchFamily="18" charset="0"/>
              </a:rPr>
              <a:t>整体市场是</a:t>
            </a:r>
            <a:r>
              <a:rPr lang="en-US" altLang="zh-CN" sz="1600" dirty="0">
                <a:latin typeface="Times New Roman" panose="02020603050405020304" pitchFamily="18" charset="0"/>
                <a:ea typeface="+mj-ea"/>
                <a:cs typeface="Times New Roman" panose="02020603050405020304" pitchFamily="18" charset="0"/>
              </a:rPr>
              <a:t>truth-telling</a:t>
            </a:r>
            <a:r>
              <a:rPr lang="zh-CN" altLang="en-US" sz="1600" dirty="0" smtClean="0">
                <a:latin typeface="Times New Roman" panose="02020603050405020304" pitchFamily="18" charset="0"/>
                <a:ea typeface="+mj-ea"/>
                <a:cs typeface="Times New Roman" panose="02020603050405020304" pitchFamily="18" charset="0"/>
              </a:rPr>
              <a:t>的</a:t>
            </a:r>
            <a:endParaRPr lang="en-US" altLang="zh-CN" sz="1600" dirty="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社会效益最优的分配方式</a:t>
            </a:r>
            <a:endParaRPr lang="en-US" altLang="zh-CN" sz="1600" dirty="0" smtClean="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zh-CN" altLang="en-US" sz="1600" dirty="0" smtClean="0">
                <a:latin typeface="Times New Roman" panose="02020603050405020304" pitchFamily="18" charset="0"/>
                <a:ea typeface="+mj-ea"/>
                <a:cs typeface="Times New Roman" panose="02020603050405020304" pitchFamily="18" charset="0"/>
              </a:rPr>
              <a:t>相比于</a:t>
            </a:r>
            <a:r>
              <a:rPr lang="en-US" altLang="zh-CN" sz="1600" dirty="0" smtClean="0">
                <a:latin typeface="Times New Roman" panose="02020603050405020304" pitchFamily="18" charset="0"/>
                <a:ea typeface="+mj-ea"/>
                <a:cs typeface="Times New Roman" panose="02020603050405020304" pitchFamily="18" charset="0"/>
              </a:rPr>
              <a:t>GSP</a:t>
            </a:r>
            <a:r>
              <a:rPr lang="zh-CN" altLang="en-US" sz="1600" dirty="0" smtClean="0">
                <a:latin typeface="Times New Roman" panose="02020603050405020304" pitchFamily="18" charset="0"/>
                <a:ea typeface="+mj-ea"/>
                <a:cs typeface="Times New Roman" panose="02020603050405020304" pitchFamily="18" charset="0"/>
              </a:rPr>
              <a:t>，</a:t>
            </a:r>
            <a:r>
              <a:rPr lang="en-US" altLang="zh-CN" sz="1600" dirty="0" smtClean="0">
                <a:latin typeface="Times New Roman" panose="02020603050405020304" pitchFamily="18" charset="0"/>
                <a:ea typeface="+mj-ea"/>
                <a:cs typeface="Times New Roman" panose="02020603050405020304" pitchFamily="18" charset="0"/>
              </a:rPr>
              <a:t>VCG</a:t>
            </a:r>
            <a:r>
              <a:rPr lang="zh-CN" altLang="en-US" sz="1600" dirty="0" smtClean="0">
                <a:latin typeface="Times New Roman" panose="02020603050405020304" pitchFamily="18" charset="0"/>
                <a:ea typeface="+mj-ea"/>
                <a:cs typeface="Times New Roman" panose="02020603050405020304" pitchFamily="18" charset="0"/>
              </a:rPr>
              <a:t>不能保证广告平台利益最大化</a:t>
            </a:r>
            <a:endParaRPr lang="en-US" altLang="zh-CN" sz="1600" dirty="0" smtClean="0">
              <a:latin typeface="Times New Roman" panose="02020603050405020304" pitchFamily="18" charset="0"/>
              <a:ea typeface="+mj-ea"/>
              <a:cs typeface="Times New Roman" panose="02020603050405020304" pitchFamily="18" charset="0"/>
            </a:endParaRPr>
          </a:p>
          <a:p>
            <a:pPr marL="800100" lvl="1" indent="-342900">
              <a:buFont typeface="Wingdings" panose="05000000000000000000" pitchFamily="2" charset="2"/>
              <a:buChar char="ü"/>
            </a:pPr>
            <a:r>
              <a:rPr lang="en-US" altLang="zh-CN" sz="1600" dirty="0" smtClean="0">
                <a:latin typeface="Times New Roman" panose="02020603050405020304" pitchFamily="18" charset="0"/>
                <a:ea typeface="+mj-ea"/>
                <a:cs typeface="Times New Roman" panose="02020603050405020304" pitchFamily="18" charset="0"/>
              </a:rPr>
              <a:t>VCG</a:t>
            </a:r>
            <a:r>
              <a:rPr lang="zh-CN" altLang="en-US" sz="1600" dirty="0" smtClean="0">
                <a:latin typeface="Times New Roman" panose="02020603050405020304" pitchFamily="18" charset="0"/>
                <a:ea typeface="+mj-ea"/>
                <a:cs typeface="Times New Roman" panose="02020603050405020304" pitchFamily="18" charset="0"/>
              </a:rPr>
              <a:t>机制复杂，广告主难于理解</a:t>
            </a:r>
            <a:endParaRPr lang="en-US" altLang="zh-CN" sz="16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3049849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站外业务背景</a:t>
            </a:r>
          </a:p>
        </p:txBody>
      </p:sp>
      <p:sp>
        <p:nvSpPr>
          <p:cNvPr id="3" name="内容占位符 2"/>
          <p:cNvSpPr>
            <a:spLocks noGrp="1"/>
          </p:cNvSpPr>
          <p:nvPr>
            <p:ph idx="1"/>
          </p:nvPr>
        </p:nvSpPr>
        <p:spPr>
          <a:xfrm>
            <a:off x="457200" y="1611010"/>
            <a:ext cx="8229600" cy="4526821"/>
          </a:xfrm>
        </p:spPr>
        <p:txBody>
          <a:bodyPr/>
          <a:lstStyle/>
          <a:p>
            <a:pPr>
              <a:buFont typeface="Wingdings" panose="05000000000000000000" pitchFamily="2" charset="2"/>
              <a:buChar char="Ø"/>
            </a:pPr>
            <a:r>
              <a:rPr lang="zh-CN" altLang="en-US" b="0" dirty="0">
                <a:solidFill>
                  <a:schemeClr val="tx1"/>
                </a:solidFill>
                <a:latin typeface="Times New Roman" panose="02020603050405020304" pitchFamily="18" charset="0"/>
                <a:ea typeface="+mj-ea"/>
                <a:cs typeface="Times New Roman" panose="02020603050405020304" pitchFamily="18" charset="0"/>
              </a:rPr>
              <a:t>业务流量：</a:t>
            </a:r>
            <a:r>
              <a:rPr lang="en-US" altLang="zh-CN" b="0" dirty="0" smtClean="0">
                <a:solidFill>
                  <a:schemeClr val="tx1"/>
                </a:solidFill>
                <a:latin typeface="Times New Roman" panose="02020603050405020304" pitchFamily="18" charset="0"/>
                <a:ea typeface="+mj-ea"/>
                <a:cs typeface="Times New Roman" panose="02020603050405020304" pitchFamily="18" charset="0"/>
              </a:rPr>
              <a:t>ADX</a:t>
            </a:r>
            <a:r>
              <a:rPr lang="zh-CN" altLang="en-US" b="0" dirty="0" smtClean="0">
                <a:solidFill>
                  <a:schemeClr val="tx1"/>
                </a:solidFill>
                <a:latin typeface="Times New Roman" panose="02020603050405020304" pitchFamily="18" charset="0"/>
                <a:ea typeface="+mj-ea"/>
                <a:cs typeface="Times New Roman" panose="02020603050405020304" pitchFamily="18" charset="0"/>
              </a:rPr>
              <a:t>、</a:t>
            </a:r>
            <a:r>
              <a:rPr lang="zh-CN" altLang="en-US" b="0" dirty="0">
                <a:solidFill>
                  <a:schemeClr val="tx1"/>
                </a:solidFill>
                <a:latin typeface="Times New Roman" panose="02020603050405020304" pitchFamily="18" charset="0"/>
                <a:ea typeface="+mj-ea"/>
                <a:cs typeface="Times New Roman" panose="02020603050405020304" pitchFamily="18" charset="0"/>
              </a:rPr>
              <a:t>展示</a:t>
            </a:r>
            <a:r>
              <a:rPr lang="zh-CN" altLang="en-US" b="0" dirty="0" smtClean="0">
                <a:solidFill>
                  <a:schemeClr val="tx1"/>
                </a:solidFill>
                <a:latin typeface="Times New Roman" panose="02020603050405020304" pitchFamily="18" charset="0"/>
                <a:ea typeface="+mj-ea"/>
                <a:cs typeface="Times New Roman" panose="02020603050405020304" pitchFamily="18" charset="0"/>
              </a:rPr>
              <a:t>包</a:t>
            </a:r>
            <a:r>
              <a:rPr lang="zh-CN" altLang="en-US" b="0" dirty="0">
                <a:solidFill>
                  <a:schemeClr val="tx1"/>
                </a:solidFill>
                <a:latin typeface="Times New Roman" panose="02020603050405020304" pitchFamily="18" charset="0"/>
                <a:ea typeface="+mj-ea"/>
                <a:cs typeface="Times New Roman" panose="02020603050405020304" pitchFamily="18" charset="0"/>
              </a:rPr>
              <a:t>断</a:t>
            </a:r>
            <a:r>
              <a:rPr lang="zh-CN" altLang="en-US" b="0" dirty="0" smtClean="0">
                <a:solidFill>
                  <a:schemeClr val="tx1"/>
                </a:solidFill>
                <a:latin typeface="Times New Roman" panose="02020603050405020304" pitchFamily="18" charset="0"/>
                <a:ea typeface="+mj-ea"/>
                <a:cs typeface="Times New Roman" panose="02020603050405020304" pitchFamily="18" charset="0"/>
              </a:rPr>
              <a:t>、直投</a:t>
            </a: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None/>
            </a:pPr>
            <a:r>
              <a:rPr lang="en-US" altLang="zh-CN" sz="2000" b="0" dirty="0">
                <a:solidFill>
                  <a:schemeClr val="tx1"/>
                </a:solidFill>
                <a:latin typeface="Times New Roman" panose="02020603050405020304" pitchFamily="18" charset="0"/>
                <a:ea typeface="+mj-ea"/>
                <a:cs typeface="Times New Roman" panose="02020603050405020304" pitchFamily="18" charset="0"/>
              </a:rPr>
              <a:t> </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ADX</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 百度</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ADX /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小米</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ADX / 360ADX…</a:t>
            </a:r>
          </a:p>
          <a:p>
            <a:pPr>
              <a:buNone/>
            </a:pPr>
            <a:r>
              <a:rPr lang="en-US" altLang="zh-CN" sz="2000" b="0" dirty="0">
                <a:solidFill>
                  <a:schemeClr val="tx1"/>
                </a:solidFill>
                <a:latin typeface="Times New Roman" panose="02020603050405020304" pitchFamily="18" charset="0"/>
                <a:ea typeface="+mj-ea"/>
                <a:cs typeface="Times New Roman" panose="02020603050405020304" pitchFamily="18" charset="0"/>
              </a:rPr>
              <a:t> </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包</a:t>
            </a:r>
            <a:r>
              <a:rPr lang="zh-CN" altLang="en-US" sz="2000" dirty="0">
                <a:latin typeface="Times New Roman" panose="02020603050405020304" pitchFamily="18" charset="0"/>
                <a:ea typeface="+mj-ea"/>
                <a:cs typeface="Times New Roman" panose="02020603050405020304" pitchFamily="18" charset="0"/>
              </a:rPr>
              <a:t>断</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腾讯视频 </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网易新闻 </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t>
            </a:r>
          </a:p>
          <a:p>
            <a:pPr>
              <a:buNone/>
            </a:pPr>
            <a:r>
              <a:rPr lang="en-US" altLang="zh-CN" sz="2000" b="0" dirty="0">
                <a:solidFill>
                  <a:schemeClr val="tx1"/>
                </a:solidFill>
                <a:latin typeface="Times New Roman" panose="02020603050405020304" pitchFamily="18" charset="0"/>
                <a:ea typeface="+mj-ea"/>
                <a:cs typeface="Times New Roman" panose="02020603050405020304" pitchFamily="18" charset="0"/>
              </a:rPr>
              <a:t> </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直投：今日头条</a:t>
            </a:r>
            <a:endParaRPr lang="en-US" altLang="zh-CN" sz="2000" b="0" dirty="0" smtClean="0">
              <a:solidFill>
                <a:schemeClr val="tx1"/>
              </a:solidFill>
              <a:latin typeface="Times New Roman" panose="02020603050405020304" pitchFamily="18" charset="0"/>
              <a:ea typeface="+mj-ea"/>
              <a:cs typeface="Times New Roman" panose="02020603050405020304" pitchFamily="18" charset="0"/>
            </a:endParaRPr>
          </a:p>
          <a:p>
            <a:pPr>
              <a:buNone/>
            </a:pPr>
            <a:endParaRPr lang="en-US" altLang="zh-CN" sz="2000" b="0" dirty="0" smtClean="0">
              <a:solidFill>
                <a:schemeClr val="tx1"/>
              </a:solidFill>
              <a:latin typeface="Times New Roman" panose="02020603050405020304" pitchFamily="18" charset="0"/>
              <a:ea typeface="+mj-ea"/>
              <a:cs typeface="Times New Roman" panose="02020603050405020304" pitchFamily="18" charset="0"/>
            </a:endParaRPr>
          </a:p>
          <a:p>
            <a:pPr>
              <a:buFont typeface="Wingdings" panose="05000000000000000000" pitchFamily="2" charset="2"/>
              <a:buChar char="Ø"/>
            </a:pPr>
            <a:r>
              <a:rPr lang="zh-CN" altLang="en-US" b="0" dirty="0">
                <a:solidFill>
                  <a:schemeClr val="tx1"/>
                </a:solidFill>
                <a:latin typeface="Times New Roman" panose="02020603050405020304" pitchFamily="18" charset="0"/>
                <a:ea typeface="+mj-ea"/>
                <a:cs typeface="Times New Roman" panose="02020603050405020304" pitchFamily="18" charset="0"/>
              </a:rPr>
              <a:t>广告样式</a:t>
            </a:r>
            <a:r>
              <a:rPr lang="zh-CN" altLang="en-US" b="0" dirty="0" smtClean="0">
                <a:solidFill>
                  <a:schemeClr val="tx1"/>
                </a:solidFill>
                <a:latin typeface="Times New Roman" panose="02020603050405020304" pitchFamily="18" charset="0"/>
                <a:ea typeface="+mj-ea"/>
                <a:cs typeface="Times New Roman" panose="02020603050405020304" pitchFamily="18" charset="0"/>
              </a:rPr>
              <a:t>： 图片、商品</a:t>
            </a:r>
            <a:endParaRPr lang="en-US" altLang="zh-CN" b="0" dirty="0">
              <a:solidFill>
                <a:schemeClr val="tx1"/>
              </a:solidFill>
              <a:latin typeface="Times New Roman" panose="02020603050405020304" pitchFamily="18" charset="0"/>
              <a:ea typeface="+mj-ea"/>
              <a:cs typeface="Times New Roman" panose="02020603050405020304" pitchFamily="18" charset="0"/>
            </a:endParaRPr>
          </a:p>
          <a:p>
            <a:pPr>
              <a:buNone/>
            </a:pP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    商品</a:t>
            </a:r>
            <a:r>
              <a:rPr lang="en-US" altLang="zh-CN" sz="2000" b="0" dirty="0" smtClean="0">
                <a:solidFill>
                  <a:schemeClr val="tx1"/>
                </a:solidFill>
                <a:latin typeface="Times New Roman" panose="02020603050405020304" pitchFamily="18" charset="0"/>
                <a:ea typeface="+mj-ea"/>
                <a:cs typeface="Times New Roman" panose="02020603050405020304" pitchFamily="18" charset="0"/>
              </a:rPr>
              <a:t>:   </a:t>
            </a:r>
            <a:r>
              <a:rPr lang="zh-CN" altLang="en-US" sz="2000" b="0" dirty="0" smtClean="0">
                <a:solidFill>
                  <a:schemeClr val="tx1"/>
                </a:solidFill>
                <a:latin typeface="Times New Roman" panose="02020603050405020304" pitchFamily="18" charset="0"/>
                <a:ea typeface="+mj-ea"/>
                <a:cs typeface="Times New Roman" panose="02020603050405020304" pitchFamily="18" charset="0"/>
              </a:rPr>
              <a:t>广告、推荐结果、爆款</a:t>
            </a:r>
            <a:endParaRPr lang="en-US" altLang="zh-CN" sz="2000" b="0" dirty="0" smtClean="0">
              <a:solidFill>
                <a:schemeClr val="tx1"/>
              </a:solidFill>
              <a:latin typeface="Times New Roman" panose="02020603050405020304" pitchFamily="18" charset="0"/>
              <a:ea typeface="+mj-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614356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站外业务背景</a:t>
            </a:r>
            <a:endParaRPr lang="zh-CN" altLang="en-US" dirty="0"/>
          </a:p>
        </p:txBody>
      </p:sp>
      <p:sp>
        <p:nvSpPr>
          <p:cNvPr id="3" name="内容占位符 2"/>
          <p:cNvSpPr>
            <a:spLocks noGrp="1"/>
          </p:cNvSpPr>
          <p:nvPr>
            <p:ph idx="1"/>
          </p:nvPr>
        </p:nvSpPr>
        <p:spPr>
          <a:xfrm>
            <a:off x="457200" y="1458610"/>
            <a:ext cx="8229600" cy="4526821"/>
          </a:xfrm>
        </p:spPr>
        <p:txBody>
          <a:bodyPr>
            <a:normAutofit/>
          </a:bodyPr>
          <a:lstStyle/>
          <a:p>
            <a:pPr>
              <a:buFont typeface="Wingdings" panose="05000000000000000000" pitchFamily="2" charset="2"/>
              <a:buChar char="Ø"/>
            </a:pPr>
            <a:r>
              <a:rPr lang="zh-CN" altLang="en-US" dirty="0" smtClean="0">
                <a:solidFill>
                  <a:schemeClr val="tx1"/>
                </a:solidFill>
              </a:rPr>
              <a:t>图片广告场景：</a:t>
            </a:r>
            <a:endParaRPr lang="en-US" altLang="zh-CN" dirty="0" smtClean="0">
              <a:solidFill>
                <a:schemeClr val="tx1"/>
              </a:solidFill>
            </a:endParaRPr>
          </a:p>
          <a:p>
            <a:endParaRPr lang="en-US" altLang="zh-CN" dirty="0" smtClean="0"/>
          </a:p>
          <a:p>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4" y="1875790"/>
            <a:ext cx="7381875" cy="3589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178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站外业务背景</a:t>
            </a:r>
            <a:endParaRPr lang="zh-CN" altLang="en-US" dirty="0"/>
          </a:p>
        </p:txBody>
      </p:sp>
      <p:sp>
        <p:nvSpPr>
          <p:cNvPr id="3" name="内容占位符 2"/>
          <p:cNvSpPr>
            <a:spLocks noGrp="1"/>
          </p:cNvSpPr>
          <p:nvPr>
            <p:ph idx="1"/>
          </p:nvPr>
        </p:nvSpPr>
        <p:spPr>
          <a:xfrm>
            <a:off x="457200" y="1407810"/>
            <a:ext cx="8229600" cy="4526821"/>
          </a:xfrm>
        </p:spPr>
        <p:txBody>
          <a:bodyPr>
            <a:normAutofit/>
          </a:bodyPr>
          <a:lstStyle/>
          <a:p>
            <a:pPr>
              <a:buFont typeface="Wingdings" panose="05000000000000000000" pitchFamily="2" charset="2"/>
              <a:buChar char="Ø"/>
            </a:pPr>
            <a:r>
              <a:rPr lang="zh-CN" altLang="en-US" dirty="0">
                <a:solidFill>
                  <a:schemeClr val="tx1"/>
                </a:solidFill>
              </a:rPr>
              <a:t>商品</a:t>
            </a:r>
            <a:r>
              <a:rPr lang="zh-CN" altLang="en-US" dirty="0" smtClean="0">
                <a:solidFill>
                  <a:schemeClr val="tx1"/>
                </a:solidFill>
              </a:rPr>
              <a:t>广告场景：</a:t>
            </a:r>
            <a:endParaRPr lang="en-US" altLang="zh-CN" dirty="0" smtClean="0">
              <a:solidFill>
                <a:schemeClr val="tx1"/>
              </a:solidFill>
            </a:endParaRPr>
          </a:p>
          <a:p>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1817599"/>
            <a:ext cx="6344046" cy="476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521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排序机制</a:t>
            </a:r>
            <a:r>
              <a:rPr lang="en-US" altLang="zh-CN" dirty="0"/>
              <a:t>(</a:t>
            </a:r>
            <a:r>
              <a:rPr lang="zh-CN" altLang="en-US" dirty="0"/>
              <a:t>站外</a:t>
            </a:r>
            <a:r>
              <a:rPr lang="en-US" altLang="zh-CN" dirty="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822450"/>
            <a:ext cx="66294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矩形 4"/>
              <p:cNvSpPr/>
              <p:nvPr/>
            </p:nvSpPr>
            <p:spPr>
              <a:xfrm>
                <a:off x="4804326" y="4702235"/>
                <a:ext cx="1296144" cy="12689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pt-BR" altLang="zh-CN" sz="2800" i="1">
                              <a:latin typeface="Cambria Math"/>
                            </a:rPr>
                          </m:ctrlPr>
                        </m:naryPr>
                        <m:sub>
                          <m:r>
                            <a:rPr lang="pt-BR" altLang="zh-CN" sz="2800" i="1">
                              <a:latin typeface="Cambria Math"/>
                            </a:rPr>
                            <m:t>𝑘</m:t>
                          </m:r>
                          <m:r>
                            <a:rPr lang="pt-BR" altLang="zh-CN" sz="2800" i="1">
                              <a:latin typeface="Cambria Math"/>
                            </a:rPr>
                            <m:t>=0</m:t>
                          </m:r>
                        </m:sub>
                        <m:sup>
                          <m:r>
                            <a:rPr lang="pt-BR" altLang="zh-CN" sz="2800" i="1">
                              <a:latin typeface="Cambria Math"/>
                            </a:rPr>
                            <m:t>𝑛</m:t>
                          </m:r>
                        </m:sup>
                        <m:e>
                          <m:r>
                            <a:rPr lang="en-US" altLang="zh-CN" sz="2800" b="0" i="1" smtClean="0">
                              <a:latin typeface="Cambria Math"/>
                            </a:rPr>
                            <m:t>𝑒𝑐𝑝𝑚</m:t>
                          </m:r>
                          <m:r>
                            <a:rPr lang="en-US" altLang="zh-CN" sz="2800" b="0" i="1" baseline="-25000" smtClean="0">
                              <a:latin typeface="Cambria Math"/>
                            </a:rPr>
                            <m:t>𝑘</m:t>
                          </m:r>
                        </m:e>
                      </m:nary>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4804326" y="4702235"/>
                <a:ext cx="1296144" cy="1268937"/>
              </a:xfrm>
              <a:prstGeom prst="rect">
                <a:avLst/>
              </a:prstGeom>
              <a:blipFill rotWithShape="1">
                <a:blip r:embed="rId3"/>
                <a:stretch>
                  <a:fillRect r="-24413"/>
                </a:stretch>
              </a:blipFill>
            </p:spPr>
            <p:txBody>
              <a:bodyPr/>
              <a:lstStyle/>
              <a:p>
                <a:r>
                  <a:rPr lang="zh-CN" altLang="en-US">
                    <a:noFill/>
                  </a:rPr>
                  <a:t> </a:t>
                </a:r>
              </a:p>
            </p:txBody>
          </p:sp>
        </mc:Fallback>
      </mc:AlternateContent>
      <p:sp>
        <p:nvSpPr>
          <p:cNvPr id="6" name="矩形 5"/>
          <p:cNvSpPr/>
          <p:nvPr/>
        </p:nvSpPr>
        <p:spPr>
          <a:xfrm>
            <a:off x="2068364" y="5062506"/>
            <a:ext cx="1335622" cy="707886"/>
          </a:xfrm>
          <a:prstGeom prst="rect">
            <a:avLst/>
          </a:prstGeom>
        </p:spPr>
        <p:txBody>
          <a:bodyPr wrap="none">
            <a:spAutoFit/>
          </a:bodyPr>
          <a:lstStyle/>
          <a:p>
            <a:r>
              <a:rPr lang="en-US" altLang="zh-CN" sz="4000" dirty="0" err="1"/>
              <a:t>ecpm</a:t>
            </a:r>
            <a:endParaRPr lang="zh-CN" altLang="en-US" sz="4000" dirty="0"/>
          </a:p>
        </p:txBody>
      </p:sp>
      <p:sp>
        <p:nvSpPr>
          <p:cNvPr id="7" name="下箭头 6"/>
          <p:cNvSpPr/>
          <p:nvPr/>
        </p:nvSpPr>
        <p:spPr bwMode="auto">
          <a:xfrm>
            <a:off x="3868564" y="3665319"/>
            <a:ext cx="504056" cy="95050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smtClean="0">
              <a:ln>
                <a:noFill/>
              </a:ln>
              <a:solidFill>
                <a:schemeClr val="bg1"/>
              </a:solidFill>
              <a:effectLst/>
              <a:latin typeface="FrutigerNext LT Regular" charset="0"/>
              <a:ea typeface="宋体" pitchFamily="2" charset="-122"/>
            </a:endParaRPr>
          </a:p>
        </p:txBody>
      </p:sp>
      <p:sp>
        <p:nvSpPr>
          <p:cNvPr id="9" name="矩形 8"/>
          <p:cNvSpPr/>
          <p:nvPr/>
        </p:nvSpPr>
        <p:spPr>
          <a:xfrm>
            <a:off x="3724206" y="4633244"/>
            <a:ext cx="648072" cy="1569660"/>
          </a:xfrm>
          <a:prstGeom prst="rect">
            <a:avLst/>
          </a:prstGeom>
        </p:spPr>
        <p:txBody>
          <a:bodyPr wrap="square">
            <a:spAutoFit/>
          </a:bodyPr>
          <a:lstStyle/>
          <a:p>
            <a:r>
              <a:rPr lang="en-US" altLang="zh-CN" sz="9600" b="1" dirty="0">
                <a:ln w="12700">
                  <a:solidFill>
                    <a:schemeClr val="tx2">
                      <a:satMod val="155000"/>
                    </a:schemeClr>
                  </a:solidFill>
                  <a:prstDash val="solid"/>
                </a:ln>
                <a:solidFill>
                  <a:schemeClr val="bg2">
                    <a:tint val="85000"/>
                    <a:satMod val="155000"/>
                  </a:schemeClr>
                </a:solidFill>
              </a:rPr>
              <a:t>?</a:t>
            </a:r>
            <a:endParaRPr lang="zh-CN" altLang="en-US" sz="9600" dirty="0"/>
          </a:p>
        </p:txBody>
      </p:sp>
      <p:sp>
        <p:nvSpPr>
          <p:cNvPr id="10" name="矩形 9"/>
          <p:cNvSpPr/>
          <p:nvPr/>
        </p:nvSpPr>
        <p:spPr>
          <a:xfrm>
            <a:off x="3858841" y="4928012"/>
            <a:ext cx="606256" cy="1107996"/>
          </a:xfrm>
          <a:prstGeom prst="rect">
            <a:avLst/>
          </a:prstGeom>
        </p:spPr>
        <p:txBody>
          <a:bodyPr wrap="none">
            <a:spAutoFit/>
          </a:bodyPr>
          <a:lstStyle/>
          <a:p>
            <a:r>
              <a:rPr lang="en-US" altLang="zh-CN" sz="6600" dirty="0"/>
              <a:t>&gt;</a:t>
            </a:r>
            <a:endParaRPr lang="zh-CN" altLang="en-US" sz="6600" dirty="0"/>
          </a:p>
        </p:txBody>
      </p:sp>
      <p:sp>
        <p:nvSpPr>
          <p:cNvPr id="12" name="内容占位符 2"/>
          <p:cNvSpPr>
            <a:spLocks noGrp="1"/>
          </p:cNvSpPr>
          <p:nvPr>
            <p:ph idx="1"/>
          </p:nvPr>
        </p:nvSpPr>
        <p:spPr>
          <a:xfrm>
            <a:off x="444500" y="1401908"/>
            <a:ext cx="8229600" cy="4526821"/>
          </a:xfrm>
        </p:spPr>
        <p:txBody>
          <a:bodyPr>
            <a:normAutofit/>
          </a:bodyPr>
          <a:lstStyle/>
          <a:p>
            <a:pPr>
              <a:buFont typeface="Wingdings" panose="05000000000000000000" pitchFamily="2" charset="2"/>
              <a:buChar char="Ø"/>
            </a:pPr>
            <a:r>
              <a:rPr lang="zh-CN" altLang="en-US" dirty="0" smtClean="0">
                <a:solidFill>
                  <a:schemeClr val="tx1"/>
                </a:solidFill>
              </a:rPr>
              <a:t>图片 </a:t>
            </a:r>
            <a:r>
              <a:rPr lang="en-US" altLang="zh-CN" dirty="0" err="1" smtClean="0">
                <a:solidFill>
                  <a:schemeClr val="tx1"/>
                </a:solidFill>
              </a:rPr>
              <a:t>vs</a:t>
            </a:r>
            <a:r>
              <a:rPr lang="en-US" altLang="zh-CN" dirty="0" smtClean="0">
                <a:solidFill>
                  <a:schemeClr val="tx1"/>
                </a:solidFill>
              </a:rPr>
              <a:t> </a:t>
            </a:r>
            <a:r>
              <a:rPr lang="zh-CN" altLang="en-US" dirty="0" smtClean="0">
                <a:solidFill>
                  <a:schemeClr val="tx1"/>
                </a:solidFill>
              </a:rPr>
              <a:t>商品</a:t>
            </a:r>
            <a:endParaRPr lang="en-US" altLang="zh-CN" dirty="0" smtClean="0">
              <a:solidFill>
                <a:schemeClr val="tx1"/>
              </a:solidFill>
            </a:endParaRPr>
          </a:p>
          <a:p>
            <a:pPr>
              <a:buNone/>
            </a:pPr>
            <a:r>
              <a:rPr lang="en-US" altLang="zh-CN" b="0" dirty="0" smtClean="0">
                <a:solidFill>
                  <a:schemeClr val="tx1"/>
                </a:solidFill>
              </a:rPr>
              <a:t>    </a:t>
            </a:r>
            <a:endParaRPr lang="en-US" altLang="zh-CN" dirty="0" smtClean="0"/>
          </a:p>
        </p:txBody>
      </p:sp>
    </p:spTree>
    <p:extLst>
      <p:ext uri="{BB962C8B-B14F-4D97-AF65-F5344CB8AC3E}">
        <p14:creationId xmlns:p14="http://schemas.microsoft.com/office/powerpoint/2010/main" val="12376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排序机制</a:t>
            </a:r>
            <a:r>
              <a:rPr lang="en-US" altLang="zh-CN" dirty="0"/>
              <a:t>(</a:t>
            </a:r>
            <a:r>
              <a:rPr lang="zh-CN" altLang="en-US" dirty="0"/>
              <a:t>站外</a:t>
            </a:r>
            <a:r>
              <a:rPr lang="en-US" altLang="zh-CN" dirty="0"/>
              <a:t>)</a:t>
            </a:r>
            <a:endParaRPr lang="zh-CN" altLang="en-US" dirty="0"/>
          </a:p>
        </p:txBody>
      </p:sp>
      <p:sp>
        <p:nvSpPr>
          <p:cNvPr id="3" name="内容占位符 2"/>
          <p:cNvSpPr>
            <a:spLocks noGrp="1"/>
          </p:cNvSpPr>
          <p:nvPr>
            <p:ph idx="1"/>
          </p:nvPr>
        </p:nvSpPr>
        <p:spPr>
          <a:xfrm>
            <a:off x="457200" y="1431122"/>
            <a:ext cx="8229600" cy="4526821"/>
          </a:xfrm>
        </p:spPr>
        <p:txBody>
          <a:bodyPr/>
          <a:lstStyle/>
          <a:p>
            <a:pPr>
              <a:buFont typeface="Wingdings" panose="05000000000000000000" pitchFamily="2" charset="2"/>
              <a:buChar char="Ø"/>
            </a:pPr>
            <a:r>
              <a:rPr lang="zh-CN" altLang="en-US" dirty="0">
                <a:solidFill>
                  <a:schemeClr val="tx1"/>
                </a:solidFill>
              </a:rPr>
              <a:t>商品</a:t>
            </a:r>
            <a:r>
              <a:rPr lang="zh-CN" altLang="en-US" dirty="0" smtClean="0">
                <a:solidFill>
                  <a:schemeClr val="tx1"/>
                </a:solidFill>
              </a:rPr>
              <a:t>内部：广告  </a:t>
            </a:r>
            <a:r>
              <a:rPr lang="en-US" altLang="zh-CN" dirty="0">
                <a:solidFill>
                  <a:schemeClr val="tx1"/>
                </a:solidFill>
              </a:rPr>
              <a:t>vs </a:t>
            </a:r>
            <a:r>
              <a:rPr lang="zh-CN" altLang="en-US" dirty="0" smtClean="0">
                <a:solidFill>
                  <a:schemeClr val="tx1"/>
                </a:solidFill>
              </a:rPr>
              <a:t>自然</a:t>
            </a:r>
            <a:r>
              <a:rPr lang="zh-CN" altLang="en-US" dirty="0">
                <a:solidFill>
                  <a:schemeClr val="tx1"/>
                </a:solidFill>
              </a:rPr>
              <a:t>结果</a:t>
            </a:r>
            <a:endParaRPr lang="en-US" altLang="zh-CN" dirty="0">
              <a:solidFill>
                <a:schemeClr val="tx1"/>
              </a:solidFill>
            </a:endParaRPr>
          </a:p>
          <a:p>
            <a:endParaRPr lang="zh-CN" altLang="en-US" dirty="0"/>
          </a:p>
        </p:txBody>
      </p:sp>
      <p:sp>
        <p:nvSpPr>
          <p:cNvPr id="6" name="圆角矩形 5"/>
          <p:cNvSpPr/>
          <p:nvPr/>
        </p:nvSpPr>
        <p:spPr>
          <a:xfrm>
            <a:off x="899592"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score</a:t>
            </a:r>
            <a:endParaRPr lang="zh-CN" altLang="en-US" dirty="0"/>
          </a:p>
        </p:txBody>
      </p:sp>
      <p:sp>
        <p:nvSpPr>
          <p:cNvPr id="7" name="圆角矩形 6"/>
          <p:cNvSpPr/>
          <p:nvPr/>
        </p:nvSpPr>
        <p:spPr>
          <a:xfrm>
            <a:off x="2627784"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quality</a:t>
            </a:r>
            <a:endParaRPr lang="zh-CN" altLang="en-US" dirty="0"/>
          </a:p>
        </p:txBody>
      </p:sp>
      <p:sp>
        <p:nvSpPr>
          <p:cNvPr id="8" name="圆角矩形 7"/>
          <p:cNvSpPr/>
          <p:nvPr/>
        </p:nvSpPr>
        <p:spPr>
          <a:xfrm>
            <a:off x="4283968"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bid</a:t>
            </a:r>
            <a:endParaRPr lang="zh-CN" altLang="en-US" dirty="0"/>
          </a:p>
        </p:txBody>
      </p:sp>
      <p:sp>
        <p:nvSpPr>
          <p:cNvPr id="9" name="矩形 8"/>
          <p:cNvSpPr/>
          <p:nvPr/>
        </p:nvSpPr>
        <p:spPr>
          <a:xfrm>
            <a:off x="2051720" y="2068708"/>
            <a:ext cx="413896" cy="646331"/>
          </a:xfrm>
          <a:prstGeom prst="rect">
            <a:avLst/>
          </a:prstGeom>
        </p:spPr>
        <p:txBody>
          <a:bodyPr wrap="none">
            <a:spAutoFit/>
          </a:bodyPr>
          <a:lstStyle/>
          <a:p>
            <a:r>
              <a:rPr lang="en-US" altLang="zh-CN" sz="3600" b="1" dirty="0" smtClean="0"/>
              <a:t>=</a:t>
            </a:r>
            <a:endParaRPr lang="zh-CN" altLang="en-US" sz="3600" b="1" dirty="0"/>
          </a:p>
        </p:txBody>
      </p:sp>
      <p:sp>
        <p:nvSpPr>
          <p:cNvPr id="10" name="矩形 9"/>
          <p:cNvSpPr/>
          <p:nvPr/>
        </p:nvSpPr>
        <p:spPr>
          <a:xfrm>
            <a:off x="3779912" y="2155117"/>
            <a:ext cx="413896" cy="646331"/>
          </a:xfrm>
          <a:prstGeom prst="rect">
            <a:avLst/>
          </a:prstGeom>
        </p:spPr>
        <p:txBody>
          <a:bodyPr wrap="none">
            <a:spAutoFit/>
          </a:bodyPr>
          <a:lstStyle/>
          <a:p>
            <a:r>
              <a:rPr lang="zh-CN" altLang="en-US" sz="3600" b="1" dirty="0" smtClean="0"/>
              <a:t>*</a:t>
            </a:r>
            <a:endParaRPr lang="zh-CN" altLang="en-US" sz="3600" b="1"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5" y="3127206"/>
            <a:ext cx="2422919" cy="2548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75407"/>
            <a:ext cx="2736304" cy="304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159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排序机制</a:t>
            </a:r>
            <a:r>
              <a:rPr lang="en-US" altLang="zh-CN" dirty="0" smtClean="0"/>
              <a:t>(</a:t>
            </a:r>
            <a:r>
              <a:rPr lang="zh-CN" altLang="en-US" dirty="0" smtClean="0"/>
              <a:t>中间页</a:t>
            </a:r>
            <a:r>
              <a:rPr lang="en-US" altLang="zh-CN" dirty="0" smtClean="0"/>
              <a:t>)</a:t>
            </a:r>
            <a:endParaRPr lang="zh-CN" altLang="en-US" dirty="0"/>
          </a:p>
        </p:txBody>
      </p:sp>
      <p:sp>
        <p:nvSpPr>
          <p:cNvPr id="3" name="内容占位符 2"/>
          <p:cNvSpPr>
            <a:spLocks noGrp="1"/>
          </p:cNvSpPr>
          <p:nvPr>
            <p:ph idx="1"/>
          </p:nvPr>
        </p:nvSpPr>
        <p:spPr>
          <a:xfrm>
            <a:off x="457200" y="1418422"/>
            <a:ext cx="8229600" cy="4526821"/>
          </a:xfrm>
        </p:spPr>
        <p:txBody>
          <a:bodyPr/>
          <a:lstStyle/>
          <a:p>
            <a:pPr>
              <a:buFont typeface="Wingdings" panose="05000000000000000000" pitchFamily="2" charset="2"/>
              <a:buChar char="Ø"/>
            </a:pPr>
            <a:r>
              <a:rPr lang="zh-CN" altLang="en-US" dirty="0" smtClean="0">
                <a:solidFill>
                  <a:schemeClr val="tx1"/>
                </a:solidFill>
              </a:rPr>
              <a:t>广告  </a:t>
            </a:r>
            <a:r>
              <a:rPr lang="en-US" altLang="zh-CN" dirty="0">
                <a:solidFill>
                  <a:schemeClr val="tx1"/>
                </a:solidFill>
              </a:rPr>
              <a:t>vs  </a:t>
            </a:r>
            <a:r>
              <a:rPr lang="zh-CN" altLang="en-US" dirty="0">
                <a:solidFill>
                  <a:schemeClr val="tx1"/>
                </a:solidFill>
              </a:rPr>
              <a:t>自然结果</a:t>
            </a:r>
            <a:endParaRPr lang="en-US" altLang="zh-CN" dirty="0">
              <a:solidFill>
                <a:schemeClr val="tx1"/>
              </a:solidFill>
            </a:endParaRPr>
          </a:p>
          <a:p>
            <a:endParaRPr lang="zh-CN" altLang="en-US" dirty="0"/>
          </a:p>
        </p:txBody>
      </p:sp>
      <p:sp>
        <p:nvSpPr>
          <p:cNvPr id="6" name="圆角矩形 5"/>
          <p:cNvSpPr/>
          <p:nvPr/>
        </p:nvSpPr>
        <p:spPr>
          <a:xfrm>
            <a:off x="899592"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score</a:t>
            </a:r>
            <a:endParaRPr lang="zh-CN" altLang="en-US" dirty="0"/>
          </a:p>
        </p:txBody>
      </p:sp>
      <p:sp>
        <p:nvSpPr>
          <p:cNvPr id="7" name="圆角矩形 6"/>
          <p:cNvSpPr/>
          <p:nvPr/>
        </p:nvSpPr>
        <p:spPr>
          <a:xfrm>
            <a:off x="2627784"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quality</a:t>
            </a:r>
            <a:endParaRPr lang="zh-CN" altLang="en-US" dirty="0"/>
          </a:p>
        </p:txBody>
      </p:sp>
      <p:sp>
        <p:nvSpPr>
          <p:cNvPr id="8" name="圆角矩形 7"/>
          <p:cNvSpPr/>
          <p:nvPr/>
        </p:nvSpPr>
        <p:spPr>
          <a:xfrm>
            <a:off x="4283968" y="2066618"/>
            <a:ext cx="1080120" cy="69127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bid</a:t>
            </a:r>
            <a:endParaRPr lang="zh-CN" altLang="en-US" dirty="0"/>
          </a:p>
        </p:txBody>
      </p:sp>
      <p:sp>
        <p:nvSpPr>
          <p:cNvPr id="9" name="矩形 8"/>
          <p:cNvSpPr/>
          <p:nvPr/>
        </p:nvSpPr>
        <p:spPr>
          <a:xfrm>
            <a:off x="2051720" y="2068708"/>
            <a:ext cx="413896" cy="646331"/>
          </a:xfrm>
          <a:prstGeom prst="rect">
            <a:avLst/>
          </a:prstGeom>
        </p:spPr>
        <p:txBody>
          <a:bodyPr wrap="none">
            <a:spAutoFit/>
          </a:bodyPr>
          <a:lstStyle/>
          <a:p>
            <a:r>
              <a:rPr lang="en-US" altLang="zh-CN" sz="3600" b="1" dirty="0" smtClean="0"/>
              <a:t>=</a:t>
            </a:r>
            <a:endParaRPr lang="zh-CN" altLang="en-US" sz="3600" b="1" dirty="0"/>
          </a:p>
        </p:txBody>
      </p:sp>
      <p:sp>
        <p:nvSpPr>
          <p:cNvPr id="10" name="矩形 9"/>
          <p:cNvSpPr/>
          <p:nvPr/>
        </p:nvSpPr>
        <p:spPr>
          <a:xfrm>
            <a:off x="3779912" y="2155117"/>
            <a:ext cx="413896" cy="646331"/>
          </a:xfrm>
          <a:prstGeom prst="rect">
            <a:avLst/>
          </a:prstGeom>
        </p:spPr>
        <p:txBody>
          <a:bodyPr wrap="none">
            <a:spAutoFit/>
          </a:bodyPr>
          <a:lstStyle/>
          <a:p>
            <a:r>
              <a:rPr lang="zh-CN" altLang="en-US" sz="3600" b="1" dirty="0" smtClean="0"/>
              <a:t>*</a:t>
            </a:r>
            <a:endParaRPr lang="zh-CN" altLang="en-US" sz="36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52" y="2914940"/>
            <a:ext cx="2772308" cy="2729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026" y="3001060"/>
            <a:ext cx="3342543" cy="2379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431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方向和成员</a:t>
            </a:r>
            <a:endParaRPr lang="zh-CN" altLang="en-US" dirty="0"/>
          </a:p>
        </p:txBody>
      </p:sp>
      <p:sp>
        <p:nvSpPr>
          <p:cNvPr id="3" name="内容占位符 2"/>
          <p:cNvSpPr>
            <a:spLocks noGrp="1"/>
          </p:cNvSpPr>
          <p:nvPr>
            <p:ph idx="1"/>
          </p:nvPr>
        </p:nvSpPr>
        <p:spPr/>
        <p:txBody>
          <a:bodyPr/>
          <a:lstStyle/>
          <a:p>
            <a:r>
              <a:rPr lang="zh-CN" altLang="en-US" dirty="0" smtClean="0"/>
              <a:t>表示学习</a:t>
            </a:r>
            <a:endParaRPr lang="en-US" altLang="zh-CN" dirty="0" smtClean="0"/>
          </a:p>
          <a:p>
            <a:pPr lvl="1"/>
            <a:r>
              <a:rPr lang="zh-CN" altLang="en-US" dirty="0" smtClean="0"/>
              <a:t>简介：用深度网络将图、文中的信息向量化</a:t>
            </a:r>
            <a:endParaRPr lang="en-US" altLang="zh-CN" dirty="0" smtClean="0"/>
          </a:p>
          <a:p>
            <a:pPr lvl="1"/>
            <a:r>
              <a:rPr lang="zh-CN" altLang="en-US" dirty="0" smtClean="0"/>
              <a:t>成员：李满天、徐吉兴、吴傲寒、李季冬</a:t>
            </a:r>
            <a:endParaRPr lang="en-US" altLang="zh-CN" dirty="0" smtClean="0"/>
          </a:p>
          <a:p>
            <a:r>
              <a:rPr lang="zh-CN" altLang="en-US" dirty="0" smtClean="0"/>
              <a:t>排序</a:t>
            </a:r>
            <a:endParaRPr lang="en-US" altLang="zh-CN" dirty="0" smtClean="0"/>
          </a:p>
          <a:p>
            <a:pPr lvl="1"/>
            <a:r>
              <a:rPr lang="zh-CN" altLang="en-US" dirty="0" smtClean="0"/>
              <a:t>简介：站外排序模型、排序策略和计费</a:t>
            </a:r>
            <a:endParaRPr lang="en-US" altLang="zh-CN" dirty="0" smtClean="0"/>
          </a:p>
          <a:p>
            <a:pPr lvl="1"/>
            <a:r>
              <a:rPr lang="zh-CN" altLang="en-US" dirty="0" smtClean="0"/>
              <a:t>成员：张波、郑立洲、陈英杰</a:t>
            </a:r>
            <a:endParaRPr lang="en-US" altLang="zh-CN" dirty="0" smtClean="0"/>
          </a:p>
          <a:p>
            <a:r>
              <a:rPr lang="zh-CN" altLang="en-US" dirty="0" smtClean="0"/>
              <a:t>竞价</a:t>
            </a:r>
            <a:endParaRPr lang="en-US" altLang="zh-CN" dirty="0" smtClean="0"/>
          </a:p>
          <a:p>
            <a:pPr lvl="1"/>
            <a:r>
              <a:rPr lang="zh-CN" altLang="en-US" dirty="0" smtClean="0"/>
              <a:t>简介：</a:t>
            </a:r>
            <a:r>
              <a:rPr lang="en-US" altLang="zh-CN" dirty="0" smtClean="0"/>
              <a:t>Ad Exchange</a:t>
            </a:r>
            <a:r>
              <a:rPr lang="zh-CN" altLang="en-US" dirty="0" smtClean="0"/>
              <a:t>流量的竞买</a:t>
            </a:r>
            <a:endParaRPr lang="en-US" altLang="zh-CN" dirty="0" smtClean="0"/>
          </a:p>
          <a:p>
            <a:pPr lvl="1"/>
            <a:r>
              <a:rPr lang="zh-CN" altLang="en-US" dirty="0" smtClean="0"/>
              <a:t>成员：刘宇翔、刘佳毅、郭乐</a:t>
            </a:r>
            <a:endParaRPr lang="zh-CN" altLang="en-US" dirty="0"/>
          </a:p>
        </p:txBody>
      </p:sp>
    </p:spTree>
    <p:extLst>
      <p:ext uri="{BB962C8B-B14F-4D97-AF65-F5344CB8AC3E}">
        <p14:creationId xmlns:p14="http://schemas.microsoft.com/office/powerpoint/2010/main" val="3925151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排序机制</a:t>
            </a:r>
            <a:r>
              <a:rPr lang="en-US" altLang="zh-CN" dirty="0" smtClean="0"/>
              <a:t>(</a:t>
            </a:r>
            <a:r>
              <a:rPr lang="zh-CN" altLang="en-US" dirty="0" smtClean="0"/>
              <a:t>直投</a:t>
            </a:r>
            <a:r>
              <a:rPr lang="en-US" altLang="zh-CN" dirty="0" smtClean="0"/>
              <a:t>)</a:t>
            </a:r>
            <a:endParaRPr lang="zh-CN" altLang="en-US" dirty="0"/>
          </a:p>
        </p:txBody>
      </p:sp>
      <p:sp>
        <p:nvSpPr>
          <p:cNvPr id="3" name="内容占位符 2"/>
          <p:cNvSpPr>
            <a:spLocks noGrp="1"/>
          </p:cNvSpPr>
          <p:nvPr>
            <p:ph idx="1"/>
          </p:nvPr>
        </p:nvSpPr>
        <p:spPr>
          <a:xfrm>
            <a:off x="457200" y="1418422"/>
            <a:ext cx="8229600" cy="4526821"/>
          </a:xfrm>
        </p:spPr>
        <p:txBody>
          <a:bodyPr/>
          <a:lstStyle/>
          <a:p>
            <a:pPr>
              <a:buFont typeface="Wingdings" panose="05000000000000000000" pitchFamily="2" charset="2"/>
              <a:buChar char="Ø"/>
            </a:pPr>
            <a:r>
              <a:rPr lang="zh-CN" altLang="en-US" dirty="0" smtClean="0">
                <a:solidFill>
                  <a:schemeClr val="tx1"/>
                </a:solidFill>
              </a:rPr>
              <a:t>直投  </a:t>
            </a:r>
            <a:r>
              <a:rPr lang="en-US" altLang="zh-CN" dirty="0">
                <a:solidFill>
                  <a:schemeClr val="tx1"/>
                </a:solidFill>
              </a:rPr>
              <a:t>vs  </a:t>
            </a:r>
            <a:r>
              <a:rPr lang="zh-CN" altLang="en-US" dirty="0" smtClean="0">
                <a:solidFill>
                  <a:schemeClr val="tx1"/>
                </a:solidFill>
              </a:rPr>
              <a:t>商品</a:t>
            </a:r>
            <a:endParaRPr lang="en-US" altLang="zh-CN" dirty="0" smtClean="0">
              <a:solidFill>
                <a:schemeClr val="tx1"/>
              </a:solidFill>
            </a:endParaRPr>
          </a:p>
          <a:p>
            <a:pPr marL="0" indent="0">
              <a:buNone/>
            </a:pPr>
            <a:r>
              <a:rPr lang="en-US" altLang="zh-CN" dirty="0" smtClean="0">
                <a:solidFill>
                  <a:schemeClr val="tx1"/>
                </a:solidFill>
              </a:rPr>
              <a:t>    </a:t>
            </a:r>
            <a:endParaRPr lang="en-US" altLang="zh-CN" dirty="0">
              <a:solidFill>
                <a:schemeClr val="tx1"/>
              </a:solidFill>
            </a:endParaRPr>
          </a:p>
          <a:p>
            <a:pPr marL="0" indent="0">
              <a:buNone/>
            </a:pPr>
            <a:r>
              <a:rPr lang="en-US" altLang="zh-CN" dirty="0" smtClean="0">
                <a:solidFill>
                  <a:schemeClr val="tx1"/>
                </a:solidFill>
              </a:rPr>
              <a:t>   </a:t>
            </a:r>
          </a:p>
          <a:p>
            <a:pPr marL="0" indent="0">
              <a:buNone/>
            </a:pPr>
            <a:endParaRPr lang="en-US" altLang="zh-CN" dirty="0">
              <a:solidFill>
                <a:schemeClr val="tx1"/>
              </a:solidFill>
            </a:endParaRPr>
          </a:p>
          <a:p>
            <a:endParaRPr lang="zh-CN" altLang="en-US" dirty="0"/>
          </a:p>
        </p:txBody>
      </p:sp>
      <p:graphicFrame>
        <p:nvGraphicFramePr>
          <p:cNvPr id="12" name="内容占位符 3"/>
          <p:cNvGraphicFramePr>
            <a:graphicFrameLocks/>
          </p:cNvGraphicFramePr>
          <p:nvPr>
            <p:extLst>
              <p:ext uri="{D42A27DB-BD31-4B8C-83A1-F6EECF244321}">
                <p14:modId xmlns:p14="http://schemas.microsoft.com/office/powerpoint/2010/main" val="2512721676"/>
              </p:ext>
            </p:extLst>
          </p:nvPr>
        </p:nvGraphicFramePr>
        <p:xfrm>
          <a:off x="2473424" y="2376986"/>
          <a:ext cx="2890664" cy="2348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圆角矩形 12"/>
          <p:cNvSpPr/>
          <p:nvPr/>
        </p:nvSpPr>
        <p:spPr bwMode="auto">
          <a:xfrm>
            <a:off x="467544" y="2996952"/>
            <a:ext cx="1008112" cy="112332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400" b="0" i="0" u="none" strike="noStrike" cap="none" normalizeH="0" baseline="0" dirty="0" smtClean="0">
                <a:ln>
                  <a:noFill/>
                </a:ln>
                <a:solidFill>
                  <a:schemeClr val="tx1"/>
                </a:solidFill>
                <a:effectLst/>
                <a:latin typeface="FrutigerNext LT Regular" charset="0"/>
                <a:ea typeface="宋体" pitchFamily="2" charset="-122"/>
              </a:rPr>
              <a:t>Request</a:t>
            </a:r>
            <a:endParaRPr kumimoji="0" lang="zh-CN" altLang="en-US" sz="1400" b="0" i="0" u="none" strike="noStrike" cap="none" normalizeH="0" baseline="0" dirty="0" smtClean="0">
              <a:ln>
                <a:noFill/>
              </a:ln>
              <a:solidFill>
                <a:schemeClr val="tx1"/>
              </a:solidFill>
              <a:effectLst/>
              <a:latin typeface="FrutigerNext LT Regular" charset="0"/>
              <a:ea typeface="宋体" pitchFamily="2" charset="-122"/>
            </a:endParaRPr>
          </a:p>
        </p:txBody>
      </p:sp>
      <p:sp>
        <p:nvSpPr>
          <p:cNvPr id="14" name="流程图: 手动操作 13"/>
          <p:cNvSpPr/>
          <p:nvPr/>
        </p:nvSpPr>
        <p:spPr>
          <a:xfrm rot="16200000">
            <a:off x="4506712" y="2787650"/>
            <a:ext cx="3226918" cy="1512166"/>
          </a:xfrm>
          <a:prstGeom prst="flowChartManualOperation">
            <a:avLst/>
          </a:prstGeom>
        </p:spPr>
        <p:style>
          <a:lnRef idx="1">
            <a:schemeClr val="accent2"/>
          </a:lnRef>
          <a:fillRef idx="2">
            <a:schemeClr val="accent2"/>
          </a:fillRef>
          <a:effectRef idx="1">
            <a:schemeClr val="accent2"/>
          </a:effectRef>
          <a:fontRef idx="minor">
            <a:schemeClr val="dk1"/>
          </a:fontRef>
        </p:style>
      </p:sp>
      <p:sp>
        <p:nvSpPr>
          <p:cNvPr id="15" name="矩形 14"/>
          <p:cNvSpPr/>
          <p:nvPr/>
        </p:nvSpPr>
        <p:spPr>
          <a:xfrm>
            <a:off x="5441726" y="2439321"/>
            <a:ext cx="1584176" cy="1815882"/>
          </a:xfrm>
          <a:prstGeom prst="rect">
            <a:avLst/>
          </a:prstGeom>
        </p:spPr>
        <p:txBody>
          <a:bodyPr wrap="square">
            <a:spAutoFit/>
          </a:bodyPr>
          <a:lstStyle/>
          <a:p>
            <a:r>
              <a:rPr lang="en-US" altLang="zh-CN" sz="1600" dirty="0" smtClean="0"/>
              <a:t>If</a:t>
            </a:r>
          </a:p>
          <a:p>
            <a:r>
              <a:rPr lang="zh-CN" altLang="en-US" sz="1600" dirty="0" smtClean="0"/>
              <a:t>直</a:t>
            </a:r>
            <a:r>
              <a:rPr lang="zh-CN" altLang="en-US" sz="1600" dirty="0"/>
              <a:t>投</a:t>
            </a:r>
            <a:r>
              <a:rPr lang="zh-CN" altLang="en-US" sz="1600" dirty="0" smtClean="0"/>
              <a:t>广告</a:t>
            </a:r>
            <a:endParaRPr lang="en-US" altLang="zh-CN" sz="1600" dirty="0" smtClean="0"/>
          </a:p>
          <a:p>
            <a:r>
              <a:rPr lang="en-US" altLang="zh-CN" sz="1600" dirty="0" smtClean="0"/>
              <a:t>score </a:t>
            </a:r>
            <a:r>
              <a:rPr lang="en-US" altLang="zh-CN" sz="1600" dirty="0"/>
              <a:t>&gt; </a:t>
            </a:r>
            <a:r>
              <a:rPr lang="zh-CN" altLang="en-US" sz="1600" dirty="0"/>
              <a:t>阈值  </a:t>
            </a:r>
            <a:r>
              <a:rPr lang="en-US" altLang="zh-CN" sz="1600" dirty="0"/>
              <a:t>return </a:t>
            </a:r>
            <a:r>
              <a:rPr lang="zh-CN" altLang="en-US" sz="1600" dirty="0"/>
              <a:t>直</a:t>
            </a:r>
            <a:r>
              <a:rPr lang="zh-CN" altLang="en-US" sz="1600" dirty="0" smtClean="0"/>
              <a:t>投</a:t>
            </a:r>
            <a:endParaRPr lang="en-US" altLang="zh-CN" sz="1600" dirty="0" smtClean="0"/>
          </a:p>
          <a:p>
            <a:endParaRPr lang="en-US" altLang="zh-CN" sz="1600" dirty="0"/>
          </a:p>
          <a:p>
            <a:r>
              <a:rPr lang="en-US" altLang="zh-CN" sz="1600" dirty="0" smtClean="0"/>
              <a:t>Else </a:t>
            </a:r>
          </a:p>
          <a:p>
            <a:r>
              <a:rPr lang="en-US" altLang="zh-CN" sz="1600" dirty="0" smtClean="0"/>
              <a:t>Return </a:t>
            </a:r>
            <a:r>
              <a:rPr lang="zh-CN" altLang="en-US" sz="1600" dirty="0" smtClean="0"/>
              <a:t>商品</a:t>
            </a:r>
            <a:endParaRPr lang="zh-CN" altLang="en-US" sz="1600" dirty="0"/>
          </a:p>
        </p:txBody>
      </p:sp>
      <p:sp>
        <p:nvSpPr>
          <p:cNvPr id="16" name="圆角矩形 15"/>
          <p:cNvSpPr/>
          <p:nvPr/>
        </p:nvSpPr>
        <p:spPr bwMode="auto">
          <a:xfrm>
            <a:off x="7812360" y="2910542"/>
            <a:ext cx="1152128" cy="1123325"/>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itchFamily="34" charset="0"/>
              <a:buNone/>
              <a:tabLst/>
            </a:pPr>
            <a:r>
              <a:rPr lang="en-US" altLang="zh-CN" sz="1400" dirty="0" smtClean="0">
                <a:solidFill>
                  <a:schemeClr val="tx1"/>
                </a:solidFill>
                <a:latin typeface="FrutigerNext LT Regular" charset="0"/>
                <a:ea typeface="宋体" pitchFamily="2" charset="-122"/>
              </a:rPr>
              <a:t>Response</a:t>
            </a:r>
            <a:endParaRPr kumimoji="0" lang="zh-CN" altLang="en-US" sz="1400" b="0" i="0" u="none" strike="noStrike" cap="none" normalizeH="0" baseline="0" dirty="0" smtClean="0">
              <a:ln>
                <a:noFill/>
              </a:ln>
              <a:solidFill>
                <a:schemeClr val="tx1"/>
              </a:solidFill>
              <a:effectLst/>
              <a:latin typeface="FrutigerNext LT Regular" charset="0"/>
              <a:ea typeface="宋体" pitchFamily="2" charset="-122"/>
            </a:endParaRPr>
          </a:p>
        </p:txBody>
      </p:sp>
      <p:sp>
        <p:nvSpPr>
          <p:cNvPr id="17" name="右箭头 16"/>
          <p:cNvSpPr/>
          <p:nvPr/>
        </p:nvSpPr>
        <p:spPr bwMode="auto">
          <a:xfrm>
            <a:off x="6948264" y="3169771"/>
            <a:ext cx="792088" cy="643416"/>
          </a:xfrm>
          <a:prstGeom prst="right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smtClean="0">
              <a:ln>
                <a:noFill/>
              </a:ln>
              <a:solidFill>
                <a:schemeClr val="bg1"/>
              </a:solidFill>
              <a:effectLst/>
              <a:latin typeface="FrutigerNext LT Regular" charset="0"/>
              <a:ea typeface="宋体" pitchFamily="2" charset="-122"/>
            </a:endParaRPr>
          </a:p>
        </p:txBody>
      </p:sp>
      <p:sp>
        <p:nvSpPr>
          <p:cNvPr id="18" name="右箭头 17"/>
          <p:cNvSpPr/>
          <p:nvPr/>
        </p:nvSpPr>
        <p:spPr bwMode="auto">
          <a:xfrm>
            <a:off x="1619672" y="3238949"/>
            <a:ext cx="792088" cy="643416"/>
          </a:xfrm>
          <a:prstGeom prst="rightArrow">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smtClean="0">
              <a:ln>
                <a:noFill/>
              </a:ln>
              <a:solidFill>
                <a:schemeClr val="bg1"/>
              </a:solidFill>
              <a:effectLst/>
              <a:latin typeface="FrutigerNext LT Regular" charset="0"/>
              <a:ea typeface="宋体" pitchFamily="2" charset="-122"/>
            </a:endParaRPr>
          </a:p>
        </p:txBody>
      </p:sp>
    </p:spTree>
    <p:extLst>
      <p:ext uri="{BB962C8B-B14F-4D97-AF65-F5344CB8AC3E}">
        <p14:creationId xmlns:p14="http://schemas.microsoft.com/office/powerpoint/2010/main" val="154430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模块架构</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922" y="1388041"/>
            <a:ext cx="7365454" cy="5379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6978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ADX</a:t>
            </a:r>
            <a:r>
              <a:rPr lang="zh-CN" altLang="en-US" dirty="0" smtClean="0"/>
              <a:t>竞价</a:t>
            </a:r>
            <a:endParaRPr lang="zh-CN" altLang="en-US" dirty="0"/>
          </a:p>
        </p:txBody>
      </p:sp>
      <p:sp>
        <p:nvSpPr>
          <p:cNvPr id="3" name="副标题 2"/>
          <p:cNvSpPr>
            <a:spLocks noGrp="1"/>
          </p:cNvSpPr>
          <p:nvPr>
            <p:ph type="subTitle" idx="1"/>
          </p:nvPr>
        </p:nvSpPr>
        <p:spPr>
          <a:xfrm>
            <a:off x="1143000" y="3602038"/>
            <a:ext cx="6858000" cy="1655762"/>
          </a:xfrm>
        </p:spPr>
        <p:txBody>
          <a:bodyPr/>
          <a:lstStyle/>
          <a:p>
            <a:r>
              <a:rPr lang="zh-CN" altLang="en-US" dirty="0"/>
              <a:t>效果</a:t>
            </a:r>
            <a:r>
              <a:rPr lang="zh-CN" altLang="en-US" smtClean="0"/>
              <a:t>组 </a:t>
            </a:r>
            <a:r>
              <a:rPr lang="zh-CN" altLang="en-US" smtClean="0"/>
              <a:t>王玉</a:t>
            </a:r>
            <a:endParaRPr lang="zh-CN" altLang="en-US" dirty="0"/>
          </a:p>
        </p:txBody>
      </p:sp>
    </p:spTree>
    <p:extLst>
      <p:ext uri="{BB962C8B-B14F-4D97-AF65-F5344CB8AC3E}">
        <p14:creationId xmlns:p14="http://schemas.microsoft.com/office/powerpoint/2010/main" val="316561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en-US" dirty="0" smtClean="0"/>
              <a:t>一家</a:t>
            </a:r>
            <a:r>
              <a:rPr lang="zh-CN" altLang="en-US" dirty="0"/>
              <a:t>广告网络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52" y="2709862"/>
            <a:ext cx="3467100" cy="2352675"/>
          </a:xfrm>
          <a:prstGeom prst="rect">
            <a:avLst/>
          </a:prstGeom>
        </p:spPr>
      </p:pic>
    </p:spTree>
    <p:extLst>
      <p:ext uri="{BB962C8B-B14F-4D97-AF65-F5344CB8AC3E}">
        <p14:creationId xmlns:p14="http://schemas.microsoft.com/office/powerpoint/2010/main" val="365561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dirty="0" smtClean="0"/>
              <a:t>多家</a:t>
            </a:r>
            <a:r>
              <a:rPr lang="zh-CN" altLang="en-US" dirty="0"/>
              <a:t>广告网络</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89" y="2521909"/>
            <a:ext cx="3848100" cy="3143250"/>
          </a:xfrm>
          <a:prstGeom prst="rect">
            <a:avLst/>
          </a:prstGeom>
        </p:spPr>
      </p:pic>
    </p:spTree>
    <p:extLst>
      <p:ext uri="{BB962C8B-B14F-4D97-AF65-F5344CB8AC3E}">
        <p14:creationId xmlns:p14="http://schemas.microsoft.com/office/powerpoint/2010/main" val="329286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lstStyle/>
          <a:p>
            <a:r>
              <a:rPr lang="zh-CN" altLang="en-US" dirty="0"/>
              <a:t>多</a:t>
            </a:r>
            <a:r>
              <a:rPr lang="zh-CN" altLang="en-US" dirty="0" smtClean="0"/>
              <a:t>家广告网络</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513" y="2772569"/>
            <a:ext cx="3705225" cy="2457450"/>
          </a:xfrm>
          <a:prstGeom prst="rect">
            <a:avLst/>
          </a:prstGeom>
          <a:noFill/>
          <a:ln>
            <a:noFill/>
          </a:ln>
        </p:spPr>
      </p:pic>
    </p:spTree>
    <p:extLst>
      <p:ext uri="{BB962C8B-B14F-4D97-AF65-F5344CB8AC3E}">
        <p14:creationId xmlns:p14="http://schemas.microsoft.com/office/powerpoint/2010/main" val="4079706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en-US" altLang="zh-CN" dirty="0" smtClean="0"/>
              <a:t>Ad Exchange</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111" y="2591594"/>
            <a:ext cx="3933825" cy="2819400"/>
          </a:xfrm>
          <a:prstGeom prst="rect">
            <a:avLst/>
          </a:prstGeom>
        </p:spPr>
      </p:pic>
    </p:spTree>
    <p:extLst>
      <p:ext uri="{BB962C8B-B14F-4D97-AF65-F5344CB8AC3E}">
        <p14:creationId xmlns:p14="http://schemas.microsoft.com/office/powerpoint/2010/main" val="269893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Bidding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True PCTR</a:t>
                </a:r>
              </a:p>
              <a:p>
                <a:pPr lvl="1"/>
                <a:r>
                  <a:rPr lang="en-US" altLang="zh-CN" dirty="0" smtClean="0"/>
                  <a:t>Logistic regression</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en-US" altLang="zh-CN" dirty="0" err="1" smtClean="0"/>
                  <a:t>Pvalue</a:t>
                </a:r>
                <a:endParaRPr lang="en-US" altLang="zh-CN" dirty="0" smtClean="0"/>
              </a:p>
              <a:p>
                <a:pPr lvl="1"/>
                <a:r>
                  <a:rPr lang="en-US" altLang="zh-CN" dirty="0" smtClean="0"/>
                  <a:t>ECPM</a:t>
                </a:r>
                <a:r>
                  <a:rPr lang="zh-CN" altLang="en-US" dirty="0" smtClean="0"/>
                  <a:t>：</a:t>
                </a:r>
                <a14:m>
                  <m:oMath xmlns:m="http://schemas.openxmlformats.org/officeDocument/2006/math">
                    <m:nary>
                      <m:naryPr>
                        <m:chr m:val="∑"/>
                        <m:ctrlPr>
                          <a:rPr lang="en-US" altLang="zh-CN" i="1" smtClean="0">
                            <a:latin typeface="Cambria Math"/>
                          </a:rPr>
                        </m:ctrlPr>
                      </m:naryPr>
                      <m:sub>
                        <m:r>
                          <m:rPr>
                            <m:brk m:alnAt="23"/>
                          </m:rPr>
                          <a:rPr lang="en-US" altLang="zh-CN" i="1">
                            <a:latin typeface="Cambria Math" panose="02040503050406030204" pitchFamily="18" charset="0"/>
                          </a:rPr>
                          <m:t>0</m:t>
                        </m:r>
                      </m:sub>
                      <m:sup>
                        <m:r>
                          <m:rPr>
                            <m:sty m:val="p"/>
                          </m:rPr>
                          <a:rPr lang="en-US" altLang="zh-CN" i="1">
                            <a:latin typeface="Cambria Math" panose="02040503050406030204" pitchFamily="18" charset="0"/>
                          </a:rPr>
                          <m:t>n</m:t>
                        </m:r>
                      </m:sup>
                      <m:e>
                        <m:r>
                          <a:rPr lang="en-US" altLang="zh-CN" b="0" i="1" smtClean="0">
                            <a:latin typeface="Cambria Math" panose="02040503050406030204" pitchFamily="18" charset="0"/>
                          </a:rPr>
                          <m:t>𝑡𝑟𝑢𝑒</m:t>
                        </m:r>
                        <m:r>
                          <a:rPr lang="en-US" altLang="zh-CN" b="0" i="1" smtClean="0">
                            <a:latin typeface="Cambria Math" panose="02040503050406030204" pitchFamily="18" charset="0"/>
                          </a:rPr>
                          <m:t>_</m:t>
                        </m:r>
                        <m:r>
                          <a:rPr lang="en-US" altLang="zh-CN" b="0" i="1" smtClean="0">
                            <a:latin typeface="Cambria Math" panose="02040503050406030204" pitchFamily="18" charset="0"/>
                          </a:rPr>
                          <m:t>𝑝𝑐𝑡𝑟</m:t>
                        </m:r>
                        <m:r>
                          <a:rPr lang="zh-CN" altLang="en-US" i="1">
                            <a:latin typeface="Cambria Math" panose="02040503050406030204" pitchFamily="18" charset="0"/>
                          </a:rPr>
                          <m:t>∗</m:t>
                        </m:r>
                        <m:r>
                          <m:rPr>
                            <m:sty m:val="p"/>
                          </m:rPr>
                          <a:rPr lang="en-US" altLang="zh-CN" i="1" smtClean="0">
                            <a:latin typeface="Cambria Math" panose="02040503050406030204" pitchFamily="18" charset="0"/>
                          </a:rPr>
                          <m:t>pva</m:t>
                        </m:r>
                        <m:r>
                          <a:rPr lang="en-US" altLang="zh-CN" b="0" i="1" smtClean="0">
                            <a:latin typeface="Cambria Math" panose="02040503050406030204" pitchFamily="18" charset="0"/>
                          </a:rPr>
                          <m:t>𝑙𝑢𝑒</m:t>
                        </m:r>
                      </m:e>
                    </m:nary>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241" b="-13165"/>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690900128"/>
              </p:ext>
            </p:extLst>
          </p:nvPr>
        </p:nvGraphicFramePr>
        <p:xfrm>
          <a:off x="1476153" y="272607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zh-CN" altLang="en-US" dirty="0" smtClean="0"/>
                        <a:t>特征</a:t>
                      </a:r>
                      <a:endParaRPr lang="zh-CN" altLang="en-US" dirty="0"/>
                    </a:p>
                  </a:txBody>
                  <a:tcPr/>
                </a:tc>
                <a:tc>
                  <a:txBody>
                    <a:bodyPr/>
                    <a:lstStyle/>
                    <a:p>
                      <a:r>
                        <a:rPr lang="zh-CN" altLang="en-US" dirty="0" smtClean="0"/>
                        <a:t>含义</a:t>
                      </a:r>
                      <a:endParaRPr lang="zh-CN" altLang="en-US" dirty="0"/>
                    </a:p>
                  </a:txBody>
                  <a:tcPr/>
                </a:tc>
              </a:tr>
              <a:tr h="370840">
                <a:tc>
                  <a:txBody>
                    <a:bodyPr/>
                    <a:lstStyle/>
                    <a:p>
                      <a:r>
                        <a:rPr lang="en-US" altLang="zh-CN" dirty="0" smtClean="0"/>
                        <a:t>M</a:t>
                      </a:r>
                      <a:endParaRPr lang="zh-CN" altLang="en-US" dirty="0"/>
                    </a:p>
                  </a:txBody>
                  <a:tcPr/>
                </a:tc>
                <a:tc>
                  <a:txBody>
                    <a:bodyPr/>
                    <a:lstStyle/>
                    <a:p>
                      <a:r>
                        <a:rPr lang="zh-CN" altLang="en-US" dirty="0" smtClean="0"/>
                        <a:t>广告展示位次</a:t>
                      </a:r>
                      <a:endParaRPr lang="zh-CN" altLang="en-US" dirty="0"/>
                    </a:p>
                  </a:txBody>
                  <a:tcPr/>
                </a:tc>
              </a:tr>
              <a:tr h="370840">
                <a:tc>
                  <a:txBody>
                    <a:bodyPr/>
                    <a:lstStyle/>
                    <a:p>
                      <a:r>
                        <a:rPr lang="en-US" altLang="zh-CN" dirty="0" smtClean="0"/>
                        <a:t>D</a:t>
                      </a:r>
                      <a:endParaRPr lang="zh-CN" altLang="en-US" dirty="0"/>
                    </a:p>
                  </a:txBody>
                  <a:tcPr/>
                </a:tc>
                <a:tc>
                  <a:txBody>
                    <a:bodyPr/>
                    <a:lstStyle/>
                    <a:p>
                      <a:r>
                        <a:rPr lang="zh-CN" altLang="en-US" dirty="0" smtClean="0"/>
                        <a:t>点击率预估值</a:t>
                      </a:r>
                      <a:endParaRPr lang="zh-CN" altLang="en-US" dirty="0"/>
                    </a:p>
                  </a:txBody>
                  <a:tcPr/>
                </a:tc>
              </a:tr>
              <a:tr h="370840">
                <a:tc>
                  <a:txBody>
                    <a:bodyPr/>
                    <a:lstStyle/>
                    <a:p>
                      <a:r>
                        <a:rPr lang="en-US" altLang="zh-CN" dirty="0" smtClean="0"/>
                        <a:t>A</a:t>
                      </a:r>
                      <a:endParaRPr lang="zh-CN" altLang="en-US" dirty="0"/>
                    </a:p>
                  </a:txBody>
                  <a:tcPr/>
                </a:tc>
                <a:tc>
                  <a:txBody>
                    <a:bodyPr/>
                    <a:lstStyle/>
                    <a:p>
                      <a:r>
                        <a:rPr lang="zh-CN" altLang="en-US" dirty="0" smtClean="0"/>
                        <a:t>广告类型</a:t>
                      </a:r>
                      <a:endParaRPr lang="zh-CN" altLang="en-US" dirty="0"/>
                    </a:p>
                  </a:txBody>
                  <a:tcPr/>
                </a:tc>
              </a:tr>
              <a:tr h="370840">
                <a:tc>
                  <a:txBody>
                    <a:bodyPr/>
                    <a:lstStyle/>
                    <a:p>
                      <a:r>
                        <a:rPr lang="en-US" altLang="zh-CN" dirty="0" smtClean="0"/>
                        <a:t>w</a:t>
                      </a:r>
                      <a:endParaRPr lang="zh-CN" altLang="en-US" dirty="0"/>
                    </a:p>
                  </a:txBody>
                  <a:tcPr/>
                </a:tc>
                <a:tc>
                  <a:txBody>
                    <a:bodyPr/>
                    <a:lstStyle/>
                    <a:p>
                      <a:r>
                        <a:rPr lang="zh-CN" altLang="en-US" dirty="0" smtClean="0"/>
                        <a:t>广告位</a:t>
                      </a:r>
                      <a:r>
                        <a:rPr lang="en-US" altLang="zh-CN" dirty="0" smtClean="0"/>
                        <a:t>id</a:t>
                      </a:r>
                      <a:endParaRPr lang="zh-CN" altLang="en-US" dirty="0"/>
                    </a:p>
                  </a:txBody>
                  <a:tcPr/>
                </a:tc>
              </a:tr>
              <a:tr h="370840">
                <a:tc>
                  <a:txBody>
                    <a:bodyPr/>
                    <a:lstStyle/>
                    <a:p>
                      <a:r>
                        <a:rPr lang="en-US" altLang="zh-CN" dirty="0" smtClean="0"/>
                        <a:t>/</a:t>
                      </a:r>
                      <a:endParaRPr lang="zh-CN" altLang="en-US" dirty="0"/>
                    </a:p>
                  </a:txBody>
                  <a:tcPr/>
                </a:tc>
                <a:tc>
                  <a:txBody>
                    <a:bodyPr/>
                    <a:lstStyle/>
                    <a:p>
                      <a:r>
                        <a:rPr lang="zh-CN" altLang="en-US" dirty="0" smtClean="0"/>
                        <a:t>百度</a:t>
                      </a:r>
                      <a:r>
                        <a:rPr lang="en-US" altLang="zh-CN" dirty="0" smtClean="0"/>
                        <a:t>ADX</a:t>
                      </a:r>
                      <a:r>
                        <a:rPr lang="zh-CN" altLang="en-US" dirty="0" smtClean="0"/>
                        <a:t>广告位</a:t>
                      </a:r>
                      <a:r>
                        <a:rPr lang="en-US" altLang="zh-CN" dirty="0" smtClean="0"/>
                        <a:t>ID</a:t>
                      </a:r>
                      <a:endParaRPr lang="zh-CN" altLang="en-US" dirty="0"/>
                    </a:p>
                  </a:txBody>
                  <a:tcPr/>
                </a:tc>
              </a:tr>
            </a:tbl>
          </a:graphicData>
        </a:graphic>
      </p:graphicFrame>
    </p:spTree>
    <p:extLst>
      <p:ext uri="{BB962C8B-B14F-4D97-AF65-F5344CB8AC3E}">
        <p14:creationId xmlns:p14="http://schemas.microsoft.com/office/powerpoint/2010/main" val="2231422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Bidding</a:t>
            </a:r>
            <a:endParaRPr lang="zh-CN" altLang="en-US" dirty="0"/>
          </a:p>
        </p:txBody>
      </p:sp>
      <p:sp>
        <p:nvSpPr>
          <p:cNvPr id="3" name="内容占位符 2"/>
          <p:cNvSpPr>
            <a:spLocks noGrp="1"/>
          </p:cNvSpPr>
          <p:nvPr>
            <p:ph idx="1"/>
          </p:nvPr>
        </p:nvSpPr>
        <p:spPr/>
        <p:txBody>
          <a:bodyPr/>
          <a:lstStyle/>
          <a:p>
            <a:r>
              <a:rPr lang="en-US" altLang="zh-CN" cap="small" dirty="0" smtClean="0"/>
              <a:t>LADDER: Learning </a:t>
            </a:r>
            <a:r>
              <a:rPr lang="en-US" altLang="zh-CN" cap="small" dirty="0" err="1" smtClean="0"/>
              <a:t>Adexchange</a:t>
            </a:r>
            <a:r>
              <a:rPr lang="en-US" altLang="zh-CN" cap="small" dirty="0" smtClean="0"/>
              <a:t> </a:t>
            </a:r>
            <a:r>
              <a:rPr lang="en-US" altLang="zh-CN" cap="small" dirty="0" err="1" smtClean="0"/>
              <a:t>biDDER</a:t>
            </a:r>
            <a:endParaRPr lang="en-US" altLang="zh-CN" cap="small" dirty="0" smtClean="0"/>
          </a:p>
          <a:p>
            <a:pPr lvl="1"/>
            <a:r>
              <a:rPr lang="en-US" altLang="zh-CN" dirty="0" smtClean="0"/>
              <a:t>Deep Q </a:t>
            </a:r>
            <a:r>
              <a:rPr lang="en-US" altLang="zh-CN" dirty="0" smtClean="0"/>
              <a:t>Network</a:t>
            </a:r>
          </a:p>
          <a:p>
            <a:pPr lvl="1"/>
            <a:endParaRPr lang="en-US" altLang="zh-CN"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1600" y="2762250"/>
            <a:ext cx="59436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6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2042" y="1384789"/>
            <a:ext cx="7639916" cy="2203938"/>
          </a:xfrm>
        </p:spPr>
        <p:txBody>
          <a:bodyPr anchor="ctr">
            <a:normAutofit/>
          </a:bodyPr>
          <a:lstStyle/>
          <a:p>
            <a:r>
              <a:rPr lang="zh-CN" altLang="en-US" sz="4062" dirty="0" smtClean="0"/>
              <a:t>表示学习在广告推荐统一模型中的应用</a:t>
            </a:r>
            <a:endParaRPr lang="zh-CN" altLang="en-US" sz="4062" dirty="0"/>
          </a:p>
        </p:txBody>
      </p:sp>
      <p:sp>
        <p:nvSpPr>
          <p:cNvPr id="6" name="副标题 2"/>
          <p:cNvSpPr>
            <a:spLocks noGrp="1"/>
          </p:cNvSpPr>
          <p:nvPr>
            <p:ph type="subTitle" idx="1"/>
          </p:nvPr>
        </p:nvSpPr>
        <p:spPr>
          <a:xfrm>
            <a:off x="1143000" y="3640138"/>
            <a:ext cx="6858000" cy="1655762"/>
          </a:xfrm>
        </p:spPr>
        <p:txBody>
          <a:bodyPr/>
          <a:lstStyle/>
          <a:p>
            <a:r>
              <a:rPr lang="zh-CN" altLang="en-US" dirty="0"/>
              <a:t>效果</a:t>
            </a:r>
            <a:r>
              <a:rPr lang="zh-CN" altLang="en-US" dirty="0" smtClean="0"/>
              <a:t>组 </a:t>
            </a:r>
            <a:r>
              <a:rPr lang="zh-CN" altLang="en-US" dirty="0"/>
              <a:t>李满天</a:t>
            </a:r>
            <a:endParaRPr lang="zh-CN" altLang="en-US" dirty="0"/>
          </a:p>
        </p:txBody>
      </p:sp>
    </p:spTree>
    <p:extLst>
      <p:ext uri="{BB962C8B-B14F-4D97-AF65-F5344CB8AC3E}">
        <p14:creationId xmlns:p14="http://schemas.microsoft.com/office/powerpoint/2010/main" val="2649242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    纲</a:t>
            </a:r>
            <a:endParaRPr lang="zh-CN" altLang="en-US" dirty="0"/>
          </a:p>
        </p:txBody>
      </p:sp>
      <p:sp>
        <p:nvSpPr>
          <p:cNvPr id="3" name="内容占位符 2"/>
          <p:cNvSpPr>
            <a:spLocks noGrp="1"/>
          </p:cNvSpPr>
          <p:nvPr>
            <p:ph idx="1"/>
          </p:nvPr>
        </p:nvSpPr>
        <p:spPr/>
        <p:txBody>
          <a:bodyPr>
            <a:normAutofit/>
          </a:bodyPr>
          <a:lstStyle/>
          <a:p>
            <a:pPr>
              <a:buClr>
                <a:schemeClr val="accent2"/>
              </a:buClr>
              <a:buFont typeface="Wingdings" panose="05000000000000000000" pitchFamily="2" charset="2"/>
              <a:buChar char="n"/>
            </a:pPr>
            <a:r>
              <a:rPr lang="zh-CN" altLang="en-US" sz="2954" dirty="0"/>
              <a:t>表示学习的定义</a:t>
            </a:r>
            <a:endParaRPr lang="en-US" altLang="zh-CN" sz="2954" dirty="0"/>
          </a:p>
          <a:p>
            <a:pPr>
              <a:buClr>
                <a:schemeClr val="accent2"/>
              </a:buClr>
              <a:buFont typeface="Wingdings" panose="05000000000000000000" pitchFamily="2" charset="2"/>
              <a:buChar char="n"/>
            </a:pPr>
            <a:r>
              <a:rPr lang="zh-CN" altLang="en-US" sz="2954" dirty="0"/>
              <a:t>表示学习的作用</a:t>
            </a:r>
            <a:endParaRPr lang="en-US" altLang="zh-CN" sz="2954" dirty="0"/>
          </a:p>
          <a:p>
            <a:pPr>
              <a:buClr>
                <a:schemeClr val="accent2"/>
              </a:buClr>
              <a:buFont typeface="Wingdings" panose="05000000000000000000" pitchFamily="2" charset="2"/>
              <a:buChar char="n"/>
            </a:pPr>
            <a:r>
              <a:rPr lang="zh-CN" altLang="en-US" sz="2954" dirty="0"/>
              <a:t>表示学习的应用</a:t>
            </a:r>
          </a:p>
        </p:txBody>
      </p:sp>
    </p:spTree>
    <p:extLst>
      <p:ext uri="{BB962C8B-B14F-4D97-AF65-F5344CB8AC3E}">
        <p14:creationId xmlns:p14="http://schemas.microsoft.com/office/powerpoint/2010/main" val="424241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表示学习的定义</a:t>
            </a:r>
            <a:endParaRPr lang="zh-CN" altLang="en-US" dirty="0"/>
          </a:p>
        </p:txBody>
      </p:sp>
      <p:sp>
        <p:nvSpPr>
          <p:cNvPr id="3" name="内容占位符 2"/>
          <p:cNvSpPr>
            <a:spLocks noGrp="1"/>
          </p:cNvSpPr>
          <p:nvPr>
            <p:ph idx="1"/>
          </p:nvPr>
        </p:nvSpPr>
        <p:spPr/>
        <p:txBody>
          <a:bodyPr/>
          <a:lstStyle/>
          <a:p>
            <a:pPr>
              <a:buClr>
                <a:schemeClr val="accent2"/>
              </a:buClr>
              <a:buFont typeface="Wingdings" panose="05000000000000000000" pitchFamily="2" charset="2"/>
              <a:buChar char="n"/>
            </a:pPr>
            <a:r>
              <a:rPr lang="zh-CN" altLang="en-US" sz="2585" dirty="0"/>
              <a:t>从</a:t>
            </a:r>
            <a:r>
              <a:rPr lang="zh-CN" altLang="en-US" sz="2585" b="1" dirty="0">
                <a:solidFill>
                  <a:srgbClr val="FF0000"/>
                </a:solidFill>
              </a:rPr>
              <a:t>原始数据</a:t>
            </a:r>
            <a:r>
              <a:rPr lang="zh-CN" altLang="en-US" sz="2585" dirty="0"/>
              <a:t>出发，提取出</a:t>
            </a:r>
            <a:r>
              <a:rPr lang="zh-CN" altLang="en-US" sz="2585" b="1" dirty="0">
                <a:solidFill>
                  <a:srgbClr val="FF0000"/>
                </a:solidFill>
              </a:rPr>
              <a:t>有用的表示（</a:t>
            </a:r>
            <a:r>
              <a:rPr lang="en-US" altLang="zh-CN" sz="2585" b="1" dirty="0">
                <a:solidFill>
                  <a:srgbClr val="FF0000"/>
                </a:solidFill>
              </a:rPr>
              <a:t>representation</a:t>
            </a:r>
            <a:r>
              <a:rPr lang="zh-CN" altLang="en-US" sz="2585" b="1" dirty="0">
                <a:solidFill>
                  <a:srgbClr val="FF0000"/>
                </a:solidFill>
              </a:rPr>
              <a:t>）</a:t>
            </a:r>
            <a:r>
              <a:rPr lang="zh-CN" altLang="en-US" sz="2585" dirty="0"/>
              <a:t>使得相比原始数据能更有效的解决机器学习的任务。</a:t>
            </a:r>
            <a:endParaRPr lang="en-US" altLang="zh-CN" sz="2585" dirty="0"/>
          </a:p>
          <a:p>
            <a:pPr lvl="1">
              <a:buClr>
                <a:schemeClr val="accent2"/>
              </a:buClr>
              <a:buFont typeface="Wingdings" panose="05000000000000000000" pitchFamily="2" charset="2"/>
              <a:buChar char="l"/>
            </a:pPr>
            <a:r>
              <a:rPr lang="en-US" altLang="zh-CN" sz="2215" dirty="0"/>
              <a:t> Example</a:t>
            </a:r>
          </a:p>
          <a:p>
            <a:pPr marL="422041" lvl="1" indent="0">
              <a:buNone/>
            </a:pPr>
            <a:endParaRPr lang="zh-CN" altLang="en-US" sz="2215"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5256" y="3155159"/>
            <a:ext cx="2354929" cy="316712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96" y="3517836"/>
            <a:ext cx="1571625" cy="1934308"/>
          </a:xfrm>
          <a:prstGeom prst="rect">
            <a:avLst/>
          </a:prstGeom>
        </p:spPr>
      </p:pic>
      <p:sp>
        <p:nvSpPr>
          <p:cNvPr id="6" name="文本框 5"/>
          <p:cNvSpPr txBox="1"/>
          <p:nvPr/>
        </p:nvSpPr>
        <p:spPr>
          <a:xfrm>
            <a:off x="5814646" y="3803147"/>
            <a:ext cx="3382657" cy="1371209"/>
          </a:xfrm>
          <a:prstGeom prst="rect">
            <a:avLst/>
          </a:prstGeom>
          <a:noFill/>
        </p:spPr>
        <p:txBody>
          <a:bodyPr wrap="none" rtlCol="0">
            <a:spAutoFit/>
          </a:bodyPr>
          <a:lstStyle/>
          <a:p>
            <a:r>
              <a:rPr lang="zh-CN" altLang="en-US" sz="1662" dirty="0"/>
              <a:t>深度学习分级逐层抽象提取特征，</a:t>
            </a:r>
            <a:endParaRPr lang="en-US" altLang="zh-CN" sz="1662" dirty="0"/>
          </a:p>
          <a:p>
            <a:r>
              <a:rPr lang="zh-CN" altLang="en-US" sz="1662" dirty="0"/>
              <a:t>底层的神经网络提取出</a:t>
            </a:r>
            <a:r>
              <a:rPr lang="zh-CN" altLang="en-US" sz="1662" dirty="0">
                <a:solidFill>
                  <a:srgbClr val="FF0000"/>
                </a:solidFill>
              </a:rPr>
              <a:t>边缘特征</a:t>
            </a:r>
            <a:r>
              <a:rPr lang="zh-CN" altLang="en-US" sz="1662" dirty="0"/>
              <a:t>，</a:t>
            </a:r>
            <a:endParaRPr lang="en-US" altLang="zh-CN" sz="1662" dirty="0"/>
          </a:p>
          <a:p>
            <a:r>
              <a:rPr lang="zh-CN" altLang="en-US" sz="1662" dirty="0"/>
              <a:t>中层的神经网络提取</a:t>
            </a:r>
            <a:r>
              <a:rPr lang="zh-CN" altLang="en-US" sz="1662" dirty="0">
                <a:solidFill>
                  <a:srgbClr val="FF0000"/>
                </a:solidFill>
              </a:rPr>
              <a:t>形状组合</a:t>
            </a:r>
            <a:r>
              <a:rPr lang="zh-CN" altLang="en-US" sz="1662" dirty="0"/>
              <a:t>，</a:t>
            </a:r>
            <a:endParaRPr lang="en-US" altLang="zh-CN" sz="1662" dirty="0"/>
          </a:p>
          <a:p>
            <a:r>
              <a:rPr lang="zh-CN" altLang="en-US" sz="1662" dirty="0"/>
              <a:t>高层的神经网络提取的特征已经</a:t>
            </a:r>
            <a:endParaRPr lang="en-US" altLang="zh-CN" sz="1662" dirty="0"/>
          </a:p>
          <a:p>
            <a:r>
              <a:rPr lang="zh-CN" altLang="en-US" sz="1662" dirty="0"/>
              <a:t>接近于最终</a:t>
            </a:r>
            <a:r>
              <a:rPr lang="zh-CN" altLang="en-US" sz="1662" dirty="0">
                <a:solidFill>
                  <a:srgbClr val="FF0000"/>
                </a:solidFill>
              </a:rPr>
              <a:t>识别目标</a:t>
            </a:r>
            <a:r>
              <a:rPr lang="zh-CN" altLang="en-US" sz="1662" dirty="0"/>
              <a:t>了。</a:t>
            </a:r>
          </a:p>
        </p:txBody>
      </p:sp>
    </p:spTree>
    <p:extLst>
      <p:ext uri="{BB962C8B-B14F-4D97-AF65-F5344CB8AC3E}">
        <p14:creationId xmlns:p14="http://schemas.microsoft.com/office/powerpoint/2010/main" val="4959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表示学习的定义</a:t>
            </a:r>
            <a:endParaRPr lang="zh-CN" altLang="en-US" dirty="0"/>
          </a:p>
        </p:txBody>
      </p:sp>
      <p:sp>
        <p:nvSpPr>
          <p:cNvPr id="3" name="内容占位符 2"/>
          <p:cNvSpPr>
            <a:spLocks noGrp="1"/>
          </p:cNvSpPr>
          <p:nvPr>
            <p:ph idx="1"/>
          </p:nvPr>
        </p:nvSpPr>
        <p:spPr/>
        <p:txBody>
          <a:bodyPr>
            <a:normAutofit/>
          </a:bodyPr>
          <a:lstStyle/>
          <a:p>
            <a:pPr>
              <a:buClr>
                <a:schemeClr val="accent2"/>
              </a:buClr>
              <a:buFont typeface="Wingdings" panose="05000000000000000000" pitchFamily="2" charset="2"/>
              <a:buChar char="n"/>
            </a:pPr>
            <a:r>
              <a:rPr lang="zh-CN" altLang="en-US" sz="2585" dirty="0"/>
              <a:t>分类：</a:t>
            </a:r>
            <a:endParaRPr lang="en-US" altLang="zh-CN" sz="2585" dirty="0"/>
          </a:p>
          <a:p>
            <a:pPr lvl="1">
              <a:buClr>
                <a:schemeClr val="accent2"/>
              </a:buClr>
              <a:buFont typeface="Wingdings" panose="05000000000000000000" pitchFamily="2" charset="2"/>
              <a:buChar char="l"/>
            </a:pPr>
            <a:r>
              <a:rPr lang="zh-CN" altLang="en-US" dirty="0"/>
              <a:t>监督学习：</a:t>
            </a:r>
            <a:r>
              <a:rPr lang="en-US" altLang="zh-CN" dirty="0"/>
              <a:t>neural networks</a:t>
            </a:r>
          </a:p>
          <a:p>
            <a:pPr lvl="1">
              <a:buClr>
                <a:schemeClr val="accent2"/>
              </a:buClr>
              <a:buFont typeface="Wingdings" panose="05000000000000000000" pitchFamily="2" charset="2"/>
              <a:buChar char="l"/>
            </a:pPr>
            <a:r>
              <a:rPr lang="zh-CN" altLang="en-US" dirty="0"/>
              <a:t>非监督学习：</a:t>
            </a:r>
            <a:r>
              <a:rPr lang="en-US" altLang="zh-CN" dirty="0"/>
              <a:t>word2vec, sparse auto-encoders, PCA</a:t>
            </a:r>
          </a:p>
          <a:p>
            <a:pPr>
              <a:buClr>
                <a:schemeClr val="accent2"/>
              </a:buClr>
              <a:buFont typeface="Wingdings" panose="05000000000000000000" pitchFamily="2" charset="2"/>
              <a:buChar char="n"/>
            </a:pPr>
            <a:r>
              <a:rPr lang="zh-CN" altLang="en-US" dirty="0"/>
              <a:t>表示</a:t>
            </a:r>
            <a:r>
              <a:rPr lang="zh-CN" altLang="en-US" dirty="0" smtClean="0"/>
              <a:t>学习与迁移学习</a:t>
            </a:r>
            <a:endParaRPr lang="en-US" altLang="zh-CN" dirty="0" smtClean="0"/>
          </a:p>
          <a:p>
            <a:pPr marL="0" indent="0">
              <a:buNone/>
            </a:pPr>
            <a:endParaRPr lang="en-US" altLang="zh-CN" sz="2585" dirty="0"/>
          </a:p>
        </p:txBody>
      </p:sp>
      <p:pic>
        <p:nvPicPr>
          <p:cNvPr id="5" name="图片 4"/>
          <p:cNvPicPr>
            <a:picLocks noChangeAspect="1"/>
          </p:cNvPicPr>
          <p:nvPr/>
        </p:nvPicPr>
        <p:blipFill>
          <a:blip r:embed="rId2"/>
          <a:stretch>
            <a:fillRect/>
          </a:stretch>
        </p:blipFill>
        <p:spPr>
          <a:xfrm>
            <a:off x="3838467" y="3512274"/>
            <a:ext cx="3081879" cy="2671649"/>
          </a:xfrm>
          <a:prstGeom prst="rect">
            <a:avLst/>
          </a:prstGeom>
        </p:spPr>
      </p:pic>
    </p:spTree>
    <p:extLst>
      <p:ext uri="{BB962C8B-B14F-4D97-AF65-F5344CB8AC3E}">
        <p14:creationId xmlns:p14="http://schemas.microsoft.com/office/powerpoint/2010/main" val="39658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表示学习的作用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a:buClr>
                    <a:schemeClr val="accent2"/>
                  </a:buClr>
                  <a:buFont typeface="Wingdings" panose="05000000000000000000" pitchFamily="2" charset="2"/>
                  <a:buChar char="n"/>
                </a:pPr>
                <a:r>
                  <a:rPr lang="en-US" altLang="zh-CN" sz="2585" dirty="0"/>
                  <a:t> </a:t>
                </a:r>
                <a:r>
                  <a:rPr lang="zh-CN" altLang="en-US" sz="2585" dirty="0"/>
                  <a:t>计算</a:t>
                </a:r>
                <a:r>
                  <a:rPr lang="en-US" altLang="zh-CN" sz="2585" dirty="0" err="1"/>
                  <a:t>sku</a:t>
                </a:r>
                <a:r>
                  <a:rPr lang="zh-CN" altLang="en-US" sz="2585" dirty="0"/>
                  <a:t>相似度</a:t>
                </a:r>
                <a:endParaRPr lang="en-US" altLang="zh-CN" sz="2585" dirty="0"/>
              </a:p>
              <a:p>
                <a:pPr marL="0" indent="0">
                  <a:buNone/>
                </a:pPr>
                <a:r>
                  <a:rPr lang="en-US" altLang="zh-CN" sz="2585" dirty="0"/>
                  <a:t>     </a:t>
                </a:r>
                <a:r>
                  <a:rPr lang="zh-CN" altLang="en-US" sz="2215" dirty="0"/>
                  <a:t>在触发上应用，例如</a:t>
                </a:r>
                <a14:m>
                  <m:oMath xmlns:m="http://schemas.openxmlformats.org/officeDocument/2006/math">
                    <m:r>
                      <m:rPr>
                        <m:sty m:val="p"/>
                      </m:rPr>
                      <a:rPr lang="en-US" altLang="zh-CN" sz="2215">
                        <a:latin typeface="Cambria Math" panose="02040503050406030204" pitchFamily="18" charset="0"/>
                      </a:rPr>
                      <m:t>sim</m:t>
                    </m:r>
                    <m:r>
                      <a:rPr lang="en-US" altLang="zh-CN" sz="2215">
                        <a:latin typeface="Cambria Math" panose="02040503050406030204" pitchFamily="18" charset="0"/>
                      </a:rPr>
                      <m:t>(</m:t>
                    </m:r>
                    <m:sSub>
                      <m:sSubPr>
                        <m:ctrlPr>
                          <a:rPr lang="en-US" altLang="zh-CN" sz="2215" i="1">
                            <a:latin typeface="Cambria Math"/>
                          </a:rPr>
                        </m:ctrlPr>
                      </m:sSubPr>
                      <m:e>
                        <m:r>
                          <a:rPr lang="en-US" altLang="zh-CN" sz="2215" i="1">
                            <a:latin typeface="Cambria Math" panose="02040503050406030204" pitchFamily="18" charset="0"/>
                          </a:rPr>
                          <m:t>𝑠𝑘𝑢</m:t>
                        </m:r>
                      </m:e>
                      <m:sub>
                        <m:r>
                          <a:rPr lang="en-US" altLang="zh-CN" sz="2215" i="1">
                            <a:latin typeface="Cambria Math" panose="02040503050406030204" pitchFamily="18" charset="0"/>
                          </a:rPr>
                          <m:t>𝑖</m:t>
                        </m:r>
                      </m:sub>
                    </m:sSub>
                    <m:r>
                      <a:rPr lang="en-US" altLang="zh-CN" sz="2215" i="1">
                        <a:latin typeface="Cambria Math" panose="02040503050406030204" pitchFamily="18" charset="0"/>
                      </a:rPr>
                      <m:t>,</m:t>
                    </m:r>
                    <m:sSub>
                      <m:sSubPr>
                        <m:ctrlPr>
                          <a:rPr lang="en-US" altLang="zh-CN" sz="2215" i="1">
                            <a:latin typeface="Cambria Math"/>
                          </a:rPr>
                        </m:ctrlPr>
                      </m:sSubPr>
                      <m:e>
                        <m:r>
                          <a:rPr lang="en-US" altLang="zh-CN" sz="2215" i="1">
                            <a:latin typeface="Cambria Math" panose="02040503050406030204" pitchFamily="18" charset="0"/>
                          </a:rPr>
                          <m:t>𝑠𝑘𝑢</m:t>
                        </m:r>
                      </m:e>
                      <m:sub>
                        <m:r>
                          <a:rPr lang="en-US" altLang="zh-CN" sz="2215" i="1">
                            <a:latin typeface="Cambria Math" panose="02040503050406030204" pitchFamily="18" charset="0"/>
                          </a:rPr>
                          <m:t>𝑗</m:t>
                        </m:r>
                      </m:sub>
                    </m:sSub>
                    <m:r>
                      <a:rPr lang="en-US" altLang="zh-CN" sz="2215">
                        <a:latin typeface="Cambria Math" panose="02040503050406030204" pitchFamily="18" charset="0"/>
                      </a:rPr>
                      <m:t>)</m:t>
                    </m:r>
                    <m:r>
                      <a:rPr lang="en-US" altLang="zh-CN" sz="2215" i="1">
                        <a:latin typeface="Cambria Math" panose="02040503050406030204" pitchFamily="18" charset="0"/>
                      </a:rPr>
                      <m:t>=</m:t>
                    </m:r>
                    <m:r>
                      <a:rPr lang="en-US" altLang="zh-CN" sz="2215" i="1">
                        <a:latin typeface="Cambria Math" panose="02040503050406030204" pitchFamily="18" charset="0"/>
                      </a:rPr>
                      <m:t>𝑐𝑜𝑠𝑖𝑛𝑒</m:t>
                    </m:r>
                    <m:r>
                      <a:rPr lang="en-US" altLang="zh-CN" sz="2215" i="1">
                        <a:latin typeface="Cambria Math" panose="02040503050406030204" pitchFamily="18" charset="0"/>
                      </a:rPr>
                      <m:t>(</m:t>
                    </m:r>
                    <m:sSub>
                      <m:sSubPr>
                        <m:ctrlPr>
                          <a:rPr lang="en-US" altLang="zh-CN" sz="2215" i="1">
                            <a:latin typeface="Cambria Math"/>
                          </a:rPr>
                        </m:ctrlPr>
                      </m:sSubPr>
                      <m:e>
                        <m:acc>
                          <m:accPr>
                            <m:chr m:val="⃗"/>
                            <m:ctrlPr>
                              <a:rPr lang="en-US" altLang="zh-CN" sz="2215" i="1">
                                <a:latin typeface="Cambria Math"/>
                              </a:rPr>
                            </m:ctrlPr>
                          </m:accPr>
                          <m:e>
                            <m:r>
                              <a:rPr lang="en-US" altLang="zh-CN" sz="2215" i="1">
                                <a:latin typeface="Cambria Math" panose="02040503050406030204" pitchFamily="18" charset="0"/>
                              </a:rPr>
                              <m:t>𝑣</m:t>
                            </m:r>
                          </m:e>
                        </m:acc>
                      </m:e>
                      <m:sub>
                        <m:r>
                          <a:rPr lang="en-US" altLang="zh-CN" sz="2215" i="1">
                            <a:latin typeface="Cambria Math" panose="02040503050406030204" pitchFamily="18" charset="0"/>
                          </a:rPr>
                          <m:t>𝑖</m:t>
                        </m:r>
                      </m:sub>
                    </m:sSub>
                    <m:r>
                      <a:rPr lang="en-US" altLang="zh-CN" sz="2215" i="1">
                        <a:latin typeface="Cambria Math" panose="02040503050406030204" pitchFamily="18" charset="0"/>
                      </a:rPr>
                      <m:t>,</m:t>
                    </m:r>
                    <m:sSub>
                      <m:sSubPr>
                        <m:ctrlPr>
                          <a:rPr lang="en-US" altLang="zh-CN" sz="2215" i="1">
                            <a:latin typeface="Cambria Math"/>
                          </a:rPr>
                        </m:ctrlPr>
                      </m:sSubPr>
                      <m:e>
                        <m:acc>
                          <m:accPr>
                            <m:chr m:val="⃗"/>
                            <m:ctrlPr>
                              <a:rPr lang="en-US" altLang="zh-CN" sz="2215" i="1">
                                <a:latin typeface="Cambria Math"/>
                              </a:rPr>
                            </m:ctrlPr>
                          </m:accPr>
                          <m:e>
                            <m:r>
                              <a:rPr lang="en-US" altLang="zh-CN" sz="2215" i="1">
                                <a:latin typeface="Cambria Math" panose="02040503050406030204" pitchFamily="18" charset="0"/>
                              </a:rPr>
                              <m:t>𝑣</m:t>
                            </m:r>
                          </m:e>
                        </m:acc>
                      </m:e>
                      <m:sub>
                        <m:r>
                          <a:rPr lang="en-US" altLang="zh-CN" sz="2215" i="1">
                            <a:latin typeface="Cambria Math" panose="02040503050406030204" pitchFamily="18" charset="0"/>
                          </a:rPr>
                          <m:t>𝑖</m:t>
                        </m:r>
                      </m:sub>
                    </m:sSub>
                    <m:r>
                      <a:rPr lang="en-US" altLang="zh-CN" sz="2215" i="1">
                        <a:latin typeface="Cambria Math" panose="02040503050406030204" pitchFamily="18" charset="0"/>
                      </a:rPr>
                      <m:t>)</m:t>
                    </m:r>
                  </m:oMath>
                </a14:m>
                <a:endParaRPr lang="en-US" altLang="zh-CN" sz="2215" dirty="0"/>
              </a:p>
              <a:p>
                <a:pPr marL="0" indent="0">
                  <a:buNone/>
                </a:pPr>
                <a:endParaRPr lang="en-US" altLang="zh-CN" dirty="0" smtClean="0"/>
              </a:p>
              <a:p>
                <a:pPr>
                  <a:buClr>
                    <a:schemeClr val="accent2"/>
                  </a:buClr>
                  <a:buFont typeface="Wingdings" panose="05000000000000000000" pitchFamily="2" charset="2"/>
                  <a:buChar char="n"/>
                </a:pPr>
                <a:r>
                  <a:rPr lang="zh-CN" altLang="en-US" sz="2585" dirty="0"/>
                  <a:t> 增强推荐模型的泛化能力，即增强对新样本的适应能力</a:t>
                </a:r>
                <a:endParaRPr lang="en-US" altLang="zh-CN" sz="2585" dirty="0"/>
              </a:p>
              <a:p>
                <a:pPr lvl="1">
                  <a:buClr>
                    <a:schemeClr val="accent2"/>
                  </a:buClr>
                  <a:buFont typeface="Wingdings" panose="05000000000000000000" pitchFamily="2" charset="2"/>
                  <a:buChar char="l"/>
                </a:pPr>
                <a:r>
                  <a:rPr lang="zh-CN" altLang="en-US" sz="2215" dirty="0"/>
                  <a:t>二阶组合特征稀疏，</a:t>
                </a:r>
                <a:r>
                  <a:rPr lang="en-US" altLang="zh-CN" sz="2215" dirty="0"/>
                  <a:t>AND{</a:t>
                </a:r>
                <a:r>
                  <a:rPr lang="en-US" altLang="zh-CN" sz="2215" dirty="0" err="1"/>
                  <a:t>user_browse_history_sku</a:t>
                </a:r>
                <a:r>
                  <a:rPr lang="en-US" altLang="zh-CN" dirty="0" err="1" smtClean="0"/>
                  <a:t>,impression_sku</a:t>
                </a:r>
                <a:r>
                  <a:rPr lang="en-US" altLang="zh-CN" sz="2215" dirty="0"/>
                  <a:t>}</a:t>
                </a:r>
              </a:p>
              <a:p>
                <a:pPr lvl="2">
                  <a:buClr>
                    <a:schemeClr val="accent2"/>
                  </a:buClr>
                  <a:buFont typeface="Wingdings" panose="05000000000000000000" pitchFamily="2" charset="2"/>
                  <a:buChar char="Ø"/>
                </a:pPr>
                <a:r>
                  <a:rPr lang="en-US" altLang="zh-CN" sz="1846" dirty="0" err="1"/>
                  <a:t>Libfm</a:t>
                </a:r>
                <a:r>
                  <a:rPr lang="zh-CN" altLang="en-US" sz="1846" dirty="0"/>
                  <a:t>模型用内积来拟合二阶组合特征的权值</a:t>
                </a:r>
                <a14:m>
                  <m:oMath xmlns:m="http://schemas.openxmlformats.org/officeDocument/2006/math">
                    <m:sSub>
                      <m:sSubPr>
                        <m:ctrlPr>
                          <a:rPr lang="en-US" altLang="zh-CN" i="1" smtClean="0">
                            <a:latin typeface="Cambria Math"/>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i="1">
                        <a:latin typeface="Cambria Math" panose="02040503050406030204" pitchFamily="18" charset="0"/>
                      </a:rPr>
                      <m:t>=</m:t>
                    </m:r>
                    <m:nary>
                      <m:naryPr>
                        <m:chr m:val="∑"/>
                        <m:ctrlPr>
                          <a:rPr lang="en-US" altLang="zh-CN" i="1">
                            <a:latin typeface="Cambria Math"/>
                          </a:rPr>
                        </m:ctrlPr>
                      </m:naryPr>
                      <m:sub>
                        <m:r>
                          <m:rPr>
                            <m:brk m:alnAt="23"/>
                          </m:rPr>
                          <a:rPr lang="en-US" altLang="zh-CN" i="1">
                            <a:latin typeface="Cambria Math" panose="02040503050406030204" pitchFamily="18" charset="0"/>
                          </a:rPr>
                          <m:t>𝑓</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𝑓</m:t>
                            </m:r>
                          </m:sub>
                        </m:sSub>
                        <m:sSub>
                          <m:sSubPr>
                            <m:ctrlPr>
                              <a:rPr lang="en-US" altLang="zh-CN" i="1">
                                <a:latin typeface="Cambria Math"/>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𝑓</m:t>
                            </m:r>
                          </m:sub>
                        </m:sSub>
                      </m:e>
                    </m:nary>
                  </m:oMath>
                </a14:m>
                <a:endParaRPr lang="en-US" altLang="zh-CN" sz="1846" dirty="0"/>
              </a:p>
              <a:p>
                <a:pPr lvl="2">
                  <a:buClr>
                    <a:schemeClr val="accent2"/>
                  </a:buClr>
                  <a:buFont typeface="Wingdings" panose="05000000000000000000" pitchFamily="2" charset="2"/>
                  <a:buChar char="Ø"/>
                </a:pPr>
                <a:r>
                  <a:rPr lang="en-US" altLang="zh-CN" dirty="0" err="1" smtClean="0"/>
                  <a:t>Wide&amp;Deep</a:t>
                </a:r>
                <a:r>
                  <a:rPr lang="zh-CN" altLang="en-US" dirty="0" smtClean="0"/>
                  <a:t>网络将</a:t>
                </a:r>
                <a:r>
                  <a:rPr lang="en-US" altLang="zh-CN" dirty="0" err="1" smtClean="0"/>
                  <a:t>libfm</a:t>
                </a:r>
                <a:r>
                  <a:rPr lang="zh-CN" altLang="en-US" dirty="0" smtClean="0"/>
                  <a:t>扩展到更高阶的非线性特征组合</a:t>
                </a:r>
                <a:endParaRPr lang="en-US" altLang="zh-CN" dirty="0" smtClean="0"/>
              </a:p>
              <a:p>
                <a:pPr lvl="1">
                  <a:buClr>
                    <a:schemeClr val="accent2"/>
                  </a:buClr>
                  <a:buFont typeface="Wingdings" panose="05000000000000000000" pitchFamily="2" charset="2"/>
                  <a:buChar char="l"/>
                </a:pPr>
                <a:r>
                  <a:rPr lang="zh-CN" altLang="en-US" dirty="0" smtClean="0"/>
                  <a:t>新商品的冷启动问题</a:t>
                </a:r>
                <a:endParaRPr lang="en-US" altLang="zh-CN" dirty="0" smtClean="0"/>
              </a:p>
              <a:p>
                <a:pPr lvl="2">
                  <a:buClr>
                    <a:schemeClr val="accent2"/>
                  </a:buClr>
                  <a:buFont typeface="Wingdings" panose="05000000000000000000" pitchFamily="2" charset="2"/>
                  <a:buChar char="Ø"/>
                </a:pPr>
                <a:r>
                  <a:rPr lang="zh-CN" altLang="en-US" dirty="0" smtClean="0"/>
                  <a:t>基于新商品内容学习特征表示（文本、图片）</a:t>
                </a:r>
                <a:endParaRPr lang="en-US" altLang="zh-CN" dirty="0" smtClean="0"/>
              </a:p>
              <a:p>
                <a:pPr lvl="2">
                  <a:buClr>
                    <a:schemeClr val="accent2"/>
                  </a:buClr>
                  <a:buFont typeface="Wingdings" panose="05000000000000000000" pitchFamily="2" charset="2"/>
                  <a:buChar char="Ø"/>
                </a:pPr>
                <a:r>
                  <a:rPr lang="zh-CN" altLang="en-US" sz="1846" dirty="0"/>
                  <a:t>使用高层次的聚合特征（类别、品牌）</a:t>
                </a:r>
                <a:endParaRPr lang="en-US" altLang="zh-CN" sz="1846" dirty="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3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7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Inception</a:t>
            </a:r>
            <a:r>
              <a:rPr lang="zh-CN" altLang="en-US" dirty="0" smtClean="0"/>
              <a:t>网络结构</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2486339"/>
            <a:ext cx="7886700" cy="2941864"/>
          </a:xfrm>
        </p:spPr>
      </p:pic>
    </p:spTree>
    <p:extLst>
      <p:ext uri="{BB962C8B-B14F-4D97-AF65-F5344CB8AC3E}">
        <p14:creationId xmlns:p14="http://schemas.microsoft.com/office/powerpoint/2010/main" val="143373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CNN embedding</a:t>
            </a:r>
            <a:r>
              <a:rPr lang="zh-CN" altLang="en-US" dirty="0" smtClean="0"/>
              <a:t>统一模型应用</a:t>
            </a:r>
            <a:r>
              <a:rPr lang="en-US" altLang="zh-CN" dirty="0" smtClean="0"/>
              <a:t>-</a:t>
            </a:r>
            <a:r>
              <a:rPr lang="zh-CN" altLang="en-US" dirty="0" smtClean="0"/>
              <a:t>合并训练</a:t>
            </a:r>
            <a:endParaRPr lang="zh-CN" altLang="en-US" dirty="0"/>
          </a:p>
        </p:txBody>
      </p:sp>
      <p:graphicFrame>
        <p:nvGraphicFramePr>
          <p:cNvPr id="5" name="内容占位符 4"/>
          <p:cNvGraphicFramePr>
            <a:graphicFrameLocks noGrp="1"/>
          </p:cNvGraphicFramePr>
          <p:nvPr>
            <p:ph idx="1"/>
            <p:extLst/>
          </p:nvPr>
        </p:nvGraphicFramePr>
        <p:xfrm>
          <a:off x="628651" y="2330728"/>
          <a:ext cx="7886700" cy="4016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6" name="内容占位符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43199" y="2143259"/>
            <a:ext cx="422300" cy="519754"/>
          </a:xfrm>
          <a:prstGeom prst="rect">
            <a:avLst/>
          </a:prstGeom>
        </p:spPr>
      </p:pic>
      <p:pic>
        <p:nvPicPr>
          <p:cNvPr id="67" name="图片 6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0144" y="2133366"/>
            <a:ext cx="425563" cy="523770"/>
          </a:xfrm>
          <a:prstGeom prst="rect">
            <a:avLst/>
          </a:prstGeom>
        </p:spPr>
      </p:pic>
      <p:sp>
        <p:nvSpPr>
          <p:cNvPr id="68" name="圆角矩形 67"/>
          <p:cNvSpPr/>
          <p:nvPr/>
        </p:nvSpPr>
        <p:spPr>
          <a:xfrm>
            <a:off x="1296740" y="2930019"/>
            <a:ext cx="1058542" cy="394136"/>
          </a:xfrm>
          <a:prstGeom prst="roundRect">
            <a:avLst/>
          </a:prstGeom>
          <a:solidFill>
            <a:schemeClr val="accent1">
              <a:lumMod val="7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2" dirty="0">
                <a:solidFill>
                  <a:schemeClr val="tx1"/>
                </a:solidFill>
              </a:rPr>
              <a:t>Inception</a:t>
            </a:r>
            <a:endParaRPr lang="zh-CN" altLang="en-US" sz="1662" dirty="0">
              <a:solidFill>
                <a:schemeClr val="tx1"/>
              </a:solidFill>
            </a:endParaRPr>
          </a:p>
        </p:txBody>
      </p:sp>
      <p:sp>
        <p:nvSpPr>
          <p:cNvPr id="69" name="矩形 68"/>
          <p:cNvSpPr/>
          <p:nvPr/>
        </p:nvSpPr>
        <p:spPr>
          <a:xfrm>
            <a:off x="1296740" y="3591394"/>
            <a:ext cx="548066" cy="246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a:t>
            </a:r>
            <a:endParaRPr lang="zh-CN" altLang="en-US" sz="831" dirty="0">
              <a:solidFill>
                <a:schemeClr val="tx1"/>
              </a:solidFill>
            </a:endParaRPr>
          </a:p>
        </p:txBody>
      </p:sp>
      <p:cxnSp>
        <p:nvCxnSpPr>
          <p:cNvPr id="70" name="直接箭头连接符 69"/>
          <p:cNvCxnSpPr>
            <a:endCxn id="68" idx="0"/>
          </p:cNvCxnSpPr>
          <p:nvPr/>
        </p:nvCxnSpPr>
        <p:spPr>
          <a:xfrm>
            <a:off x="1718671" y="2572495"/>
            <a:ext cx="107340" cy="357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8" idx="2"/>
          </p:cNvCxnSpPr>
          <p:nvPr/>
        </p:nvCxnSpPr>
        <p:spPr>
          <a:xfrm flipH="1">
            <a:off x="1438961" y="3324155"/>
            <a:ext cx="387050" cy="25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855049" y="3318151"/>
            <a:ext cx="292690" cy="25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1901446" y="3580754"/>
            <a:ext cx="548066" cy="246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a:t>
            </a:r>
            <a:endParaRPr lang="zh-CN" altLang="en-US" sz="831" dirty="0">
              <a:solidFill>
                <a:schemeClr val="tx1"/>
              </a:solidFill>
            </a:endParaRPr>
          </a:p>
        </p:txBody>
      </p:sp>
      <p:sp>
        <p:nvSpPr>
          <p:cNvPr id="74" name="矩形 73"/>
          <p:cNvSpPr/>
          <p:nvPr/>
        </p:nvSpPr>
        <p:spPr>
          <a:xfrm>
            <a:off x="1045031" y="4094356"/>
            <a:ext cx="1657347"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Embedding Concatenate</a:t>
            </a:r>
            <a:endParaRPr lang="zh-CN" altLang="en-US" sz="831" dirty="0">
              <a:solidFill>
                <a:schemeClr val="tx1"/>
              </a:solidFill>
            </a:endParaRPr>
          </a:p>
        </p:txBody>
      </p:sp>
      <p:sp>
        <p:nvSpPr>
          <p:cNvPr id="75" name="矩形 74"/>
          <p:cNvSpPr/>
          <p:nvPr/>
        </p:nvSpPr>
        <p:spPr>
          <a:xfrm>
            <a:off x="1337563" y="4603554"/>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sp>
        <p:nvSpPr>
          <p:cNvPr id="76" name="矩形 75"/>
          <p:cNvSpPr/>
          <p:nvPr/>
        </p:nvSpPr>
        <p:spPr>
          <a:xfrm>
            <a:off x="1541898" y="5097059"/>
            <a:ext cx="678486"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cxnSp>
        <p:nvCxnSpPr>
          <p:cNvPr id="77" name="直接箭头连接符 76"/>
          <p:cNvCxnSpPr/>
          <p:nvPr/>
        </p:nvCxnSpPr>
        <p:spPr>
          <a:xfrm>
            <a:off x="1581015" y="3831500"/>
            <a:ext cx="292690" cy="25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1844806" y="3829605"/>
            <a:ext cx="279710" cy="25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4" idx="2"/>
            <a:endCxn id="75" idx="0"/>
          </p:cNvCxnSpPr>
          <p:nvPr/>
        </p:nvCxnSpPr>
        <p:spPr>
          <a:xfrm>
            <a:off x="1873705" y="4339038"/>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1865542" y="4831407"/>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898321" y="2577563"/>
            <a:ext cx="1110340" cy="2256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Sparse Feature Input ns1</a:t>
            </a:r>
            <a:endParaRPr lang="zh-CN" altLang="en-US" sz="831" dirty="0">
              <a:solidFill>
                <a:schemeClr val="tx1"/>
              </a:solidFill>
            </a:endParaRPr>
          </a:p>
        </p:txBody>
      </p:sp>
      <p:sp>
        <p:nvSpPr>
          <p:cNvPr id="82" name="矩形 81"/>
          <p:cNvSpPr/>
          <p:nvPr/>
        </p:nvSpPr>
        <p:spPr>
          <a:xfrm>
            <a:off x="4196441" y="2577563"/>
            <a:ext cx="1110340" cy="2256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Sparse Feature Input ns2</a:t>
            </a:r>
            <a:endParaRPr lang="zh-CN" altLang="en-US" sz="831" dirty="0">
              <a:solidFill>
                <a:schemeClr val="tx1"/>
              </a:solidFill>
            </a:endParaRPr>
          </a:p>
        </p:txBody>
      </p:sp>
      <p:sp>
        <p:nvSpPr>
          <p:cNvPr id="83" name="矩形 82"/>
          <p:cNvSpPr/>
          <p:nvPr/>
        </p:nvSpPr>
        <p:spPr>
          <a:xfrm>
            <a:off x="5739494" y="2577562"/>
            <a:ext cx="1110340" cy="2256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Cross product ns1*ns2</a:t>
            </a:r>
            <a:endParaRPr lang="zh-CN" altLang="en-US" sz="831" dirty="0">
              <a:solidFill>
                <a:schemeClr val="tx1"/>
              </a:solidFill>
            </a:endParaRPr>
          </a:p>
        </p:txBody>
      </p:sp>
      <p:sp>
        <p:nvSpPr>
          <p:cNvPr id="84" name="矩形 83"/>
          <p:cNvSpPr/>
          <p:nvPr/>
        </p:nvSpPr>
        <p:spPr>
          <a:xfrm>
            <a:off x="7013123" y="2577561"/>
            <a:ext cx="1110340" cy="2256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Cross product ns1*ns3</a:t>
            </a:r>
            <a:endParaRPr lang="zh-CN" altLang="en-US" sz="831" dirty="0">
              <a:solidFill>
                <a:schemeClr val="tx1"/>
              </a:solidFill>
            </a:endParaRPr>
          </a:p>
        </p:txBody>
      </p:sp>
      <p:sp>
        <p:nvSpPr>
          <p:cNvPr id="85" name="文本框 84"/>
          <p:cNvSpPr txBox="1"/>
          <p:nvPr/>
        </p:nvSpPr>
        <p:spPr>
          <a:xfrm>
            <a:off x="5394344" y="2431394"/>
            <a:ext cx="332142" cy="348109"/>
          </a:xfrm>
          <a:prstGeom prst="rect">
            <a:avLst/>
          </a:prstGeom>
          <a:noFill/>
        </p:spPr>
        <p:txBody>
          <a:bodyPr wrap="none" rtlCol="0">
            <a:spAutoFit/>
          </a:bodyPr>
          <a:lstStyle/>
          <a:p>
            <a:r>
              <a:rPr lang="en-US" altLang="zh-CN" sz="1662" dirty="0"/>
              <a:t>…</a:t>
            </a:r>
            <a:endParaRPr lang="zh-CN" altLang="en-US" sz="1662" dirty="0"/>
          </a:p>
        </p:txBody>
      </p:sp>
      <p:sp>
        <p:nvSpPr>
          <p:cNvPr id="86" name="文本框 85"/>
          <p:cNvSpPr txBox="1"/>
          <p:nvPr/>
        </p:nvSpPr>
        <p:spPr>
          <a:xfrm>
            <a:off x="8129762" y="2431394"/>
            <a:ext cx="332142" cy="348109"/>
          </a:xfrm>
          <a:prstGeom prst="rect">
            <a:avLst/>
          </a:prstGeom>
          <a:noFill/>
        </p:spPr>
        <p:txBody>
          <a:bodyPr wrap="none" rtlCol="0">
            <a:spAutoFit/>
          </a:bodyPr>
          <a:lstStyle/>
          <a:p>
            <a:r>
              <a:rPr lang="en-US" altLang="zh-CN" sz="1662" dirty="0"/>
              <a:t>…</a:t>
            </a:r>
            <a:endParaRPr lang="zh-CN" altLang="en-US" sz="1662" dirty="0"/>
          </a:p>
        </p:txBody>
      </p:sp>
      <p:cxnSp>
        <p:nvCxnSpPr>
          <p:cNvPr id="87" name="直接箭头连接符 86"/>
          <p:cNvCxnSpPr/>
          <p:nvPr/>
        </p:nvCxnSpPr>
        <p:spPr>
          <a:xfrm>
            <a:off x="3450793" y="2793133"/>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4751611" y="2803179"/>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6331147" y="2803179"/>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7568293" y="2803179"/>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373232" y="3073597"/>
            <a:ext cx="171450" cy="1795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92" name="流程图: 联系 91"/>
          <p:cNvSpPr/>
          <p:nvPr/>
        </p:nvSpPr>
        <p:spPr>
          <a:xfrm>
            <a:off x="4665885" y="3073597"/>
            <a:ext cx="171450" cy="1795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93" name="流程图: 联系 92"/>
          <p:cNvSpPr/>
          <p:nvPr/>
        </p:nvSpPr>
        <p:spPr>
          <a:xfrm>
            <a:off x="6253585" y="3063549"/>
            <a:ext cx="171450" cy="1795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94" name="流程图: 联系 93"/>
          <p:cNvSpPr/>
          <p:nvPr/>
        </p:nvSpPr>
        <p:spPr>
          <a:xfrm>
            <a:off x="7490732" y="3060195"/>
            <a:ext cx="171450" cy="1795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2"/>
          </a:p>
        </p:txBody>
      </p:sp>
      <p:sp>
        <p:nvSpPr>
          <p:cNvPr id="95" name="矩形 94"/>
          <p:cNvSpPr/>
          <p:nvPr/>
        </p:nvSpPr>
        <p:spPr>
          <a:xfrm>
            <a:off x="4694433" y="3617651"/>
            <a:ext cx="1657347"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31" dirty="0">
                <a:solidFill>
                  <a:schemeClr val="tx1"/>
                </a:solidFill>
              </a:rPr>
              <a:t>Weights Concatenate</a:t>
            </a:r>
            <a:endParaRPr lang="zh-CN" altLang="en-US" sz="831" dirty="0">
              <a:solidFill>
                <a:schemeClr val="tx1"/>
              </a:solidFill>
            </a:endParaRPr>
          </a:p>
        </p:txBody>
      </p:sp>
      <p:cxnSp>
        <p:nvCxnSpPr>
          <p:cNvPr id="96" name="直接箭头连接符 95"/>
          <p:cNvCxnSpPr/>
          <p:nvPr/>
        </p:nvCxnSpPr>
        <p:spPr>
          <a:xfrm>
            <a:off x="3477213" y="3237874"/>
            <a:ext cx="1746626" cy="379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4753391" y="3247041"/>
            <a:ext cx="640953" cy="370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4" idx="4"/>
          </p:cNvCxnSpPr>
          <p:nvPr/>
        </p:nvCxnSpPr>
        <p:spPr>
          <a:xfrm flipH="1">
            <a:off x="5958540" y="3239724"/>
            <a:ext cx="1617917"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93" idx="4"/>
          </p:cNvCxnSpPr>
          <p:nvPr/>
        </p:nvCxnSpPr>
        <p:spPr>
          <a:xfrm flipH="1">
            <a:off x="5788035" y="3243076"/>
            <a:ext cx="551275" cy="364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4985991" y="4110603"/>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sp>
        <p:nvSpPr>
          <p:cNvPr id="101" name="矩形 100"/>
          <p:cNvSpPr/>
          <p:nvPr/>
        </p:nvSpPr>
        <p:spPr>
          <a:xfrm>
            <a:off x="4985991" y="4603554"/>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cxnSp>
        <p:nvCxnSpPr>
          <p:cNvPr id="102" name="直接箭头连接符 101"/>
          <p:cNvCxnSpPr/>
          <p:nvPr/>
        </p:nvCxnSpPr>
        <p:spPr>
          <a:xfrm>
            <a:off x="5521147" y="3862333"/>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5521885" y="4339759"/>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4982305" y="5088294"/>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err="1">
                <a:solidFill>
                  <a:schemeClr val="tx1"/>
                </a:solidFill>
              </a:rPr>
              <a:t>Relu</a:t>
            </a:r>
            <a:endParaRPr lang="zh-CN" altLang="en-US" sz="1015" dirty="0">
              <a:solidFill>
                <a:schemeClr val="tx1"/>
              </a:solidFill>
            </a:endParaRPr>
          </a:p>
        </p:txBody>
      </p:sp>
      <p:cxnSp>
        <p:nvCxnSpPr>
          <p:cNvPr id="105" name="直接箭头连接符 104"/>
          <p:cNvCxnSpPr/>
          <p:nvPr/>
        </p:nvCxnSpPr>
        <p:spPr>
          <a:xfrm>
            <a:off x="5529310" y="4848236"/>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左大括号 105"/>
          <p:cNvSpPr/>
          <p:nvPr/>
        </p:nvSpPr>
        <p:spPr>
          <a:xfrm>
            <a:off x="915515" y="3425339"/>
            <a:ext cx="97972" cy="20736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2"/>
          </a:p>
        </p:txBody>
      </p:sp>
      <p:sp>
        <p:nvSpPr>
          <p:cNvPr id="107" name="右大括号 106"/>
          <p:cNvSpPr/>
          <p:nvPr/>
        </p:nvSpPr>
        <p:spPr>
          <a:xfrm>
            <a:off x="6849833" y="3739994"/>
            <a:ext cx="89810" cy="1592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62"/>
          </a:p>
        </p:txBody>
      </p:sp>
      <p:sp>
        <p:nvSpPr>
          <p:cNvPr id="108" name="文本框 107"/>
          <p:cNvSpPr txBox="1"/>
          <p:nvPr/>
        </p:nvSpPr>
        <p:spPr>
          <a:xfrm>
            <a:off x="7129335" y="4372194"/>
            <a:ext cx="902811" cy="348109"/>
          </a:xfrm>
          <a:prstGeom prst="rect">
            <a:avLst/>
          </a:prstGeom>
          <a:noFill/>
        </p:spPr>
        <p:txBody>
          <a:bodyPr wrap="none" rtlCol="0">
            <a:spAutoFit/>
          </a:bodyPr>
          <a:lstStyle/>
          <a:p>
            <a:r>
              <a:rPr lang="en-US" altLang="zh-CN" sz="1662" dirty="0"/>
              <a:t>LR+DNN</a:t>
            </a:r>
            <a:endParaRPr lang="zh-CN" altLang="en-US" sz="1662" dirty="0"/>
          </a:p>
        </p:txBody>
      </p:sp>
      <p:sp>
        <p:nvSpPr>
          <p:cNvPr id="109" name="文本框 108"/>
          <p:cNvSpPr txBox="1"/>
          <p:nvPr/>
        </p:nvSpPr>
        <p:spPr>
          <a:xfrm>
            <a:off x="51788" y="4226746"/>
            <a:ext cx="1164101" cy="603883"/>
          </a:xfrm>
          <a:prstGeom prst="rect">
            <a:avLst/>
          </a:prstGeom>
          <a:noFill/>
        </p:spPr>
        <p:txBody>
          <a:bodyPr wrap="none" rtlCol="0">
            <a:spAutoFit/>
          </a:bodyPr>
          <a:lstStyle/>
          <a:p>
            <a:r>
              <a:rPr lang="en-US" altLang="zh-CN" sz="1662" dirty="0"/>
              <a:t>CNN</a:t>
            </a:r>
          </a:p>
          <a:p>
            <a:r>
              <a:rPr lang="en-US" altLang="zh-CN" sz="1662" dirty="0"/>
              <a:t>Embedding</a:t>
            </a:r>
            <a:endParaRPr lang="zh-CN" altLang="en-US" sz="1662" dirty="0"/>
          </a:p>
        </p:txBody>
      </p:sp>
      <p:sp>
        <p:nvSpPr>
          <p:cNvPr id="110" name="文本框 109"/>
          <p:cNvSpPr txBox="1"/>
          <p:nvPr/>
        </p:nvSpPr>
        <p:spPr>
          <a:xfrm>
            <a:off x="8129762" y="2802978"/>
            <a:ext cx="814805" cy="717119"/>
          </a:xfrm>
          <a:prstGeom prst="rect">
            <a:avLst/>
          </a:prstGeom>
          <a:noFill/>
        </p:spPr>
        <p:txBody>
          <a:bodyPr wrap="square" rtlCol="0">
            <a:spAutoFit/>
          </a:bodyPr>
          <a:lstStyle/>
          <a:p>
            <a:r>
              <a:rPr lang="en-US" altLang="zh-CN" sz="1015" dirty="0"/>
              <a:t>Weight Lookup &amp; Aggregation</a:t>
            </a:r>
            <a:endParaRPr lang="zh-CN" altLang="en-US" sz="1015" dirty="0"/>
          </a:p>
        </p:txBody>
      </p:sp>
      <p:cxnSp>
        <p:nvCxnSpPr>
          <p:cNvPr id="111" name="直接箭头连接符 110"/>
          <p:cNvCxnSpPr/>
          <p:nvPr/>
        </p:nvCxnSpPr>
        <p:spPr>
          <a:xfrm>
            <a:off x="1865541" y="5322500"/>
            <a:ext cx="1031326" cy="457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2702379" y="6304229"/>
            <a:ext cx="1077682" cy="2446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Unify model Loss</a:t>
            </a:r>
            <a:endParaRPr lang="zh-CN" altLang="en-US" sz="1015" dirty="0">
              <a:solidFill>
                <a:schemeClr val="tx1"/>
              </a:solidFill>
            </a:endParaRPr>
          </a:p>
        </p:txBody>
      </p:sp>
      <p:cxnSp>
        <p:nvCxnSpPr>
          <p:cNvPr id="113" name="直接箭头连接符 112"/>
          <p:cNvCxnSpPr/>
          <p:nvPr/>
        </p:nvCxnSpPr>
        <p:spPr>
          <a:xfrm flipH="1">
            <a:off x="3544681" y="5332978"/>
            <a:ext cx="1986398" cy="44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2702378" y="5808030"/>
            <a:ext cx="1077682" cy="246333"/>
          </a:xfrm>
          <a:prstGeom prst="rect">
            <a:avLst/>
          </a:prstGeom>
          <a:solidFill>
            <a:schemeClr val="accent1">
              <a:lumMod val="60000"/>
              <a:lumOff val="4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15" dirty="0">
                <a:solidFill>
                  <a:schemeClr val="tx1"/>
                </a:solidFill>
              </a:rPr>
              <a:t>DNN</a:t>
            </a:r>
            <a:endParaRPr lang="zh-CN" altLang="en-US" sz="1015" dirty="0">
              <a:solidFill>
                <a:schemeClr val="tx1"/>
              </a:solidFill>
            </a:endParaRPr>
          </a:p>
        </p:txBody>
      </p:sp>
      <p:cxnSp>
        <p:nvCxnSpPr>
          <p:cNvPr id="116" name="直接箭头连接符 115"/>
          <p:cNvCxnSpPr/>
          <p:nvPr/>
        </p:nvCxnSpPr>
        <p:spPr>
          <a:xfrm>
            <a:off x="3241220" y="6052802"/>
            <a:ext cx="2698" cy="26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181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1571</TotalTime>
  <Words>1249</Words>
  <Application>Microsoft Office PowerPoint</Application>
  <PresentationFormat>全屏显示(4:3)</PresentationFormat>
  <Paragraphs>243</Paragraphs>
  <Slides>28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Equation</vt:lpstr>
      <vt:lpstr>表示学习、站外排序及竞价</vt:lpstr>
      <vt:lpstr>方向和成员</vt:lpstr>
      <vt:lpstr>表示学习在广告推荐统一模型中的应用</vt:lpstr>
      <vt:lpstr>提    纲</vt:lpstr>
      <vt:lpstr>表示学习的定义</vt:lpstr>
      <vt:lpstr>表示学习的定义</vt:lpstr>
      <vt:lpstr>表示学习的作用</vt:lpstr>
      <vt:lpstr>Inception网络结构</vt:lpstr>
      <vt:lpstr>CNN embedding统一模型应用-合并训练</vt:lpstr>
      <vt:lpstr>CNN embedding统一模型应用-分别训练&amp;在线服务</vt:lpstr>
      <vt:lpstr>站外排序</vt:lpstr>
      <vt:lpstr>竞价机制背景</vt:lpstr>
      <vt:lpstr>三种机制的特点</vt:lpstr>
      <vt:lpstr>站外业务背景</vt:lpstr>
      <vt:lpstr>站外业务背景</vt:lpstr>
      <vt:lpstr>站外业务背景</vt:lpstr>
      <vt:lpstr>排序机制(站外)</vt:lpstr>
      <vt:lpstr>排序机制(站外)</vt:lpstr>
      <vt:lpstr>排序机制(中间页)</vt:lpstr>
      <vt:lpstr>排序机制(直投)</vt:lpstr>
      <vt:lpstr>模块架构</vt:lpstr>
      <vt:lpstr>ADX竞价</vt:lpstr>
      <vt:lpstr>背景</vt:lpstr>
      <vt:lpstr>背景</vt:lpstr>
      <vt:lpstr>背景</vt:lpstr>
      <vt:lpstr>背景</vt:lpstr>
      <vt:lpstr>Bidding</vt:lpstr>
      <vt:lpstr>Bidding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ranking and bidding</dc:title>
  <dc:creator>ly yi</dc:creator>
  <cp:lastModifiedBy>Bill Gates</cp:lastModifiedBy>
  <cp:revision>49</cp:revision>
  <dcterms:created xsi:type="dcterms:W3CDTF">2016-08-28T15:28:12Z</dcterms:created>
  <dcterms:modified xsi:type="dcterms:W3CDTF">2016-08-30T08:00:15Z</dcterms:modified>
</cp:coreProperties>
</file>