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7" r:id="rId2"/>
    <p:sldId id="300" r:id="rId3"/>
    <p:sldId id="315" r:id="rId4"/>
    <p:sldId id="294" r:id="rId5"/>
    <p:sldId id="317" r:id="rId6"/>
    <p:sldId id="296" r:id="rId7"/>
    <p:sldId id="308" r:id="rId8"/>
    <p:sldId id="309" r:id="rId9"/>
    <p:sldId id="306" r:id="rId10"/>
    <p:sldId id="311" r:id="rId11"/>
    <p:sldId id="305" r:id="rId12"/>
    <p:sldId id="312" r:id="rId13"/>
    <p:sldId id="316" r:id="rId14"/>
    <p:sldId id="286" r:id="rId15"/>
    <p:sldId id="285" r:id="rId16"/>
    <p:sldId id="289" r:id="rId17"/>
    <p:sldId id="25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6BA"/>
    <a:srgbClr val="0000FF"/>
    <a:srgbClr val="FFFFFF"/>
    <a:srgbClr val="DC483A"/>
    <a:srgbClr val="D1D1F0"/>
    <a:srgbClr val="CC0000"/>
    <a:srgbClr val="FFDF79"/>
    <a:srgbClr val="FF505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56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B909F-EB54-42D3-A034-E207F5373AB0}" type="doc">
      <dgm:prSet loTypeId="urn:microsoft.com/office/officeart/2005/8/layout/vProcess5" loCatId="process" qsTypeId="urn:microsoft.com/office/officeart/2005/8/quickstyle/simple3" qsCatId="simple" csTypeId="urn:microsoft.com/office/officeart/2005/8/colors/accent2_2" csCatId="accent2" phldr="1"/>
      <dgm:spPr/>
    </dgm:pt>
    <dgm:pt modelId="{D8E96E50-E49A-41D6-BBFC-80E47467A483}">
      <dgm:prSet phldrT="[文本]"/>
      <dgm:spPr/>
      <dgm:t>
        <a:bodyPr/>
        <a:lstStyle/>
        <a:p>
          <a:r>
            <a:rPr lang="zh-CN" altLang="en-US" dirty="0" smtClean="0"/>
            <a:t>      新建空库</a:t>
          </a:r>
          <a:endParaRPr lang="zh-CN" altLang="en-US" dirty="0"/>
        </a:p>
      </dgm:t>
    </dgm:pt>
    <dgm:pt modelId="{9875B8EA-BF5C-429E-929C-4A206DDA9D1E}" type="parTrans" cxnId="{2B467E37-DB95-4489-AFCA-0C9EA160E2C4}">
      <dgm:prSet/>
      <dgm:spPr/>
      <dgm:t>
        <a:bodyPr/>
        <a:lstStyle/>
        <a:p>
          <a:endParaRPr lang="zh-CN" altLang="en-US"/>
        </a:p>
      </dgm:t>
    </dgm:pt>
    <dgm:pt modelId="{01A71A0A-A044-4F7E-A3C5-982996252866}" type="sibTrans" cxnId="{2B467E37-DB95-4489-AFCA-0C9EA160E2C4}">
      <dgm:prSet/>
      <dgm:spPr/>
      <dgm:t>
        <a:bodyPr/>
        <a:lstStyle/>
        <a:p>
          <a:endParaRPr lang="zh-CN" altLang="en-US"/>
        </a:p>
      </dgm:t>
    </dgm:pt>
    <dgm:pt modelId="{D8336CA7-AEDA-4153-BB5E-868E492B6138}">
      <dgm:prSet phldrT="[文本]"/>
      <dgm:spPr/>
      <dgm:t>
        <a:bodyPr/>
        <a:lstStyle/>
        <a:p>
          <a:r>
            <a:rPr lang="zh-CN" altLang="en-US" dirty="0" smtClean="0"/>
            <a:t>       基于</a:t>
          </a:r>
          <a:r>
            <a:rPr lang="en-US" altLang="zh-CN" dirty="0" smtClean="0"/>
            <a:t>SVN</a:t>
          </a:r>
          <a:r>
            <a:rPr lang="zh-CN" altLang="en-US" dirty="0" smtClean="0"/>
            <a:t>路径创建</a:t>
          </a:r>
          <a:endParaRPr lang="zh-CN" altLang="en-US" dirty="0"/>
        </a:p>
      </dgm:t>
    </dgm:pt>
    <dgm:pt modelId="{29244831-DB92-47E5-A86C-0FB68C1F1D33}" type="parTrans" cxnId="{07EB5400-2313-496C-A33E-9E66BFA21314}">
      <dgm:prSet/>
      <dgm:spPr/>
      <dgm:t>
        <a:bodyPr/>
        <a:lstStyle/>
        <a:p>
          <a:endParaRPr lang="zh-CN" altLang="en-US"/>
        </a:p>
      </dgm:t>
    </dgm:pt>
    <dgm:pt modelId="{2827441E-54B3-4051-B171-EF618ED88391}" type="sibTrans" cxnId="{07EB5400-2313-496C-A33E-9E66BFA21314}">
      <dgm:prSet/>
      <dgm:spPr/>
      <dgm:t>
        <a:bodyPr/>
        <a:lstStyle/>
        <a:p>
          <a:endParaRPr lang="zh-CN" altLang="en-US"/>
        </a:p>
      </dgm:t>
    </dgm:pt>
    <dgm:pt modelId="{9DD1AFEF-592F-4A5C-B25F-8E8633083CF9}">
      <dgm:prSet phldrT="[文本]"/>
      <dgm:spPr/>
      <dgm:t>
        <a:bodyPr/>
        <a:lstStyle/>
        <a:p>
          <a:r>
            <a:rPr lang="zh-CN" altLang="en-US" dirty="0" smtClean="0"/>
            <a:t>      基于</a:t>
          </a:r>
          <a:r>
            <a:rPr lang="en-US" altLang="zh-CN" dirty="0" err="1" smtClean="0"/>
            <a:t>jone</a:t>
          </a:r>
          <a:r>
            <a:rPr lang="zh-CN" altLang="en-US" dirty="0" smtClean="0"/>
            <a:t>应用创建</a:t>
          </a:r>
          <a:endParaRPr lang="zh-CN" altLang="en-US" dirty="0"/>
        </a:p>
      </dgm:t>
    </dgm:pt>
    <dgm:pt modelId="{DAAA93A7-12B9-4738-9C8E-C732AB8E31EB}" type="parTrans" cxnId="{38AC00A1-245A-43F0-99C0-9A94E8756A08}">
      <dgm:prSet/>
      <dgm:spPr/>
      <dgm:t>
        <a:bodyPr/>
        <a:lstStyle/>
        <a:p>
          <a:endParaRPr lang="zh-CN" altLang="en-US"/>
        </a:p>
      </dgm:t>
    </dgm:pt>
    <dgm:pt modelId="{2540B9B0-12B7-4478-A3C6-31C3691755D2}" type="sibTrans" cxnId="{38AC00A1-245A-43F0-99C0-9A94E8756A08}">
      <dgm:prSet/>
      <dgm:spPr/>
      <dgm:t>
        <a:bodyPr/>
        <a:lstStyle/>
        <a:p>
          <a:endParaRPr lang="zh-CN" altLang="en-US"/>
        </a:p>
      </dgm:t>
    </dgm:pt>
    <dgm:pt modelId="{7C8E3C4F-BB89-4E57-B4E5-27A8F2BAEDB5}" type="pres">
      <dgm:prSet presAssocID="{348B909F-EB54-42D3-A034-E207F5373AB0}" presName="outerComposite" presStyleCnt="0">
        <dgm:presLayoutVars>
          <dgm:chMax val="5"/>
          <dgm:dir/>
          <dgm:resizeHandles val="exact"/>
        </dgm:presLayoutVars>
      </dgm:prSet>
      <dgm:spPr/>
    </dgm:pt>
    <dgm:pt modelId="{9E4C966C-EC09-4DE1-8D67-993EC089B231}" type="pres">
      <dgm:prSet presAssocID="{348B909F-EB54-42D3-A034-E207F5373AB0}" presName="dummyMaxCanvas" presStyleCnt="0">
        <dgm:presLayoutVars/>
      </dgm:prSet>
      <dgm:spPr/>
    </dgm:pt>
    <dgm:pt modelId="{069AD670-139E-4A95-ADD1-4DB04F3E3DBA}" type="pres">
      <dgm:prSet presAssocID="{348B909F-EB54-42D3-A034-E207F5373AB0}" presName="ThreeNodes_1" presStyleLbl="node1" presStyleIdx="0" presStyleCnt="3" custLinFactNeighborY="-88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50E605-6EB9-4BDB-B6ED-7A71CBA3F15F}" type="pres">
      <dgm:prSet presAssocID="{348B909F-EB54-42D3-A034-E207F5373AB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BDA-40D3-4667-9428-7B9ECC970A48}" type="pres">
      <dgm:prSet presAssocID="{348B909F-EB54-42D3-A034-E207F5373AB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4898BB-1C95-4530-8F29-F6DC75975D41}" type="pres">
      <dgm:prSet presAssocID="{348B909F-EB54-42D3-A034-E207F5373AB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AF6642-BCFA-43E6-8730-948B626D052C}" type="pres">
      <dgm:prSet presAssocID="{348B909F-EB54-42D3-A034-E207F5373AB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B77D0E-BCAB-4DB5-B05A-CB0C6EE72981}" type="pres">
      <dgm:prSet presAssocID="{348B909F-EB54-42D3-A034-E207F5373AB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571069-0EAC-42C7-AB07-3F0E3B6F9F2F}" type="pres">
      <dgm:prSet presAssocID="{348B909F-EB54-42D3-A034-E207F5373AB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E0B53E-9109-4EE3-8518-722E20F70490}" type="pres">
      <dgm:prSet presAssocID="{348B909F-EB54-42D3-A034-E207F5373AB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664C2B-72EE-4A94-8D2C-1723BFAAF27D}" type="presOf" srcId="{348B909F-EB54-42D3-A034-E207F5373AB0}" destId="{7C8E3C4F-BB89-4E57-B4E5-27A8F2BAEDB5}" srcOrd="0" destOrd="0" presId="urn:microsoft.com/office/officeart/2005/8/layout/vProcess5"/>
    <dgm:cxn modelId="{2CA291D7-AEB3-404F-85DF-F4B40687F655}" type="presOf" srcId="{9DD1AFEF-592F-4A5C-B25F-8E8633083CF9}" destId="{069AD670-139E-4A95-ADD1-4DB04F3E3DBA}" srcOrd="0" destOrd="0" presId="urn:microsoft.com/office/officeart/2005/8/layout/vProcess5"/>
    <dgm:cxn modelId="{38AC00A1-245A-43F0-99C0-9A94E8756A08}" srcId="{348B909F-EB54-42D3-A034-E207F5373AB0}" destId="{9DD1AFEF-592F-4A5C-B25F-8E8633083CF9}" srcOrd="0" destOrd="0" parTransId="{DAAA93A7-12B9-4738-9C8E-C732AB8E31EB}" sibTransId="{2540B9B0-12B7-4478-A3C6-31C3691755D2}"/>
    <dgm:cxn modelId="{3333733E-2A5D-48F8-AE39-B7222FFF3895}" type="presOf" srcId="{D8E96E50-E49A-41D6-BBFC-80E47467A483}" destId="{79823BDA-40D3-4667-9428-7B9ECC970A48}" srcOrd="0" destOrd="0" presId="urn:microsoft.com/office/officeart/2005/8/layout/vProcess5"/>
    <dgm:cxn modelId="{2F8BA7AD-4DF2-4AD6-92F6-ECD0B528FAF0}" type="presOf" srcId="{D8E96E50-E49A-41D6-BBFC-80E47467A483}" destId="{64E0B53E-9109-4EE3-8518-722E20F70490}" srcOrd="1" destOrd="0" presId="urn:microsoft.com/office/officeart/2005/8/layout/vProcess5"/>
    <dgm:cxn modelId="{07EB5400-2313-496C-A33E-9E66BFA21314}" srcId="{348B909F-EB54-42D3-A034-E207F5373AB0}" destId="{D8336CA7-AEDA-4153-BB5E-868E492B6138}" srcOrd="1" destOrd="0" parTransId="{29244831-DB92-47E5-A86C-0FB68C1F1D33}" sibTransId="{2827441E-54B3-4051-B171-EF618ED88391}"/>
    <dgm:cxn modelId="{29720553-2FD2-4602-AE5C-DADA87D6AF3A}" type="presOf" srcId="{2827441E-54B3-4051-B171-EF618ED88391}" destId="{29AF6642-BCFA-43E6-8730-948B626D052C}" srcOrd="0" destOrd="0" presId="urn:microsoft.com/office/officeart/2005/8/layout/vProcess5"/>
    <dgm:cxn modelId="{6DE8FC30-5325-44B5-AD87-36112D380FAD}" type="presOf" srcId="{2540B9B0-12B7-4478-A3C6-31C3691755D2}" destId="{574898BB-1C95-4530-8F29-F6DC75975D41}" srcOrd="0" destOrd="0" presId="urn:microsoft.com/office/officeart/2005/8/layout/vProcess5"/>
    <dgm:cxn modelId="{DEB6B8CA-467B-4A9E-995C-2AE395D92075}" type="presOf" srcId="{D8336CA7-AEDA-4153-BB5E-868E492B6138}" destId="{7650E605-6EB9-4BDB-B6ED-7A71CBA3F15F}" srcOrd="0" destOrd="0" presId="urn:microsoft.com/office/officeart/2005/8/layout/vProcess5"/>
    <dgm:cxn modelId="{3666357D-943F-49C4-8AF5-E97FB802B938}" type="presOf" srcId="{D8336CA7-AEDA-4153-BB5E-868E492B6138}" destId="{0E571069-0EAC-42C7-AB07-3F0E3B6F9F2F}" srcOrd="1" destOrd="0" presId="urn:microsoft.com/office/officeart/2005/8/layout/vProcess5"/>
    <dgm:cxn modelId="{2B467E37-DB95-4489-AFCA-0C9EA160E2C4}" srcId="{348B909F-EB54-42D3-A034-E207F5373AB0}" destId="{D8E96E50-E49A-41D6-BBFC-80E47467A483}" srcOrd="2" destOrd="0" parTransId="{9875B8EA-BF5C-429E-929C-4A206DDA9D1E}" sibTransId="{01A71A0A-A044-4F7E-A3C5-982996252866}"/>
    <dgm:cxn modelId="{8C1F555A-8764-48F6-A9F6-EB386FBC34E0}" type="presOf" srcId="{9DD1AFEF-592F-4A5C-B25F-8E8633083CF9}" destId="{D7B77D0E-BCAB-4DB5-B05A-CB0C6EE72981}" srcOrd="1" destOrd="0" presId="urn:microsoft.com/office/officeart/2005/8/layout/vProcess5"/>
    <dgm:cxn modelId="{36CA36C7-EA84-4363-B547-E1BB1AFA0BCC}" type="presParOf" srcId="{7C8E3C4F-BB89-4E57-B4E5-27A8F2BAEDB5}" destId="{9E4C966C-EC09-4DE1-8D67-993EC089B231}" srcOrd="0" destOrd="0" presId="urn:microsoft.com/office/officeart/2005/8/layout/vProcess5"/>
    <dgm:cxn modelId="{C69F337E-97D6-4119-98C0-B42589A2B0F7}" type="presParOf" srcId="{7C8E3C4F-BB89-4E57-B4E5-27A8F2BAEDB5}" destId="{069AD670-139E-4A95-ADD1-4DB04F3E3DBA}" srcOrd="1" destOrd="0" presId="urn:microsoft.com/office/officeart/2005/8/layout/vProcess5"/>
    <dgm:cxn modelId="{C46C5B38-06E4-4078-AD0A-ED3E61CC6849}" type="presParOf" srcId="{7C8E3C4F-BB89-4E57-B4E5-27A8F2BAEDB5}" destId="{7650E605-6EB9-4BDB-B6ED-7A71CBA3F15F}" srcOrd="2" destOrd="0" presId="urn:microsoft.com/office/officeart/2005/8/layout/vProcess5"/>
    <dgm:cxn modelId="{9F94DD11-D1DE-4F6B-96B6-3540D7467A81}" type="presParOf" srcId="{7C8E3C4F-BB89-4E57-B4E5-27A8F2BAEDB5}" destId="{79823BDA-40D3-4667-9428-7B9ECC970A48}" srcOrd="3" destOrd="0" presId="urn:microsoft.com/office/officeart/2005/8/layout/vProcess5"/>
    <dgm:cxn modelId="{CB0D0BA9-42B7-4A31-AA50-601E0ECEB467}" type="presParOf" srcId="{7C8E3C4F-BB89-4E57-B4E5-27A8F2BAEDB5}" destId="{574898BB-1C95-4530-8F29-F6DC75975D41}" srcOrd="4" destOrd="0" presId="urn:microsoft.com/office/officeart/2005/8/layout/vProcess5"/>
    <dgm:cxn modelId="{A0657005-C58D-4416-B3F0-0E15C5F3E04E}" type="presParOf" srcId="{7C8E3C4F-BB89-4E57-B4E5-27A8F2BAEDB5}" destId="{29AF6642-BCFA-43E6-8730-948B626D052C}" srcOrd="5" destOrd="0" presId="urn:microsoft.com/office/officeart/2005/8/layout/vProcess5"/>
    <dgm:cxn modelId="{E319BC6B-9B4E-435D-80A1-2C5883D48C3F}" type="presParOf" srcId="{7C8E3C4F-BB89-4E57-B4E5-27A8F2BAEDB5}" destId="{D7B77D0E-BCAB-4DB5-B05A-CB0C6EE72981}" srcOrd="6" destOrd="0" presId="urn:microsoft.com/office/officeart/2005/8/layout/vProcess5"/>
    <dgm:cxn modelId="{7DF87795-DAD7-477E-A17E-23319CF82D0E}" type="presParOf" srcId="{7C8E3C4F-BB89-4E57-B4E5-27A8F2BAEDB5}" destId="{0E571069-0EAC-42C7-AB07-3F0E3B6F9F2F}" srcOrd="7" destOrd="0" presId="urn:microsoft.com/office/officeart/2005/8/layout/vProcess5"/>
    <dgm:cxn modelId="{E8A979A4-E330-404B-BFA3-F9B897BEAC14}" type="presParOf" srcId="{7C8E3C4F-BB89-4E57-B4E5-27A8F2BAEDB5}" destId="{64E0B53E-9109-4EE3-8518-722E20F7049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C762024-83EF-4765-B0F7-4901D48F1A58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CDEA415-C3E6-4A8C-A966-68DE8B8FFD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06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700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63154E8-0FF7-4E4E-AADB-600250A4299E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2015/8/14</a:t>
            </a:fld>
            <a:endParaRPr lang="zh-CN" altLang="en-US">
              <a:latin typeface="Arial" charset="0"/>
            </a:endParaRPr>
          </a:p>
        </p:txBody>
      </p:sp>
      <p:sp>
        <p:nvSpPr>
          <p:cNvPr id="29701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53E9A0D-C31C-4D72-B87F-D92955943660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C33E43-26D1-452A-A207-463E17F02119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2015/8/14</a:t>
            </a:fld>
            <a:endParaRPr lang="zh-CN" altLang="en-US">
              <a:latin typeface="Arial" charset="0"/>
            </a:endParaRPr>
          </a:p>
        </p:txBody>
      </p:sp>
      <p:sp>
        <p:nvSpPr>
          <p:cNvPr id="28677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5F30B3A-9BAB-4489-B1EE-5FFCAB554421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C33E43-26D1-452A-A207-463E17F02119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2015/8/14</a:t>
            </a:fld>
            <a:endParaRPr lang="zh-CN" altLang="en-US">
              <a:latin typeface="Arial" charset="0"/>
            </a:endParaRPr>
          </a:p>
        </p:txBody>
      </p:sp>
      <p:sp>
        <p:nvSpPr>
          <p:cNvPr id="28677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5F30B3A-9BAB-4489-B1EE-5FFCAB554421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C33E43-26D1-452A-A207-463E17F02119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2015/8/14</a:t>
            </a:fld>
            <a:endParaRPr lang="zh-CN" altLang="en-US">
              <a:latin typeface="Arial" charset="0"/>
            </a:endParaRPr>
          </a:p>
        </p:txBody>
      </p:sp>
      <p:sp>
        <p:nvSpPr>
          <p:cNvPr id="28677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5F30B3A-9BAB-4489-B1EE-5FFCAB554421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1748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9454096-C1CF-4A3B-85A0-85FA6D966CF2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2015/8/14</a:t>
            </a:fld>
            <a:endParaRPr lang="zh-CN" altLang="en-US">
              <a:latin typeface="Arial" charset="0"/>
            </a:endParaRPr>
          </a:p>
        </p:txBody>
      </p:sp>
      <p:sp>
        <p:nvSpPr>
          <p:cNvPr id="31749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E3A6210-0BD7-4668-8F0B-B6BD916B177E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1748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9454096-C1CF-4A3B-85A0-85FA6D966CF2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2015/8/14</a:t>
            </a:fld>
            <a:endParaRPr lang="zh-CN" altLang="en-US">
              <a:latin typeface="Arial" charset="0"/>
            </a:endParaRPr>
          </a:p>
        </p:txBody>
      </p:sp>
      <p:sp>
        <p:nvSpPr>
          <p:cNvPr id="31749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E3A6210-0BD7-4668-8F0B-B6BD916B177E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E4820-B902-4916-9838-9D64C77179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3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7FE70-61DD-4A0E-A9DA-23368C9764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3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958AD-BCDE-4C73-AA20-A251766C9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14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应用部分3-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68263"/>
            <a:ext cx="91678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829701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053-9A9F-4948-84FA-5BDF380376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70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D4449-2778-49B8-BDB9-9A21A706CA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88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17789-5CB6-430C-BEC0-E6B56BB911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96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A4746-2219-4B14-82C2-1893BD0366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03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E310C-7848-4B4C-9064-8F18A0FC3F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81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E4E1-BC1C-4358-8693-80A744A25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56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EB192-E6DE-4131-BE1E-AAB420D137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92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AEAF6-530F-44E6-AF4A-3AC818B684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71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应用部分3-0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694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6E62ED96-C2C2-4497-B5F8-B76EDF6976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728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f.jd.com/pages/viewpage.action?pageId=46357286" TargetMode="External"/><Relationship Id="rId4" Type="http://schemas.openxmlformats.org/officeDocument/2006/relationships/hyperlink" Target="http://cf.jd.com/pages/viewpage.action?pageId=4635728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source.jd.com/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483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happydeer/article/details/1767936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it-scm@jd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f.jd.com/pages/viewpage.action?pageId=4635482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470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cf.jd.com/pages/viewpage.action?pageId=46354714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://git-scm.com/download/mac" TargetMode="External"/><Relationship Id="rId4" Type="http://schemas.openxmlformats.org/officeDocument/2006/relationships/hyperlink" Target="http://www.eclipse.org/egit/downloa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47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637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f.jd.com/pages/viewpage.action?pageId=4635479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652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f.jd.com/pages/viewpage.action?pageId=4635637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478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://cf.jd.com/pages/viewpage.action?pageId=463565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013" y="1844824"/>
            <a:ext cx="7345362" cy="792014"/>
          </a:xfrm>
        </p:spPr>
        <p:txBody>
          <a:bodyPr/>
          <a:lstStyle/>
          <a:p>
            <a:pPr algn="ctr">
              <a:defRPr/>
            </a:pPr>
            <a:r>
              <a:rPr lang="en-US" altLang="zh-CN" sz="4400" dirty="0" err="1" smtClean="0"/>
              <a:t>Git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使用入门指导</a:t>
            </a:r>
            <a:endParaRPr lang="zh-CN" altLang="en-US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39552" y="4509120"/>
            <a:ext cx="4392488" cy="359222"/>
          </a:xfrm>
        </p:spPr>
        <p:txBody>
          <a:bodyPr/>
          <a:lstStyle/>
          <a:p>
            <a:r>
              <a:rPr lang="en-US" altLang="zh-CN" sz="2000" dirty="0" smtClean="0"/>
              <a:t>2015-8 </a:t>
            </a:r>
            <a:r>
              <a:rPr lang="zh-CN" altLang="en-US" sz="2000" dirty="0" smtClean="0"/>
              <a:t>修订版</a:t>
            </a:r>
            <a:endParaRPr lang="zh-CN" altLang="en-US" sz="20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419872" y="2780928"/>
            <a:ext cx="2376264" cy="624424"/>
          </a:xfrm>
        </p:spPr>
        <p:txBody>
          <a:bodyPr/>
          <a:lstStyle/>
          <a:p>
            <a:r>
              <a:rPr lang="zh-CN" altLang="en-US" dirty="0"/>
              <a:t>配置管理组</a:t>
            </a:r>
            <a:r>
              <a:rPr lang="en-US" altLang="zh-CN" dirty="0"/>
              <a:t>/</a:t>
            </a:r>
            <a:r>
              <a:rPr lang="zh-CN" altLang="en-US" dirty="0"/>
              <a:t>工具部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389856"/>
            <a:ext cx="5013478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实战篇：分支策略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单主干</a:t>
            </a:r>
          </a:p>
        </p:txBody>
      </p:sp>
      <p:cxnSp>
        <p:nvCxnSpPr>
          <p:cNvPr id="10" name="直接连接符 9"/>
          <p:cNvCxnSpPr>
            <a:stCxn id="30" idx="6"/>
          </p:cNvCxnSpPr>
          <p:nvPr/>
        </p:nvCxnSpPr>
        <p:spPr bwMode="auto">
          <a:xfrm>
            <a:off x="655439" y="1544326"/>
            <a:ext cx="568411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1745164" y="2877271"/>
            <a:ext cx="3099516" cy="1246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椭圆 29"/>
          <p:cNvSpPr/>
          <p:nvPr/>
        </p:nvSpPr>
        <p:spPr bwMode="auto">
          <a:xfrm>
            <a:off x="519669" y="1481337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接连接符 38"/>
          <p:cNvCxnSpPr>
            <a:stCxn id="62" idx="5"/>
          </p:cNvCxnSpPr>
          <p:nvPr/>
        </p:nvCxnSpPr>
        <p:spPr bwMode="auto">
          <a:xfrm>
            <a:off x="1488478" y="2383682"/>
            <a:ext cx="120971" cy="411843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Box 107"/>
          <p:cNvSpPr txBox="1"/>
          <p:nvPr/>
        </p:nvSpPr>
        <p:spPr>
          <a:xfrm>
            <a:off x="6588224" y="13407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origin/master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直接连接符 120"/>
          <p:cNvCxnSpPr>
            <a:stCxn id="133" idx="6"/>
          </p:cNvCxnSpPr>
          <p:nvPr/>
        </p:nvCxnSpPr>
        <p:spPr bwMode="auto">
          <a:xfrm>
            <a:off x="4409158" y="2895001"/>
            <a:ext cx="1072868" cy="23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连接符 129"/>
          <p:cNvCxnSpPr>
            <a:stCxn id="104" idx="4"/>
            <a:endCxn id="107" idx="7"/>
          </p:cNvCxnSpPr>
          <p:nvPr/>
        </p:nvCxnSpPr>
        <p:spPr bwMode="auto">
          <a:xfrm flipH="1">
            <a:off x="2925709" y="2417447"/>
            <a:ext cx="251060" cy="414565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141"/>
          <p:cNvSpPr txBox="1"/>
          <p:nvPr/>
        </p:nvSpPr>
        <p:spPr>
          <a:xfrm>
            <a:off x="7956376" y="126876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远程代码库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4" name="Rectangle 30"/>
          <p:cNvSpPr txBox="1">
            <a:spLocks noChangeArrowheads="1"/>
          </p:cNvSpPr>
          <p:nvPr/>
        </p:nvSpPr>
        <p:spPr bwMode="auto">
          <a:xfrm>
            <a:off x="470345" y="3284984"/>
            <a:ext cx="767201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策略：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在本地私有分支（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user-branch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）上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，合并到本地主干（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master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），直接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push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到远程主干（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origin/master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）上。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1378793" y="146813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2232165" y="146813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 flipV="1">
            <a:off x="0" y="1981527"/>
            <a:ext cx="9144000" cy="731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alpha val="32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7956376" y="220486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本地工作区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/>
          <p:cNvCxnSpPr/>
          <p:nvPr/>
        </p:nvCxnSpPr>
        <p:spPr bwMode="auto">
          <a:xfrm>
            <a:off x="658483" y="2324037"/>
            <a:ext cx="5575589" cy="90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椭圆 86"/>
          <p:cNvSpPr/>
          <p:nvPr/>
        </p:nvSpPr>
        <p:spPr bwMode="auto">
          <a:xfrm>
            <a:off x="539552" y="226104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88224" y="2185119"/>
            <a:ext cx="78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1583514" y="279552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2207196" y="2791153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3108884" y="2291469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2809822" y="2813563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直接连接符 114"/>
          <p:cNvCxnSpPr>
            <a:stCxn id="104" idx="7"/>
            <a:endCxn id="61" idx="4"/>
          </p:cNvCxnSpPr>
          <p:nvPr/>
        </p:nvCxnSpPr>
        <p:spPr bwMode="auto">
          <a:xfrm flipV="1">
            <a:off x="3224771" y="1594116"/>
            <a:ext cx="67885" cy="715802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>
            <a:stCxn id="132" idx="3"/>
            <a:endCxn id="133" idx="7"/>
          </p:cNvCxnSpPr>
          <p:nvPr/>
        </p:nvCxnSpPr>
        <p:spPr bwMode="auto">
          <a:xfrm flipH="1">
            <a:off x="4389275" y="2384401"/>
            <a:ext cx="263727" cy="466060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椭圆 131"/>
          <p:cNvSpPr/>
          <p:nvPr/>
        </p:nvSpPr>
        <p:spPr bwMode="auto">
          <a:xfrm>
            <a:off x="4633119" y="2276872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4273388" y="2832012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椭圆 137"/>
          <p:cNvSpPr/>
          <p:nvPr/>
        </p:nvSpPr>
        <p:spPr bwMode="auto">
          <a:xfrm>
            <a:off x="4572000" y="1481337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椭圆 149"/>
          <p:cNvSpPr/>
          <p:nvPr/>
        </p:nvSpPr>
        <p:spPr bwMode="auto">
          <a:xfrm>
            <a:off x="5337006" y="2291469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71442" y="2761183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user-branch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下箭头 119"/>
          <p:cNvSpPr/>
          <p:nvPr/>
        </p:nvSpPr>
        <p:spPr bwMode="auto">
          <a:xfrm>
            <a:off x="1403648" y="1700808"/>
            <a:ext cx="216024" cy="492123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83568" y="182507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 clone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195736" y="2442378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 merge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下箭头 155"/>
          <p:cNvSpPr/>
          <p:nvPr/>
        </p:nvSpPr>
        <p:spPr bwMode="auto">
          <a:xfrm>
            <a:off x="2915816" y="1700809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411760" y="175874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下箭头 157"/>
          <p:cNvSpPr/>
          <p:nvPr/>
        </p:nvSpPr>
        <p:spPr bwMode="auto">
          <a:xfrm rot="10800000">
            <a:off x="3351304" y="1700808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544063" y="1825501"/>
            <a:ext cx="72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下箭头 159"/>
          <p:cNvSpPr/>
          <p:nvPr/>
        </p:nvSpPr>
        <p:spPr bwMode="auto">
          <a:xfrm>
            <a:off x="4932040" y="1732767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152215" y="182893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439366" y="2617748"/>
            <a:ext cx="316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 dirty="0" smtClean="0">
                <a:ln w="24500" cmpd="dbl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800" cap="none" spc="0" dirty="0">
              <a:ln w="24500" cmpd="dbl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30"/>
          <p:cNvSpPr txBox="1">
            <a:spLocks noChangeArrowheads="1"/>
          </p:cNvSpPr>
          <p:nvPr/>
        </p:nvSpPr>
        <p:spPr bwMode="auto">
          <a:xfrm>
            <a:off x="334495" y="980728"/>
            <a:ext cx="654176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模式：</a:t>
            </a:r>
            <a:r>
              <a:rPr lang="zh-CN" altLang="en-US" sz="14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r>
              <a:rPr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代码库只有一个主干（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origin/master</a:t>
            </a:r>
            <a:r>
              <a:rPr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4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87554" y="5643825"/>
            <a:ext cx="71287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更多详细参考：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http://cf.jd.com/pages/viewpage.action?pageId=46357279</a:t>
            </a:r>
          </a:p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cf.jd.com/pages/viewpage.action?pageId=46357282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cf.jd.com/pages/viewpage.action?pageId=46357284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cf.jd.com/pages/viewpage.action?pageId=46357286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1" name="椭圆 60"/>
          <p:cNvSpPr/>
          <p:nvPr/>
        </p:nvSpPr>
        <p:spPr bwMode="auto">
          <a:xfrm>
            <a:off x="3224771" y="146813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1372591" y="2276153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587554" y="4077072"/>
            <a:ext cx="7189977" cy="122413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对于重要的发布版本，可以通过打标签（里程碑）来标示，以便能方便记忆和获取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标签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tag &lt;name&gt;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查看标签：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tag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注意，标签不是按时间顺序列出，而是按字母排序的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96875"/>
            <a:ext cx="5715000" cy="457200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实战篇：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SVN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库迁移至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Git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5" y="104344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京东代码共享平台：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http://source.jd.com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ERP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账号密码登录！！！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80074673"/>
              </p:ext>
            </p:extLst>
          </p:nvPr>
        </p:nvGraphicFramePr>
        <p:xfrm>
          <a:off x="582934" y="1628800"/>
          <a:ext cx="4781153" cy="239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24128" y="1622698"/>
            <a:ext cx="2736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jone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应用创建的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代码库：应用的名称、成员等信息会自动关联。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如果手动将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SVN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代码库中的代码上传到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库时，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请注意不要带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svn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目录！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390" y="4509120"/>
            <a:ext cx="7217962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代码库路径命名规则：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所有通过新建生成的代码库：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http://source.jd.com/app/{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代码库英文名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所有通过派生生成的代码库：     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http://source.jd.com/fork/{erp}/{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代码库英文名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3" name="五角星 2"/>
          <p:cNvSpPr/>
          <p:nvPr/>
        </p:nvSpPr>
        <p:spPr bwMode="auto">
          <a:xfrm>
            <a:off x="684323" y="1840756"/>
            <a:ext cx="362444" cy="292100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五角星 11"/>
          <p:cNvSpPr/>
          <p:nvPr/>
        </p:nvSpPr>
        <p:spPr bwMode="auto">
          <a:xfrm>
            <a:off x="1046767" y="2616621"/>
            <a:ext cx="323867" cy="320478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五角星 12"/>
          <p:cNvSpPr/>
          <p:nvPr/>
        </p:nvSpPr>
        <p:spPr bwMode="auto">
          <a:xfrm>
            <a:off x="1374022" y="3477040"/>
            <a:ext cx="323867" cy="292100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496944" cy="50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89856"/>
            <a:ext cx="5971579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代码库上线配置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69959"/>
            <a:ext cx="1440160" cy="37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97143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应用管理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编辑应用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配置代码地址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地址：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五角星 6"/>
          <p:cNvSpPr/>
          <p:nvPr/>
        </p:nvSpPr>
        <p:spPr bwMode="auto">
          <a:xfrm>
            <a:off x="8100392" y="846004"/>
            <a:ext cx="576063" cy="494764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30821"/>
            <a:ext cx="82296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0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89856"/>
            <a:ext cx="5971579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代码库上线配置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69959"/>
            <a:ext cx="1440160" cy="37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97143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的工作区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应用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构建配置：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五角星 6"/>
          <p:cNvSpPr/>
          <p:nvPr/>
        </p:nvSpPr>
        <p:spPr bwMode="auto">
          <a:xfrm>
            <a:off x="8100392" y="846004"/>
            <a:ext cx="576063" cy="494764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36" y="1625067"/>
            <a:ext cx="8613444" cy="403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2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89856"/>
            <a:ext cx="3811339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其他：常见问题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80728"/>
            <a:ext cx="806489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怎么忽略不需要进行版本控制的文件？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可以在项目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根目录下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建立一个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gitignore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的文件，然后按照下面的规则进行配置：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斜杠“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开头表示目录；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星号“*”通配多个字符；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问号“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?”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通配单个字符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方括号“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[]”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包含单个字符的匹配列表；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叹号“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!”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表示不忽略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跟踪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匹配到的文件或目录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此外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gitignore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配置文件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是按行从上到下进行规则匹配的，意味着如果前面的规则匹配的范围更大，则后面的规则将不会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生效。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456" y="4130496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其他常见问题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http://cf.jd.com/pages/viewpage.action?pageId=46354833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95535" y="353851"/>
            <a:ext cx="8269039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其他：最佳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3608" y="1264399"/>
            <a:ext cx="34948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提交时须带上适当的说明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的改动才放一起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不提交半成品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提交之前必须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有别于备份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使用本地分支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采用一致的工作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前要先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Pull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5949280"/>
            <a:ext cx="8748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原文地址：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blog.csdn.net/happydeer/article/details/17679369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60" y="1484784"/>
            <a:ext cx="4039908" cy="265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187325"/>
            <a:ext cx="8335962" cy="860425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矩形 41"/>
          <p:cNvSpPr>
            <a:spLocks noChangeArrowheads="1"/>
          </p:cNvSpPr>
          <p:nvPr/>
        </p:nvSpPr>
        <p:spPr bwMode="auto">
          <a:xfrm>
            <a:off x="3564508" y="2420888"/>
            <a:ext cx="194359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DC48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5373216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+mn-lt"/>
                <a:cs typeface="Arial" panose="020B0604020202020204" pitchFamily="34" charset="0"/>
              </a:rPr>
              <a:t>问题反馈</a:t>
            </a:r>
            <a:r>
              <a:rPr lang="zh-CN" altLang="en-US" dirty="0" smtClean="0">
                <a:latin typeface="+mn-lt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it-scm@jd.com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914229" y="5025370"/>
            <a:ext cx="7359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sz="1600" b="1" dirty="0" smtClean="0">
                <a:latin typeface="+mn-lt"/>
                <a:cs typeface="Arial" panose="020B0604020202020204" pitchFamily="34" charset="0"/>
              </a:rPr>
              <a:t>使用手册  ：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cf.jd.com/pages/viewpage.action?pageId=46354824 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  <a:latin typeface="+mn-lt"/>
                <a:ea typeface="宋体" pitchFamily="2" charset="-122"/>
                <a:cs typeface="Arial" panose="020B0604020202020204" pitchFamily="34" charset="0"/>
              </a:rPr>
              <a:t>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北京市朝阳区北辰西路</a:t>
            </a: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号北辰世纪中心</a:t>
            </a: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座</a:t>
            </a: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6F Building A, North-Star Century Center, 8 Beichen West Street,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Chaoyang District, Beijing 100101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T. 010-5895 1234   F. 010-5895 1234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E. xingming@jd.com   www.jd.com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490538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908720"/>
            <a:ext cx="57606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</a:rPr>
              <a:t>基础篇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Git</a:t>
            </a:r>
            <a:r>
              <a:rPr lang="en-US" altLang="zh-CN" sz="2000" dirty="0" smtClean="0">
                <a:latin typeface="宋体" panose="02010600030101010101" pitchFamily="2" charset="-122"/>
              </a:rPr>
              <a:t>-</a:t>
            </a:r>
            <a:r>
              <a:rPr lang="zh-CN" altLang="en-US" sz="2000" dirty="0">
                <a:latin typeface="宋体" panose="02010600030101010101" pitchFamily="2" charset="-122"/>
              </a:rPr>
              <a:t>分布式版本控管理系统</a:t>
            </a: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怎么安装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</a:rPr>
              <a:t>进阶篇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</a:rPr>
              <a:t>从远程</a:t>
            </a:r>
            <a:r>
              <a:rPr lang="en-US" altLang="zh-CN" sz="2000" dirty="0" err="1">
                <a:latin typeface="宋体" panose="02010600030101010101" pitchFamily="2" charset="-122"/>
              </a:rPr>
              <a:t>Git</a:t>
            </a:r>
            <a:r>
              <a:rPr lang="zh-CN" altLang="en-US" sz="2000" dirty="0" smtClean="0">
                <a:latin typeface="宋体" panose="02010600030101010101" pitchFamily="2" charset="-122"/>
              </a:rPr>
              <a:t>库获取代码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日志查看与提交</a:t>
            </a:r>
            <a:r>
              <a:rPr lang="en-US" altLang="zh-CN" dirty="0" smtClean="0">
                <a:latin typeface="宋体" panose="02010600030101010101" pitchFamily="2" charset="-122"/>
              </a:rPr>
              <a:t>id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commit id</a:t>
            </a:r>
            <a:r>
              <a:rPr lang="zh-CN" altLang="en-US" dirty="0" smtClean="0">
                <a:latin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我要提交代码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</a:rPr>
              <a:t>       </a:t>
            </a:r>
            <a:r>
              <a:rPr lang="zh-CN" altLang="en-US" dirty="0" smtClean="0">
                <a:latin typeface="宋体" panose="02010600030101010101" pitchFamily="2" charset="-122"/>
              </a:rPr>
              <a:t>撤销</a:t>
            </a:r>
            <a:r>
              <a:rPr lang="zh-CN" altLang="en-US" dirty="0" smtClean="0">
                <a:latin typeface="宋体" panose="02010600030101010101" pitchFamily="2" charset="-122"/>
              </a:rPr>
              <a:t>修改</a:t>
            </a:r>
            <a:r>
              <a:rPr lang="en-US" altLang="zh-CN" dirty="0" smtClean="0">
                <a:latin typeface="宋体" panose="02010600030101010101" pitchFamily="2" charset="-122"/>
              </a:rPr>
              <a:t>—</a:t>
            </a:r>
            <a:r>
              <a:rPr lang="zh-CN" altLang="en-US" dirty="0" smtClean="0">
                <a:latin typeface="宋体" panose="02010600030101010101" pitchFamily="2" charset="-122"/>
              </a:rPr>
              <a:t>回滚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</a:rPr>
              <a:t>实战篇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团队协作模式</a:t>
            </a:r>
            <a:r>
              <a:rPr lang="en-US" altLang="zh-CN" dirty="0" smtClean="0">
                <a:latin typeface="宋体" panose="02010600030101010101" pitchFamily="2" charset="-122"/>
              </a:rPr>
              <a:t>——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的分支策略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我</a:t>
            </a:r>
            <a:r>
              <a:rPr lang="zh-CN" altLang="en-US" dirty="0">
                <a:latin typeface="宋体" panose="02010600030101010101" pitchFamily="2" charset="-122"/>
              </a:rPr>
              <a:t>的代码库怎么迁移到</a:t>
            </a:r>
            <a:r>
              <a:rPr lang="en-US" altLang="zh-CN" dirty="0" err="1">
                <a:latin typeface="宋体" panose="02010600030101010101" pitchFamily="2" charset="-122"/>
              </a:rPr>
              <a:t>Git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en-US" altLang="zh-CN" dirty="0" err="1" smtClean="0">
                <a:latin typeface="宋体" panose="02010600030101010101" pitchFamily="2" charset="-122"/>
              </a:rPr>
              <a:t>Jone</a:t>
            </a:r>
            <a:r>
              <a:rPr lang="zh-CN" altLang="en-US" dirty="0" smtClean="0">
                <a:latin typeface="宋体" panose="02010600030101010101" pitchFamily="2" charset="-122"/>
              </a:rPr>
              <a:t>应用支持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上线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6237312"/>
            <a:ext cx="712879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</a:rPr>
              <a:t>CF-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知识库：</a:t>
            </a:r>
            <a:r>
              <a:rPr lang="en-US" altLang="zh-CN" sz="1600" dirty="0" smtClean="0">
                <a:latin typeface="宋体" panose="02010600030101010101" pitchFamily="2" charset="-122"/>
                <a:hlinkClick r:id="rId3"/>
              </a:rPr>
              <a:t>http</a:t>
            </a:r>
            <a:r>
              <a:rPr lang="en-US" altLang="zh-CN" sz="1600" dirty="0">
                <a:latin typeface="宋体" panose="02010600030101010101" pitchFamily="2" charset="-122"/>
                <a:hlinkClick r:id="rId3"/>
              </a:rPr>
              <a:t>://</a:t>
            </a:r>
            <a:r>
              <a:rPr lang="en-US" altLang="zh-CN" sz="1600" dirty="0" smtClean="0">
                <a:latin typeface="宋体" panose="02010600030101010101" pitchFamily="2" charset="-122"/>
                <a:hlinkClick r:id="rId3"/>
              </a:rPr>
              <a:t>cf.jd.com/pages/viewpage.action?pageId=46354705</a:t>
            </a:r>
            <a:r>
              <a:rPr lang="en-US" altLang="zh-CN" sz="1600" dirty="0" smtClean="0">
                <a:latin typeface="宋体" panose="02010600030101010101" pitchFamily="2" charset="-122"/>
              </a:rPr>
              <a:t> 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407785" y="228011"/>
            <a:ext cx="5715000" cy="646331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基础篇：</a:t>
            </a:r>
            <a:r>
              <a:rPr lang="en-US" altLang="zh-CN" sz="2400" dirty="0" err="1" smtClean="0"/>
              <a:t>Git</a:t>
            </a:r>
            <a:r>
              <a:rPr lang="en-US" altLang="zh-CN" sz="2400" dirty="0"/>
              <a:t>-</a:t>
            </a:r>
            <a:r>
              <a:rPr lang="zh-CN" altLang="en-US" sz="2400" dirty="0" smtClean="0"/>
              <a:t>分布式</a:t>
            </a:r>
            <a:r>
              <a:rPr lang="zh-CN" altLang="en-US" sz="2400" dirty="0"/>
              <a:t>版本控管理系统</a:t>
            </a:r>
            <a:endParaRPr lang="en-US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980728"/>
            <a:ext cx="591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+mn-lt"/>
              </a:rPr>
              <a:t>Git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zh-CN" altLang="en-US" b="1" dirty="0" smtClean="0">
                <a:latin typeface="+mn-lt"/>
              </a:rPr>
              <a:t>是开源的、跨平台的、分布式源代码版本控制工具。</a:t>
            </a:r>
            <a:endParaRPr lang="en-US" altLang="zh-CN" b="1" dirty="0" smtClean="0">
              <a:latin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66673"/>
              </p:ext>
            </p:extLst>
          </p:nvPr>
        </p:nvGraphicFramePr>
        <p:xfrm>
          <a:off x="879774" y="1398384"/>
          <a:ext cx="72206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095"/>
                <a:gridCol w="34865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ysClr val="windowText" lastClr="000000"/>
                          </a:solidFill>
                          <a:latin typeface="+mj-lt"/>
                          <a:ea typeface="宋体" panose="02010600030101010101" pitchFamily="2" charset="-122"/>
                        </a:rPr>
                        <a:t>Git</a:t>
                      </a:r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  <a:latin typeface="+mj-lt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  <a:ea typeface="宋体" panose="02010600030101010101" pitchFamily="2" charset="-122"/>
                        </a:rPr>
                        <a:t>分布式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SVN-</a:t>
                      </a:r>
                      <a:r>
                        <a:rPr lang="zh-CN" alt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集中式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本地工作区包含完整的代码库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根据授权获得部分目录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可以完全脱离网络，随时随地工作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本地工作需要与远程服务器通信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速度快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速度受网络带宽限制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可以创建本地分支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不支持本地分支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通过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commit ID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表示（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40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位的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hash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值）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全局的版本号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基于元数据存储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基于文件存储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49080"/>
            <a:ext cx="557539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6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407785" y="228011"/>
            <a:ext cx="5715000" cy="646331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基础篇：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5" y="908720"/>
            <a:ext cx="8023222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获取路径如下：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cf.jd.com/pages/viewpage.action?pageId=46354714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                           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 安装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TortoiseGit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前，请务保证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已经安装完毕！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命令：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sudo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apt-get install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Eclipse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插件：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http://www.eclipse.org/egit/download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Egit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5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5"/>
              </a:rPr>
              <a:t>://git-scm.com/download/mac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完成后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，请先进行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用户名和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email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地址设置，，命令行如下：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29421"/>
            <a:ext cx="576064" cy="24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30295"/>
            <a:ext cx="1496106" cy="2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133388"/>
            <a:ext cx="360040" cy="2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55576" y="6165304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详细参考：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http://cf.jd.com/pages/viewpage.action?pageId=46354714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55576" y="4869160"/>
            <a:ext cx="7344816" cy="7200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config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user.name “your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erp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config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user.email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youremail@jd.com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407785" y="228011"/>
            <a:ext cx="5715000" cy="646331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：从远程代码库获取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6165304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详细参考：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cf.jd.com/pages/viewpage.action?pageId=46354711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43" y="2821100"/>
            <a:ext cx="5562989" cy="327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5575" y="2492896"/>
            <a:ext cx="646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克隆后，本地工作区结构如下，其中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目录就是版本库，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称为暂存区：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51" y="1484784"/>
            <a:ext cx="3124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 bwMode="auto">
          <a:xfrm>
            <a:off x="755576" y="966942"/>
            <a:ext cx="7344816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clone  :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克隆远程代码库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32240" y="1700808"/>
            <a:ext cx="750812" cy="6463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 smtClean="0">
                <a:ln w="1905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完全一样</a:t>
            </a:r>
            <a:endParaRPr lang="zh-CN" altLang="en-US" b="1" dirty="0">
              <a:ln w="1905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490538"/>
          </a:xfrm>
        </p:spPr>
        <p:txBody>
          <a:bodyPr/>
          <a:lstStyle/>
          <a:p>
            <a:r>
              <a:rPr lang="zh-CN" altLang="en-US" sz="2400" dirty="0"/>
              <a:t>进阶篇</a:t>
            </a:r>
            <a:r>
              <a:rPr lang="zh-CN" altLang="en-US" sz="2400" dirty="0" smtClean="0"/>
              <a:t>：日志查看与提交</a:t>
            </a:r>
            <a:r>
              <a:rPr lang="en-US" altLang="zh-CN" sz="2400" dirty="0" smtClean="0"/>
              <a:t>id</a:t>
            </a:r>
            <a:endParaRPr lang="zh-CN" altLang="en-US" sz="2400" dirty="0" smtClean="0"/>
          </a:p>
        </p:txBody>
      </p:sp>
      <p:sp>
        <p:nvSpPr>
          <p:cNvPr id="8" name="矩形 7"/>
          <p:cNvSpPr/>
          <p:nvPr/>
        </p:nvSpPr>
        <p:spPr>
          <a:xfrm>
            <a:off x="755576" y="6381328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</a:rPr>
              <a:t>详细参考：</a:t>
            </a:r>
            <a:r>
              <a:rPr lang="en-US" altLang="zh-CN" sz="1400" dirty="0">
                <a:latin typeface="宋体" panose="02010600030101010101" pitchFamily="2" charset="-122"/>
                <a:hlinkClick r:id="rId3"/>
              </a:rPr>
              <a:t>http://</a:t>
            </a:r>
            <a:r>
              <a:rPr lang="en-US" altLang="zh-CN" sz="1400" dirty="0" smtClean="0">
                <a:latin typeface="宋体" panose="02010600030101010101" pitchFamily="2" charset="-122"/>
                <a:hlinkClick r:id="rId3"/>
              </a:rPr>
              <a:t>cf.jd.com/pages/viewpage.action?pageId=46356373 </a:t>
            </a:r>
            <a:endParaRPr lang="zh-CN" altLang="en-US" sz="1400" dirty="0">
              <a:latin typeface="宋体" panose="02010600030101010101" pitchFamily="2" charset="-122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463015" y="908720"/>
            <a:ext cx="6860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marL="285750" indent="-285750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+mn-lt"/>
                <a:ea typeface="宋体" pitchFamily="2" charset="-122"/>
              </a:rPr>
              <a:t>查看提交日志：</a:t>
            </a:r>
            <a:r>
              <a:rPr lang="en-US" altLang="zh-CN" sz="1400" b="1" dirty="0" err="1" smtClean="0">
                <a:latin typeface="+mn-lt"/>
                <a:ea typeface="宋体" pitchFamily="2" charset="-122"/>
              </a:rPr>
              <a:t>git</a:t>
            </a:r>
            <a:r>
              <a:rPr lang="en-US" altLang="zh-CN" sz="1400" b="1" dirty="0" smtClean="0">
                <a:latin typeface="+mn-lt"/>
                <a:ea typeface="宋体" pitchFamily="2" charset="-122"/>
              </a:rPr>
              <a:t>  log  [</a:t>
            </a:r>
            <a:r>
              <a:rPr lang="en-US" altLang="zh-CN" sz="1400" dirty="0" smtClean="0"/>
              <a:t>--</a:t>
            </a:r>
            <a:r>
              <a:rPr lang="en-US" altLang="zh-CN" sz="1400" dirty="0"/>
              <a:t>pretty=</a:t>
            </a:r>
            <a:r>
              <a:rPr lang="en-US" altLang="zh-CN" sz="1400" dirty="0" err="1"/>
              <a:t>oneline</a:t>
            </a:r>
            <a:r>
              <a:rPr lang="en-US" altLang="zh-CN" sz="1400" b="1" dirty="0" smtClean="0">
                <a:latin typeface="+mn-lt"/>
                <a:ea typeface="宋体" pitchFamily="2" charset="-122"/>
              </a:rPr>
              <a:t>]</a:t>
            </a:r>
            <a:endParaRPr lang="en-US" altLang="zh-CN" sz="1400" b="1" dirty="0">
              <a:latin typeface="+mn-lt"/>
              <a:ea typeface="宋体" pitchFamily="2" charset="-122"/>
            </a:endParaRP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460810" y="2420888"/>
            <a:ext cx="7848872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1200" b="1" dirty="0" err="1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Git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的提交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ID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是一个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40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位的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hash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值，我们在实际使用中可以截取前几位即可，一般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7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位就能保证其唯一性。</a:t>
            </a:r>
            <a:endParaRPr lang="en-US" altLang="zh-CN" sz="1200" b="1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4935"/>
            <a:ext cx="3003598" cy="158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/>
        </p:nvSpPr>
        <p:spPr bwMode="auto">
          <a:xfrm>
            <a:off x="539552" y="1437173"/>
            <a:ext cx="7344816" cy="8640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+mn-ea"/>
                <a:ea typeface="+mn-ea"/>
              </a:rPr>
              <a:t>git</a:t>
            </a:r>
            <a:r>
              <a:rPr lang="en-US" altLang="zh-CN" sz="1200" b="1" dirty="0">
                <a:latin typeface="+mn-ea"/>
                <a:ea typeface="+mn-ea"/>
              </a:rPr>
              <a:t>  </a:t>
            </a:r>
            <a:r>
              <a:rPr lang="en-US" altLang="zh-CN" sz="1200" b="1" dirty="0" smtClean="0">
                <a:latin typeface="+mn-ea"/>
                <a:ea typeface="+mn-ea"/>
              </a:rPr>
              <a:t>log    </a:t>
            </a:r>
            <a:r>
              <a:rPr lang="zh-CN" altLang="en-US" sz="1200" b="1" dirty="0" smtClean="0">
                <a:latin typeface="+mn-ea"/>
                <a:ea typeface="+mn-ea"/>
              </a:rPr>
              <a:t>：查看代码库提交日志详情，包含：</a:t>
            </a:r>
            <a:r>
              <a:rPr lang="en-US" altLang="zh-CN" sz="1200" b="1" dirty="0" smtClean="0">
                <a:latin typeface="+mn-ea"/>
                <a:ea typeface="+mn-ea"/>
              </a:rPr>
              <a:t>commit id</a:t>
            </a:r>
            <a:r>
              <a:rPr lang="zh-CN" altLang="en-US" sz="1200" b="1" dirty="0" smtClean="0">
                <a:latin typeface="+mn-ea"/>
                <a:ea typeface="+mn-ea"/>
              </a:rPr>
              <a:t>、作者、日期、提交说明</a:t>
            </a:r>
            <a:endParaRPr lang="en-US" altLang="zh-CN" sz="12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>
                <a:latin typeface="+mn-ea"/>
                <a:ea typeface="+mn-ea"/>
              </a:rPr>
              <a:t>git</a:t>
            </a:r>
            <a:r>
              <a:rPr lang="en-US" altLang="zh-CN" sz="1200" b="1" dirty="0" smtClean="0">
                <a:latin typeface="+mn-ea"/>
                <a:ea typeface="+mn-ea"/>
              </a:rPr>
              <a:t>  log –pretty=</a:t>
            </a:r>
            <a:r>
              <a:rPr lang="en-US" altLang="zh-CN" sz="1200" b="1" dirty="0" err="1" smtClean="0">
                <a:latin typeface="+mn-ea"/>
                <a:ea typeface="+mn-ea"/>
              </a:rPr>
              <a:t>oneline</a:t>
            </a:r>
            <a:r>
              <a:rPr lang="en-US" altLang="zh-CN" sz="1200" b="1" dirty="0" smtClean="0">
                <a:latin typeface="+mn-ea"/>
                <a:ea typeface="+mn-ea"/>
              </a:rPr>
              <a:t>     :</a:t>
            </a:r>
            <a:r>
              <a:rPr lang="zh-CN" altLang="en-US" sz="1200" b="1" dirty="0">
                <a:latin typeface="+mn-ea"/>
                <a:ea typeface="+mn-ea"/>
              </a:rPr>
              <a:t> </a:t>
            </a:r>
            <a:r>
              <a:rPr lang="zh-CN" altLang="en-US" sz="1200" b="1" dirty="0" smtClean="0">
                <a:latin typeface="+mn-ea"/>
                <a:ea typeface="+mn-ea"/>
              </a:rPr>
              <a:t>通过简洁方式查看日志，只包含：</a:t>
            </a:r>
            <a:r>
              <a:rPr lang="en-US" altLang="zh-CN" sz="1200" b="1" dirty="0" smtClean="0">
                <a:latin typeface="+mn-ea"/>
                <a:ea typeface="+mn-ea"/>
              </a:rPr>
              <a:t>commit id</a:t>
            </a:r>
            <a:r>
              <a:rPr lang="zh-CN" altLang="en-US" sz="1200" b="1" dirty="0" smtClean="0">
                <a:latin typeface="+mn-ea"/>
                <a:ea typeface="+mn-ea"/>
              </a:rPr>
              <a:t>、提交说明</a:t>
            </a:r>
            <a:endParaRPr lang="en-US" altLang="zh-CN" sz="1200" b="1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1" y="2780928"/>
            <a:ext cx="4007320" cy="204404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81128"/>
            <a:ext cx="4615246" cy="176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96875"/>
            <a:ext cx="5715000" cy="457200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进阶篇：我要提交代码（暂存区与版本库）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95536" y="980728"/>
            <a:ext cx="1656184" cy="2664296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工作区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83768" y="980728"/>
            <a:ext cx="4680520" cy="26642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本地版本库（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43808" y="1556792"/>
            <a:ext cx="1842096" cy="187220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101619" y="1556792"/>
            <a:ext cx="1918653" cy="187220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540590" cy="540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1622"/>
            <a:ext cx="540590" cy="54059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 bwMode="auto">
          <a:xfrm>
            <a:off x="539552" y="2789312"/>
            <a:ext cx="1410191" cy="50870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>
            <a:stCxn id="7" idx="2"/>
          </p:cNvCxnSpPr>
          <p:nvPr/>
        </p:nvCxnSpPr>
        <p:spPr bwMode="auto">
          <a:xfrm>
            <a:off x="809847" y="2097382"/>
            <a:ext cx="0" cy="8995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809847" y="231221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816823" y="263691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816823" y="299695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5627407" y="2249782"/>
            <a:ext cx="0" cy="8995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5627407" y="246461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5634383" y="278931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5634383" y="314935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982812" y="212821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Hello.js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2812" y="245224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2812" y="278002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3885" y="227687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Hello.js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3885" y="260090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83885" y="292868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2051720" y="2492896"/>
            <a:ext cx="108012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>
            <a:off x="4355976" y="2497542"/>
            <a:ext cx="108012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02413" y="21328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5976" y="212356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4106173" y="1475492"/>
            <a:ext cx="825867" cy="3693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anose="020B0604020202020204" pitchFamily="34" charset="0"/>
              </a:rPr>
              <a:t>index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6067436" y="1457755"/>
            <a:ext cx="988802" cy="3693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anose="020B0604020202020204" pitchFamily="34" charset="0"/>
              </a:rPr>
              <a:t>master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436096" y="2928682"/>
            <a:ext cx="1314720" cy="3693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>
            <a:off x="683568" y="4221088"/>
            <a:ext cx="792088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81390" y="236250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1079612" y="4365104"/>
            <a:ext cx="450315" cy="209781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常用命令</a:t>
            </a:r>
          </a:p>
        </p:txBody>
      </p:sp>
      <p:sp>
        <p:nvSpPr>
          <p:cNvPr id="38" name="矩形 37"/>
          <p:cNvSpPr/>
          <p:nvPr/>
        </p:nvSpPr>
        <p:spPr>
          <a:xfrm>
            <a:off x="1259632" y="3841303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详细参考：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cf.jd.com/pages/viewpage.action?pageId=46354792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1763688" y="4365104"/>
            <a:ext cx="6012138" cy="208823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checkout  &lt;branch&gt;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检出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&lt;branch&gt;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分支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status      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查看文件状态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diff          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查看修改情况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add 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               添加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本次提交的文件到暂存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区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commit -m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提交暂存区的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pull                            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从远程代码库获取最新代码（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fetch+merge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push       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将本地修改的代码发布到远程代码库中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7524328" y="980728"/>
            <a:ext cx="1152128" cy="26642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6750816" y="2636912"/>
            <a:ext cx="108012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48264" y="22675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68344" y="255561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flipH="1">
            <a:off x="6750816" y="2016801"/>
            <a:ext cx="917528" cy="251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48264" y="169151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9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6" grpId="0"/>
      <p:bldP spid="40" grpId="0" animBg="1"/>
      <p:bldP spid="47" grpId="0"/>
      <p:bldP spid="48" grpId="0" animBg="1"/>
      <p:bldP spid="39" grpId="0" animBg="1"/>
      <p:bldP spid="50" grpId="0"/>
      <p:bldP spid="51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96875"/>
            <a:ext cx="5715000" cy="457200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进阶篇：撤销修改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回滚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6002124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详细参考：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cf.jd.com/pages/viewpage.action?pageId=46356520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                 http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cf.jd.com/pages/viewpage.action?pageId=46356373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54547" y="836712"/>
            <a:ext cx="7704856" cy="453650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、修改的内容，还没有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到暂存区，如何丢弃工作区的修改：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checkout   --  file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存在两种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情况：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 一种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修改后还没有被放到暂存区，撤销修改就回到和版本库一模一样的状态；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已经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添加到暂存区后，又作了修改，现在，撤销修改就回到添加到暂存区后的状态。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总之，就是让这个文件回到最近一次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commit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add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状态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、修改的内容，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到了暂存区，如何撤销暂存区内的修改：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reset HEAD file </a:t>
            </a:r>
            <a:endParaRPr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命令执行后，即到达了情况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的状态。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、修改的内容，已经进行了提交：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reset  --hard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HEAD^ 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表示当前版本，也就是最新的提交，上一个版本就是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HEAD^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，上上一个版本就是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HEAD^^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，当然往上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个版本写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^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比较容易数不过来，所以写成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HEAD~100</a:t>
            </a:r>
            <a:endParaRPr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也可以直接恢复到某个具体的提交：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reset  --hard 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commit_id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万一忘记了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commit  id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也不要怕，可以通过 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reflog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找回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被删除掉的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版本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389856"/>
            <a:ext cx="5032407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实战篇：分支策略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分支</a:t>
            </a:r>
          </a:p>
        </p:txBody>
      </p:sp>
      <p:cxnSp>
        <p:nvCxnSpPr>
          <p:cNvPr id="10" name="直接连接符 9"/>
          <p:cNvCxnSpPr>
            <a:stCxn id="30" idx="6"/>
          </p:cNvCxnSpPr>
          <p:nvPr/>
        </p:nvCxnSpPr>
        <p:spPr bwMode="auto">
          <a:xfrm flipV="1">
            <a:off x="655439" y="1557645"/>
            <a:ext cx="5706559" cy="2175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800739" y="1980199"/>
            <a:ext cx="5174545" cy="1887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DC483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>
            <a:endCxn id="133" idx="2"/>
          </p:cNvCxnSpPr>
          <p:nvPr/>
        </p:nvCxnSpPr>
        <p:spPr bwMode="auto">
          <a:xfrm>
            <a:off x="2140532" y="3542377"/>
            <a:ext cx="2741925" cy="1014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611560" y="1660431"/>
            <a:ext cx="168022" cy="319768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DC483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椭圆 29"/>
          <p:cNvSpPr/>
          <p:nvPr/>
        </p:nvSpPr>
        <p:spPr bwMode="auto">
          <a:xfrm>
            <a:off x="519669" y="151641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接连接符 38"/>
          <p:cNvCxnSpPr>
            <a:stCxn id="82" idx="4"/>
          </p:cNvCxnSpPr>
          <p:nvPr/>
        </p:nvCxnSpPr>
        <p:spPr bwMode="auto">
          <a:xfrm>
            <a:off x="1848384" y="3082553"/>
            <a:ext cx="156433" cy="378078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Box 107"/>
          <p:cNvSpPr txBox="1"/>
          <p:nvPr/>
        </p:nvSpPr>
        <p:spPr>
          <a:xfrm>
            <a:off x="6588224" y="137584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origin/master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88224" y="1847857"/>
            <a:ext cx="1063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origin/</a:t>
            </a: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直接连接符 120"/>
          <p:cNvCxnSpPr>
            <a:stCxn id="133" idx="6"/>
          </p:cNvCxnSpPr>
          <p:nvPr/>
        </p:nvCxnSpPr>
        <p:spPr bwMode="auto">
          <a:xfrm>
            <a:off x="5018227" y="3552525"/>
            <a:ext cx="1072868" cy="23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连接符 129"/>
          <p:cNvCxnSpPr>
            <a:stCxn id="104" idx="4"/>
            <a:endCxn id="107" idx="7"/>
          </p:cNvCxnSpPr>
          <p:nvPr/>
        </p:nvCxnSpPr>
        <p:spPr bwMode="auto">
          <a:xfrm flipH="1">
            <a:off x="3728530" y="3075636"/>
            <a:ext cx="266807" cy="421482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141"/>
          <p:cNvSpPr txBox="1"/>
          <p:nvPr/>
        </p:nvSpPr>
        <p:spPr>
          <a:xfrm>
            <a:off x="7956376" y="135265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远程代码库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4" name="Rectangle 30"/>
          <p:cNvSpPr txBox="1">
            <a:spLocks noChangeArrowheads="1"/>
          </p:cNvSpPr>
          <p:nvPr/>
        </p:nvSpPr>
        <p:spPr bwMode="auto">
          <a:xfrm>
            <a:off x="470345" y="3789040"/>
            <a:ext cx="767201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策略：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在本地私有分支（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user-branch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）上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，合并到本地开发分支（</a:t>
            </a:r>
            <a:r>
              <a:rPr lang="en-US" altLang="zh-CN" sz="1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），然后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push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到远程开发分支（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origin/</a:t>
            </a:r>
            <a:r>
              <a:rPr lang="en-US" altLang="zh-CN" sz="1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）上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在通过有合并权限的人员合并到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主干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(origin/master)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755576" y="1948463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3382192" y="151207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2880779" y="193330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0" y="2308503"/>
            <a:ext cx="9144000" cy="987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alpha val="32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7956376" y="236288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本地工作区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/>
          <p:cNvCxnSpPr>
            <a:stCxn id="87" idx="6"/>
          </p:cNvCxnSpPr>
          <p:nvPr/>
        </p:nvCxnSpPr>
        <p:spPr bwMode="auto">
          <a:xfrm>
            <a:off x="763960" y="2612447"/>
            <a:ext cx="5575589" cy="90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连接符 84"/>
          <p:cNvCxnSpPr/>
          <p:nvPr/>
        </p:nvCxnSpPr>
        <p:spPr bwMode="auto">
          <a:xfrm flipV="1">
            <a:off x="909260" y="3026562"/>
            <a:ext cx="5162906" cy="555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DC483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/>
          <p:cNvCxnSpPr/>
          <p:nvPr/>
        </p:nvCxnSpPr>
        <p:spPr bwMode="auto">
          <a:xfrm>
            <a:off x="720081" y="2693474"/>
            <a:ext cx="168022" cy="319768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DC483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椭圆 86"/>
          <p:cNvSpPr/>
          <p:nvPr/>
        </p:nvSpPr>
        <p:spPr bwMode="auto">
          <a:xfrm>
            <a:off x="628190" y="254945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88224" y="2452519"/>
            <a:ext cx="78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588224" y="286482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864097" y="2981506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3490713" y="2545121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2989300" y="296634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1780499" y="295657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1797129" y="193330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1978882" y="3460631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2602564" y="3456259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3927452" y="294965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3612643" y="3478669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3979590" y="1917210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直接连接符 114"/>
          <p:cNvCxnSpPr>
            <a:stCxn id="112" idx="4"/>
            <a:endCxn id="104" idx="0"/>
          </p:cNvCxnSpPr>
          <p:nvPr/>
        </p:nvCxnSpPr>
        <p:spPr bwMode="auto">
          <a:xfrm flipH="1">
            <a:off x="3995337" y="2043188"/>
            <a:ext cx="52138" cy="906470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>
            <a:stCxn id="132" idx="3"/>
            <a:endCxn id="133" idx="7"/>
          </p:cNvCxnSpPr>
          <p:nvPr/>
        </p:nvCxnSpPr>
        <p:spPr bwMode="auto">
          <a:xfrm flipH="1">
            <a:off x="4998344" y="3034743"/>
            <a:ext cx="241704" cy="473242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椭圆 131"/>
          <p:cNvSpPr/>
          <p:nvPr/>
        </p:nvSpPr>
        <p:spPr bwMode="auto">
          <a:xfrm>
            <a:off x="5220165" y="2927214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4882457" y="3489536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直接连接符 136"/>
          <p:cNvCxnSpPr>
            <a:stCxn id="138" idx="3"/>
            <a:endCxn id="112" idx="7"/>
          </p:cNvCxnSpPr>
          <p:nvPr/>
        </p:nvCxnSpPr>
        <p:spPr bwMode="auto">
          <a:xfrm flipH="1">
            <a:off x="4095477" y="1623944"/>
            <a:ext cx="421755" cy="311715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椭圆 137"/>
          <p:cNvSpPr/>
          <p:nvPr/>
        </p:nvSpPr>
        <p:spPr bwMode="auto">
          <a:xfrm>
            <a:off x="4497349" y="151641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椭圆 149"/>
          <p:cNvSpPr/>
          <p:nvPr/>
        </p:nvSpPr>
        <p:spPr bwMode="auto">
          <a:xfrm>
            <a:off x="5732374" y="295657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71442" y="3374143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user-branch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下箭头 119"/>
          <p:cNvSpPr/>
          <p:nvPr/>
        </p:nvSpPr>
        <p:spPr bwMode="auto">
          <a:xfrm>
            <a:off x="1403648" y="2092479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83568" y="2164487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 clone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070565" y="3107484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 merge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447755" y="162275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 merge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下箭头 155"/>
          <p:cNvSpPr/>
          <p:nvPr/>
        </p:nvSpPr>
        <p:spPr bwMode="auto">
          <a:xfrm>
            <a:off x="3723403" y="2072454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02384" y="213038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下箭头 157"/>
          <p:cNvSpPr/>
          <p:nvPr/>
        </p:nvSpPr>
        <p:spPr bwMode="auto">
          <a:xfrm rot="10800000">
            <a:off x="4069920" y="2072453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262679" y="2197146"/>
            <a:ext cx="72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下箭头 159"/>
          <p:cNvSpPr/>
          <p:nvPr/>
        </p:nvSpPr>
        <p:spPr bwMode="auto">
          <a:xfrm>
            <a:off x="5273750" y="2092479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493925" y="218864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755766" y="3244607"/>
            <a:ext cx="316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 dirty="0" smtClean="0">
                <a:ln w="24500" cmpd="dbl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800" cap="none" spc="0" dirty="0">
              <a:ln w="24500" cmpd="dbl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30"/>
          <p:cNvSpPr txBox="1">
            <a:spLocks noChangeArrowheads="1"/>
          </p:cNvSpPr>
          <p:nvPr/>
        </p:nvSpPr>
        <p:spPr bwMode="auto">
          <a:xfrm>
            <a:off x="334495" y="980728"/>
            <a:ext cx="654176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模式：</a:t>
            </a:r>
            <a:r>
              <a:rPr lang="zh-CN" altLang="en-US" sz="14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r>
              <a:rPr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代码库包含主干（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origin/master</a:t>
            </a:r>
            <a:r>
              <a:rPr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）和开发分支 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orign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140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6" name="矩形 165"/>
          <p:cNvSpPr/>
          <p:nvPr/>
        </p:nvSpPr>
        <p:spPr>
          <a:xfrm>
            <a:off x="611560" y="6074712"/>
            <a:ext cx="71287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详细参考：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cf.jd.com/pages/viewpage.action?pageId=46354789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cf.jd.com/pages/viewpage.action?pageId=46356595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圆角矩形 166"/>
          <p:cNvSpPr/>
          <p:nvPr/>
        </p:nvSpPr>
        <p:spPr bwMode="auto">
          <a:xfrm>
            <a:off x="658483" y="4509120"/>
            <a:ext cx="7153877" cy="12961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创建分支：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checkout –b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branchName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分支合并：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merge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同步远程代码库：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pull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发送内容到远程代码库：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push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843" y="332656"/>
            <a:ext cx="1076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3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99CC00"/>
      </a:folHlink>
    </a:clrScheme>
    <a:fontScheme name="默认设计模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</TotalTime>
  <Pages>0</Pages>
  <Words>1086</Words>
  <Characters>0</Characters>
  <Application>Microsoft Office PowerPoint</Application>
  <DocSecurity>0</DocSecurity>
  <PresentationFormat>全屏显示(4:3)</PresentationFormat>
  <Lines>0</Lines>
  <Paragraphs>226</Paragraphs>
  <Slides>17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默认设计模板</vt:lpstr>
      <vt:lpstr>Git 使用入门指导</vt:lpstr>
      <vt:lpstr>目录</vt:lpstr>
      <vt:lpstr>基础篇：Git-分布式版本控管理系统</vt:lpstr>
      <vt:lpstr>基础篇：Git安装</vt:lpstr>
      <vt:lpstr>进阶篇：从远程代码库获取代码</vt:lpstr>
      <vt:lpstr>进阶篇：日志查看与提交id</vt:lpstr>
      <vt:lpstr>进阶篇：我要提交代码（暂存区与版本库）</vt:lpstr>
      <vt:lpstr>进阶篇：撤销修改—回滚</vt:lpstr>
      <vt:lpstr>实战篇：分支策略——主干+分支</vt:lpstr>
      <vt:lpstr>实战篇：分支策略——单主干</vt:lpstr>
      <vt:lpstr>实战篇：SVN库迁移至Git</vt:lpstr>
      <vt:lpstr>实战篇： Git代码库上线配置</vt:lpstr>
      <vt:lpstr>实战篇： Git代码库上线配置</vt:lpstr>
      <vt:lpstr>其他：常见问题 </vt:lpstr>
      <vt:lpstr>其他：最佳实践</vt:lpstr>
      <vt:lpstr>Q&amp;A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scm</dc:creator>
  <cp:lastModifiedBy>p</cp:lastModifiedBy>
  <cp:revision>228</cp:revision>
  <dcterms:created xsi:type="dcterms:W3CDTF">2013-04-22T06:54:50Z</dcterms:created>
  <dcterms:modified xsi:type="dcterms:W3CDTF">2015-08-14T01:36:28Z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2052-9.1.0.4693</vt:lpwstr>
  </property>
</Properties>
</file>