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70" r:id="rId2"/>
    <p:sldId id="291" r:id="rId3"/>
    <p:sldId id="269" r:id="rId4"/>
    <p:sldId id="288" r:id="rId5"/>
    <p:sldId id="283" r:id="rId6"/>
    <p:sldId id="287" r:id="rId7"/>
    <p:sldId id="289" r:id="rId8"/>
    <p:sldId id="284" r:id="rId9"/>
    <p:sldId id="285" r:id="rId10"/>
    <p:sldId id="304" r:id="rId11"/>
    <p:sldId id="286" r:id="rId12"/>
    <p:sldId id="290" r:id="rId13"/>
    <p:sldId id="292" r:id="rId14"/>
    <p:sldId id="305" r:id="rId15"/>
    <p:sldId id="293" r:id="rId16"/>
    <p:sldId id="294" r:id="rId17"/>
    <p:sldId id="295" r:id="rId18"/>
    <p:sldId id="296" r:id="rId19"/>
    <p:sldId id="297" r:id="rId20"/>
    <p:sldId id="298" r:id="rId21"/>
    <p:sldId id="306" r:id="rId22"/>
    <p:sldId id="299" r:id="rId23"/>
    <p:sldId id="303" r:id="rId24"/>
    <p:sldId id="307" r:id="rId25"/>
    <p:sldId id="308" r:id="rId26"/>
    <p:sldId id="313" r:id="rId27"/>
    <p:sldId id="314" r:id="rId28"/>
    <p:sldId id="315" r:id="rId29"/>
    <p:sldId id="309" r:id="rId30"/>
    <p:sldId id="310" r:id="rId31"/>
    <p:sldId id="311" r:id="rId32"/>
    <p:sldId id="312" r:id="rId33"/>
    <p:sldId id="316" r:id="rId34"/>
    <p:sldId id="271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48" autoAdjust="0"/>
  </p:normalViewPr>
  <p:slideViewPr>
    <p:cSldViewPr>
      <p:cViewPr>
        <p:scale>
          <a:sx n="69" d="100"/>
          <a:sy n="69" d="100"/>
        </p:scale>
        <p:origin x="-141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01740B3-72BE-403E-80F0-9221C0541BA6}" type="datetimeFigureOut">
              <a:rPr lang="zh-CN" altLang="en-US"/>
              <a:pPr>
                <a:defRPr/>
              </a:pPr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F0E995-A343-4411-997B-89B99E0B8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033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仿宋"/>
                <a:ea typeface="仿宋"/>
                <a:cs typeface="仿宋"/>
              </a:rPr>
              <a:t>各类语言来实现数据的流转及变化，审计是通过</a:t>
            </a:r>
            <a:r>
              <a:rPr lang="en-US" altLang="zh-CN" smtClean="0">
                <a:latin typeface="仿宋"/>
                <a:ea typeface="仿宋"/>
                <a:cs typeface="仿宋"/>
              </a:rPr>
              <a:t>sql</a:t>
            </a:r>
            <a:r>
              <a:rPr lang="zh-CN" altLang="en-US" smtClean="0">
                <a:latin typeface="仿宋"/>
                <a:ea typeface="仿宋"/>
                <a:cs typeface="仿宋"/>
              </a:rPr>
              <a:t>脚本来系统审计是按照京东现在的业务和系统，设计测试点，前期会调研各个系统的业务，了解系统运行的业务逻辑，我们系统是通过完成业务逻辑，并相应的加工数据，然后用系统转换后的数据和</a:t>
            </a:r>
            <a:r>
              <a:rPr lang="en-US" altLang="zh-CN" smtClean="0">
                <a:latin typeface="仿宋"/>
                <a:ea typeface="仿宋"/>
                <a:cs typeface="仿宋"/>
              </a:rPr>
              <a:t>sql</a:t>
            </a:r>
            <a:r>
              <a:rPr lang="zh-CN" altLang="en-US" smtClean="0">
                <a:latin typeface="仿宋"/>
                <a:ea typeface="仿宋"/>
                <a:cs typeface="仿宋"/>
              </a:rPr>
              <a:t>脚本转换后的数据进行对比，如果不一致就说明系统存在问题。</a:t>
            </a: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FA5E3E-FE8D-4E84-AE96-161472F22C3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4"/>
          <p:cNvCxnSpPr/>
          <p:nvPr/>
        </p:nvCxnSpPr>
        <p:spPr>
          <a:xfrm>
            <a:off x="1500188" y="3286125"/>
            <a:ext cx="6215062" cy="1588"/>
          </a:xfrm>
          <a:prstGeom prst="line">
            <a:avLst/>
          </a:prstGeom>
          <a:ln w="38100" cap="rnd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图片 3" descr="Snap2.pn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5" descr="Snap1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6127750"/>
              <a:ext cx="9144000" cy="73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5" descr="京东商城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/>
          </a:blip>
          <a:srcRect r="31951"/>
          <a:stretch/>
        </p:blipFill>
        <p:spPr bwMode="auto">
          <a:xfrm>
            <a:off x="3765096" y="1412777"/>
            <a:ext cx="168524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428869"/>
            <a:ext cx="6480720" cy="71438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3108" y="3429000"/>
            <a:ext cx="4857784" cy="9001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08725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7" y="169863"/>
            <a:ext cx="8577263" cy="5064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01038" y="6680200"/>
            <a:ext cx="703262" cy="10001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75A4372C-0CAD-42C9-BEE8-0F462719E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63304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576" y="2132857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7"/>
            <a:ext cx="8208912" cy="50909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561" y="1700808"/>
            <a:ext cx="4040188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55371" y="1052736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6388" y="1700808"/>
            <a:ext cx="4041775" cy="4497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52737"/>
            <a:ext cx="511175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52737"/>
            <a:ext cx="3008313" cy="50734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052737"/>
            <a:ext cx="4038600" cy="507342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08721"/>
            <a:ext cx="5486400" cy="446449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251520" y="188641"/>
            <a:ext cx="7344816" cy="56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14313" y="785813"/>
            <a:ext cx="8675687" cy="1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7" name="Picture 5" descr="京东商城"/>
          <p:cNvPicPr>
            <a:picLocks noChangeAspect="1" noChangeArrowheads="1"/>
          </p:cNvPicPr>
          <p:nvPr/>
        </p:nvPicPr>
        <p:blipFill>
          <a:blip r:embed="rId13"/>
          <a:srcRect r="31950"/>
          <a:stretch>
            <a:fillRect/>
          </a:stretch>
        </p:blipFill>
        <p:spPr bwMode="auto">
          <a:xfrm>
            <a:off x="7204075" y="115888"/>
            <a:ext cx="1685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微软雅黑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  <a:cs typeface="微软雅黑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938588"/>
            <a:ext cx="7772400" cy="1362075"/>
          </a:xfrm>
        </p:spPr>
        <p:txBody>
          <a:bodyPr anchor="b"/>
          <a:lstStyle/>
          <a:p>
            <a:pPr algn="r" eaLnBrk="1" hangingPunct="1">
              <a:spcBef>
                <a:spcPct val="20000"/>
              </a:spcBef>
              <a:defRPr/>
            </a:pPr>
            <a:r>
              <a:rPr lang="zh-CN" altLang="en-US" sz="3200" dirty="0" smtClean="0">
                <a:cs typeface="+mn-cs"/>
              </a:rPr>
              <a:t>编写人：蔡毅勇</a:t>
            </a:r>
            <a:endParaRPr lang="zh-CN" altLang="en-US" sz="3200" dirty="0"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5650" y="908050"/>
            <a:ext cx="7772400" cy="1500188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4800" b="1" dirty="0" err="1">
                <a:solidFill>
                  <a:schemeClr val="tx1"/>
                </a:solidFill>
              </a:rPr>
              <a:t>H</a:t>
            </a:r>
            <a:r>
              <a:rPr lang="en-US" altLang="zh-CN" sz="4800" b="1" dirty="0" err="1" smtClean="0">
                <a:solidFill>
                  <a:schemeClr val="tx1"/>
                </a:solidFill>
              </a:rPr>
              <a:t>Base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讲解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0911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r>
              <a:rPr lang="zh-CN" altLang="en-US" sz="3200" b="1" dirty="0" smtClean="0">
                <a:latin typeface="仿宋" pitchFamily="49" charset="-122"/>
                <a:ea typeface="仿宋" pitchFamily="49" charset="-122"/>
                <a:cs typeface="微软雅黑"/>
              </a:rPr>
              <a:t>修改数据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23556" name="Picture 4" descr="O(5L2[W0@KHQIXQ_Y6GFT5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302" y="1052736"/>
            <a:ext cx="8296154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D{WE{SE1E_4X[(_%XIJ2C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302" y="4365625"/>
            <a:ext cx="7792098" cy="215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12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1"/>
          <p:cNvSpPr>
            <a:spLocks noGrp="1"/>
          </p:cNvSpPr>
          <p:nvPr>
            <p:ph idx="1"/>
          </p:nvPr>
        </p:nvSpPr>
        <p:spPr bwMode="auto">
          <a:xfrm>
            <a:off x="323850" y="1052513"/>
            <a:ext cx="8496300" cy="5545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-457200" eaLnBrk="1" hangingPunct="1">
              <a:buFont typeface="Wingdings" pitchFamily="2" charset="2"/>
              <a:buChar char="l"/>
            </a:pPr>
            <a:r>
              <a:rPr lang="zh-CN" altLang="en-US" sz="3200" b="1" dirty="0" smtClean="0">
                <a:latin typeface="仿宋"/>
                <a:ea typeface="仿宋"/>
                <a:cs typeface="仿宋"/>
              </a:rPr>
              <a:t>工作机制：</a:t>
            </a:r>
            <a:r>
              <a:rPr lang="en-US" altLang="zh-CN" sz="3200" b="1" dirty="0" err="1" smtClean="0">
                <a:latin typeface="仿宋"/>
                <a:ea typeface="仿宋"/>
                <a:cs typeface="仿宋"/>
              </a:rPr>
              <a:t>Hbase</a:t>
            </a:r>
            <a:r>
              <a:rPr lang="zh-CN" altLang="en-US" sz="3200" b="1" dirty="0" smtClean="0">
                <a:latin typeface="仿宋"/>
                <a:ea typeface="仿宋"/>
                <a:cs typeface="仿宋"/>
              </a:rPr>
              <a:t>写路径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24579" name="Picture 3" descr="F2E]{F@Q6V_F%_~H@2J6H7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844675"/>
            <a:ext cx="8820150" cy="482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207375" cy="50911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en-US" altLang="zh-CN" sz="3200" dirty="0" smtClean="0">
                <a:cs typeface="微软雅黑"/>
              </a:rPr>
              <a:t>   </a:t>
            </a:r>
            <a:endParaRPr lang="zh-CN" altLang="en-US" sz="3200" dirty="0" smtClean="0"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25603" name="Picture 4" descr="X5Z$@2`9@JYGLQ9U`IPX4K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955812"/>
            <a:ext cx="7920880" cy="542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可以禁用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WAL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，提升效率，但是不建议禁用，服务器出现问题，容易丢失数据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。</a:t>
            </a: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626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26627" name="Picture 5" descr="UYBM~ULJLT6733)0YL_9I)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204864"/>
            <a:ext cx="8352928" cy="1367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207375" cy="509111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3200" b="1" dirty="0">
                <a:latin typeface="仿宋" pitchFamily="49" charset="-122"/>
                <a:ea typeface="仿宋" pitchFamily="49" charset="-122"/>
                <a:cs typeface="微软雅黑"/>
              </a:rPr>
              <a:t>读数据</a:t>
            </a:r>
          </a:p>
          <a:p>
            <a:pPr marL="0" indent="0" eaLnBrk="1" hangingPunct="1">
              <a:buNone/>
              <a:defRPr/>
            </a:pPr>
            <a:endParaRPr lang="zh-CN" altLang="en-US" sz="3200" dirty="0" smtClean="0"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smtClean="0"/>
              <a:t>HBASE</a:t>
            </a:r>
            <a:r>
              <a:rPr lang="zh-CN" altLang="en-US" sz="3600" b="1" dirty="0" smtClean="0"/>
              <a:t>入门</a:t>
            </a:r>
          </a:p>
        </p:txBody>
      </p:sp>
      <p:pic>
        <p:nvPicPr>
          <p:cNvPr id="5" name="Picture 6" descr="C}$87IC[XBO(LGLJ)J}{7J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7" y="1628800"/>
            <a:ext cx="757531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5OPKE]P6`)MP6%7$J9Q[DG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7" y="2636911"/>
            <a:ext cx="8208912" cy="232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O}U9@P2@[OFIE6KKQ6]L3C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4722618"/>
            <a:ext cx="9143999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38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工作机制：</a:t>
            </a:r>
            <a:r>
              <a:rPr lang="en-US" altLang="zh-CN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mtClean="0">
                <a:latin typeface="微软雅黑"/>
                <a:ea typeface="微软雅黑"/>
                <a:cs typeface="微软雅黑"/>
              </a:rPr>
              <a:t>读路径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650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27651" name="Picture 5" descr="%%$XIJ0T0T[X)H{@[[DM@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556792"/>
            <a:ext cx="8856984" cy="530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删除数据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有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时间版本的数据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1747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31749" name="Picture 5" descr="`CTT[JD(R]VH_V42RZ9O([J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628800"/>
            <a:ext cx="8281292" cy="2160240"/>
          </a:xfrm>
          <a:prstGeom prst="rect">
            <a:avLst/>
          </a:prstGeom>
          <a:noFill/>
        </p:spPr>
      </p:pic>
      <p:pic>
        <p:nvPicPr>
          <p:cNvPr id="31750" name="Picture 6" descr="Q4~RBDFXA}57XR}N3YFJ1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1" y="4509120"/>
            <a:ext cx="8280920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表扫描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114300" indent="-4572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带起始行和结束行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114300" indent="-4572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设计用于扫描的表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2771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32773" name="Picture 5" descr="O3JJ]$P4N~6J%NP@Y[4(F4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56792"/>
            <a:ext cx="5041056" cy="721271"/>
          </a:xfrm>
          <a:prstGeom prst="rect">
            <a:avLst/>
          </a:prstGeom>
          <a:noFill/>
        </p:spPr>
      </p:pic>
      <p:pic>
        <p:nvPicPr>
          <p:cNvPr id="32774" name="Picture 6" descr="LYWJ%0$T3]A`BJH9[VYE_S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2852738"/>
            <a:ext cx="6697240" cy="1152326"/>
          </a:xfrm>
          <a:prstGeom prst="rect">
            <a:avLst/>
          </a:prstGeom>
          <a:noFill/>
        </p:spPr>
      </p:pic>
      <p:pic>
        <p:nvPicPr>
          <p:cNvPr id="32776" name="Picture 8" descr="S[F1GEX%HRO~6K8IS_18T{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4581524"/>
            <a:ext cx="7777360" cy="1295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None/>
            </a:pPr>
            <a:r>
              <a:rPr lang="zh-CN" altLang="en-US" smtClean="0">
                <a:latin typeface="微软雅黑"/>
                <a:ea typeface="微软雅黑"/>
                <a:cs typeface="微软雅黑"/>
              </a:rPr>
              <a:t>   </a:t>
            </a:r>
          </a:p>
        </p:txBody>
      </p:sp>
      <p:sp>
        <p:nvSpPr>
          <p:cNvPr id="33795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33797" name="Picture 5" descr="~(WK9_]AF`ZYTA3GLP@~I]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476" y="3006184"/>
            <a:ext cx="7992888" cy="1502936"/>
          </a:xfrm>
          <a:prstGeom prst="rect">
            <a:avLst/>
          </a:prstGeom>
          <a:noFill/>
        </p:spPr>
      </p:pic>
      <p:pic>
        <p:nvPicPr>
          <p:cNvPr id="33798" name="Picture 6" descr="`FLND12Q5XPTL)(DG8C($$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48" y="4509120"/>
            <a:ext cx="7869444" cy="1880475"/>
          </a:xfrm>
          <a:prstGeom prst="rect">
            <a:avLst/>
          </a:prstGeom>
          <a:noFill/>
        </p:spPr>
      </p:pic>
      <p:pic>
        <p:nvPicPr>
          <p:cNvPr id="6" name="Picture 9" descr="ORBL]C3~)$381YWNSRSZSE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908720"/>
            <a:ext cx="8424936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None/>
            </a:pPr>
            <a:endParaRPr lang="zh-CN" altLang="en-US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34821" name="Picture 5" descr="BTMBO6FW`D]}9E%~Y[OPD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052736"/>
            <a:ext cx="8964487" cy="5805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700213"/>
            <a:ext cx="7772400" cy="453707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2400" cap="none" dirty="0" smtClean="0"/>
              <a:t>1</a:t>
            </a:r>
            <a:r>
              <a:rPr lang="zh-CN" altLang="en-US" sz="2400" cap="none" dirty="0" smtClean="0"/>
              <a:t>、  </a:t>
            </a:r>
            <a:r>
              <a:rPr lang="en-US" altLang="zh-CN" sz="2400" cap="none" dirty="0" smtClean="0"/>
              <a:t>HBASE</a:t>
            </a:r>
            <a:r>
              <a:rPr lang="zh-CN" altLang="zh-CN" sz="2400" cap="none" dirty="0" smtClean="0"/>
              <a:t>简介</a:t>
            </a:r>
            <a:r>
              <a:rPr lang="en-US" altLang="zh-CN" sz="2400" cap="none" dirty="0" smtClean="0"/>
              <a:t/>
            </a:r>
            <a:br>
              <a:rPr lang="en-US" altLang="zh-CN" sz="2400" cap="none" dirty="0" smtClean="0"/>
            </a:br>
            <a:r>
              <a:rPr lang="en-US" altLang="zh-CN" sz="2400" cap="none" dirty="0" smtClean="0"/>
              <a:t/>
            </a:r>
            <a:br>
              <a:rPr lang="en-US" altLang="zh-CN" sz="2400" cap="none" dirty="0" smtClean="0"/>
            </a:br>
            <a:r>
              <a:rPr lang="en-US" altLang="zh-CN" sz="2400" cap="none" dirty="0" smtClean="0"/>
              <a:t>2</a:t>
            </a:r>
            <a:r>
              <a:rPr lang="zh-CN" altLang="en-US" sz="2400" cap="none" dirty="0" smtClean="0"/>
              <a:t>、  </a:t>
            </a:r>
            <a:r>
              <a:rPr lang="en-US" altLang="zh-CN" sz="2400" cap="none" dirty="0" smtClean="0"/>
              <a:t>HBASE</a:t>
            </a:r>
            <a:r>
              <a:rPr lang="zh-CN" altLang="en-US" sz="2400" cap="none" dirty="0" smtClean="0"/>
              <a:t>入门</a:t>
            </a:r>
            <a:br>
              <a:rPr lang="zh-CN" altLang="en-US" sz="2400" cap="none" dirty="0" smtClean="0"/>
            </a:br>
            <a:r>
              <a:rPr lang="zh-CN" altLang="en-US" sz="2400" cap="none" dirty="0" smtClean="0"/>
              <a:t/>
            </a:r>
            <a:br>
              <a:rPr lang="zh-CN" altLang="en-US" sz="2400" cap="none" dirty="0" smtClean="0"/>
            </a:br>
            <a:r>
              <a:rPr lang="en-US" altLang="zh-CN" sz="2400" cap="none" dirty="0" smtClean="0"/>
              <a:t>3</a:t>
            </a:r>
            <a:r>
              <a:rPr lang="zh-CN" altLang="en-US" sz="2400" cap="none" dirty="0" smtClean="0"/>
              <a:t>、  </a:t>
            </a:r>
            <a:r>
              <a:rPr lang="en-US" altLang="zh-CN" sz="2400" cap="none" dirty="0" smtClean="0"/>
              <a:t>HBASE</a:t>
            </a:r>
            <a:r>
              <a:rPr lang="zh-CN" altLang="zh-CN" sz="2400" cap="none" dirty="0" smtClean="0"/>
              <a:t>表设计</a:t>
            </a:r>
            <a:r>
              <a:rPr lang="en-US" altLang="zh-CN" sz="2400" cap="none" dirty="0" smtClean="0"/>
              <a:t/>
            </a:r>
            <a:br>
              <a:rPr lang="en-US" altLang="zh-CN" sz="2400" cap="none" dirty="0" smtClean="0"/>
            </a:br>
            <a:r>
              <a:rPr lang="en-US" altLang="zh-CN" sz="2400" cap="none" dirty="0" smtClean="0"/>
              <a:t/>
            </a:r>
            <a:br>
              <a:rPr lang="en-US" altLang="zh-CN" sz="2400" cap="none" dirty="0" smtClean="0"/>
            </a:br>
            <a:r>
              <a:rPr lang="en-US" altLang="zh-CN" sz="2400" cap="none" dirty="0" smtClean="0"/>
              <a:t>4</a:t>
            </a:r>
            <a:r>
              <a:rPr lang="zh-CN" altLang="en-US" sz="2400" cap="none" dirty="0" smtClean="0"/>
              <a:t>、</a:t>
            </a:r>
            <a:r>
              <a:rPr lang="en-US" altLang="zh-CN" sz="2400" cap="none" dirty="0" smtClean="0"/>
              <a:t>  HBASE</a:t>
            </a:r>
            <a:r>
              <a:rPr lang="zh-CN" altLang="zh-CN" sz="2400" cap="none" dirty="0" smtClean="0"/>
              <a:t>与</a:t>
            </a:r>
            <a:r>
              <a:rPr lang="en-US" altLang="zh-CN" sz="2400" cap="none" dirty="0" smtClean="0"/>
              <a:t>MR</a:t>
            </a:r>
            <a:r>
              <a:rPr lang="zh-CN" altLang="zh-CN" sz="2400" cap="none" dirty="0" smtClean="0"/>
              <a:t>结合</a:t>
            </a:r>
            <a:endParaRPr lang="zh-CN" altLang="en-US" sz="2400" cap="none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981075"/>
            <a:ext cx="8132762" cy="503238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tx1"/>
                </a:solidFill>
              </a:rPr>
              <a:t>目        录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14300" indent="-4572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执行扫描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584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sp>
        <p:nvSpPr>
          <p:cNvPr id="35866" name="AutoShape 26" descr="0_VM~HH3E6[(0S&amp;XWGJXA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35867" name="Picture 27" descr="(5W~$6176QAJ24V0G}646X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628774"/>
            <a:ext cx="8748712" cy="3096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None/>
            </a:pPr>
            <a:endParaRPr lang="zh-CN" altLang="en-US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5" name="Picture 28" descr="L1{SUUGRBV35PQZB~3(FSX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124744"/>
            <a:ext cx="8892479" cy="4608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2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114300" indent="-457200" eaLnBrk="1" hangingPunct="1">
              <a:buFont typeface="Wingdings" pitchFamily="2" charset="2"/>
              <a:buChar char="Ø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微软雅黑"/>
              </a:rPr>
              <a:t>扫描器</a:t>
            </a: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微软雅黑"/>
              </a:rPr>
              <a:t>缓存</a:t>
            </a:r>
            <a:endParaRPr lang="zh-CN" altLang="en-US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setCache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(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int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 n),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也可在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hbase-site.xml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设置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</a:pPr>
            <a:endParaRPr lang="en-US" altLang="zh-CN" dirty="0">
              <a:latin typeface="微软雅黑"/>
              <a:ea typeface="微软雅黑"/>
              <a:cs typeface="微软雅黑"/>
            </a:endParaRPr>
          </a:p>
          <a:p>
            <a:pPr marL="114300" indent="-457200" eaLnBrk="1" hangingPunct="1">
              <a:buFont typeface="Wingdings" pitchFamily="2" charset="2"/>
              <a:buChar char="l"/>
            </a:pPr>
            <a:r>
              <a:rPr lang="zh-CN" altLang="en-US" b="1" dirty="0">
                <a:latin typeface="仿宋" pitchFamily="49" charset="-122"/>
                <a:ea typeface="仿宋" pitchFamily="49" charset="-122"/>
                <a:cs typeface="微软雅黑"/>
              </a:rPr>
              <a:t>使用过滤器</a:t>
            </a:r>
          </a:p>
          <a:p>
            <a:pPr marL="0" eaLnBrk="1" hangingPunct="1">
              <a:buFont typeface="Wingdings" pitchFamily="2" charset="2"/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6867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36869" name="Picture 5" descr="E${$SV8Q(%D3C82@N6_97[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204864"/>
            <a:ext cx="6192837" cy="6286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75" y="3337876"/>
            <a:ext cx="73218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MI0}I}8)(9)7Y})81SBP@@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748" y="4490004"/>
            <a:ext cx="8294230" cy="2179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原子操作</a:t>
            </a: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微软雅黑"/>
              </a:rPr>
              <a:t>HBASE</a:t>
            </a:r>
            <a:r>
              <a:rPr lang="zh-CN" altLang="en-US" sz="3600" b="1" smtClean="0">
                <a:latin typeface="微软雅黑"/>
              </a:rPr>
              <a:t>入门</a:t>
            </a:r>
          </a:p>
        </p:txBody>
      </p:sp>
      <p:pic>
        <p:nvPicPr>
          <p:cNvPr id="40967" name="Picture 7" descr="W(M`N`QCY@}VG5]U@78THU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772816"/>
            <a:ext cx="815564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微软雅黑"/>
              </a:rPr>
              <a:t>如何开始模式设计</a:t>
            </a:r>
            <a:endParaRPr lang="en-US" altLang="zh-CN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这个表应该有多少个列族？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列族使用什么数据？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每个列族应该有多少列？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列名应该是什么？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单元存放什么数据？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每个单元存储多少个版本？</a:t>
            </a:r>
            <a:endParaRPr lang="en-US" altLang="zh-CN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2800" b="1" dirty="0">
                <a:latin typeface="仿宋" pitchFamily="49" charset="-122"/>
                <a:ea typeface="仿宋" pitchFamily="49" charset="-122"/>
                <a:cs typeface="微软雅黑"/>
              </a:rPr>
              <a:t>	</a:t>
            </a:r>
            <a:r>
              <a:rPr lang="zh-CN" altLang="en-US" sz="2800" b="1" dirty="0" smtClean="0">
                <a:latin typeface="仿宋" pitchFamily="49" charset="-122"/>
                <a:ea typeface="仿宋" pitchFamily="49" charset="-122"/>
                <a:cs typeface="微软雅黑"/>
              </a:rPr>
              <a:t>行键结构是什么？包含哪些信息？</a:t>
            </a:r>
            <a:endParaRPr lang="zh-CN" altLang="en-US" sz="2800" b="1" dirty="0" smtClean="0">
              <a:latin typeface="仿宋" pitchFamily="49" charset="-122"/>
              <a:ea typeface="仿宋" pitchFamily="49" charset="-122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 smtClean="0">
                <a:latin typeface="微软雅黑"/>
              </a:rPr>
              <a:t>表设计</a:t>
            </a:r>
            <a:endParaRPr lang="zh-CN" altLang="en-US" sz="3600" b="1" dirty="0" smtClean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实例介绍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需求介绍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商务舱财务中心的消费明细数据的存储，由于数据量太大（现已达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亿多条数据），考虑采用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数据库做存储。要求通过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pin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（账号）、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date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（播放日期）、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type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（交易类型）去查询存储在库里的信息。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/>
                <a:ea typeface="微软雅黑"/>
                <a:cs typeface="微软雅黑"/>
              </a:rPr>
              <a:t>方案</a:t>
            </a:r>
            <a:endParaRPr lang="en-US" altLang="zh-CN" sz="28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首先考虑多少个列族，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个足以（建议尽量少，最好不要是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个或者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3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个以上）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列族数据就用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I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一个字母命名（尽量节省空间）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列族应该有多少列，与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的字段一致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列名，与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字段一致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zh-CN" altLang="en-US" sz="2400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表设计</a:t>
            </a:r>
            <a:endParaRPr lang="zh-CN" altLang="en-US" sz="3600" b="1" dirty="0" smtClean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单元存放数据，与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mysql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字段一致。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每个单元存储一个版本。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行键的结构：尽可能包含要查询的条件字段，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splitKey+MD5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（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pin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）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+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date+type+pk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2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字节  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16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字节          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字节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字节 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4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字节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splitKey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介绍下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zh-CN" altLang="en-US" sz="2400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表设计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4097" name="Picture 1" descr="C:\Users\Administrator\AppData\Roaming\Tencent\Users\927457972\QQ\WinTemp\RichOle\Q3]FQU_KPL${]YT@R9@U@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3" y="3975007"/>
            <a:ext cx="1058941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splitKey</a:t>
            </a:r>
            <a:r>
              <a:rPr lang="zh-CN" altLang="en-US" sz="2400" dirty="0" smtClean="0"/>
              <a:t>指定</a:t>
            </a:r>
            <a:r>
              <a:rPr lang="zh-CN" altLang="en-US" sz="2400" dirty="0"/>
              <a:t>表的“起始行键”、“末尾行键”和</a:t>
            </a:r>
            <a:r>
              <a:rPr lang="en-US" altLang="zh-CN" sz="2400" dirty="0"/>
              <a:t>region</a:t>
            </a:r>
            <a:r>
              <a:rPr lang="zh-CN" altLang="en-US" sz="2400" dirty="0"/>
              <a:t>的数量，这样系统自动给你划分</a:t>
            </a:r>
            <a:r>
              <a:rPr lang="en-US" altLang="zh-CN" sz="2400" dirty="0"/>
              <a:t>region</a:t>
            </a:r>
            <a:r>
              <a:rPr lang="zh-CN" altLang="en-US" sz="2400" dirty="0"/>
              <a:t>。根据的</a:t>
            </a:r>
            <a:r>
              <a:rPr lang="en-US" altLang="zh-CN" sz="2400" dirty="0"/>
              <a:t>region</a:t>
            </a:r>
            <a:r>
              <a:rPr lang="zh-CN" altLang="en-US" sz="2400" dirty="0"/>
              <a:t>数，来均分所有的行键。</a:t>
            </a: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splitKey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通过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pin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的</a:t>
            </a:r>
            <a:r>
              <a:rPr lang="en-US" altLang="zh-CN" sz="2400" dirty="0" err="1" smtClean="0">
                <a:latin typeface="微软雅黑"/>
                <a:ea typeface="微软雅黑"/>
                <a:cs typeface="微软雅黑"/>
              </a:rPr>
              <a:t>hashCode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与</a:t>
            </a:r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100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求余。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</a:rPr>
              <a:t>	</a:t>
            </a:r>
            <a:r>
              <a:rPr lang="zh-CN" altLang="en-US" sz="2400" dirty="0" smtClean="0">
                <a:latin typeface="微软雅黑"/>
                <a:ea typeface="微软雅黑"/>
              </a:rPr>
              <a:t>因为</a:t>
            </a:r>
            <a:r>
              <a:rPr lang="en-US" altLang="zh-CN" sz="2400" dirty="0" smtClean="0">
                <a:latin typeface="微软雅黑"/>
                <a:ea typeface="微软雅黑"/>
              </a:rPr>
              <a:t>pin</a:t>
            </a:r>
            <a:r>
              <a:rPr lang="zh-CN" altLang="en-US" sz="2400" dirty="0" smtClean="0">
                <a:latin typeface="微软雅黑"/>
                <a:ea typeface="微软雅黑"/>
              </a:rPr>
              <a:t>、</a:t>
            </a:r>
            <a:r>
              <a:rPr lang="en-US" altLang="zh-CN" sz="2400" dirty="0" smtClean="0">
                <a:latin typeface="微软雅黑"/>
                <a:ea typeface="微软雅黑"/>
              </a:rPr>
              <a:t>date</a:t>
            </a:r>
            <a:r>
              <a:rPr lang="zh-CN" altLang="en-US" sz="2400" dirty="0" smtClean="0">
                <a:latin typeface="微软雅黑"/>
                <a:ea typeface="微软雅黑"/>
              </a:rPr>
              <a:t>是查询的必填项，所以放在靠前位置。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zh-CN" altLang="en-US" sz="2400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表设计</a:t>
            </a:r>
            <a:endParaRPr lang="zh-CN" altLang="en-US" sz="3600" b="1" dirty="0" smtClean="0"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44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	</a:t>
            </a:r>
            <a:r>
              <a:rPr lang="zh-CN" altLang="en-US" sz="2400" dirty="0">
                <a:latin typeface="微软雅黑"/>
                <a:ea typeface="微软雅黑"/>
              </a:rPr>
              <a:t>补充</a:t>
            </a:r>
            <a:r>
              <a:rPr lang="zh-CN" altLang="en-US" sz="2400" dirty="0" smtClean="0">
                <a:latin typeface="微软雅黑"/>
                <a:ea typeface="微软雅黑"/>
              </a:rPr>
              <a:t>下自定义过滤器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en-US" altLang="zh-CN" sz="2400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/>
                <a:ea typeface="微软雅黑"/>
                <a:cs typeface="微软雅黑"/>
              </a:rPr>
              <a:t>	</a:t>
            </a:r>
            <a:endParaRPr lang="zh-CN" altLang="en-US" sz="2400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表设计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5121" name="Picture 1" descr="C:\Users\Administrator\AppData\Roaming\Tencent\Users\927457972\QQ\WinTemp\RichOle\WC)2`GYI5H3{)`4J]EGIV[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4430"/>
            <a:ext cx="817245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8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dirty="0" smtClean="0">
                <a:latin typeface="仿宋" pitchFamily="49" charset="-122"/>
                <a:ea typeface="仿宋" pitchFamily="49" charset="-122"/>
                <a:cs typeface="微软雅黑"/>
              </a:rPr>
              <a:t>分布式的</a:t>
            </a:r>
            <a:r>
              <a:rPr lang="en-US" altLang="zh-CN" b="1" dirty="0" err="1" smtClean="0">
                <a:latin typeface="仿宋" pitchFamily="49" charset="-122"/>
                <a:ea typeface="仿宋" pitchFamily="49" charset="-122"/>
                <a:cs typeface="微软雅黑"/>
              </a:rPr>
              <a:t>Hbase</a:t>
            </a: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b="1" dirty="0" smtClean="0">
              <a:latin typeface="仿宋" pitchFamily="49" charset="-122"/>
              <a:ea typeface="仿宋" pitchFamily="49" charset="-122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微软雅黑"/>
              </a:rPr>
              <a:t>HBASE</a:t>
            </a:r>
            <a:r>
              <a:rPr lang="zh-CN" altLang="en-US" sz="3600" b="1" dirty="0" smtClean="0">
                <a:latin typeface="微软雅黑"/>
              </a:rPr>
              <a:t>与</a:t>
            </a:r>
            <a:r>
              <a:rPr lang="en-US" altLang="zh-CN" sz="3600" b="1" dirty="0" smtClean="0">
                <a:latin typeface="微软雅黑"/>
              </a:rPr>
              <a:t>MR</a:t>
            </a:r>
            <a:r>
              <a:rPr lang="zh-CN" altLang="en-US" sz="3600" b="1" dirty="0" smtClean="0">
                <a:latin typeface="微软雅黑"/>
              </a:rPr>
              <a:t>结合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1025" name="Picture 1" descr="C:\Users\Administrator\AppData\Roaming\Tencent\Users\927457972\QQ\WinTemp\RichOle\@]3U7_5C$Q1V8RYD[{~6(U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1296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"/>
          <p:cNvSpPr>
            <a:spLocks noGrp="1"/>
          </p:cNvSpPr>
          <p:nvPr>
            <p:ph type="title"/>
          </p:nvPr>
        </p:nvSpPr>
        <p:spPr>
          <a:xfrm>
            <a:off x="179388" y="188913"/>
            <a:ext cx="7345362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简介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288" y="1196975"/>
            <a:ext cx="8353425" cy="4308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3200" dirty="0" err="1">
                <a:latin typeface="+mj-ea"/>
                <a:ea typeface="+mj-ea"/>
              </a:rPr>
              <a:t>Hbase</a:t>
            </a:r>
            <a:r>
              <a:rPr lang="zh-CN" altLang="en-US" sz="3200" dirty="0">
                <a:latin typeface="+mj-ea"/>
                <a:ea typeface="+mj-ea"/>
              </a:rPr>
              <a:t>介绍</a:t>
            </a:r>
            <a:endParaRPr lang="en-US" altLang="zh-CN" sz="3200" dirty="0"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+mj-ea"/>
                <a:ea typeface="+mj-ea"/>
              </a:rPr>
              <a:t> 	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HBase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是一个分布式的、面向列的开源数据库，该技术来源于 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Fay Chang 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所撰写的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Google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论文“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Bigtable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：一个结构化数据的分布式存储系统”。 就像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Bigtable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利用了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Google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文件系统（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File System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）所提供的分布式数据存储一样，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HBase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Hadoop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之上提供了类似于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Bigtable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的能力。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HBase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是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Apache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的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Hadoop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</a:rPr>
              <a:t> 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项目的子项目。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HBase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不同于一般的关系数据库（也就是经常说的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nosql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），它是一个适合于非结构化数据存储的数据库。另一个不同的是</a:t>
            </a:r>
            <a:r>
              <a:rPr lang="en-US" altLang="zh-CN" sz="2400" dirty="0" err="1">
                <a:latin typeface="仿宋" pitchFamily="49" charset="-122"/>
                <a:ea typeface="仿宋" pitchFamily="49" charset="-122"/>
              </a:rPr>
              <a:t>HBase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</a:rPr>
              <a:t>基于列的而不是基于行的模式。</a:t>
            </a:r>
            <a:endParaRPr lang="en-US" altLang="zh-CN" sz="2400" dirty="0">
              <a:latin typeface="仿宋" pitchFamily="49" charset="-122"/>
              <a:ea typeface="仿宋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与</a:t>
            </a:r>
            <a:r>
              <a:rPr lang="en-US" altLang="zh-CN" sz="3600" b="1" dirty="0">
                <a:latin typeface="微软雅黑"/>
              </a:rPr>
              <a:t>MR</a:t>
            </a:r>
            <a:r>
              <a:rPr lang="zh-CN" altLang="en-US" sz="3600" b="1" dirty="0">
                <a:latin typeface="微软雅黑"/>
              </a:rPr>
              <a:t>结合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2049" name="Picture 1" descr="C:\Users\Administrator\AppData\Roaming\Tencent\Users\927457972\QQ\WinTemp\RichOle\~{_U1X)F%L34][6RDOVH9_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96752"/>
            <a:ext cx="885698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AppData\Roaming\Tencent\Users\927457972\QQ\WinTemp\RichOle\H`P}S48Y3`XQL4OK3F9A(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849694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如何找到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region</a:t>
            </a:r>
          </a:p>
          <a:p>
            <a:pPr marL="0" indent="0" eaLnBrk="1" hangingPunct="1"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与</a:t>
            </a:r>
            <a:r>
              <a:rPr lang="en-US" altLang="zh-CN" sz="3600" b="1" dirty="0">
                <a:latin typeface="微软雅黑"/>
              </a:rPr>
              <a:t>MR</a:t>
            </a:r>
            <a:r>
              <a:rPr lang="zh-CN" altLang="en-US" sz="3600" b="1" dirty="0">
                <a:latin typeface="微软雅黑"/>
              </a:rPr>
              <a:t>结合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3073" name="Picture 1" descr="C:\Users\Administrator\AppData\Roaming\Tencent\Users\927457972\QQ\WinTemp\RichOle\F(O2GUCNCUR(OKOG`7ZLL9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5902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做数据源作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MR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的数据处理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与</a:t>
            </a:r>
            <a:r>
              <a:rPr lang="en-US" altLang="zh-CN" sz="3600" b="1" dirty="0">
                <a:latin typeface="微软雅黑"/>
              </a:rPr>
              <a:t>MR</a:t>
            </a:r>
            <a:r>
              <a:rPr lang="zh-CN" altLang="en-US" sz="3600" b="1" dirty="0">
                <a:latin typeface="微软雅黑"/>
              </a:rPr>
              <a:t>结合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7169" name="Picture 1" descr="C:\Users\Administrator\AppData\Roaming\Tencent\Users\927457972\QQ\WinTemp\RichOle\5[3}M5N%P`7(]2$]7AZ{W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700808"/>
            <a:ext cx="853243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9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4294967295"/>
          </p:nvPr>
        </p:nvSpPr>
        <p:spPr bwMode="auto">
          <a:xfrm>
            <a:off x="468313" y="1052513"/>
            <a:ext cx="8207375" cy="50911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eaLnBrk="1" hangingPunct="1">
              <a:buFont typeface="Wingdings" pitchFamily="2" charset="2"/>
              <a:buChar char="l"/>
            </a:pPr>
            <a:r>
              <a:rPr lang="en-US" altLang="zh-CN" dirty="0" err="1" smtClean="0">
                <a:latin typeface="微软雅黑"/>
                <a:ea typeface="微软雅黑"/>
                <a:cs typeface="微软雅黑"/>
              </a:rPr>
              <a:t>Hbase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做数据源作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MR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的数据处理</a:t>
            </a:r>
            <a:endParaRPr lang="en-US" altLang="zh-CN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  <a:p>
            <a:pPr marL="0" indent="0" eaLnBrk="1" hangingPunct="1">
              <a:buNone/>
            </a:pPr>
            <a:endParaRPr lang="zh-CN" altLang="en-US" dirty="0" smtClean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title" idx="4294967295"/>
          </p:nvPr>
        </p:nvSpPr>
        <p:spPr bwMode="auto">
          <a:xfrm>
            <a:off x="250825" y="188913"/>
            <a:ext cx="7345363" cy="560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3600" b="1" dirty="0">
                <a:latin typeface="微软雅黑"/>
              </a:rPr>
              <a:t>HBASE</a:t>
            </a:r>
            <a:r>
              <a:rPr lang="zh-CN" altLang="en-US" sz="3600" b="1" dirty="0">
                <a:latin typeface="微软雅黑"/>
              </a:rPr>
              <a:t>与</a:t>
            </a:r>
            <a:r>
              <a:rPr lang="en-US" altLang="zh-CN" sz="3600" b="1" dirty="0">
                <a:latin typeface="微软雅黑"/>
              </a:rPr>
              <a:t>MR</a:t>
            </a:r>
            <a:r>
              <a:rPr lang="zh-CN" altLang="en-US" sz="3600" b="1" dirty="0">
                <a:latin typeface="微软雅黑"/>
              </a:rPr>
              <a:t>结合</a:t>
            </a:r>
            <a:endParaRPr lang="zh-CN" altLang="en-US" sz="3600" b="1" dirty="0" smtClean="0">
              <a:latin typeface="微软雅黑"/>
            </a:endParaRPr>
          </a:p>
        </p:txBody>
      </p:sp>
      <p:pic>
        <p:nvPicPr>
          <p:cNvPr id="8193" name="Picture 1" descr="C:\Users\Administrator\AppData\Roaming\Tencent\Users\927457972\QQ\WinTemp\RichOle\GYS122{~(}JDGS)%DRG2_@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1" y="1700808"/>
            <a:ext cx="865313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1188" y="1628775"/>
            <a:ext cx="7772400" cy="3095625"/>
          </a:xfrm>
        </p:spPr>
        <p:txBody>
          <a:bodyPr/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7200" b="1" dirty="0" smtClean="0">
                <a:solidFill>
                  <a:schemeClr val="tx1"/>
                </a:solidFill>
              </a:rPr>
              <a:t>Q&amp;A</a:t>
            </a:r>
          </a:p>
          <a:p>
            <a:pPr algn="ctr" eaLnBrk="1" hangingPunct="1">
              <a:buFont typeface="Arial" pitchFamily="34" charset="0"/>
              <a:buNone/>
              <a:defRPr/>
            </a:pPr>
            <a:endParaRPr lang="en-US" altLang="zh-CN" sz="3200" b="1" dirty="0">
              <a:solidFill>
                <a:schemeClr val="tx1"/>
              </a:solidFill>
            </a:endParaRPr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3200" b="1" dirty="0" smtClean="0">
                <a:solidFill>
                  <a:schemeClr val="tx1"/>
                </a:solidFill>
              </a:rPr>
              <a:t>Thank you!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0911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3200" smtClean="0">
                <a:latin typeface="Franklin Gothic Book"/>
                <a:ea typeface="黑体" pitchFamily="2" charset="-122"/>
              </a:rPr>
              <a:t>创建表</a:t>
            </a: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r>
              <a:rPr lang="zh-CN" altLang="en-US" sz="3200" smtClean="0">
                <a:latin typeface="Franklin Gothic Book"/>
                <a:ea typeface="黑体" pitchFamily="2" charset="-122"/>
              </a:rPr>
              <a:t>通过</a:t>
            </a:r>
            <a:r>
              <a:rPr lang="en-US" altLang="zh-CN" sz="3200" smtClean="0">
                <a:latin typeface="Franklin Gothic Book"/>
                <a:ea typeface="黑体" pitchFamily="2" charset="-122"/>
              </a:rPr>
              <a:t>hbase shell</a:t>
            </a: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endParaRPr lang="en-US" altLang="zh-CN" sz="3200" smtClean="0">
              <a:latin typeface="Franklin Gothic Book"/>
              <a:ea typeface="黑体" pitchFamily="2" charset="-122"/>
            </a:endParaRP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endParaRPr lang="zh-CN" altLang="en-US" sz="3200" smtClean="0">
              <a:latin typeface="Franklin Gothic Book"/>
              <a:ea typeface="黑体" pitchFamily="2" charset="-122"/>
            </a:endParaRP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  <a:defRPr/>
            </a:pPr>
            <a:endParaRPr lang="zh-CN" altLang="en-US" sz="3200" smtClean="0">
              <a:latin typeface="Franklin Gothic Book"/>
              <a:ea typeface="黑体" pitchFamily="2" charset="-122"/>
            </a:endParaRPr>
          </a:p>
          <a:p>
            <a:pPr marL="0" eaLnBrk="1" hangingPunct="1">
              <a:buFont typeface="Arial" charset="0"/>
              <a:buNone/>
              <a:defRPr/>
            </a:pPr>
            <a:endParaRPr lang="zh-CN" altLang="en-US" sz="3200" smtClean="0"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17411" name="Picture 3" descr="HB6VL8J_B9]YYLU$_9AB@B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26" y="2047998"/>
            <a:ext cx="7828394" cy="273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UHA1[QD8%80PB]TPB([HK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45" y="4581128"/>
            <a:ext cx="911264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 bwMode="auto">
          <a:xfrm>
            <a:off x="323850" y="836613"/>
            <a:ext cx="8208963" cy="58054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3200" smtClean="0">
                <a:latin typeface="Franklin Gothic Book"/>
                <a:ea typeface="黑体" pitchFamily="2" charset="-122"/>
              </a:rPr>
              <a:t>检查表模式</a:t>
            </a: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sz="3200" smtClean="0">
              <a:latin typeface="Franklin Gothic Book"/>
              <a:ea typeface="黑体" pitchFamily="2" charset="-122"/>
            </a:endParaRPr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zh-CN" altLang="en-US" smtClean="0">
              <a:latin typeface="仿宋"/>
              <a:ea typeface="仿宋"/>
              <a:cs typeface="仿宋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18435" name="Picture 12" descr="$RYD81W6CQB8F%6(37M77P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29" y="3573015"/>
            <a:ext cx="9018526" cy="328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14" descr="J)V~}QSZ0XPX4A60$SWKA)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2709"/>
            <a:ext cx="7128594" cy="215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sp>
        <p:nvSpPr>
          <p:cNvPr id="20482" name="内容占位符 1"/>
          <p:cNvSpPr>
            <a:spLocks noGrp="1"/>
          </p:cNvSpPr>
          <p:nvPr>
            <p:ph idx="4294967295"/>
          </p:nvPr>
        </p:nvSpPr>
        <p:spPr bwMode="auto">
          <a:xfrm>
            <a:off x="323850" y="836613"/>
            <a:ext cx="8208963" cy="58054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连接</a:t>
            </a:r>
            <a:r>
              <a:rPr lang="zh-CN" altLang="en-US" dirty="0" smtClean="0"/>
              <a:t>管理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zh-CN" altLang="en-US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zh-CN" altLang="en-US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dirty="0" smtClean="0"/>
              <a:t>数据操作</a:t>
            </a:r>
            <a:endParaRPr lang="zh-CN" altLang="en-US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zh-CN" altLang="en-US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en-US" altLang="zh-CN" dirty="0" smtClean="0"/>
          </a:p>
          <a:p>
            <a:pPr marL="0" eaLnBrk="1" hangingPunct="1">
              <a:spcBef>
                <a:spcPct val="0"/>
              </a:spcBef>
              <a:buFont typeface="Wingdings" pitchFamily="2" charset="2"/>
              <a:buChar char="l"/>
            </a:pPr>
            <a:endParaRPr lang="zh-CN" altLang="en-US" sz="24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2" name="AutoShape 1" descr="C:\Users\Administrator\AppData\Roaming\Tencent\Users\927457972\QQ\WinTemp\RichOle\EI(1T6@}CKU0K$5PP`U~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2" descr="C:\Users\Administrator\AppData\Roaming\Tencent\Users\927457972\QQ\WinTemp\RichOle\EI(1T6@}CKU0K$5PP`U~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 descr="C:\Users\Administrator\AppData\Roaming\Tencent\Users\927457972\QQ\WinTemp\RichOle\`J]72QXYEA~[RQY}JW`F6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2" y="1340768"/>
            <a:ext cx="8704878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AppData\Roaming\Tencent\Users\927457972\QQ\WinTemp\RichOle\%N9PC]BXO~S3ZWB%I%S`IF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7" y="4221088"/>
            <a:ext cx="810806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1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207375" cy="5091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buFont typeface="Wingdings" pitchFamily="2" charset="2"/>
              <a:buChar char="l"/>
            </a:pPr>
            <a:endParaRPr lang="en-US" altLang="zh-CN" sz="3200" smtClean="0">
              <a:latin typeface="仿宋"/>
              <a:ea typeface="仿宋"/>
              <a:cs typeface="仿宋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en-US" altLang="zh-CN" sz="3200" smtClean="0">
              <a:latin typeface="仿宋"/>
              <a:ea typeface="仿宋"/>
              <a:cs typeface="仿宋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en-US" altLang="zh-CN" sz="3200" smtClean="0">
              <a:latin typeface="仿宋"/>
              <a:ea typeface="仿宋"/>
              <a:cs typeface="仿宋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en-US" altLang="zh-CN" sz="3200" smtClean="0">
              <a:latin typeface="仿宋"/>
              <a:ea typeface="仿宋"/>
              <a:cs typeface="仿宋"/>
            </a:endParaRPr>
          </a:p>
          <a:p>
            <a:pPr marL="0" eaLnBrk="1" hangingPunct="1">
              <a:buFont typeface="Wingdings" pitchFamily="2" charset="2"/>
              <a:buChar char="l"/>
            </a:pPr>
            <a:endParaRPr lang="en-US" altLang="zh-CN" sz="3200" smtClean="0">
              <a:latin typeface="仿宋"/>
              <a:ea typeface="仿宋"/>
              <a:cs typeface="仿宋"/>
            </a:endParaRPr>
          </a:p>
          <a:p>
            <a:pPr marL="0" eaLnBrk="1" hangingPunct="1">
              <a:buFont typeface="Arial" charset="0"/>
              <a:buNone/>
            </a:pPr>
            <a:r>
              <a:rPr lang="en-US" altLang="zh-CN" sz="3200" smtClean="0">
                <a:latin typeface="仿宋"/>
                <a:ea typeface="仿宋"/>
                <a:cs typeface="仿宋"/>
              </a:rPr>
              <a:t>      </a:t>
            </a:r>
            <a:endParaRPr lang="zh-CN" altLang="en-US" sz="3200" smtClean="0">
              <a:latin typeface="仿宋"/>
              <a:ea typeface="仿宋"/>
              <a:cs typeface="仿宋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  <p:pic>
        <p:nvPicPr>
          <p:cNvPr id="21507" name="Picture 43" descr="2Z%GY93J74PKFENM`D1FEP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9396536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idx="1"/>
          </p:nvPr>
        </p:nvSpPr>
        <p:spPr bwMode="auto">
          <a:xfrm>
            <a:off x="468313" y="1052513"/>
            <a:ext cx="8207375" cy="5091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eaLnBrk="1" hangingPunct="1">
              <a:buFont typeface="Wingdings" pitchFamily="2" charset="2"/>
              <a:buChar char="l"/>
            </a:pPr>
            <a:r>
              <a:rPr lang="zh-CN" altLang="en-US" sz="3200" dirty="0" smtClean="0">
                <a:latin typeface="仿宋"/>
                <a:ea typeface="仿宋"/>
                <a:cs typeface="仿宋"/>
              </a:rPr>
              <a:t>行键（</a:t>
            </a:r>
            <a:r>
              <a:rPr lang="en-US" altLang="zh-CN" sz="3200" dirty="0" err="1" smtClean="0">
                <a:latin typeface="仿宋"/>
                <a:ea typeface="仿宋"/>
                <a:cs typeface="仿宋"/>
              </a:rPr>
              <a:t>rowkey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）</a:t>
            </a:r>
            <a:r>
              <a:rPr lang="en-US" altLang="zh-CN" sz="3200" dirty="0" err="1" smtClean="0">
                <a:latin typeface="仿宋"/>
                <a:ea typeface="仿宋"/>
                <a:cs typeface="仿宋"/>
              </a:rPr>
              <a:t>Hbase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表的行有唯一标识符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,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跟关系型数据库主键一样，</a:t>
            </a:r>
            <a:r>
              <a:rPr lang="en-US" altLang="zh-CN" sz="3200" dirty="0" err="1" smtClean="0">
                <a:latin typeface="仿宋"/>
                <a:ea typeface="仿宋"/>
                <a:cs typeface="仿宋"/>
              </a:rPr>
              <a:t>Hbase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表中每行的行键值都是不同的。</a:t>
            </a:r>
          </a:p>
          <a:p>
            <a:pPr marL="0" eaLnBrk="1" hangingPunct="1">
              <a:buFont typeface="Wingdings" pitchFamily="2" charset="2"/>
              <a:buChar char="l"/>
            </a:pPr>
            <a:r>
              <a:rPr lang="en-US" altLang="zh-CN" sz="3200" dirty="0" err="1" smtClean="0">
                <a:latin typeface="仿宋"/>
                <a:ea typeface="仿宋"/>
                <a:cs typeface="仿宋"/>
              </a:rPr>
              <a:t>HBase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操作数据的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5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个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API</a:t>
            </a:r>
          </a:p>
          <a:p>
            <a:pPr marL="0" indent="0" eaLnBrk="1" hangingPunct="1">
              <a:buNone/>
            </a:pPr>
            <a:r>
              <a:rPr lang="en-US" altLang="zh-CN" sz="3200" dirty="0" smtClean="0">
                <a:latin typeface="仿宋"/>
                <a:ea typeface="仿宋"/>
                <a:cs typeface="仿宋"/>
              </a:rPr>
              <a:t>Get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（读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）、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Put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（写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）、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Delete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(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删除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)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、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Scan(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扫描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)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、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Increment(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递增</a:t>
            </a:r>
            <a:r>
              <a:rPr lang="en-US" altLang="zh-CN" sz="3200" dirty="0" smtClean="0">
                <a:latin typeface="仿宋"/>
                <a:ea typeface="仿宋"/>
                <a:cs typeface="仿宋"/>
              </a:rPr>
              <a:t>)</a:t>
            </a:r>
            <a:r>
              <a:rPr lang="zh-CN" altLang="en-US" sz="3200" dirty="0" smtClean="0">
                <a:latin typeface="仿宋"/>
                <a:ea typeface="仿宋"/>
                <a:cs typeface="仿宋"/>
              </a:rPr>
              <a:t>。</a:t>
            </a:r>
            <a:endParaRPr lang="en-US" altLang="zh-CN" sz="3200" dirty="0" smtClean="0">
              <a:latin typeface="仿宋"/>
              <a:ea typeface="仿宋"/>
              <a:cs typeface="仿宋"/>
            </a:endParaRPr>
          </a:p>
        </p:txBody>
      </p:sp>
      <p:sp>
        <p:nvSpPr>
          <p:cNvPr id="22530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/>
              <a:t>HBASE</a:t>
            </a:r>
            <a:r>
              <a:rPr lang="zh-CN" altLang="en-US" sz="3600" b="1" smtClean="0"/>
              <a:t>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8313" y="1052513"/>
            <a:ext cx="8207375" cy="50911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4300" indent="-457200" eaLnBrk="1" hangingPunct="1">
              <a:buFont typeface="Wingdings" pitchFamily="2" charset="2"/>
              <a:buChar char="l"/>
              <a:defRPr/>
            </a:pPr>
            <a:r>
              <a:rPr lang="en-US" altLang="zh-CN" sz="3200" b="1" dirty="0">
                <a:latin typeface="仿宋"/>
                <a:ea typeface="仿宋"/>
                <a:cs typeface="仿宋"/>
              </a:rPr>
              <a:t>Put</a:t>
            </a: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  <a:p>
            <a:pPr marL="0" eaLnBrk="1" hangingPunct="1">
              <a:buFont typeface="Wingdings" pitchFamily="2" charset="2"/>
              <a:buNone/>
              <a:defRPr/>
            </a:pPr>
            <a:endParaRPr lang="zh-CN" altLang="en-US" dirty="0" smtClean="0">
              <a:cs typeface="微软雅黑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345363" cy="5603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dirty="0" smtClean="0"/>
              <a:t>HBASE</a:t>
            </a:r>
            <a:r>
              <a:rPr lang="zh-CN" altLang="en-US" sz="3600" b="1" dirty="0" smtClean="0"/>
              <a:t>入门</a:t>
            </a:r>
          </a:p>
        </p:txBody>
      </p:sp>
      <p:pic>
        <p:nvPicPr>
          <p:cNvPr id="8" name="Picture 3" descr="XAVY2U94FP3AUC79G07]MM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1556792"/>
            <a:ext cx="88204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%8{VJB15J1Q4UBS~()DR7{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528" y="4694134"/>
            <a:ext cx="8820472" cy="147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spcFirstLastPara="1" wrap="square" rtlCol="0" fromWordArt="1" anchor="ctr">
        <a:noAutofit/>
      </a:bodyPr>
      <a:lstStyle>
        <a:defPPr algn="ctr">
          <a:defRPr sz="1400" kern="1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+mj-ea"/>
            <a:ea typeface="+mj-ea"/>
            <a:cs typeface="Arial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母板</Template>
  <TotalTime>3297</TotalTime>
  <Words>367</Words>
  <Application>Microsoft Office PowerPoint</Application>
  <PresentationFormat>全屏显示(4:3)</PresentationFormat>
  <Paragraphs>161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母板</vt:lpstr>
      <vt:lpstr>编写人：蔡毅勇</vt:lpstr>
      <vt:lpstr>1、  HBASE简介  2、  HBASE入门  3、  HBASE表设计  4、  HBASE与MR结合</vt:lpstr>
      <vt:lpstr>HBASE简介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HBASE入门</vt:lpstr>
      <vt:lpstr>HBASE表设计</vt:lpstr>
      <vt:lpstr>HBASE表设计</vt:lpstr>
      <vt:lpstr>HBASE表设计</vt:lpstr>
      <vt:lpstr>HBASE表设计</vt:lpstr>
      <vt:lpstr>HBASE表设计</vt:lpstr>
      <vt:lpstr>HBASE与MR结合</vt:lpstr>
      <vt:lpstr>HBASE与MR结合</vt:lpstr>
      <vt:lpstr>HBASE与MR结合</vt:lpstr>
      <vt:lpstr>HBASE与MR结合</vt:lpstr>
      <vt:lpstr>HBASE与MR结合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XXX项目立项申请</dc:title>
  <dc:creator>mali</dc:creator>
  <cp:lastModifiedBy>Bill Gates</cp:lastModifiedBy>
  <cp:revision>99</cp:revision>
  <dcterms:created xsi:type="dcterms:W3CDTF">2013-04-12T12:33:45Z</dcterms:created>
  <dcterms:modified xsi:type="dcterms:W3CDTF">2014-08-29T07:33:05Z</dcterms:modified>
</cp:coreProperties>
</file>