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90113" r:id="rId1"/>
  </p:sldMasterIdLst>
  <p:notesMasterIdLst>
    <p:notesMasterId r:id="rId12"/>
  </p:notesMasterIdLst>
  <p:handoutMasterIdLst>
    <p:handoutMasterId r:id="rId13"/>
  </p:handoutMasterIdLst>
  <p:sldIdLst>
    <p:sldId id="288" r:id="rId2"/>
    <p:sldId id="287" r:id="rId3"/>
    <p:sldId id="266" r:id="rId4"/>
    <p:sldId id="268" r:id="rId5"/>
    <p:sldId id="290" r:id="rId6"/>
    <p:sldId id="269" r:id="rId7"/>
    <p:sldId id="291" r:id="rId8"/>
    <p:sldId id="270" r:id="rId9"/>
    <p:sldId id="292" r:id="rId10"/>
    <p:sldId id="277" r:id="rId11"/>
  </p:sldIdLst>
  <p:sldSz cx="9906000" cy="6858000" type="A4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46">
          <p15:clr>
            <a:srgbClr val="A4A3A4"/>
          </p15:clr>
        </p15:guide>
        <p15:guide id="2" pos="358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B7ECFF"/>
    <a:srgbClr val="3FCDFF"/>
    <a:srgbClr val="F3F3F3"/>
    <a:srgbClr val="C00000"/>
    <a:srgbClr val="CD2431"/>
    <a:srgbClr val="FF0066"/>
    <a:srgbClr val="FFCC99"/>
    <a:srgbClr val="FFFF66"/>
    <a:srgbClr val="C81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96130" autoAdjust="0"/>
  </p:normalViewPr>
  <p:slideViewPr>
    <p:cSldViewPr snapToGrid="0">
      <p:cViewPr>
        <p:scale>
          <a:sx n="100" d="100"/>
          <a:sy n="100" d="100"/>
        </p:scale>
        <p:origin x="-1014" y="-72"/>
      </p:cViewPr>
      <p:guideLst>
        <p:guide orient="horz" pos="846"/>
        <p:guide pos="35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notesViewPr>
    <p:cSldViewPr snapToGrid="0">
      <p:cViewPr varScale="1">
        <p:scale>
          <a:sx n="36" d="100"/>
          <a:sy n="36" d="100"/>
        </p:scale>
        <p:origin x="-2462" y="-10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ChangeArrowheads="1"/>
          </p:cNvSpPr>
          <p:nvPr/>
        </p:nvSpPr>
        <p:spPr bwMode="auto">
          <a:xfrm>
            <a:off x="3162300" y="9377363"/>
            <a:ext cx="3175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526" tIns="44049" rIns="86526" bIns="44049">
            <a:spAutoFit/>
          </a:bodyPr>
          <a:lstStyle>
            <a:lvl1pPr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D4357A27-492F-49BD-8397-C12ED61E5C02}" type="slidenum">
              <a:rPr lang="zh-CN" altLang="en-US" sz="1000" smtClean="0">
                <a:latin typeface="Times New Roman" panose="02020603050405020304" pitchFamily="18" charset="0"/>
                <a:ea typeface="华文楷体" panose="02010600040101010101" pitchFamily="2" charset="-122"/>
              </a:rPr>
              <a:pPr algn="ctr">
                <a:defRPr/>
              </a:pPr>
              <a:t>‹#›</a:t>
            </a:fld>
            <a:endParaRPr lang="en-US" altLang="zh-CN" sz="100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6181725" y="9437688"/>
            <a:ext cx="425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600">
                <a:latin typeface="Times New Roman" panose="02020603050405020304" pitchFamily="18" charset="0"/>
              </a:rPr>
              <a:t>[DocID]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61913" y="9398000"/>
            <a:ext cx="8921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800">
                <a:latin typeface="Times New Roman" panose="02020603050405020304" pitchFamily="18" charset="0"/>
              </a:rPr>
              <a:t>Hewitt Associates</a:t>
            </a:r>
          </a:p>
        </p:txBody>
      </p:sp>
    </p:spTree>
    <p:extLst>
      <p:ext uri="{BB962C8B-B14F-4D97-AF65-F5344CB8AC3E}">
        <p14:creationId xmlns:p14="http://schemas.microsoft.com/office/powerpoint/2010/main" val="209932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616" tIns="45308" rIns="90616" bIns="4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3492" name="Rectangle 8"/>
          <p:cNvSpPr>
            <a:spLocks noChangeArrowheads="1"/>
          </p:cNvSpPr>
          <p:nvPr/>
        </p:nvSpPr>
        <p:spPr bwMode="auto">
          <a:xfrm>
            <a:off x="3162300" y="9377363"/>
            <a:ext cx="3175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526" tIns="44049" rIns="86526" bIns="44049">
            <a:spAutoFit/>
          </a:bodyPr>
          <a:lstStyle>
            <a:lvl1pPr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5E0B05DF-0FDB-4BF3-878D-C287787AB277}" type="slidenum">
              <a:rPr lang="zh-CN" altLang="en-US" sz="1000" smtClean="0">
                <a:latin typeface="Times New Roman" panose="02020603050405020304" pitchFamily="18" charset="0"/>
                <a:ea typeface="华文楷体" panose="02010600040101010101" pitchFamily="2" charset="-122"/>
              </a:rPr>
              <a:pPr algn="ctr">
                <a:defRPr/>
              </a:pPr>
              <a:t>‹#›</a:t>
            </a:fld>
            <a:endParaRPr lang="en-US" altLang="zh-CN" sz="100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6181725" y="9437688"/>
            <a:ext cx="425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600">
                <a:latin typeface="Times New Roman" panose="02020603050405020304" pitchFamily="18" charset="0"/>
              </a:rPr>
              <a:t>[DocID]</a:t>
            </a:r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61913" y="9398000"/>
            <a:ext cx="8921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800">
                <a:latin typeface="Times New Roman" panose="02020603050405020304" pitchFamily="18" charset="0"/>
              </a:rPr>
              <a:t>Hewitt Associates</a:t>
            </a:r>
          </a:p>
        </p:txBody>
      </p:sp>
    </p:spTree>
    <p:extLst>
      <p:ext uri="{BB962C8B-B14F-4D97-AF65-F5344CB8AC3E}">
        <p14:creationId xmlns:p14="http://schemas.microsoft.com/office/powerpoint/2010/main" val="27218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114300" indent="-112713" algn="l" rtl="0" eaLnBrk="0" fontAlgn="base" hangingPunct="0">
      <a:spcBef>
        <a:spcPct val="30000"/>
      </a:spcBef>
      <a:spcAft>
        <a:spcPct val="0"/>
      </a:spcAft>
      <a:buBlip>
        <a:blip r:embed="rId2"/>
      </a:buBlip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228600" indent="-112713" algn="l" rtl="0" eaLnBrk="0" fontAlgn="base" hangingPunct="0">
      <a:spcBef>
        <a:spcPct val="30000"/>
      </a:spcBef>
      <a:spcAft>
        <a:spcPct val="0"/>
      </a:spcAft>
      <a:buFont typeface="Times New Roman" panose="02020603050405020304" pitchFamily="18" charset="0"/>
      <a:buChar char="–"/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342900" indent="-112713" algn="l" rtl="0" eaLnBrk="0" fontAlgn="base" hangingPunct="0">
      <a:spcBef>
        <a:spcPct val="30000"/>
      </a:spcBef>
      <a:spcAft>
        <a:spcPct val="0"/>
      </a:spcAft>
      <a:buBlip>
        <a:blip r:embed="rId3"/>
      </a:buBlip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457200" indent="-112713" algn="l" rtl="0" eaLnBrk="0" fontAlgn="base" hangingPunct="0">
      <a:spcBef>
        <a:spcPct val="30000"/>
      </a:spcBef>
      <a:spcAft>
        <a:spcPct val="0"/>
      </a:spcAft>
      <a:buFont typeface="Times New Roman" panose="02020603050405020304" pitchFamily="18" charset="0"/>
      <a:buChar char="–"/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6113" y="744538"/>
            <a:ext cx="5376862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777002" y="9429643"/>
            <a:ext cx="2890514" cy="496974"/>
          </a:xfrm>
          <a:prstGeom prst="rect">
            <a:avLst/>
          </a:prstGeom>
        </p:spPr>
        <p:txBody>
          <a:bodyPr/>
          <a:lstStyle/>
          <a:p>
            <a:fld id="{AB52CE21-7445-4250-A054-9FF5499D850D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7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1077238"/>
            <a:ext cx="8543925" cy="5099725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9775" y="1014607"/>
            <a:ext cx="2135188" cy="516235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1014607"/>
            <a:ext cx="6256337" cy="5162355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89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22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027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634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5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64456" y="362177"/>
            <a:ext cx="5514975" cy="5953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6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6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102290"/>
            <a:ext cx="4195762" cy="5074673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02290"/>
            <a:ext cx="4195763" cy="5074673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6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894013"/>
            <a:ext cx="41910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1717925"/>
            <a:ext cx="4191000" cy="444488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894013"/>
            <a:ext cx="421163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1717925"/>
            <a:ext cx="4211637" cy="444488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4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987424"/>
            <a:ext cx="3194050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  <a:lvl2pPr>
              <a:defRPr sz="2800">
                <a:solidFill>
                  <a:srgbClr val="C00000"/>
                </a:solidFill>
              </a:defRPr>
            </a:lvl2pPr>
            <a:lvl3pPr>
              <a:defRPr sz="2400">
                <a:solidFill>
                  <a:srgbClr val="C00000"/>
                </a:solidFill>
              </a:defRPr>
            </a:lvl3pPr>
            <a:lvl4pPr>
              <a:defRPr sz="2000">
                <a:solidFill>
                  <a:srgbClr val="C00000"/>
                </a:solidFill>
              </a:defRPr>
            </a:lvl4pPr>
            <a:lvl5pPr>
              <a:defRPr sz="2000">
                <a:solidFill>
                  <a:srgbClr val="C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987424"/>
            <a:ext cx="3194050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C0000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6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9050"/>
            <a:ext cx="9906000" cy="686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146393"/>
            <a:ext cx="8543925" cy="503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63322" y="390634"/>
            <a:ext cx="8543925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4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114" r:id="rId1"/>
    <p:sldLayoutId id="2147490115" r:id="rId2"/>
    <p:sldLayoutId id="2147490116" r:id="rId3"/>
    <p:sldLayoutId id="2147490117" r:id="rId4"/>
    <p:sldLayoutId id="2147490118" r:id="rId5"/>
    <p:sldLayoutId id="2147490119" r:id="rId6"/>
    <p:sldLayoutId id="2147490120" r:id="rId7"/>
    <p:sldLayoutId id="2147490121" r:id="rId8"/>
    <p:sldLayoutId id="2147490122" r:id="rId9"/>
    <p:sldLayoutId id="2147490123" r:id="rId10"/>
    <p:sldLayoutId id="2147490124" r:id="rId11"/>
    <p:sldLayoutId id="2147490089" r:id="rId12"/>
    <p:sldLayoutId id="2147490090" r:id="rId13"/>
    <p:sldLayoutId id="2147490091" r:id="rId14"/>
    <p:sldLayoutId id="2147490092" r:id="rId15"/>
    <p:sldLayoutId id="2147490093" r:id="rId16"/>
    <p:sldLayoutId id="2147490072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038" y="-9525"/>
            <a:ext cx="9931797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146068" y="1792981"/>
            <a:ext cx="7331498" cy="7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UCC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统一配置中心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63840" y="5949950"/>
            <a:ext cx="272931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42035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5773" y="3242360"/>
            <a:ext cx="32271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zh-CN" altLang="en-US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10" y="974220"/>
            <a:ext cx="89303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咚咚群：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1771443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ucc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.jd.com/doc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需求</a:t>
            </a:r>
            <a:endParaRPr lang="zh-CN" altLang="en-US" sz="24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110" y="974220"/>
            <a:ext cx="8930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初心：替换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zookeeper/DB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的存储配置功能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提供简单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服务，不需要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无状态、长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1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目前架构图</a:t>
            </a:r>
            <a:endParaRPr lang="zh-CN" altLang="en-US" sz="24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026" name="Picture 2" descr="http://jpcloud.jd.com/download/attachments/15363547/image2016-2-25%209%3A33%3A16.png?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4" y="914400"/>
            <a:ext cx="7909674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-Server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端</a:t>
            </a:r>
            <a:endParaRPr lang="zh-CN" altLang="en-US" sz="24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110" y="974220"/>
            <a:ext cx="89303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相当于文件夹，没有实际的层级关系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：相当于文件，目前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存储开关、字符串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等数据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端功能：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多样：通过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PATH+Key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区分，可存字符串，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等格式的配置。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可靠：高可用无状态水平扩展的集群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简单：提供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、支持跨平台、多语言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快速：读写速度快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安全：带读写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认证，可追踪操作日志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7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-Server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端</a:t>
            </a:r>
            <a:endParaRPr lang="zh-CN" altLang="en-US" sz="24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110" y="974220"/>
            <a:ext cx="89303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数据流程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JIMDB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调用监控数据、配置历史写入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API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供客户端调用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遇到过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容量不足，数据丢失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未落地）重启后，数据全部丢失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数据源切换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9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-Java Client</a:t>
            </a:r>
            <a:endParaRPr lang="zh-CN" altLang="en-US" sz="24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110" y="974220"/>
            <a:ext cx="89303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封装了服务端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API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的操作变成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提供订阅模式的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本地备份文件，如果远程失败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则取本地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备份文件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遇到过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异常导致本地文件被冲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待改进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远程配置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本地文件存多份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0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-Worker</a:t>
            </a:r>
            <a:endParaRPr lang="zh-CN" altLang="en-US" sz="24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110" y="974220"/>
            <a:ext cx="89303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发来的配置变更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消息，写入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接收监控数据，写入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其它例如扫描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管理端</a:t>
            </a:r>
            <a:endParaRPr lang="zh-CN" altLang="en-US" sz="24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2050" name="Picture 2" descr="C:\Users\Administrator\AppData\Local\Temp\mx37B1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898020"/>
            <a:ext cx="24765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7110" y="974220"/>
            <a:ext cx="893035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功能如右图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9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自动部署</a:t>
            </a:r>
            <a:endParaRPr lang="zh-CN" altLang="en-US" sz="24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110" y="974220"/>
            <a:ext cx="893035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为入口存储数据，每次变更全部保存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级数据：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级都有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结构数据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Jone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系统发来的请求，写入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接收新自动部署的部署请求，读取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机房灾备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8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JD. COM">
      <a:dk1>
        <a:srgbClr val="C00000"/>
      </a:dk1>
      <a:lt1>
        <a:srgbClr val="FFFFFF"/>
      </a:lt1>
      <a:dk2>
        <a:srgbClr val="C00000"/>
      </a:dk2>
      <a:lt2>
        <a:srgbClr val="FFFFFF"/>
      </a:lt2>
      <a:accent1>
        <a:srgbClr val="C3DBEF"/>
      </a:accent1>
      <a:accent2>
        <a:srgbClr val="FFBFB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32117</TotalTime>
  <Words>347</Words>
  <Application>Microsoft Office PowerPoint</Application>
  <PresentationFormat>A4 纸张(210x297 毫米)</PresentationFormat>
  <Paragraphs>67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Hewitt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 CEO 领导力沟通稿</dc:title>
  <dc:creator>toshiba</dc:creator>
  <cp:lastModifiedBy>Helpdesk</cp:lastModifiedBy>
  <cp:revision>1894</cp:revision>
  <cp:lastPrinted>2000-09-28T20:17:59Z</cp:lastPrinted>
  <dcterms:created xsi:type="dcterms:W3CDTF">2011-05-16T14:23:28Z</dcterms:created>
  <dcterms:modified xsi:type="dcterms:W3CDTF">2016-03-25T07:23:44Z</dcterms:modified>
</cp:coreProperties>
</file>