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90113" r:id="rId1"/>
  </p:sldMasterIdLst>
  <p:notesMasterIdLst>
    <p:notesMasterId r:id="rId8"/>
  </p:notesMasterIdLst>
  <p:handoutMasterIdLst>
    <p:handoutMasterId r:id="rId9"/>
  </p:handoutMasterIdLst>
  <p:sldIdLst>
    <p:sldId id="264" r:id="rId2"/>
    <p:sldId id="270" r:id="rId3"/>
    <p:sldId id="276" r:id="rId4"/>
    <p:sldId id="275" r:id="rId5"/>
    <p:sldId id="274" r:id="rId6"/>
    <p:sldId id="273" r:id="rId7"/>
  </p:sldIdLst>
  <p:sldSz cx="9906000" cy="6858000" type="A4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46">
          <p15:clr>
            <a:srgbClr val="A4A3A4"/>
          </p15:clr>
        </p15:guide>
        <p15:guide id="2" pos="358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B7ECFF"/>
    <a:srgbClr val="3FCDFF"/>
    <a:srgbClr val="F3F3F3"/>
    <a:srgbClr val="C00000"/>
    <a:srgbClr val="CD2431"/>
    <a:srgbClr val="FF0066"/>
    <a:srgbClr val="FFCC99"/>
    <a:srgbClr val="FFFF66"/>
    <a:srgbClr val="C81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 autoAdjust="0"/>
    <p:restoredTop sz="96130" autoAdjust="0"/>
  </p:normalViewPr>
  <p:slideViewPr>
    <p:cSldViewPr snapToGrid="0">
      <p:cViewPr varScale="1">
        <p:scale>
          <a:sx n="110" d="100"/>
          <a:sy n="110" d="100"/>
        </p:scale>
        <p:origin x="-1542" y="-84"/>
      </p:cViewPr>
      <p:guideLst>
        <p:guide orient="horz" pos="846"/>
        <p:guide pos="35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0"/>
    </p:cViewPr>
  </p:sorterViewPr>
  <p:notesViewPr>
    <p:cSldViewPr snapToGrid="0">
      <p:cViewPr varScale="1">
        <p:scale>
          <a:sx n="36" d="100"/>
          <a:sy n="36" d="100"/>
        </p:scale>
        <p:origin x="-2462" y="-10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ChangeArrowheads="1"/>
          </p:cNvSpPr>
          <p:nvPr/>
        </p:nvSpPr>
        <p:spPr bwMode="auto">
          <a:xfrm>
            <a:off x="3162300" y="9377363"/>
            <a:ext cx="31750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526" tIns="44049" rIns="86526" bIns="44049">
            <a:spAutoFit/>
          </a:bodyPr>
          <a:lstStyle>
            <a:lvl1pPr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fld id="{D4357A27-492F-49BD-8397-C12ED61E5C02}" type="slidenum">
              <a:rPr lang="zh-CN" altLang="en-US" sz="1000" smtClean="0">
                <a:latin typeface="Times New Roman" panose="02020603050405020304" pitchFamily="18" charset="0"/>
                <a:ea typeface="华文楷体" panose="02010600040101010101" pitchFamily="2" charset="-122"/>
              </a:rPr>
              <a:pPr algn="ctr">
                <a:defRPr/>
              </a:pPr>
              <a:t>‹#›</a:t>
            </a:fld>
            <a:endParaRPr lang="en-US" altLang="zh-CN" sz="100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1747" name="Rectangle 7"/>
          <p:cNvSpPr>
            <a:spLocks noChangeArrowheads="1"/>
          </p:cNvSpPr>
          <p:nvPr/>
        </p:nvSpPr>
        <p:spPr bwMode="auto">
          <a:xfrm>
            <a:off x="6181725" y="9437688"/>
            <a:ext cx="4254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526" tIns="44049" rIns="86526" bIns="44049">
            <a:spAutoFit/>
          </a:bodyPr>
          <a:lstStyle>
            <a:lvl1pPr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600">
                <a:latin typeface="Times New Roman" panose="02020603050405020304" pitchFamily="18" charset="0"/>
              </a:rPr>
              <a:t>[DocID]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61913" y="9398000"/>
            <a:ext cx="8921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526" tIns="44049" rIns="86526" bIns="44049">
            <a:spAutoFit/>
          </a:bodyPr>
          <a:lstStyle>
            <a:lvl1pPr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800">
                <a:latin typeface="Times New Roman" panose="02020603050405020304" pitchFamily="18" charset="0"/>
              </a:rPr>
              <a:t>Hewitt Associates</a:t>
            </a:r>
          </a:p>
        </p:txBody>
      </p:sp>
    </p:spTree>
    <p:extLst>
      <p:ext uri="{BB962C8B-B14F-4D97-AF65-F5344CB8AC3E}">
        <p14:creationId xmlns:p14="http://schemas.microsoft.com/office/powerpoint/2010/main" val="2099323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6113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0616" tIns="45308" rIns="90616" bIns="45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3492" name="Rectangle 8"/>
          <p:cNvSpPr>
            <a:spLocks noChangeArrowheads="1"/>
          </p:cNvSpPr>
          <p:nvPr/>
        </p:nvSpPr>
        <p:spPr bwMode="auto">
          <a:xfrm>
            <a:off x="3162300" y="9377363"/>
            <a:ext cx="31750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526" tIns="44049" rIns="86526" bIns="44049">
            <a:spAutoFit/>
          </a:bodyPr>
          <a:lstStyle>
            <a:lvl1pPr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fld id="{5E0B05DF-0FDB-4BF3-878D-C287787AB277}" type="slidenum">
              <a:rPr lang="zh-CN" altLang="en-US" sz="1000" smtClean="0">
                <a:latin typeface="Times New Roman" panose="02020603050405020304" pitchFamily="18" charset="0"/>
                <a:ea typeface="华文楷体" panose="02010600040101010101" pitchFamily="2" charset="-122"/>
              </a:rPr>
              <a:pPr algn="ctr">
                <a:defRPr/>
              </a:pPr>
              <a:t>‹#›</a:t>
            </a:fld>
            <a:endParaRPr lang="en-US" altLang="zh-CN" sz="100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0725" name="Rectangle 9"/>
          <p:cNvSpPr>
            <a:spLocks noChangeArrowheads="1"/>
          </p:cNvSpPr>
          <p:nvPr/>
        </p:nvSpPr>
        <p:spPr bwMode="auto">
          <a:xfrm>
            <a:off x="6181725" y="9437688"/>
            <a:ext cx="4254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526" tIns="44049" rIns="86526" bIns="44049">
            <a:spAutoFit/>
          </a:bodyPr>
          <a:lstStyle>
            <a:lvl1pPr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600">
                <a:latin typeface="Times New Roman" panose="02020603050405020304" pitchFamily="18" charset="0"/>
              </a:rPr>
              <a:t>[DocID]</a:t>
            </a:r>
          </a:p>
        </p:txBody>
      </p:sp>
      <p:sp>
        <p:nvSpPr>
          <p:cNvPr id="30726" name="Rectangle 10"/>
          <p:cNvSpPr>
            <a:spLocks noChangeArrowheads="1"/>
          </p:cNvSpPr>
          <p:nvPr/>
        </p:nvSpPr>
        <p:spPr bwMode="auto">
          <a:xfrm>
            <a:off x="61913" y="9398000"/>
            <a:ext cx="8921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526" tIns="44049" rIns="86526" bIns="44049">
            <a:spAutoFit/>
          </a:bodyPr>
          <a:lstStyle>
            <a:lvl1pPr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800">
                <a:latin typeface="Times New Roman" panose="02020603050405020304" pitchFamily="18" charset="0"/>
              </a:rPr>
              <a:t>Hewitt Associates</a:t>
            </a:r>
          </a:p>
        </p:txBody>
      </p:sp>
    </p:spTree>
    <p:extLst>
      <p:ext uri="{BB962C8B-B14F-4D97-AF65-F5344CB8AC3E}">
        <p14:creationId xmlns:p14="http://schemas.microsoft.com/office/powerpoint/2010/main" val="2721885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114300" indent="-112713" algn="l" rtl="0" eaLnBrk="0" fontAlgn="base" hangingPunct="0">
      <a:spcBef>
        <a:spcPct val="30000"/>
      </a:spcBef>
      <a:spcAft>
        <a:spcPct val="0"/>
      </a:spcAft>
      <a:buBlip>
        <a:blip r:embed="rId2"/>
      </a:buBlip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228600" indent="-112713" algn="l" rtl="0" eaLnBrk="0" fontAlgn="base" hangingPunct="0">
      <a:spcBef>
        <a:spcPct val="30000"/>
      </a:spcBef>
      <a:spcAft>
        <a:spcPct val="0"/>
      </a:spcAft>
      <a:buFont typeface="Times New Roman" panose="02020603050405020304" pitchFamily="18" charset="0"/>
      <a:buChar char="–"/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342900" indent="-112713" algn="l" rtl="0" eaLnBrk="0" fontAlgn="base" hangingPunct="0">
      <a:spcBef>
        <a:spcPct val="30000"/>
      </a:spcBef>
      <a:spcAft>
        <a:spcPct val="0"/>
      </a:spcAft>
      <a:buBlip>
        <a:blip r:embed="rId3"/>
      </a:buBlip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457200" indent="-112713" algn="l" rtl="0" eaLnBrk="0" fontAlgn="base" hangingPunct="0">
      <a:spcBef>
        <a:spcPct val="30000"/>
      </a:spcBef>
      <a:spcAft>
        <a:spcPct val="0"/>
      </a:spcAft>
      <a:buFont typeface="Times New Roman" panose="02020603050405020304" pitchFamily="18" charset="0"/>
      <a:buChar char="–"/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C801A8F-7EC8-4971-AE05-41CB6C4587CC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A76008C-0C47-47D2-94E8-6C5E682CE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87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1077238"/>
            <a:ext cx="8543925" cy="5099725"/>
          </a:xfrm>
        </p:spPr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C801A8F-7EC8-4971-AE05-41CB6C4587CC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A76008C-0C47-47D2-94E8-6C5E682CE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2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9775" y="1014607"/>
            <a:ext cx="2135188" cy="516235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1014607"/>
            <a:ext cx="6256337" cy="5162355"/>
          </a:xfrm>
        </p:spPr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C801A8F-7EC8-4971-AE05-41CB6C4587CC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A76008C-0C47-47D2-94E8-6C5E682CE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78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898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906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224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906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46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906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027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906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634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59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64456" y="362177"/>
            <a:ext cx="5514975" cy="5953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36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C801A8F-7EC8-4971-AE05-41CB6C4587CC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A76008C-0C47-47D2-94E8-6C5E682CE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6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1102290"/>
            <a:ext cx="4195762" cy="5074673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02290"/>
            <a:ext cx="4195763" cy="5074673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C801A8F-7EC8-4971-AE05-41CB6C4587CC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A76008C-0C47-47D2-94E8-6C5E682CE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66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894013"/>
            <a:ext cx="41910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1717925"/>
            <a:ext cx="4191000" cy="444488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894013"/>
            <a:ext cx="421163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1717925"/>
            <a:ext cx="4211637" cy="444488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C801A8F-7EC8-4971-AE05-41CB6C4587CC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A76008C-0C47-47D2-94E8-6C5E682CE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4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C801A8F-7EC8-4971-AE05-41CB6C4587CC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A76008C-0C47-47D2-94E8-6C5E682CE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7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C801A8F-7EC8-4971-AE05-41CB6C4587CC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A76008C-0C47-47D2-94E8-6C5E682CE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22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987424"/>
            <a:ext cx="3194050" cy="106997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>
                <a:solidFill>
                  <a:srgbClr val="C00000"/>
                </a:solidFill>
              </a:defRPr>
            </a:lvl1pPr>
            <a:lvl2pPr>
              <a:defRPr sz="2800">
                <a:solidFill>
                  <a:srgbClr val="C00000"/>
                </a:solidFill>
              </a:defRPr>
            </a:lvl2pPr>
            <a:lvl3pPr>
              <a:defRPr sz="2400">
                <a:solidFill>
                  <a:srgbClr val="C00000"/>
                </a:solidFill>
              </a:defRPr>
            </a:lvl3pPr>
            <a:lvl4pPr>
              <a:defRPr sz="2000">
                <a:solidFill>
                  <a:srgbClr val="C00000"/>
                </a:solidFill>
              </a:defRPr>
            </a:lvl4pPr>
            <a:lvl5pPr>
              <a:defRPr sz="2000">
                <a:solidFill>
                  <a:srgbClr val="C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C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C801A8F-7EC8-4971-AE05-41CB6C4587CC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A76008C-0C47-47D2-94E8-6C5E682CE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3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987424"/>
            <a:ext cx="3194050" cy="106997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>
                <a:solidFill>
                  <a:srgbClr val="C0000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C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C801A8F-7EC8-4971-AE05-41CB6C4587CC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A76008C-0C47-47D2-94E8-6C5E682CE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46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应用部分3-05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9050"/>
            <a:ext cx="9906000" cy="686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1038" y="1146393"/>
            <a:ext cx="8543925" cy="503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63322" y="390634"/>
            <a:ext cx="8543925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40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114" r:id="rId1"/>
    <p:sldLayoutId id="2147490115" r:id="rId2"/>
    <p:sldLayoutId id="2147490116" r:id="rId3"/>
    <p:sldLayoutId id="2147490117" r:id="rId4"/>
    <p:sldLayoutId id="2147490118" r:id="rId5"/>
    <p:sldLayoutId id="2147490119" r:id="rId6"/>
    <p:sldLayoutId id="2147490120" r:id="rId7"/>
    <p:sldLayoutId id="2147490121" r:id="rId8"/>
    <p:sldLayoutId id="2147490122" r:id="rId9"/>
    <p:sldLayoutId id="2147490123" r:id="rId10"/>
    <p:sldLayoutId id="2147490124" r:id="rId11"/>
    <p:sldLayoutId id="2147490089" r:id="rId12"/>
    <p:sldLayoutId id="2147490090" r:id="rId13"/>
    <p:sldLayoutId id="2147490091" r:id="rId14"/>
    <p:sldLayoutId id="2147490092" r:id="rId15"/>
    <p:sldLayoutId id="2147490093" r:id="rId16"/>
    <p:sldLayoutId id="2147490072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44" y="345198"/>
            <a:ext cx="644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JSF</a:t>
            </a:r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注册中心</a:t>
            </a:r>
            <a:endParaRPr lang="zh-CN" altLang="en-US" sz="2400" b="1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2540" y="2479023"/>
            <a:ext cx="6052211" cy="1882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75" y="5048250"/>
            <a:ext cx="8020050" cy="14954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4025" y="5286375"/>
            <a:ext cx="1276350" cy="2476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服务调用者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4025" y="5700713"/>
            <a:ext cx="1276350" cy="2476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服务调用者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4025" y="6115050"/>
            <a:ext cx="1276350" cy="2476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服务调用者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62675" y="5286375"/>
            <a:ext cx="1276350" cy="2476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服务提供者</a:t>
            </a:r>
            <a:endParaRPr lang="zh-CN" altLang="en-US" sz="10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62675" y="5700712"/>
            <a:ext cx="1276350" cy="2476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0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10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者</a:t>
            </a:r>
            <a:endParaRPr lang="zh-CN" altLang="en-US" sz="10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62675" y="6115049"/>
            <a:ext cx="1276350" cy="2476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0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10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者</a:t>
            </a:r>
            <a:endParaRPr lang="zh-CN" altLang="en-US" sz="100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343275" y="5738813"/>
            <a:ext cx="23907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14750" y="5324476"/>
            <a:ext cx="1552575" cy="352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JSF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协议直接调用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95625" y="1009650"/>
            <a:ext cx="2400300" cy="71437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管理数据库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注册中心数据库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038600" y="2689442"/>
            <a:ext cx="817984" cy="3381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服务缓存</a:t>
            </a:r>
            <a:endParaRPr lang="en-US" altLang="zh-CN" sz="10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200586" y="2539321"/>
            <a:ext cx="1128377" cy="4500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定时任务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加载任务</a:t>
            </a:r>
            <a:endParaRPr lang="zh-CN" altLang="en-US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548953" y="2621556"/>
            <a:ext cx="1128377" cy="43815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心跳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批量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写入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定时任务</a:t>
            </a:r>
            <a:endParaRPr lang="zh-CN" altLang="en-US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038600" y="3641926"/>
            <a:ext cx="817984" cy="3381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实例缓存</a:t>
            </a:r>
            <a:endParaRPr lang="en-US" altLang="zh-CN" sz="10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616794" y="3472858"/>
            <a:ext cx="978645" cy="3381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心跳缓存</a:t>
            </a:r>
            <a:endParaRPr lang="zh-CN" altLang="en-US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774205" y="2621551"/>
            <a:ext cx="1128377" cy="43815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异步注册服务定时任务</a:t>
            </a:r>
            <a:endParaRPr lang="zh-CN" altLang="en-US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850405" y="3468092"/>
            <a:ext cx="978645" cy="3381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注册节点缓存</a:t>
            </a:r>
            <a:r>
              <a:rPr lang="en-US" altLang="zh-CN" sz="10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berkeleydb</a:t>
            </a:r>
            <a:endParaRPr lang="zh-CN" altLang="en-US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>
            <a:stCxn id="20" idx="2"/>
            <a:endCxn id="19" idx="3"/>
          </p:cNvCxnSpPr>
          <p:nvPr/>
        </p:nvCxnSpPr>
        <p:spPr>
          <a:xfrm flipH="1">
            <a:off x="4856584" y="2764350"/>
            <a:ext cx="344002" cy="941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77" idx="6"/>
            <a:endCxn id="22" idx="3"/>
          </p:cNvCxnSpPr>
          <p:nvPr/>
        </p:nvCxnSpPr>
        <p:spPr>
          <a:xfrm flipH="1" flipV="1">
            <a:off x="4856584" y="3810995"/>
            <a:ext cx="2001848" cy="458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1" idx="4"/>
            <a:endCxn id="23" idx="0"/>
          </p:cNvCxnSpPr>
          <p:nvPr/>
        </p:nvCxnSpPr>
        <p:spPr>
          <a:xfrm flipH="1">
            <a:off x="2106117" y="3059707"/>
            <a:ext cx="7025" cy="4131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4" idx="4"/>
            <a:endCxn id="25" idx="0"/>
          </p:cNvCxnSpPr>
          <p:nvPr/>
        </p:nvCxnSpPr>
        <p:spPr>
          <a:xfrm>
            <a:off x="3338394" y="3059702"/>
            <a:ext cx="1334" cy="4083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5764774" y="3637160"/>
            <a:ext cx="1093658" cy="4393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服务计算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通知任务</a:t>
            </a:r>
            <a:endParaRPr lang="zh-CN" altLang="en-US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直接箭头连接符 77"/>
          <p:cNvCxnSpPr>
            <a:stCxn id="20" idx="4"/>
            <a:endCxn id="77" idx="0"/>
          </p:cNvCxnSpPr>
          <p:nvPr/>
        </p:nvCxnSpPr>
        <p:spPr>
          <a:xfrm>
            <a:off x="5764775" y="2989378"/>
            <a:ext cx="546828" cy="6477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6572186" y="1009650"/>
            <a:ext cx="1485900" cy="6381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JSF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Event Service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20766" y="4505325"/>
            <a:ext cx="1753702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服务订阅和增量通知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V="1">
            <a:off x="4310062" y="1800226"/>
            <a:ext cx="0" cy="630137"/>
          </a:xfrm>
          <a:prstGeom prst="straightConnector1">
            <a:avLst/>
          </a:prstGeom>
          <a:ln w="19050"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304800" y="1019176"/>
            <a:ext cx="1428750" cy="347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JSF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101" name="矩形 100"/>
          <p:cNvSpPr/>
          <p:nvPr/>
        </p:nvSpPr>
        <p:spPr>
          <a:xfrm>
            <a:off x="402644" y="3743914"/>
            <a:ext cx="819150" cy="6601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Index Service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752850" y="4059993"/>
            <a:ext cx="1320379" cy="254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JSF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注册中心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4271962" y="4438650"/>
            <a:ext cx="0" cy="542925"/>
          </a:xfrm>
          <a:prstGeom prst="straightConnector1">
            <a:avLst/>
          </a:prstGeom>
          <a:ln w="19050">
            <a:solidFill>
              <a:srgbClr val="0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111" idx="0"/>
          </p:cNvCxnSpPr>
          <p:nvPr/>
        </p:nvCxnSpPr>
        <p:spPr>
          <a:xfrm flipV="1">
            <a:off x="895350" y="4438650"/>
            <a:ext cx="0" cy="533402"/>
          </a:xfrm>
          <a:prstGeom prst="straightConnector1">
            <a:avLst/>
          </a:prstGeom>
          <a:ln w="19050"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229307" y="4438650"/>
            <a:ext cx="1332086" cy="4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询问注册中心地址</a:t>
            </a:r>
            <a:endParaRPr lang="zh-CN" altLang="en-US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8362949" y="2125563"/>
            <a:ext cx="1133475" cy="706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515349" y="2277963"/>
            <a:ext cx="1133475" cy="706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667749" y="2430363"/>
            <a:ext cx="1133475" cy="706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JSF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注册中心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左箭头 118"/>
          <p:cNvSpPr/>
          <p:nvPr/>
        </p:nvSpPr>
        <p:spPr>
          <a:xfrm>
            <a:off x="7839076" y="2526648"/>
            <a:ext cx="342899" cy="3046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029450" y="1800225"/>
            <a:ext cx="833342" cy="228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事件通知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304800" y="1565077"/>
            <a:ext cx="1428750" cy="398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JSF</a:t>
            </a:r>
          </a:p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worker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4" name="直接箭头连接符 133"/>
          <p:cNvCxnSpPr/>
          <p:nvPr/>
        </p:nvCxnSpPr>
        <p:spPr>
          <a:xfrm>
            <a:off x="1876425" y="1225902"/>
            <a:ext cx="1111845" cy="4762"/>
          </a:xfrm>
          <a:prstGeom prst="straightConnector1">
            <a:avLst/>
          </a:prstGeom>
          <a:ln w="19050"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1809750" y="1685925"/>
            <a:ext cx="1178520" cy="1588"/>
          </a:xfrm>
          <a:prstGeom prst="straightConnector1">
            <a:avLst/>
          </a:prstGeom>
          <a:ln w="19050"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307393" y="2524230"/>
            <a:ext cx="959431" cy="5615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zk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876300" y="2087463"/>
            <a:ext cx="0" cy="398560"/>
          </a:xfrm>
          <a:prstGeom prst="straightConnector1">
            <a:avLst/>
          </a:prstGeom>
          <a:ln w="19050"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圆角矩形 149"/>
          <p:cNvSpPr/>
          <p:nvPr/>
        </p:nvSpPr>
        <p:spPr>
          <a:xfrm>
            <a:off x="4038600" y="3165684"/>
            <a:ext cx="817984" cy="3381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配置缓存</a:t>
            </a:r>
            <a:endParaRPr lang="en-US" altLang="zh-CN" sz="10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1" name="直接箭头连接符 150"/>
          <p:cNvCxnSpPr>
            <a:stCxn id="20" idx="2"/>
            <a:endCxn id="150" idx="3"/>
          </p:cNvCxnSpPr>
          <p:nvPr/>
        </p:nvCxnSpPr>
        <p:spPr>
          <a:xfrm flipH="1">
            <a:off x="4856584" y="2764350"/>
            <a:ext cx="344002" cy="5704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77" idx="2"/>
            <a:endCxn id="19" idx="3"/>
          </p:cNvCxnSpPr>
          <p:nvPr/>
        </p:nvCxnSpPr>
        <p:spPr>
          <a:xfrm flipH="1" flipV="1">
            <a:off x="4856584" y="2858511"/>
            <a:ext cx="908190" cy="9983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77" idx="2"/>
            <a:endCxn id="150" idx="3"/>
          </p:cNvCxnSpPr>
          <p:nvPr/>
        </p:nvCxnSpPr>
        <p:spPr>
          <a:xfrm flipH="1" flipV="1">
            <a:off x="4856584" y="3334753"/>
            <a:ext cx="908190" cy="5220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6715125" y="2671599"/>
            <a:ext cx="523875" cy="2807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791325" y="2747799"/>
            <a:ext cx="523875" cy="2807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877050" y="2823999"/>
            <a:ext cx="523875" cy="2807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event</a:t>
            </a:r>
            <a:endParaRPr lang="zh-CN" altLang="en-US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6" name="直接箭头连接符 95"/>
          <p:cNvCxnSpPr>
            <a:stCxn id="94" idx="1"/>
            <a:endCxn id="20" idx="6"/>
          </p:cNvCxnSpPr>
          <p:nvPr/>
        </p:nvCxnSpPr>
        <p:spPr>
          <a:xfrm rot="10800000">
            <a:off x="6328963" y="2764351"/>
            <a:ext cx="386162" cy="47643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286750" y="1638300"/>
            <a:ext cx="419100" cy="209550"/>
          </a:xfrm>
          <a:prstGeom prst="straightConnector1">
            <a:avLst/>
          </a:prstGeom>
          <a:ln w="19050">
            <a:solidFill>
              <a:srgbClr val="0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8196265" y="1757366"/>
            <a:ext cx="304798" cy="276222"/>
          </a:xfrm>
          <a:prstGeom prst="straightConnector1">
            <a:avLst/>
          </a:prstGeom>
          <a:ln w="19050">
            <a:solidFill>
              <a:srgbClr val="0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rot="16200000" flipH="1">
            <a:off x="7934329" y="1914527"/>
            <a:ext cx="371472" cy="28574"/>
          </a:xfrm>
          <a:prstGeom prst="straightConnector1">
            <a:avLst/>
          </a:prstGeom>
          <a:ln w="19050">
            <a:solidFill>
              <a:srgbClr val="0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rot="16200000" flipH="1">
            <a:off x="6519862" y="2062161"/>
            <a:ext cx="619129" cy="3"/>
          </a:xfrm>
          <a:prstGeom prst="straightConnector1">
            <a:avLst/>
          </a:prstGeom>
          <a:ln w="19050">
            <a:solidFill>
              <a:srgbClr val="0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1819275" y="1457324"/>
            <a:ext cx="1128617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节点状态扫描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8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966822" y="2225615"/>
            <a:ext cx="3899139" cy="4295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注册中心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644" y="345198"/>
            <a:ext cx="644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JSF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注册中心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029" y="911768"/>
            <a:ext cx="8062962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    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服务注册、订阅、订阅配置、配置下发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服务权重等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心跳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205602" y="1703203"/>
            <a:ext cx="1428750" cy="347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JSF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客户端注册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06775" y="2456048"/>
            <a:ext cx="3036498" cy="6725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将实例信息和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provider/consumer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信息保存到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berkeleydb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06775" y="3548724"/>
            <a:ext cx="3036498" cy="6725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定时任务将注册信息同步到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event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279485" y="3968152"/>
            <a:ext cx="3036498" cy="854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接受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event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事件，保存上下线记录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provider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事件推送给所有注册中心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stCxn id="42" idx="2"/>
            <a:endCxn id="44" idx="0"/>
          </p:cNvCxnSpPr>
          <p:nvPr/>
        </p:nvCxnSpPr>
        <p:spPr>
          <a:xfrm>
            <a:off x="3919977" y="2050865"/>
            <a:ext cx="5047" cy="4051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4" idx="2"/>
            <a:endCxn id="45" idx="0"/>
          </p:cNvCxnSpPr>
          <p:nvPr/>
        </p:nvCxnSpPr>
        <p:spPr>
          <a:xfrm>
            <a:off x="3925024" y="3128640"/>
            <a:ext cx="0" cy="4200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5" idx="3"/>
            <a:endCxn id="46" idx="1"/>
          </p:cNvCxnSpPr>
          <p:nvPr/>
        </p:nvCxnSpPr>
        <p:spPr>
          <a:xfrm>
            <a:off x="5443273" y="3885020"/>
            <a:ext cx="836212" cy="51013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6" idx="1"/>
            <a:endCxn id="56" idx="3"/>
          </p:cNvCxnSpPr>
          <p:nvPr/>
        </p:nvCxnSpPr>
        <p:spPr>
          <a:xfrm flipH="1">
            <a:off x="5473399" y="4395159"/>
            <a:ext cx="806086" cy="2731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436901" y="4401032"/>
            <a:ext cx="3036498" cy="534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接收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event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01924" y="4474504"/>
            <a:ext cx="1095555" cy="347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JSF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调用端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箭头连接符 37"/>
          <p:cNvCxnSpPr>
            <a:stCxn id="56" idx="1"/>
            <a:endCxn id="74" idx="3"/>
          </p:cNvCxnSpPr>
          <p:nvPr/>
        </p:nvCxnSpPr>
        <p:spPr>
          <a:xfrm flipH="1" flipV="1">
            <a:off x="1397479" y="4648335"/>
            <a:ext cx="1039422" cy="199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436901" y="5612921"/>
            <a:ext cx="3036498" cy="534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加载接口相关数据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计算并将服务列表推送给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直接箭头连接符 77"/>
          <p:cNvCxnSpPr>
            <a:stCxn id="56" idx="2"/>
            <a:endCxn id="77" idx="0"/>
          </p:cNvCxnSpPr>
          <p:nvPr/>
        </p:nvCxnSpPr>
        <p:spPr>
          <a:xfrm>
            <a:off x="3955150" y="4935612"/>
            <a:ext cx="0" cy="67730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5021646" y="5101753"/>
            <a:ext cx="1428750" cy="347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定时任务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6" name="直接箭头连接符 85"/>
          <p:cNvCxnSpPr>
            <a:stCxn id="81" idx="2"/>
            <a:endCxn id="77" idx="3"/>
          </p:cNvCxnSpPr>
          <p:nvPr/>
        </p:nvCxnSpPr>
        <p:spPr>
          <a:xfrm flipH="1">
            <a:off x="5473399" y="5449415"/>
            <a:ext cx="262622" cy="4307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44" y="345198"/>
            <a:ext cx="644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JSF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注册中心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029" y="911768"/>
            <a:ext cx="806296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2.    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注册中心接口方法介绍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00"/>
                </a:solidFill>
              </a:rPr>
              <a:t>注册：</a:t>
            </a:r>
            <a:r>
              <a:rPr lang="en-US" altLang="zh-CN" b="1" dirty="0" err="1" smtClean="0">
                <a:solidFill>
                  <a:srgbClr val="000000"/>
                </a:solidFill>
              </a:rPr>
              <a:t>doRegister</a:t>
            </a:r>
            <a:r>
              <a:rPr lang="en-US" altLang="zh-CN" b="1" dirty="0" smtClean="0">
                <a:solidFill>
                  <a:srgbClr val="000000"/>
                </a:solidFill>
              </a:rPr>
              <a:t>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doRegisterList</a:t>
            </a:r>
            <a:r>
              <a:rPr lang="en-US" altLang="zh-CN" b="1" dirty="0" smtClean="0">
                <a:solidFill>
                  <a:srgbClr val="000000"/>
                </a:solidFill>
              </a:rPr>
              <a:t> 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doCheckRegister</a:t>
            </a:r>
            <a:endParaRPr lang="en-US" altLang="zh-CN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00"/>
                </a:solidFill>
              </a:rPr>
              <a:t>反注册：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doUnRegister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</a:rPr>
              <a:t>doUnRegisterList</a:t>
            </a:r>
            <a:r>
              <a:rPr lang="en-US" altLang="zh-CN" b="1" dirty="0" smtClean="0">
                <a:solidFill>
                  <a:srgbClr val="000000"/>
                </a:solidFill>
              </a:rPr>
              <a:t>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doCheckUnRegister</a:t>
            </a:r>
            <a:endParaRPr lang="en-US" altLang="zh-CN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00"/>
                </a:solidFill>
              </a:rPr>
              <a:t>订阅</a:t>
            </a:r>
            <a:r>
              <a:rPr lang="en-US" altLang="zh-CN" b="1" dirty="0" smtClean="0">
                <a:solidFill>
                  <a:srgbClr val="000000"/>
                </a:solidFill>
              </a:rPr>
              <a:t>/</a:t>
            </a:r>
            <a:r>
              <a:rPr lang="zh-CN" altLang="en-US" b="1" dirty="0" smtClean="0">
                <a:solidFill>
                  <a:srgbClr val="000000"/>
                </a:solidFill>
              </a:rPr>
              <a:t>取消订阅：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doSubscribe</a:t>
            </a:r>
            <a:r>
              <a:rPr lang="zh-CN" altLang="en-US" b="1" dirty="0" smtClean="0">
                <a:solidFill>
                  <a:srgbClr val="000000"/>
                </a:solidFill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doUnSubscribe</a:t>
            </a:r>
            <a:r>
              <a:rPr lang="zh-CN" altLang="en-US" b="1" dirty="0" smtClean="0">
                <a:solidFill>
                  <a:srgbClr val="000000"/>
                </a:solidFill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</a:rPr>
              <a:t> lookup</a:t>
            </a:r>
            <a:r>
              <a:rPr lang="zh-CN" altLang="en-US" b="1" dirty="0" smtClean="0">
                <a:solidFill>
                  <a:srgbClr val="000000"/>
                </a:solidFill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</a:rPr>
              <a:t>lookupList</a:t>
            </a:r>
            <a:endParaRPr lang="en-US" altLang="zh-CN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00"/>
                </a:solidFill>
              </a:rPr>
              <a:t>订阅配置：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subscribeConfig</a:t>
            </a:r>
            <a:r>
              <a:rPr lang="zh-CN" altLang="en-US" b="1" dirty="0" smtClean="0">
                <a:solidFill>
                  <a:srgbClr val="000000"/>
                </a:solidFill>
              </a:rPr>
              <a:t>   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getConfig</a:t>
            </a:r>
            <a:r>
              <a:rPr lang="en-US" altLang="zh-CN" b="1" dirty="0" smtClean="0">
                <a:solidFill>
                  <a:srgbClr val="000000"/>
                </a:solidFill>
              </a:rPr>
              <a:t>    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getConfigList</a:t>
            </a:r>
            <a:endParaRPr lang="en-US" altLang="zh-CN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00"/>
                </a:solidFill>
              </a:rPr>
              <a:t>心跳：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</a:rPr>
              <a:t>doHeartbeat</a:t>
            </a:r>
            <a:endParaRPr lang="en-US" altLang="zh-CN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44" y="345198"/>
            <a:ext cx="644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JSF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注册中心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7028" y="911768"/>
            <a:ext cx="873636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订阅：推拉结合。实现黑白名单、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路由、同机房优先、动态分组等策略。缓存实例信息和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callback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。定时更新服务缓存、配置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服务列表订阅计算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加载版本变化的接口、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列表、动态分组、权重信息、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路由、同机房优先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根据动态分组、权重计算接口的每个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的服务列表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新加载的服务列表与内存做比对，选出变化的服务列表（新增、删除、更新）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如果是同机房优先策略，且是删除，判断当前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数量小于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个时，做全量推送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路由、同机房优先策略（由于同机房策略导致服务列表为空时，要推送机房所有服务列表）、列表数量限制计算服务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5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44" y="345198"/>
            <a:ext cx="644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JSF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注册中心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029" y="911768"/>
            <a:ext cx="80629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5.  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订阅配置：推拉结合。限流配置、监控配置、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调用限制信息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6.  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心跳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的异步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写入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7.  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事件通知机制，事件接受和推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送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4983" y="3117935"/>
            <a:ext cx="1428750" cy="347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JSF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1098" y="3096883"/>
            <a:ext cx="3899139" cy="3424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注册中心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869770" y="4285172"/>
            <a:ext cx="1397479" cy="765659"/>
          </a:xfrm>
          <a:prstGeom prst="ellipse">
            <a:avLst/>
          </a:prstGeom>
          <a:solidFill>
            <a:srgbClr val="B7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实例心跳时间缓存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21" name="直接箭头连接符 20"/>
          <p:cNvCxnSpPr>
            <a:stCxn id="5" idx="3"/>
            <a:endCxn id="47" idx="1"/>
          </p:cNvCxnSpPr>
          <p:nvPr/>
        </p:nvCxnSpPr>
        <p:spPr>
          <a:xfrm>
            <a:off x="1623733" y="3291766"/>
            <a:ext cx="1713726" cy="2487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31456" y="3703879"/>
            <a:ext cx="1428750" cy="347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JSF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箭头连接符 25"/>
          <p:cNvCxnSpPr>
            <a:stCxn id="25" idx="3"/>
          </p:cNvCxnSpPr>
          <p:nvPr/>
        </p:nvCxnSpPr>
        <p:spPr>
          <a:xfrm flipV="1">
            <a:off x="1660206" y="3543258"/>
            <a:ext cx="1677253" cy="3344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31456" y="4409492"/>
            <a:ext cx="1428750" cy="347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JSF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箭头连接符 27"/>
          <p:cNvCxnSpPr>
            <a:stCxn id="27" idx="3"/>
            <a:endCxn id="47" idx="1"/>
          </p:cNvCxnSpPr>
          <p:nvPr/>
        </p:nvCxnSpPr>
        <p:spPr>
          <a:xfrm flipV="1">
            <a:off x="1660206" y="3540499"/>
            <a:ext cx="1677253" cy="10428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260480" y="5708530"/>
            <a:ext cx="1570008" cy="46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定时任务将心跳时间写入</a:t>
            </a:r>
            <a:r>
              <a:rPr lang="en-US" altLang="zh-CN" dirty="0" err="1" smtClean="0">
                <a:solidFill>
                  <a:srgbClr val="000000"/>
                </a:solidFill>
              </a:rPr>
              <a:t>mysql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057777" y="4285172"/>
            <a:ext cx="740502" cy="1048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0000"/>
                </a:solidFill>
              </a:rPr>
              <a:t>mysql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38" name="直接箭头连接符 37"/>
          <p:cNvCxnSpPr>
            <a:stCxn id="35" idx="0"/>
            <a:endCxn id="19" idx="4"/>
          </p:cNvCxnSpPr>
          <p:nvPr/>
        </p:nvCxnSpPr>
        <p:spPr>
          <a:xfrm flipH="1" flipV="1">
            <a:off x="4568510" y="5050831"/>
            <a:ext cx="476974" cy="6576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5" idx="3"/>
            <a:endCxn id="36" idx="1"/>
          </p:cNvCxnSpPr>
          <p:nvPr/>
        </p:nvCxnSpPr>
        <p:spPr>
          <a:xfrm flipV="1">
            <a:off x="5830488" y="4809226"/>
            <a:ext cx="1227289" cy="11336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337459" y="3290200"/>
            <a:ext cx="2217952" cy="500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将实例心跳写入缓存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并检测失效实例做</a:t>
            </a:r>
            <a:r>
              <a:rPr lang="en-US" altLang="zh-CN" dirty="0" smtClean="0">
                <a:solidFill>
                  <a:srgbClr val="000000"/>
                </a:solidFill>
              </a:rPr>
              <a:t>recover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53" name="直接箭头连接符 52"/>
          <p:cNvCxnSpPr>
            <a:stCxn id="47" idx="2"/>
            <a:endCxn id="19" idx="0"/>
          </p:cNvCxnSpPr>
          <p:nvPr/>
        </p:nvCxnSpPr>
        <p:spPr>
          <a:xfrm>
            <a:off x="4446435" y="3790797"/>
            <a:ext cx="122075" cy="4943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1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44" y="345198"/>
            <a:ext cx="644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JSF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注册中心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029" y="934918"/>
            <a:ext cx="608284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8.  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容灾：跨机房容灾、数据库容灾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9.  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注册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中心监控，连接数、回调数、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TopN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10.  C++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注册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订阅接口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11.  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网关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服务注册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订阅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 startAt="5"/>
            </a:pP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8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JD. COM">
      <a:dk1>
        <a:srgbClr val="C00000"/>
      </a:dk1>
      <a:lt1>
        <a:srgbClr val="FFFFFF"/>
      </a:lt1>
      <a:dk2>
        <a:srgbClr val="C00000"/>
      </a:dk2>
      <a:lt2>
        <a:srgbClr val="FFFFFF"/>
      </a:lt2>
      <a:accent1>
        <a:srgbClr val="C3DBEF"/>
      </a:accent1>
      <a:accent2>
        <a:srgbClr val="FFBFB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31499</TotalTime>
  <Words>504</Words>
  <Application>Microsoft Office PowerPoint</Application>
  <PresentationFormat>A4 纸张(210x297 毫米)</PresentationFormat>
  <Paragraphs>79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Hewitt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 CEO 领导力沟通稿</dc:title>
  <dc:creator>toshiba</dc:creator>
  <cp:lastModifiedBy>鲍宁天</cp:lastModifiedBy>
  <cp:revision>1682</cp:revision>
  <cp:lastPrinted>2000-09-28T20:17:59Z</cp:lastPrinted>
  <dcterms:created xsi:type="dcterms:W3CDTF">2011-05-16T14:23:28Z</dcterms:created>
  <dcterms:modified xsi:type="dcterms:W3CDTF">2016-03-15T07:50:58Z</dcterms:modified>
</cp:coreProperties>
</file>