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574" r:id="rId2"/>
    <p:sldId id="599" r:id="rId3"/>
    <p:sldId id="633" r:id="rId4"/>
    <p:sldId id="634" r:id="rId5"/>
    <p:sldId id="628" r:id="rId6"/>
    <p:sldId id="629" r:id="rId7"/>
    <p:sldId id="601" r:id="rId8"/>
    <p:sldId id="602" r:id="rId9"/>
    <p:sldId id="630" r:id="rId10"/>
    <p:sldId id="624" r:id="rId11"/>
    <p:sldId id="625" r:id="rId12"/>
    <p:sldId id="607" r:id="rId13"/>
    <p:sldId id="632" r:id="rId14"/>
    <p:sldId id="635" r:id="rId15"/>
    <p:sldId id="638" r:id="rId16"/>
    <p:sldId id="639" r:id="rId17"/>
    <p:sldId id="636" r:id="rId18"/>
    <p:sldId id="62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军亮" initials="李军亮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4A9"/>
    <a:srgbClr val="990033"/>
    <a:srgbClr val="008000"/>
    <a:srgbClr val="352E92"/>
    <a:srgbClr val="09F714"/>
    <a:srgbClr val="F66E60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0842" autoAdjust="0"/>
  </p:normalViewPr>
  <p:slideViewPr>
    <p:cSldViewPr>
      <p:cViewPr>
        <p:scale>
          <a:sx n="70" d="100"/>
          <a:sy n="70" d="100"/>
        </p:scale>
        <p:origin x="-147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9FF27A-D63A-41E7-8CCA-8BD106913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81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CBF7C0D-1B09-48CB-BEC6-39F329E58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881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A0EC23-453A-4720-93AB-87EA19127897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512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89348"/>
            <a:ext cx="2571750" cy="5715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 sz="1800" b="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644" y="1340768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DE5817F-E087-4191-B905-B9C02B13B8C2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6381328"/>
            <a:ext cx="1944216" cy="4320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Font typeface="Wingdings" panose="05000000000000000000" pitchFamily="2" charset="2"/>
        <a:buChar char="ü"/>
        <a:defRPr sz="1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298575"/>
          </a:xfrm>
        </p:spPr>
        <p:txBody>
          <a:bodyPr/>
          <a:lstStyle/>
          <a:p>
            <a:r>
              <a:rPr lang="en-US" altLang="zh-CN" sz="4400" dirty="0" err="1" smtClean="0"/>
              <a:t>LVS+KeepAlive+M</a:t>
            </a:r>
            <a:r>
              <a:rPr lang="en-US" altLang="zh-CN" dirty="0" err="1" smtClean="0"/>
              <a:t>FS</a:t>
            </a:r>
            <a:endParaRPr lang="en-US" altLang="zh-CN" sz="4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839916" y="39176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阴培培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Mfs</a:t>
            </a:r>
            <a:r>
              <a:rPr lang="zh-CN" altLang="en-US" dirty="0"/>
              <a:t>框架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74577"/>
              </p:ext>
            </p:extLst>
          </p:nvPr>
        </p:nvGraphicFramePr>
        <p:xfrm>
          <a:off x="552450" y="1196752"/>
          <a:ext cx="767715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Visio" r:id="rId3" imgW="7685756" imgH="5428904" progId="Visio.Drawing.11">
                  <p:embed/>
                </p:oleObj>
              </mc:Choice>
              <mc:Fallback>
                <p:oleObj name="Visio" r:id="rId3" imgW="7685756" imgH="5428904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196752"/>
                        <a:ext cx="7677150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Mfs</a:t>
            </a:r>
            <a:r>
              <a:rPr lang="zh-CN" altLang="en-US" dirty="0"/>
              <a:t>读原理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83" y="1340768"/>
            <a:ext cx="6367731" cy="4968552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Mfs</a:t>
            </a:r>
            <a:r>
              <a:rPr lang="zh-CN" altLang="en-US" dirty="0"/>
              <a:t>写原理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268760"/>
            <a:ext cx="5976664" cy="502471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Lvs+keepalive+mfs</a:t>
            </a:r>
            <a:r>
              <a:rPr lang="zh-CN" altLang="en-US" dirty="0"/>
              <a:t>架构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4139952" y="5252492"/>
            <a:ext cx="1512168" cy="384398"/>
          </a:xfrm>
          <a:prstGeom prst="wedgeRoundRectCallout">
            <a:avLst>
              <a:gd name="adj1" fmla="val -51386"/>
              <a:gd name="adj2" fmla="val -107314"/>
              <a:gd name="adj3" fmla="val 16667"/>
            </a:avLst>
          </a:prstGeom>
          <a:solidFill>
            <a:srgbClr val="F5B4A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努力实现中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68930"/>
              </p:ext>
            </p:extLst>
          </p:nvPr>
        </p:nvGraphicFramePr>
        <p:xfrm>
          <a:off x="1331640" y="1164302"/>
          <a:ext cx="6955110" cy="521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Visio" r:id="rId3" imgW="7427693" imgH="5571429" progId="Visio.Drawing.11">
                  <p:embed/>
                </p:oleObj>
              </mc:Choice>
              <mc:Fallback>
                <p:oleObj name="Visio" r:id="rId3" imgW="7427693" imgH="5571429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64302"/>
                        <a:ext cx="6955110" cy="521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30629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索引文件化</a:t>
            </a:r>
            <a:endParaRPr lang="en-US" altLang="zh-CN" dirty="0"/>
          </a:p>
          <a:p>
            <a:pPr marL="0" indent="0">
              <a:buNone/>
            </a:pPr>
            <a:endParaRPr lang="en-US" altLang="zh-CN" sz="1800" b="0" dirty="0"/>
          </a:p>
          <a:p>
            <a:pPr>
              <a:buFont typeface="+mj-lt"/>
              <a:buAutoNum type="arabicPeriod" startAt="2"/>
            </a:pPr>
            <a:endParaRPr lang="en-US" altLang="zh-CN" sz="18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37294"/>
              </p:ext>
            </p:extLst>
          </p:nvPr>
        </p:nvGraphicFramePr>
        <p:xfrm>
          <a:off x="1187624" y="1982043"/>
          <a:ext cx="6519863" cy="475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Visio" r:id="rId3" imgW="6519072" imgH="4759469" progId="Visio.Drawing.11">
                  <p:embed/>
                </p:oleObj>
              </mc:Choice>
              <mc:Fallback>
                <p:oleObj name="Visio" r:id="rId3" imgW="6519072" imgH="475946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1982043"/>
                        <a:ext cx="6519863" cy="475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57111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索引文件化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sz="1800" b="0" dirty="0" smtClean="0"/>
              <a:t>建立索引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zh-CN" altLang="en-US" sz="1800" b="0" dirty="0" smtClean="0"/>
              <a:t>将机器</a:t>
            </a:r>
            <a:r>
              <a:rPr lang="en-US" altLang="zh-CN" sz="1800" b="0" dirty="0"/>
              <a:t>10.187.209.115</a:t>
            </a:r>
            <a:r>
              <a:rPr lang="zh-CN" altLang="en-US" sz="1800" b="0" dirty="0"/>
              <a:t>作为</a:t>
            </a:r>
            <a:r>
              <a:rPr lang="en-US" altLang="zh-CN" sz="1800" b="0" dirty="0"/>
              <a:t>client</a:t>
            </a:r>
            <a:r>
              <a:rPr lang="zh-CN" altLang="en-US" sz="1800" b="0" dirty="0"/>
              <a:t>挂载到</a:t>
            </a:r>
            <a:r>
              <a:rPr lang="en-US" altLang="zh-CN" sz="1800" b="0" dirty="0" err="1"/>
              <a:t>mfs</a:t>
            </a:r>
            <a:r>
              <a:rPr lang="zh-CN" altLang="en-US" sz="1800" b="0" dirty="0"/>
              <a:t>上面，可以直接对挂载的目录</a:t>
            </a:r>
            <a:r>
              <a:rPr lang="zh-CN" altLang="en-US" sz="1800" b="0" dirty="0" smtClean="0"/>
              <a:t>进行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zh-CN" altLang="en-US" sz="1800" b="0" dirty="0" smtClean="0"/>
              <a:t>读写，避免了</a:t>
            </a:r>
            <a:r>
              <a:rPr lang="en-US" altLang="zh-CN" sz="1800" b="0" dirty="0" err="1" smtClean="0"/>
              <a:t>scp</a:t>
            </a:r>
            <a:r>
              <a:rPr lang="zh-CN" altLang="en-US" sz="1800" b="0" dirty="0" smtClean="0"/>
              <a:t>和</a:t>
            </a:r>
            <a:r>
              <a:rPr lang="en-US" altLang="zh-CN" sz="1800" b="0" dirty="0" err="1" smtClean="0"/>
              <a:t>wget</a:t>
            </a:r>
            <a:r>
              <a:rPr lang="zh-CN" altLang="en-US" sz="1800" b="0" dirty="0" smtClean="0"/>
              <a:t>的部署代价。</a:t>
            </a:r>
            <a:endParaRPr lang="en-US" altLang="zh-CN" sz="1800" b="0" dirty="0" smtClean="0"/>
          </a:p>
          <a:p>
            <a:pPr marL="0" indent="0">
              <a:buNone/>
            </a:pPr>
            <a:endParaRPr lang="en-US" altLang="zh-CN" sz="1800" b="0" dirty="0" smtClean="0"/>
          </a:p>
          <a:p>
            <a:pPr>
              <a:buFont typeface="+mj-lt"/>
              <a:buAutoNum type="arabicPeriod" startAt="2"/>
            </a:pPr>
            <a:r>
              <a:rPr lang="zh-CN" altLang="en-US" sz="1800" b="0" dirty="0"/>
              <a:t>检索模块文件</a:t>
            </a:r>
            <a:r>
              <a:rPr lang="zh-CN" altLang="en-US" sz="1800" b="0" dirty="0" smtClean="0"/>
              <a:t>依赖</a:t>
            </a:r>
            <a:endParaRPr lang="en-US" altLang="zh-CN" sz="1800" b="0" dirty="0" smtClean="0"/>
          </a:p>
          <a:p>
            <a:pPr marL="0" indent="0">
              <a:buNone/>
            </a:pPr>
            <a:endParaRPr lang="en-US" altLang="zh-CN" sz="1800" b="0" dirty="0" smtClean="0"/>
          </a:p>
          <a:p>
            <a:pPr marL="0" indent="0">
              <a:buNone/>
            </a:pPr>
            <a:endParaRPr lang="en-US" altLang="zh-CN" sz="1800" b="0" dirty="0"/>
          </a:p>
          <a:p>
            <a:pPr>
              <a:buFont typeface="+mj-lt"/>
              <a:buAutoNum type="arabicPeriod" startAt="2"/>
            </a:pPr>
            <a:endParaRPr lang="en-US" altLang="zh-CN" sz="18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7416130" cy="29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56" y="4133468"/>
            <a:ext cx="7441028" cy="210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6815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索引文件化</a:t>
            </a:r>
            <a:endParaRPr lang="en-US" altLang="zh-CN" dirty="0"/>
          </a:p>
          <a:p>
            <a:pPr>
              <a:buFont typeface="+mj-lt"/>
              <a:buAutoNum type="arabicPeriod" startAt="3"/>
            </a:pPr>
            <a:r>
              <a:rPr lang="zh-CN" altLang="en-US" sz="1800" b="0" dirty="0" smtClean="0"/>
              <a:t>运行如下</a:t>
            </a:r>
            <a:r>
              <a:rPr lang="en-US" altLang="zh-CN" sz="1800" b="0" dirty="0" err="1" smtClean="0"/>
              <a:t>crontab</a:t>
            </a:r>
            <a:r>
              <a:rPr lang="zh-CN" altLang="en-US" sz="1800" b="0" dirty="0" smtClean="0"/>
              <a:t>任务定期从</a:t>
            </a:r>
            <a:r>
              <a:rPr lang="en-US" altLang="zh-CN" sz="1800" b="0" dirty="0" err="1" smtClean="0"/>
              <a:t>mfs</a:t>
            </a:r>
            <a:r>
              <a:rPr lang="zh-CN" altLang="en-US" sz="1800" b="0" dirty="0" smtClean="0"/>
              <a:t>上拉取数据</a:t>
            </a:r>
            <a:endParaRPr lang="en-US" altLang="zh-CN" sz="1800" b="0" dirty="0"/>
          </a:p>
          <a:p>
            <a:pPr>
              <a:buFont typeface="+mj-lt"/>
              <a:buAutoNum type="arabicPeriod" startAt="2"/>
            </a:pPr>
            <a:endParaRPr lang="en-US" altLang="zh-CN" sz="1800" b="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使用了</a:t>
            </a:r>
            <a:r>
              <a:rPr lang="en-US" altLang="zh-CN" dirty="0" err="1"/>
              <a:t>mfs</a:t>
            </a:r>
            <a:r>
              <a:rPr lang="zh-CN" altLang="en-US" dirty="0"/>
              <a:t>的</a:t>
            </a:r>
            <a:r>
              <a:rPr lang="en-US" altLang="zh-CN" dirty="0"/>
              <a:t>client</a:t>
            </a:r>
            <a:r>
              <a:rPr lang="zh-CN" altLang="en-US" dirty="0"/>
              <a:t>挂载功能</a:t>
            </a:r>
            <a:r>
              <a:rPr lang="zh-CN" altLang="en-US" dirty="0" smtClean="0"/>
              <a:t>的还有</a:t>
            </a:r>
            <a:r>
              <a:rPr lang="zh-CN" altLang="en-US" dirty="0"/>
              <a:t>：</a:t>
            </a:r>
            <a:endParaRPr lang="en-US" altLang="zh-CN" b="0" dirty="0"/>
          </a:p>
          <a:p>
            <a:r>
              <a:rPr lang="zh-CN" altLang="en-US" sz="1800" b="0" dirty="0"/>
              <a:t>反作弊</a:t>
            </a:r>
            <a:r>
              <a:rPr lang="en-US" altLang="zh-CN" sz="1800" b="0" dirty="0"/>
              <a:t>CPC</a:t>
            </a:r>
            <a:r>
              <a:rPr lang="zh-CN" altLang="en-US" sz="1800" b="0" dirty="0"/>
              <a:t>联盟</a:t>
            </a:r>
            <a:endParaRPr lang="en-US" altLang="zh-CN" sz="1800" b="0" dirty="0"/>
          </a:p>
          <a:p>
            <a:r>
              <a:rPr lang="en-US" altLang="zh-CN" sz="1800" b="0" dirty="0"/>
              <a:t>JDX-OLAP</a:t>
            </a:r>
          </a:p>
          <a:p>
            <a:r>
              <a:rPr lang="zh-CN" altLang="en-US" sz="1800" b="0" dirty="0"/>
              <a:t>索引资源一些</a:t>
            </a:r>
            <a:r>
              <a:rPr lang="zh-CN" altLang="en-US" sz="1800" b="0" dirty="0" smtClean="0"/>
              <a:t>应用</a:t>
            </a:r>
            <a:endParaRPr lang="en-US" altLang="zh-CN" sz="1800" b="0" dirty="0" smtClean="0"/>
          </a:p>
          <a:p>
            <a:pPr marL="0" indent="0">
              <a:buNone/>
            </a:pPr>
            <a:r>
              <a:rPr lang="zh-CN" altLang="en-US" sz="1800" b="0" dirty="0" smtClean="0"/>
              <a:t>详情见：</a:t>
            </a:r>
            <a:r>
              <a:rPr lang="en-US" altLang="zh-CN" sz="1800" b="0" dirty="0"/>
              <a:t>http://huhang.jd.com/dashboard2.0/webroot/site/index/24561/21693</a:t>
            </a:r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43164"/>
            <a:ext cx="8064896" cy="73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597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Jenkins.jd.com</a:t>
            </a:r>
            <a:r>
              <a:rPr lang="zh-CN" altLang="en-US" dirty="0"/>
              <a:t>直接部署在</a:t>
            </a:r>
            <a:r>
              <a:rPr lang="en-US" altLang="zh-CN" dirty="0" err="1"/>
              <a:t>mfs</a:t>
            </a:r>
            <a:r>
              <a:rPr lang="zh-CN" altLang="en-US" dirty="0"/>
              <a:t>上，构建产出直接存储在网盘上，方便自动化上线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7" y="3429000"/>
            <a:ext cx="8476881" cy="25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3" y="2420888"/>
            <a:ext cx="767716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714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777875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 err="1" smtClean="0"/>
              <a:t>Adserver</a:t>
            </a:r>
            <a:r>
              <a:rPr lang="zh-CN" altLang="en-US" b="0" dirty="0" smtClean="0"/>
              <a:t>的文件同步采用多级</a:t>
            </a:r>
            <a:r>
              <a:rPr lang="en-US" altLang="zh-CN" b="0" dirty="0" err="1" smtClean="0"/>
              <a:t>rsync</a:t>
            </a:r>
            <a:r>
              <a:rPr lang="zh-CN" altLang="en-US" b="0" dirty="0" smtClean="0"/>
              <a:t>同步（非</a:t>
            </a:r>
            <a:r>
              <a:rPr lang="zh-CN" altLang="en-US" b="0" dirty="0"/>
              <a:t>同机部署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0" dirty="0" smtClean="0"/>
              <a:t>单点故障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0" dirty="0" smtClean="0"/>
              <a:t>扩展性差</a:t>
            </a:r>
            <a:endParaRPr lang="en-US" altLang="zh-CN" b="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0" dirty="0" smtClean="0"/>
              <a:t>随机下游节点增多，层级结构加深，同步变慢</a:t>
            </a:r>
            <a:endParaRPr lang="en-US" altLang="zh-CN" b="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708810"/>
              </p:ext>
            </p:extLst>
          </p:nvPr>
        </p:nvGraphicFramePr>
        <p:xfrm>
          <a:off x="683568" y="3641873"/>
          <a:ext cx="4206875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3" imgW="6124418" imgH="4092733" progId="Visio.Drawing.11">
                  <p:embed/>
                </p:oleObj>
              </mc:Choice>
              <mc:Fallback>
                <p:oleObj name="Visio" r:id="rId3" imgW="6124418" imgH="4092733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1873"/>
                        <a:ext cx="4206875" cy="281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dirty="0"/>
              <a:t>predictor</a:t>
            </a:r>
            <a:r>
              <a:rPr lang="zh-CN" altLang="en-US" b="0" dirty="0" smtClean="0"/>
              <a:t>的模型同步采用多级</a:t>
            </a:r>
            <a:r>
              <a:rPr lang="en-US" altLang="zh-CN" b="0" dirty="0" err="1" smtClean="0"/>
              <a:t>rsync</a:t>
            </a:r>
            <a:r>
              <a:rPr lang="zh-CN" altLang="en-US" b="0" dirty="0" smtClean="0"/>
              <a:t>同步（同机部署）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0" dirty="0" smtClean="0"/>
              <a:t>单点故障，重建二叉树，浪费带宽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0" dirty="0" smtClean="0"/>
              <a:t>predictor</a:t>
            </a:r>
            <a:r>
              <a:rPr lang="zh-CN" altLang="en-US" b="0" dirty="0" smtClean="0"/>
              <a:t>机器多，层次深，同步慢</a:t>
            </a:r>
            <a:endParaRPr lang="en-US" altLang="zh-CN" b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b="0" dirty="0" smtClean="0"/>
              <a:t>predictor</a:t>
            </a:r>
            <a:r>
              <a:rPr lang="zh-CN" altLang="en-US" b="0" dirty="0" smtClean="0"/>
              <a:t>模型同步完成时间差异大</a:t>
            </a:r>
            <a:endParaRPr lang="en-US" altLang="zh-CN" b="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07926"/>
              </p:ext>
            </p:extLst>
          </p:nvPr>
        </p:nvGraphicFramePr>
        <p:xfrm>
          <a:off x="4541589" y="3353841"/>
          <a:ext cx="4206875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Visio" r:id="rId3" imgW="6124418" imgH="4092733" progId="Visio.Drawing.11">
                  <p:embed/>
                </p:oleObj>
              </mc:Choice>
              <mc:Fallback>
                <p:oleObj name="Visio" r:id="rId3" imgW="6124418" imgH="40927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589" y="3353841"/>
                        <a:ext cx="4206875" cy="281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5543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预期架构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1340768"/>
            <a:ext cx="843528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–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–"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»"/>
              <a:defRPr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»"/>
              <a:defRPr sz="1400" b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»"/>
              <a:defRPr sz="1400" b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»"/>
              <a:defRPr sz="1400" b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»"/>
              <a:defRPr sz="1400" b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1800" b="0" kern="0" dirty="0" smtClean="0"/>
              <a:t>目标</a:t>
            </a:r>
            <a:endParaRPr lang="en-US" altLang="zh-CN" sz="1800" b="0" kern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kern="0" dirty="0"/>
              <a:t>集群化、出口</a:t>
            </a:r>
            <a:r>
              <a:rPr lang="zh-CN" altLang="en-US" sz="1800" b="0" kern="0" dirty="0" smtClean="0"/>
              <a:t>统一化</a:t>
            </a:r>
            <a:endParaRPr lang="en-US" altLang="zh-CN" sz="1800" b="0" kern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kern="0" dirty="0" smtClean="0"/>
              <a:t>自动灾备、中心扩容时做到对业务透明</a:t>
            </a:r>
            <a:endParaRPr lang="en-US" altLang="zh-CN" sz="1800" b="0" kern="0" dirty="0" smtClean="0"/>
          </a:p>
          <a:p>
            <a:pPr marL="0" indent="0">
              <a:buNone/>
            </a:pPr>
            <a:r>
              <a:rPr lang="zh-CN" altLang="en-US" sz="1800" b="0" kern="0" dirty="0" smtClean="0"/>
              <a:t>我们的方案：</a:t>
            </a:r>
            <a:r>
              <a:rPr lang="en-US" altLang="zh-CN" sz="1800" b="0" kern="0" dirty="0" err="1" smtClean="0">
                <a:solidFill>
                  <a:srgbClr val="FF0000"/>
                </a:solidFill>
              </a:rPr>
              <a:t>lvs+keepalive+mfs</a:t>
            </a:r>
            <a:endParaRPr lang="en-US" altLang="zh-CN" sz="1800" b="0" kern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kern="0" dirty="0" smtClean="0"/>
              <a:t>搭建</a:t>
            </a:r>
            <a:r>
              <a:rPr lang="en-US" altLang="zh-CN" sz="1800" b="0" kern="0" dirty="0"/>
              <a:t>MFS</a:t>
            </a:r>
            <a:r>
              <a:rPr lang="zh-CN" altLang="en-US" sz="1800" b="0" kern="0" dirty="0"/>
              <a:t>集群，构建数据中心</a:t>
            </a:r>
            <a:endParaRPr lang="en-US" altLang="zh-CN" sz="1800" b="0" kern="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kern="0" dirty="0"/>
              <a:t>将</a:t>
            </a:r>
            <a:r>
              <a:rPr lang="en-US" altLang="zh-CN" sz="1800" b="0" kern="0" dirty="0"/>
              <a:t>MFS</a:t>
            </a:r>
            <a:r>
              <a:rPr lang="zh-CN" altLang="en-US" sz="1800" b="0" kern="0" dirty="0"/>
              <a:t>当做网盘挂载到</a:t>
            </a:r>
            <a:r>
              <a:rPr lang="en-US" altLang="zh-CN" sz="1800" b="0" kern="0" dirty="0"/>
              <a:t>50</a:t>
            </a:r>
            <a:r>
              <a:rPr lang="zh-CN" altLang="en-US" sz="1800" b="0" kern="0" dirty="0"/>
              <a:t>台</a:t>
            </a:r>
            <a:r>
              <a:rPr lang="en-US" altLang="zh-CN" sz="1800" b="0" kern="0" dirty="0" err="1"/>
              <a:t>realserver</a:t>
            </a:r>
            <a:endParaRPr lang="en-US" altLang="zh-CN" sz="1800" b="0" kern="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kern="0" dirty="0"/>
              <a:t>申请</a:t>
            </a:r>
            <a:r>
              <a:rPr lang="en-US" altLang="zh-CN" sz="1800" b="0" kern="0" dirty="0"/>
              <a:t>VIP</a:t>
            </a:r>
            <a:r>
              <a:rPr lang="zh-CN" altLang="en-US" sz="1800" b="0" kern="0" dirty="0"/>
              <a:t>和域名</a:t>
            </a:r>
            <a:r>
              <a:rPr lang="en-US" altLang="zh-CN" sz="1800" b="0" kern="0" dirty="0"/>
              <a:t>mfs.jd.com</a:t>
            </a:r>
            <a:r>
              <a:rPr lang="zh-CN" altLang="en-US" sz="1800" b="0" kern="0" dirty="0"/>
              <a:t>，映射到</a:t>
            </a:r>
            <a:r>
              <a:rPr lang="en-US" altLang="zh-CN" sz="1800" b="0" kern="0" dirty="0"/>
              <a:t>50</a:t>
            </a:r>
            <a:r>
              <a:rPr lang="zh-CN" altLang="en-US" sz="1800" b="0" kern="0" dirty="0"/>
              <a:t>台</a:t>
            </a:r>
            <a:r>
              <a:rPr lang="en-US" altLang="zh-CN" sz="1800" b="0" kern="0" dirty="0" err="1" smtClean="0"/>
              <a:t>realserver</a:t>
            </a:r>
            <a:endParaRPr lang="en-US" altLang="zh-CN" sz="1800" b="0" kern="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kern="0" dirty="0" smtClean="0"/>
              <a:t>所有的数据出口走</a:t>
            </a:r>
            <a:r>
              <a:rPr lang="en-US" altLang="zh-CN" sz="1800" b="0" kern="0" dirty="0" smtClean="0"/>
              <a:t>mfs.jd.com</a:t>
            </a:r>
            <a:endParaRPr lang="en-US" altLang="zh-CN" sz="1800" b="0" kern="0" dirty="0"/>
          </a:p>
          <a:p>
            <a:pPr marL="0" indent="0">
              <a:buNone/>
            </a:pPr>
            <a:endParaRPr lang="en-US" altLang="zh-CN" sz="1800" b="0" kern="0" dirty="0" smtClean="0"/>
          </a:p>
        </p:txBody>
      </p:sp>
      <p:graphicFrame>
        <p:nvGraphicFramePr>
          <p:cNvPr id="7" name="对象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42175058"/>
              </p:ext>
            </p:extLst>
          </p:nvPr>
        </p:nvGraphicFramePr>
        <p:xfrm>
          <a:off x="5346129" y="1914525"/>
          <a:ext cx="376237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Visio" r:id="rId3" imgW="3881480" imgH="4415034" progId="Visio.Drawing.11">
                  <p:embed/>
                </p:oleObj>
              </mc:Choice>
              <mc:Fallback>
                <p:oleObj name="Visio" r:id="rId3" imgW="3881480" imgH="4415034" progId="Visio.Drawing.11">
                  <p:embed/>
                  <p:pic>
                    <p:nvPicPr>
                      <p:cNvPr id="0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129" y="1914525"/>
                        <a:ext cx="3762375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16732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lvs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sz="1800" b="0" dirty="0" smtClean="0"/>
              <a:t>    LVS</a:t>
            </a:r>
            <a:r>
              <a:rPr lang="zh-CN" altLang="en-US" sz="1800" b="0" dirty="0"/>
              <a:t>是一个开源的软件，可以实现</a:t>
            </a:r>
            <a:r>
              <a:rPr lang="en-US" altLang="zh-CN" sz="1800" b="0" dirty="0"/>
              <a:t>LINUX</a:t>
            </a:r>
            <a:r>
              <a:rPr lang="zh-CN" altLang="en-US" sz="1800" b="0" dirty="0"/>
              <a:t>平台下的简单负载均衡。</a:t>
            </a:r>
            <a:r>
              <a:rPr lang="en-US" altLang="zh-CN" sz="1800" b="0" dirty="0"/>
              <a:t>LVS</a:t>
            </a:r>
            <a:r>
              <a:rPr lang="zh-CN" altLang="en-US" sz="1800" b="0" dirty="0"/>
              <a:t>是</a:t>
            </a:r>
            <a:r>
              <a:rPr lang="en-US" altLang="zh-CN" sz="1800" b="0" dirty="0"/>
              <a:t>Linux Virtual Server</a:t>
            </a:r>
            <a:r>
              <a:rPr lang="zh-CN" altLang="en-US" sz="1800" b="0" dirty="0"/>
              <a:t>的缩写，意思是</a:t>
            </a:r>
            <a:r>
              <a:rPr lang="en-US" altLang="zh-CN" sz="1800" b="0" dirty="0"/>
              <a:t>Linux</a:t>
            </a:r>
            <a:r>
              <a:rPr lang="zh-CN" altLang="en-US" sz="1800" b="0" dirty="0"/>
              <a:t>虚拟服务器。</a:t>
            </a:r>
            <a:endParaRPr lang="en-US" altLang="zh-CN" sz="1800" b="0" dirty="0"/>
          </a:p>
          <a:p>
            <a:pPr marL="0" indent="0">
              <a:buNone/>
            </a:pPr>
            <a:r>
              <a:rPr lang="zh-CN" altLang="en-US" sz="1800" b="0" dirty="0" smtClean="0"/>
              <a:t>    目前</a:t>
            </a:r>
            <a:r>
              <a:rPr lang="zh-CN" altLang="en-US" sz="1800" b="0" dirty="0"/>
              <a:t>有三种</a:t>
            </a:r>
            <a:r>
              <a:rPr lang="en-US" altLang="zh-CN" sz="1800" b="0" dirty="0"/>
              <a:t>IP</a:t>
            </a:r>
            <a:r>
              <a:rPr lang="zh-CN" altLang="en-US" sz="1800" b="0" dirty="0"/>
              <a:t>负载均衡技术（</a:t>
            </a:r>
            <a:r>
              <a:rPr lang="en-US" altLang="zh-CN" sz="1800" b="0" dirty="0"/>
              <a:t>VS/NAT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VS/TUN</a:t>
            </a:r>
            <a:r>
              <a:rPr lang="zh-CN" altLang="en-US" sz="1800" b="0" dirty="0"/>
              <a:t>和</a:t>
            </a:r>
            <a:r>
              <a:rPr lang="en-US" altLang="zh-CN" sz="1800" b="0" dirty="0"/>
              <a:t>VS/DR</a:t>
            </a:r>
            <a:r>
              <a:rPr lang="zh-CN" altLang="en-US" sz="1800" b="0" dirty="0"/>
              <a:t>）；八种调度算法（</a:t>
            </a:r>
            <a:r>
              <a:rPr lang="en-US" altLang="zh-CN" sz="1800" b="0" dirty="0" err="1"/>
              <a:t>rr,wrr,lc,wlc,lblc,lblcr,dh,sh</a:t>
            </a:r>
            <a:r>
              <a:rPr lang="zh-CN" altLang="en-US" sz="1800" b="0" dirty="0"/>
              <a:t>）。</a:t>
            </a:r>
            <a:endParaRPr lang="en-US" altLang="zh-CN" sz="1800" b="0" dirty="0"/>
          </a:p>
          <a:p>
            <a:r>
              <a:rPr lang="en-US" altLang="zh-CN" dirty="0" err="1"/>
              <a:t>keepalived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800" b="0" dirty="0" smtClean="0"/>
              <a:t>    </a:t>
            </a:r>
            <a:r>
              <a:rPr lang="en-US" altLang="zh-CN" sz="1800" b="0" dirty="0" err="1" smtClean="0"/>
              <a:t>Keepalived</a:t>
            </a:r>
            <a:r>
              <a:rPr lang="en-US" altLang="zh-CN" sz="1800" b="0" dirty="0"/>
              <a:t> </a:t>
            </a:r>
            <a:r>
              <a:rPr lang="zh-CN" altLang="en-US" sz="1800" b="0" dirty="0"/>
              <a:t>是运行在</a:t>
            </a:r>
            <a:r>
              <a:rPr lang="en-US" altLang="zh-CN" sz="1800" b="0" dirty="0" err="1"/>
              <a:t>lvs</a:t>
            </a:r>
            <a:r>
              <a:rPr lang="en-US" altLang="zh-CN" sz="1800" b="0" dirty="0"/>
              <a:t> </a:t>
            </a:r>
            <a:r>
              <a:rPr lang="zh-CN" altLang="en-US" sz="1800" b="0" dirty="0"/>
              <a:t>之上，它的主要功能是实现真实机的故障隔离及负载均衡器间的失败切换，提高系统的可用性</a:t>
            </a:r>
            <a:r>
              <a:rPr lang="zh-CN" altLang="en-US" sz="1800" b="0" dirty="0" smtClean="0"/>
              <a:t>。</a:t>
            </a:r>
            <a:endParaRPr lang="en-US" altLang="zh-CN" sz="1800" b="0" dirty="0" smtClean="0"/>
          </a:p>
          <a:p>
            <a:r>
              <a:rPr lang="en-US" altLang="zh-CN" dirty="0" err="1"/>
              <a:t>mfs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b="0" dirty="0" smtClean="0"/>
              <a:t>    </a:t>
            </a:r>
            <a:r>
              <a:rPr lang="en-US" altLang="zh-CN" sz="1800" b="0" dirty="0" err="1" smtClean="0"/>
              <a:t>MooseFS</a:t>
            </a:r>
            <a:r>
              <a:rPr lang="zh-CN" altLang="en-US" sz="1800" b="0" dirty="0"/>
              <a:t>是一个具有容错性的网络分布式文件系统。它把数据分散存放在多个物理服务器上，呈现给用户的则是一个统一的</a:t>
            </a:r>
            <a:r>
              <a:rPr lang="zh-CN" altLang="en-US" sz="1800" b="0" dirty="0" smtClean="0"/>
              <a:t>资源。</a:t>
            </a:r>
            <a:endParaRPr lang="zh-CN" altLang="en-US" sz="1800" b="0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780273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LVS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一般来说，</a:t>
            </a:r>
            <a:r>
              <a:rPr lang="en-US" altLang="zh-CN" sz="2600" dirty="0"/>
              <a:t>LVS</a:t>
            </a:r>
            <a:r>
              <a:rPr lang="zh-CN" altLang="en-US" sz="2600" dirty="0"/>
              <a:t>集群采用三层结构，其主要组成部分为：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dirty="0"/>
              <a:t>负载调度器（</a:t>
            </a:r>
            <a:r>
              <a:rPr lang="en-US" altLang="zh-CN" sz="1800" b="0" dirty="0"/>
              <a:t>load balancer</a:t>
            </a:r>
            <a:r>
              <a:rPr lang="zh-CN" altLang="en-US" sz="1800" b="0" dirty="0"/>
              <a:t>），它是整个集群对外面的前端机，负责将客户的请求发送到一组服务器上执行，而客户认为服务是来自一个</a:t>
            </a:r>
            <a:r>
              <a:rPr lang="en-US" altLang="zh-CN" sz="1800" b="0" dirty="0"/>
              <a:t>IP</a:t>
            </a:r>
            <a:r>
              <a:rPr lang="zh-CN" altLang="en-US" sz="1800" b="0" dirty="0"/>
              <a:t>地址（我们可称之为虚拟</a:t>
            </a:r>
            <a:r>
              <a:rPr lang="en-US" altLang="zh-CN" sz="1800" b="0" dirty="0"/>
              <a:t>IP</a:t>
            </a:r>
            <a:r>
              <a:rPr lang="zh-CN" altLang="en-US" sz="1800" b="0" dirty="0"/>
              <a:t>地址）上的。</a:t>
            </a:r>
            <a:endParaRPr lang="en-US" altLang="zh-CN" sz="1800" b="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dirty="0"/>
              <a:t>服务器池（</a:t>
            </a:r>
            <a:r>
              <a:rPr lang="en-US" altLang="zh-CN" sz="1800" b="0" dirty="0"/>
              <a:t>server pool</a:t>
            </a:r>
            <a:r>
              <a:rPr lang="zh-CN" altLang="en-US" sz="1800" b="0" dirty="0"/>
              <a:t>），是一组真正执行客户请求的服务器，执行的服务有</a:t>
            </a:r>
            <a:r>
              <a:rPr lang="en-US" altLang="zh-CN" sz="1800" b="0" dirty="0"/>
              <a:t>WEB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MAIL</a:t>
            </a:r>
            <a:r>
              <a:rPr lang="zh-CN" altLang="en-US" sz="1800" b="0" dirty="0"/>
              <a:t>、</a:t>
            </a:r>
            <a:r>
              <a:rPr lang="en-US" altLang="zh-CN" sz="1800" b="0" dirty="0"/>
              <a:t>FTP</a:t>
            </a:r>
            <a:r>
              <a:rPr lang="zh-CN" altLang="en-US" sz="1800" b="0" dirty="0"/>
              <a:t>和</a:t>
            </a:r>
            <a:r>
              <a:rPr lang="en-US" altLang="zh-CN" sz="1800" b="0" dirty="0"/>
              <a:t>DNS</a:t>
            </a:r>
            <a:r>
              <a:rPr lang="zh-CN" altLang="en-US" sz="1800" b="0" dirty="0"/>
              <a:t>等。</a:t>
            </a:r>
            <a:endParaRPr lang="en-US" altLang="zh-CN" sz="1800" b="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dirty="0"/>
              <a:t>共享存储（</a:t>
            </a:r>
            <a:r>
              <a:rPr lang="en-US" altLang="zh-CN" sz="1800" b="0" dirty="0"/>
              <a:t>shared storage</a:t>
            </a:r>
            <a:r>
              <a:rPr lang="zh-CN" altLang="en-US" sz="1800" b="0" dirty="0"/>
              <a:t>），它为服务器池提供一个共享的存储区，这样很容易使得服务器池拥有相同的内容，提供相同的服务。</a:t>
            </a:r>
          </a:p>
        </p:txBody>
      </p:sp>
    </p:spTree>
    <p:extLst>
      <p:ext uri="{BB962C8B-B14F-4D97-AF65-F5344CB8AC3E}">
        <p14:creationId xmlns:p14="http://schemas.microsoft.com/office/powerpoint/2010/main" val="211740933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Keepalive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644" y="1340768"/>
            <a:ext cx="2392164" cy="489654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原理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b="0" dirty="0" err="1"/>
              <a:t>Keepalived</a:t>
            </a:r>
            <a:r>
              <a:rPr lang="zh-CN" altLang="en-US" sz="1800" b="0" dirty="0"/>
              <a:t>的作用是</a:t>
            </a:r>
            <a:r>
              <a:rPr lang="zh-CN" altLang="en-US" sz="1800" b="0" dirty="0" smtClean="0"/>
              <a:t>检测服务器</a:t>
            </a:r>
            <a:r>
              <a:rPr lang="zh-CN" altLang="en-US" sz="1800" b="0" dirty="0"/>
              <a:t>的状态，如果有一</a:t>
            </a:r>
            <a:r>
              <a:rPr lang="zh-CN" altLang="en-US" sz="1800" b="0" dirty="0" smtClean="0"/>
              <a:t>台服务器</a:t>
            </a:r>
            <a:r>
              <a:rPr lang="zh-CN" altLang="en-US" sz="1800" b="0" dirty="0"/>
              <a:t>死机，或工作出现故障，</a:t>
            </a:r>
            <a:r>
              <a:rPr lang="en-US" altLang="zh-CN" sz="1800" b="0" dirty="0" err="1"/>
              <a:t>Keepalived</a:t>
            </a:r>
            <a:r>
              <a:rPr lang="zh-CN" altLang="en-US" sz="1800" b="0" dirty="0"/>
              <a:t>将检测到，并将有故障</a:t>
            </a:r>
            <a:r>
              <a:rPr lang="zh-CN" altLang="en-US" sz="1800" b="0" dirty="0" smtClean="0"/>
              <a:t>的服务器</a:t>
            </a:r>
            <a:r>
              <a:rPr lang="zh-CN" altLang="en-US" sz="1800" b="0" dirty="0"/>
              <a:t>从系统中剔除，</a:t>
            </a:r>
            <a:r>
              <a:rPr lang="zh-CN" altLang="en-US" sz="1800" b="0" dirty="0" smtClean="0"/>
              <a:t>当服务器</a:t>
            </a:r>
            <a:r>
              <a:rPr lang="zh-CN" altLang="en-US" sz="1800" b="0" dirty="0"/>
              <a:t>工作正常后</a:t>
            </a:r>
            <a:r>
              <a:rPr lang="en-US" altLang="zh-CN" sz="1800" b="0" dirty="0" err="1"/>
              <a:t>Keepalived</a:t>
            </a:r>
            <a:r>
              <a:rPr lang="zh-CN" altLang="en-US" sz="1800" b="0" dirty="0" smtClean="0"/>
              <a:t>自动将服务器</a:t>
            </a:r>
            <a:r>
              <a:rPr lang="zh-CN" altLang="en-US" sz="1800" b="0" dirty="0"/>
              <a:t>加入到服务器群中，这些工作全部自动完成，不需要人工干涉，需要人工做的只是修复故障</a:t>
            </a:r>
            <a:r>
              <a:rPr lang="zh-CN" altLang="en-US" sz="1800" b="0" dirty="0" smtClean="0"/>
              <a:t>的服务器</a:t>
            </a:r>
            <a:endParaRPr lang="en-US" altLang="zh-CN" sz="1800" b="0" dirty="0" smtClean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103" y="1625166"/>
            <a:ext cx="5744377" cy="382005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Mfs</a:t>
            </a:r>
            <a:r>
              <a:rPr lang="zh-CN" altLang="en-US" dirty="0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dirty="0"/>
              <a:t>高可靠（数据的多个拷贝被存储在不同的计算机上）</a:t>
            </a:r>
            <a:endParaRPr lang="en-US" altLang="zh-CN" sz="1800" b="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dirty="0"/>
              <a:t>通过附加新的计算机或者硬盘可以实现容量的动态扩展</a:t>
            </a:r>
            <a:endParaRPr lang="en-US" altLang="zh-CN" sz="1800" b="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dirty="0"/>
              <a:t>删除的文件可以根据一个可配置的时间周期进行保留（一个文件系统级别的回收站）</a:t>
            </a:r>
            <a:endParaRPr lang="en-US" altLang="zh-CN" sz="1800" b="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b="0" dirty="0"/>
              <a:t>不受访问和写入影响的文件连贯快照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7875"/>
          </a:xfrm>
        </p:spPr>
        <p:txBody>
          <a:bodyPr/>
          <a:lstStyle/>
          <a:p>
            <a:r>
              <a:rPr lang="en-US" altLang="zh-CN" dirty="0" err="1"/>
              <a:t>Mfs</a:t>
            </a:r>
            <a:r>
              <a:rPr lang="zh-CN" altLang="en-US" dirty="0"/>
              <a:t>构成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9043"/>
              </p:ext>
            </p:extLst>
          </p:nvPr>
        </p:nvGraphicFramePr>
        <p:xfrm>
          <a:off x="251520" y="1324142"/>
          <a:ext cx="8712968" cy="448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008"/>
                <a:gridCol w="4748960"/>
              </a:tblGrid>
              <a:tr h="368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角色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9666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管理服务器</a:t>
                      </a:r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server (master)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负责各个数据存储服务器的管理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文件读写调度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文件空间回收以及恢复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多节点拷贝</a:t>
                      </a:r>
                      <a:endParaRPr lang="zh-CN" altLang="en-US" dirty="0"/>
                    </a:p>
                  </a:txBody>
                  <a:tcPr/>
                </a:tc>
              </a:tr>
              <a:tr h="1234365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元数据日志服务器</a:t>
                      </a:r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Metalogger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Metalogger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负责备份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服务器的变化日志文件，文件类型为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changelog_ml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.*.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，以便于在</a:t>
                      </a:r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server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出问题的时候接替其进行工作</a:t>
                      </a:r>
                      <a:endParaRPr lang="zh-CN" altLang="en-US" dirty="0"/>
                    </a:p>
                  </a:txBody>
                  <a:tcPr/>
                </a:tc>
              </a:tr>
              <a:tr h="844566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数据存储服务器</a:t>
                      </a:r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servers (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chunkservers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负责连接管理服务器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听从管理服务器调度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提供存储空间，并为客户提供数据传输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  <a:tr h="1234365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客户机挂载使用</a:t>
                      </a:r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computers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内核接口挂接远程管理服务器上所</a:t>
                      </a:r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管理的数据存储服务器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,.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看起来共享的文件</a:t>
                      </a:r>
                      <a:r>
                        <a:rPr lang="zh-CN" altLang="en-US" dirty="0" smtClean="0"/>
                        <a:t/>
                      </a:r>
                      <a:br>
                        <a:rPr lang="zh-CN" altLang="en-US" dirty="0" smtClean="0"/>
                      </a:b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系统和本地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文件系统使用一样的效果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609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30975</TotalTime>
  <Words>663</Words>
  <Application>Microsoft Office PowerPoint</Application>
  <PresentationFormat>全屏显示(4:3)</PresentationFormat>
  <Paragraphs>87</Paragraphs>
  <Slides>18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C&amp;B PPT Templet</vt:lpstr>
      <vt:lpstr>Visio</vt:lpstr>
      <vt:lpstr>LVS+KeepAlive+MFS</vt:lpstr>
      <vt:lpstr>背景</vt:lpstr>
      <vt:lpstr>背景</vt:lpstr>
      <vt:lpstr>预期架构</vt:lpstr>
      <vt:lpstr>名词解释</vt:lpstr>
      <vt:lpstr>LVS框架</vt:lpstr>
      <vt:lpstr>Keepalive介绍</vt:lpstr>
      <vt:lpstr>Mfs优势</vt:lpstr>
      <vt:lpstr>Mfs构成</vt:lpstr>
      <vt:lpstr>Mfs框架</vt:lpstr>
      <vt:lpstr>Mfs读原理</vt:lpstr>
      <vt:lpstr>Mfs写原理</vt:lpstr>
      <vt:lpstr>Lvs+keepalive+mfs架构</vt:lpstr>
      <vt:lpstr>应用场景一</vt:lpstr>
      <vt:lpstr>应用场景一</vt:lpstr>
      <vt:lpstr>应用场景一</vt:lpstr>
      <vt:lpstr>应用场景二</vt:lpstr>
      <vt:lpstr>Q&amp;A</vt:lpstr>
    </vt:vector>
  </TitlesOfParts>
  <Company>京东JD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京东广告业务部CI</dc:title>
  <dc:creator>lijunliang</dc:creator>
  <cp:lastModifiedBy>Windows 用户</cp:lastModifiedBy>
  <cp:revision>1493</cp:revision>
  <dcterms:created xsi:type="dcterms:W3CDTF">2009-11-10T07:37:26Z</dcterms:created>
  <dcterms:modified xsi:type="dcterms:W3CDTF">2016-07-11T09:44:45Z</dcterms:modified>
</cp:coreProperties>
</file>