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580" r:id="rId2"/>
  </p:sldMasterIdLst>
  <p:notesMasterIdLst>
    <p:notesMasterId r:id="rId15"/>
  </p:notesMasterIdLst>
  <p:sldIdLst>
    <p:sldId id="572" r:id="rId3"/>
    <p:sldId id="575" r:id="rId4"/>
    <p:sldId id="583" r:id="rId5"/>
    <p:sldId id="565" r:id="rId6"/>
    <p:sldId id="576" r:id="rId7"/>
    <p:sldId id="577" r:id="rId8"/>
    <p:sldId id="578" r:id="rId9"/>
    <p:sldId id="579" r:id="rId10"/>
    <p:sldId id="580" r:id="rId11"/>
    <p:sldId id="581" r:id="rId12"/>
    <p:sldId id="582" r:id="rId13"/>
    <p:sldId id="552" r:id="rId14"/>
  </p:sldIdLst>
  <p:sldSz cx="9144000" cy="6858000" type="screen4x3"/>
  <p:notesSz cx="6858000" cy="9144000"/>
  <p:custDataLst>
    <p:tags r:id="rId1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2E19"/>
    <a:srgbClr val="B63E0E"/>
    <a:srgbClr val="C31B1B"/>
    <a:srgbClr val="F1595D"/>
    <a:srgbClr val="F0735A"/>
    <a:srgbClr val="FF3333"/>
    <a:srgbClr val="FFCC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0538" autoAdjust="0"/>
  </p:normalViewPr>
  <p:slideViewPr>
    <p:cSldViewPr>
      <p:cViewPr>
        <p:scale>
          <a:sx n="66" d="100"/>
          <a:sy n="66" d="100"/>
        </p:scale>
        <p:origin x="-150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3" d="100"/>
        <a:sy n="43" d="100"/>
      </p:scale>
      <p:origin x="0" y="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C6F4BFD-B914-4B3A-A15A-10A928BB71DB}" type="datetimeFigureOut">
              <a:rPr lang="zh-CN" altLang="en-US"/>
              <a:pPr>
                <a:defRPr/>
              </a:pPr>
              <a:t>2015/4/22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D522ED5-6226-45D3-B41F-7F13F54CC3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580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01C3E14-79B2-4C1C-97FE-00ADFA977C55}" type="slidenum">
              <a:rPr lang="zh-CN" altLang="en-US" smtClean="0"/>
              <a:pPr eaLnBrk="1" hangingPunct="1"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522ED5-6226-45D3-B41F-7F13F54CC3E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9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522ED5-6226-45D3-B41F-7F13F54CC3E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9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9934CA8-9A7B-4E33-B42C-E7D4DA7CF856}" type="slidenum">
              <a:rPr lang="zh-CN" altLang="en-US" smtClean="0"/>
              <a:pPr eaLnBrk="1" hangingPunct="1"/>
              <a:t>12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522ED5-6226-45D3-B41F-7F13F54CC3E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9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522ED5-6226-45D3-B41F-7F13F54CC3E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9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522ED5-6226-45D3-B41F-7F13F54CC3E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522ED5-6226-45D3-B41F-7F13F54CC3E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9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522ED5-6226-45D3-B41F-7F13F54CC3E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9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522ED5-6226-45D3-B41F-7F13F54CC3E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9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522ED5-6226-45D3-B41F-7F13F54CC3E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9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522ED5-6226-45D3-B41F-7F13F54CC3E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9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F6A3B-E7F7-470F-9849-F84A5E227D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804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F6394-9DEE-4B94-96F7-863F783103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446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ABA00-6F5C-40AE-99E2-91DCF5FDCD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6682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7AF61-0D83-4C28-A765-CE6EFAC983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7132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lang="zh-CN" altLang="en-US" sz="3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FA176-42A6-43AE-BA58-99294FB695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395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E643B-747B-48B7-A797-0B4E4E2372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770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DEFD4-B030-4394-87CB-3FDFDAF3E6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63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989C0-5534-4993-AF92-21151B7052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1201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9A968-5AD0-4A14-B5EB-71984734D8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083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D6D65-0067-4C47-AFE0-79FB587F72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665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CFB9D-4BA8-46F8-97C2-52FDF1C787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836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1" kern="1200" dirty="0">
                <a:solidFill>
                  <a:schemeClr val="accent2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16F41-AADF-411F-9450-914CEF1BDC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17781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CFEE7-474A-40B3-97EB-8BF4E01677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6354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1935E-AC8E-4043-AA09-39028DB60B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9372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2E981-29B8-4DDB-B739-CD9218E24B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90849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4BD1C-7E0C-4BFF-A84C-54A430DE43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7326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CFF8C-61B4-41CB-8593-DB224C6B24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919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1" kern="1200" dirty="0">
                <a:solidFill>
                  <a:schemeClr val="accent2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7068C-E155-473A-A233-94079BFAA7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917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E079C-CC4E-4094-8E53-B91F328A7A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834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92EF3-DA2A-4842-91A7-5DBE0A0F52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746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1BF5E-3549-4B17-9CF9-5924BBCB46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814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11C8D-8C97-4287-AC7F-1DEFB8E395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90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B1398-A8B4-47C9-85E6-84672EC90C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022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EA971-B284-4ED6-9DBA-118A783E61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499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32F4FD1-B437-44B7-9E06-22D0DD0EB7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15" r:id="rId1"/>
    <p:sldLayoutId id="2147485592" r:id="rId2"/>
    <p:sldLayoutId id="2147485593" r:id="rId3"/>
    <p:sldLayoutId id="2147485594" r:id="rId4"/>
    <p:sldLayoutId id="2147485595" r:id="rId5"/>
    <p:sldLayoutId id="2147485596" r:id="rId6"/>
    <p:sldLayoutId id="2147485597" r:id="rId7"/>
    <p:sldLayoutId id="2147485598" r:id="rId8"/>
    <p:sldLayoutId id="2147485599" r:id="rId9"/>
    <p:sldLayoutId id="2147485600" r:id="rId10"/>
    <p:sldLayoutId id="2147485601" r:id="rId11"/>
    <p:sldLayoutId id="2147485602" r:id="rId12"/>
    <p:sldLayoutId id="2147485603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63252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32523"/>
          </a:solidFill>
          <a:latin typeface="微软雅黑" pitchFamily="34" charset="-122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32523"/>
          </a:solidFill>
          <a:latin typeface="微软雅黑" pitchFamily="34" charset="-122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32523"/>
          </a:solidFill>
          <a:latin typeface="微软雅黑" pitchFamily="34" charset="-122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32523"/>
          </a:solidFill>
          <a:latin typeface="微软雅黑" pitchFamily="34" charset="-122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b="1" kern="1200">
          <a:solidFill>
            <a:srgbClr val="CC0000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-952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65844E2-A4E9-4C33-86C4-0D844A9FB0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04" r:id="rId1"/>
    <p:sldLayoutId id="2147485605" r:id="rId2"/>
    <p:sldLayoutId id="2147485606" r:id="rId3"/>
    <p:sldLayoutId id="2147485607" r:id="rId4"/>
    <p:sldLayoutId id="2147485608" r:id="rId5"/>
    <p:sldLayoutId id="2147485609" r:id="rId6"/>
    <p:sldLayoutId id="2147485610" r:id="rId7"/>
    <p:sldLayoutId id="2147485611" r:id="rId8"/>
    <p:sldLayoutId id="2147485612" r:id="rId9"/>
    <p:sldLayoutId id="2147485613" r:id="rId10"/>
    <p:sldLayoutId id="21474856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9" descr="应用部分3-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844550"/>
            <a:ext cx="9167813" cy="5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 Box 8"/>
          <p:cNvSpPr txBox="1">
            <a:spLocks noChangeArrowheads="1"/>
          </p:cNvSpPr>
          <p:nvPr/>
        </p:nvSpPr>
        <p:spPr bwMode="auto">
          <a:xfrm>
            <a:off x="612775" y="5949950"/>
            <a:ext cx="25193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chemeClr val="bg2"/>
                </a:solidFill>
              </a:rPr>
              <a:t>www.jd.com</a:t>
            </a:r>
          </a:p>
        </p:txBody>
      </p:sp>
      <p:sp>
        <p:nvSpPr>
          <p:cNvPr id="21508" name="标题 1"/>
          <p:cNvSpPr txBox="1">
            <a:spLocks/>
          </p:cNvSpPr>
          <p:nvPr/>
        </p:nvSpPr>
        <p:spPr bwMode="auto">
          <a:xfrm>
            <a:off x="323850" y="1347788"/>
            <a:ext cx="8424863" cy="344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《MySQL</a:t>
            </a:r>
            <a:r>
              <a:rPr lang="zh-CN" altLang="en-US" sz="280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80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endParaRPr lang="en-US" altLang="zh-CN" sz="2800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基础规范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</a:t>
            </a:r>
            <a:r>
              <a:rPr lang="en-US" altLang="zh-CN" sz="320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开发规范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                         讲师姓名    王伟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609600" y="333375"/>
            <a:ext cx="82296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endParaRPr lang="zh-CN" altLang="en-US" sz="2800" kern="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731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609600" y="333375"/>
            <a:ext cx="82296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6.SQL</a:t>
            </a:r>
            <a:r>
              <a:rPr lang="zh-CN" altLang="en-US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设计规范</a:t>
            </a:r>
            <a:r>
              <a:rPr lang="en-US" altLang="zh-CN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-------2</a:t>
            </a:r>
            <a:endParaRPr lang="zh-CN" altLang="en-US" sz="28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1520" y="980728"/>
            <a:ext cx="8587680" cy="5688632"/>
          </a:xfrm>
          <a:prstGeom prst="roundRect">
            <a:avLst/>
          </a:prstGeom>
          <a:noFill/>
          <a:ln w="28575">
            <a:solidFill>
              <a:srgbClr val="C00000">
                <a:alpha val="73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ts val="2500"/>
              </a:lnSpc>
              <a:buFont typeface="Arial" pitchFamily="34" charset="0"/>
              <a:buNone/>
              <a:defRPr/>
            </a:pP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1340768"/>
            <a:ext cx="741682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、拒绝大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，拆分成小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，充分利用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 cache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，充分利用多核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的值不超过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个。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、禁止使用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 by rand()</a:t>
            </a: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 BY rand()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会将数据从磁盘中读取，进行排序，会消耗大量的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，可以在程序中获取一个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值，然后通过在从数据库中获取对应的值。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union all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而不是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、禁止单条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语句同时更新多个表。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、不使用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*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007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609600" y="333375"/>
            <a:ext cx="82296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7.</a:t>
            </a:r>
            <a:r>
              <a:rPr lang="zh-CN" altLang="en-US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行为规范</a:t>
            </a:r>
            <a:endParaRPr lang="zh-CN" altLang="en-US" sz="28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1520" y="980728"/>
            <a:ext cx="8587680" cy="5688632"/>
          </a:xfrm>
          <a:prstGeom prst="roundRect">
            <a:avLst/>
          </a:prstGeom>
          <a:noFill/>
          <a:ln w="28575">
            <a:solidFill>
              <a:srgbClr val="C00000">
                <a:alpha val="73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ts val="2500"/>
              </a:lnSpc>
              <a:buFont typeface="Arial" pitchFamily="34" charset="0"/>
              <a:buNone/>
              <a:defRPr/>
            </a:pP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1340768"/>
            <a:ext cx="74168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、批量导入、导出数据必须提前通知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协助观察；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、批量更新数据，如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update,delete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操作，需要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进行审查，并在执行过程中观察服务负载等各种状况；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、禁止有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权限的应用程序账号存在；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、产品出现非数据库导致的故障时及时通知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协助排查；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、促销活动或上线新功能提前通知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进行流量评估；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、数据库数据丢失，及时联系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进行恢复；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、对单表的多次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操作必须合并为一次操作；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、对特别重要的库表，提前与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沟通确定维护和备份优先级；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、不在业务高峰期批量更新、查询数据库；</a:t>
            </a:r>
          </a:p>
        </p:txBody>
      </p:sp>
    </p:spTree>
    <p:extLst>
      <p:ext uri="{BB962C8B-B14F-4D97-AF65-F5344CB8AC3E}">
        <p14:creationId xmlns:p14="http://schemas.microsoft.com/office/powerpoint/2010/main" val="236016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9" descr="应用部分3-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844550"/>
            <a:ext cx="9167813" cy="601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 Box 8"/>
          <p:cNvSpPr txBox="1">
            <a:spLocks noChangeArrowheads="1"/>
          </p:cNvSpPr>
          <p:nvPr/>
        </p:nvSpPr>
        <p:spPr bwMode="auto">
          <a:xfrm>
            <a:off x="612775" y="5949950"/>
            <a:ext cx="25193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chemeClr val="bg2"/>
                </a:solidFill>
              </a:rPr>
              <a:t>www.jd.com</a:t>
            </a:r>
          </a:p>
        </p:txBody>
      </p:sp>
      <p:sp>
        <p:nvSpPr>
          <p:cNvPr id="26628" name="标题 1"/>
          <p:cNvSpPr txBox="1">
            <a:spLocks/>
          </p:cNvSpPr>
          <p:nvPr/>
        </p:nvSpPr>
        <p:spPr bwMode="auto">
          <a:xfrm>
            <a:off x="323850" y="1779588"/>
            <a:ext cx="82804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各位同事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在工作中对</a:t>
            </a:r>
            <a:r>
              <a:rPr lang="en-US" altLang="zh-CN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DBA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理解和支持！</a:t>
            </a:r>
            <a:endParaRPr lang="en-US" altLang="zh-CN" sz="4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</a:t>
            </a:r>
            <a:endParaRPr lang="en-US" altLang="zh-CN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i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609600" y="333375"/>
            <a:ext cx="82296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2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引言</a:t>
            </a:r>
            <a:endParaRPr lang="zh-CN" altLang="en-US" sz="28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55650" y="1341438"/>
            <a:ext cx="7632700" cy="4824412"/>
          </a:xfrm>
          <a:prstGeom prst="roundRect">
            <a:avLst/>
          </a:prstGeom>
          <a:noFill/>
          <a:ln w="28575">
            <a:solidFill>
              <a:srgbClr val="C00000">
                <a:alpha val="73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ts val="2500"/>
              </a:lnSpc>
              <a:buFont typeface="Arial" pitchFamily="34" charset="0"/>
              <a:buNone/>
              <a:defRPr/>
            </a:pP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5616" y="1860818"/>
            <a:ext cx="68407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上的数据库故障，很大一部分来自对数据库的使用操作不规范，在开发过程中遵循一定的规范，可以有效地减低数据库故障率、提高数据库的稳定性、高效性、安全性。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94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609600" y="333375"/>
            <a:ext cx="82296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1.</a:t>
            </a:r>
            <a:r>
              <a:rPr lang="zh-CN" altLang="en-US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基本</a:t>
            </a:r>
            <a:r>
              <a:rPr lang="zh-CN" altLang="en-US" sz="22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规范</a:t>
            </a:r>
            <a:endParaRPr lang="zh-CN" altLang="en-US" sz="28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55650" y="1341438"/>
            <a:ext cx="7632700" cy="4824412"/>
          </a:xfrm>
          <a:prstGeom prst="roundRect">
            <a:avLst/>
          </a:prstGeom>
          <a:noFill/>
          <a:ln w="28575">
            <a:solidFill>
              <a:srgbClr val="C00000">
                <a:alpha val="73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ts val="2500"/>
              </a:lnSpc>
              <a:buFont typeface="Arial" pitchFamily="34" charset="0"/>
              <a:buNone/>
              <a:defRPr/>
            </a:pP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5616" y="1700809"/>
            <a:ext cx="68407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存储引擎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以后的默认引擘，支持事务，行级锁，更好的恢复性，高并发下性能更好，对多核，大内存，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等硬件支持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、表字符集使用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UTF8</a:t>
            </a: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，不会有转换产生乱码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风险。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、所有表都需要添加注释，单表数据量建议控制在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以内。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、不在数据库中存储图片、文件等大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、禁止在线上做数据库压力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、禁止从测试、开发环境直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连线上数据库。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545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609600" y="333375"/>
            <a:ext cx="82296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2.</a:t>
            </a:r>
            <a:r>
              <a:rPr lang="zh-CN" altLang="en-US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命名</a:t>
            </a:r>
            <a:r>
              <a:rPr lang="zh-CN" altLang="en-US" sz="22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规范</a:t>
            </a:r>
            <a:endParaRPr lang="zh-CN" altLang="en-US" sz="28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55650" y="1341438"/>
            <a:ext cx="7632700" cy="4824412"/>
          </a:xfrm>
          <a:prstGeom prst="roundRect">
            <a:avLst/>
          </a:prstGeom>
          <a:noFill/>
          <a:ln w="28575">
            <a:solidFill>
              <a:srgbClr val="C00000">
                <a:alpha val="73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ts val="2500"/>
              </a:lnSpc>
              <a:buFont typeface="Arial" pitchFamily="34" charset="0"/>
              <a:buNone/>
              <a:defRPr/>
            </a:pP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5616" y="1556792"/>
            <a:ext cx="68407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、库名、表名、字段名必须使用小写字母并采用下划线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分割。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、库名、表名、字段名禁止超过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个字符，须见名知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意。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、库名、表名、字段名支持最多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个字符，统一规范、易于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辨识。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、库名、表名、字段名禁止使用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、临时库、临时表名必须以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为前缀并以日期为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后缀。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、备份库、备份表名必须以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为前缀并以日期为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后缀。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609600" y="333375"/>
            <a:ext cx="82296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3.</a:t>
            </a:r>
            <a:r>
              <a:rPr lang="zh-CN" altLang="en-US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库表设计规范</a:t>
            </a:r>
            <a:endParaRPr lang="zh-CN" altLang="en-US" sz="28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1520" y="980728"/>
            <a:ext cx="8587680" cy="5688632"/>
          </a:xfrm>
          <a:prstGeom prst="roundRect">
            <a:avLst/>
          </a:prstGeom>
          <a:noFill/>
          <a:ln w="28575">
            <a:solidFill>
              <a:srgbClr val="C00000">
                <a:alpha val="73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ts val="2500"/>
              </a:lnSpc>
              <a:buFont typeface="Arial" pitchFamily="34" charset="0"/>
              <a:buNone/>
              <a:defRPr/>
            </a:pP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600" y="1700809"/>
            <a:ext cx="79228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建议使用分区表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的分区表实际性能不是很好，且管理维护成本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较高。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、拆分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大字段和访问频率低的字段，分离冷热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进行散表，表名后缀使用十进制数，下标从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首次分表尽量多的分，避免二次分表，二次分表的难度和成本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日期时间分表需符合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YYYY[MM][DD][HH]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、采用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合适的分库分表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策略。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表字段数控制在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以内。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098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609600" y="333375"/>
            <a:ext cx="82296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4.</a:t>
            </a:r>
            <a:r>
              <a:rPr lang="zh-CN" altLang="en-US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索引设计规范</a:t>
            </a:r>
            <a:r>
              <a:rPr lang="en-US" altLang="zh-CN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------1</a:t>
            </a:r>
            <a:endParaRPr lang="zh-CN" altLang="en-US" sz="28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1520" y="980728"/>
            <a:ext cx="8587680" cy="5688632"/>
          </a:xfrm>
          <a:prstGeom prst="roundRect">
            <a:avLst/>
          </a:prstGeom>
          <a:noFill/>
          <a:ln w="28575">
            <a:solidFill>
              <a:srgbClr val="C00000">
                <a:alpha val="73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ts val="2500"/>
              </a:lnSpc>
              <a:buFont typeface="Arial" pitchFamily="34" charset="0"/>
              <a:buNone/>
              <a:defRPr/>
            </a:pP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1268761"/>
            <a:ext cx="7416824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索引是一把双刃剑，它可以提高查询效率但也会降低插入和更新的速度并占用磁盘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空间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、单张表中索引数量不超过</a:t>
            </a:r>
            <a:r>
              <a:rPr lang="en-US" altLang="zh-CN" sz="2400" dirty="0"/>
              <a:t>5</a:t>
            </a:r>
            <a:r>
              <a:rPr lang="zh-CN" altLang="en-US" sz="2400" dirty="0"/>
              <a:t>个。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、单个索引中的字段数不超过</a:t>
            </a:r>
            <a:r>
              <a:rPr lang="en-US" altLang="zh-CN" sz="2400" dirty="0"/>
              <a:t>5</a:t>
            </a:r>
            <a:r>
              <a:rPr lang="zh-CN" altLang="en-US" sz="2400" dirty="0"/>
              <a:t>个。</a:t>
            </a:r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innodb</a:t>
            </a:r>
            <a:r>
              <a:rPr lang="zh-CN" altLang="en-US" sz="2400" dirty="0"/>
              <a:t>主键推荐使用自增列，主键不应该被修改，字符串不应该做主键，如果不指定主键，</a:t>
            </a:r>
            <a:r>
              <a:rPr lang="en-US" altLang="zh-CN" sz="2400" dirty="0" err="1"/>
              <a:t>innodb</a:t>
            </a:r>
            <a:r>
              <a:rPr lang="zh-CN" altLang="en-US" sz="2400" dirty="0"/>
              <a:t>会使用唯一且非空值索引代替。</a:t>
            </a:r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、如果是复合索引，区分度最大的字段放在索引前面。</a:t>
            </a:r>
          </a:p>
          <a:p>
            <a:r>
              <a:rPr lang="en-US" altLang="zh-CN" sz="2400" dirty="0"/>
              <a:t>5</a:t>
            </a:r>
            <a:r>
              <a:rPr lang="zh-CN" altLang="en-US" sz="2400" dirty="0"/>
              <a:t>、核心</a:t>
            </a:r>
            <a:r>
              <a:rPr lang="en-US" altLang="zh-CN" sz="2400" dirty="0"/>
              <a:t>SQL</a:t>
            </a:r>
            <a:r>
              <a:rPr lang="zh-CN" altLang="en-US" sz="2400" dirty="0"/>
              <a:t>优先考虑覆盖索引。</a:t>
            </a:r>
          </a:p>
          <a:p>
            <a:r>
              <a:rPr lang="en-US" altLang="zh-CN" sz="2400" dirty="0"/>
              <a:t>6</a:t>
            </a:r>
            <a:r>
              <a:rPr lang="zh-CN" altLang="en-US" sz="2400" dirty="0"/>
              <a:t>、区分度最大的字段放在索引前面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/>
              <a:t>7</a:t>
            </a:r>
            <a:r>
              <a:rPr lang="zh-CN" altLang="en-US" sz="2400" dirty="0"/>
              <a:t>、避免冗余或重复</a:t>
            </a:r>
            <a:r>
              <a:rPr lang="zh-CN" altLang="en-US" sz="2400" dirty="0" smtClean="0"/>
              <a:t>索引：</a:t>
            </a:r>
            <a:endParaRPr lang="zh-CN" altLang="en-US" sz="2400" dirty="0"/>
          </a:p>
          <a:p>
            <a:r>
              <a:rPr lang="zh-CN" altLang="en-US" sz="2400" dirty="0"/>
              <a:t>合理创建联合索引（避免冗余），</a:t>
            </a:r>
            <a:r>
              <a:rPr lang="en-US" altLang="zh-CN" sz="2400" dirty="0"/>
              <a:t>index(</a:t>
            </a:r>
            <a:r>
              <a:rPr lang="en-US" altLang="zh-CN" sz="2400" dirty="0" err="1"/>
              <a:t>a,b,c</a:t>
            </a:r>
            <a:r>
              <a:rPr lang="en-US" altLang="zh-CN" sz="2400" dirty="0"/>
              <a:t>)</a:t>
            </a:r>
            <a:r>
              <a:rPr lang="zh-CN" altLang="en-US" sz="2400" dirty="0"/>
              <a:t>相当于</a:t>
            </a:r>
            <a:r>
              <a:rPr lang="en-US" altLang="zh-CN" sz="2400" dirty="0"/>
              <a:t>index(a)</a:t>
            </a:r>
            <a:r>
              <a:rPr lang="zh-CN" altLang="en-US" sz="2400" dirty="0"/>
              <a:t>、</a:t>
            </a:r>
            <a:r>
              <a:rPr lang="en-US" altLang="zh-CN" sz="2400" dirty="0"/>
              <a:t>index(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</a:t>
            </a:r>
            <a:r>
              <a:rPr lang="zh-CN" altLang="en-US" sz="2400" dirty="0"/>
              <a:t>、</a:t>
            </a:r>
            <a:r>
              <a:rPr lang="en-US" altLang="zh-CN" sz="2400" dirty="0"/>
              <a:t>index(</a:t>
            </a:r>
            <a:r>
              <a:rPr lang="en-US" altLang="zh-CN" sz="2400" dirty="0" err="1"/>
              <a:t>a,b,c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8180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609600" y="333375"/>
            <a:ext cx="82296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4.</a:t>
            </a:r>
            <a:r>
              <a:rPr lang="zh-CN" altLang="en-US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索引设计规范</a:t>
            </a:r>
            <a:r>
              <a:rPr lang="en-US" altLang="zh-CN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------2</a:t>
            </a:r>
            <a:endParaRPr lang="zh-CN" altLang="en-US" sz="28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1520" y="980728"/>
            <a:ext cx="8587680" cy="5688632"/>
          </a:xfrm>
          <a:prstGeom prst="roundRect">
            <a:avLst/>
          </a:prstGeom>
          <a:noFill/>
          <a:ln w="28575">
            <a:solidFill>
              <a:srgbClr val="C00000">
                <a:alpha val="73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ts val="2500"/>
              </a:lnSpc>
              <a:buFont typeface="Arial" pitchFamily="34" charset="0"/>
              <a:buNone/>
              <a:defRPr/>
            </a:pP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1268761"/>
            <a:ext cx="741682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8</a:t>
            </a:r>
            <a:r>
              <a:rPr lang="zh-CN" altLang="en-US" sz="2400" dirty="0"/>
              <a:t>、不在低基数列上建立索引，例如</a:t>
            </a:r>
            <a:r>
              <a:rPr lang="zh-CN" altLang="en-US" sz="2400" dirty="0" smtClean="0"/>
              <a:t>‘性别’。</a:t>
            </a:r>
            <a:endParaRPr lang="zh-CN" altLang="en-US" sz="2400" dirty="0"/>
          </a:p>
          <a:p>
            <a:r>
              <a:rPr lang="en-US" altLang="zh-CN" sz="2400" dirty="0"/>
              <a:t>9</a:t>
            </a:r>
            <a:r>
              <a:rPr lang="zh-CN" altLang="en-US" sz="2400" dirty="0"/>
              <a:t>、不在索引列进行数学运算和函数</a:t>
            </a:r>
            <a:r>
              <a:rPr lang="zh-CN" altLang="en-US" sz="2400" dirty="0" smtClean="0"/>
              <a:t>运算。</a:t>
            </a:r>
            <a:endParaRPr lang="zh-CN" altLang="en-US" sz="2400" dirty="0"/>
          </a:p>
          <a:p>
            <a:r>
              <a:rPr lang="en-US" altLang="zh-CN" sz="2400" dirty="0"/>
              <a:t>10</a:t>
            </a:r>
            <a:r>
              <a:rPr lang="zh-CN" altLang="en-US" sz="2400" dirty="0"/>
              <a:t>、尽量不要使用外</a:t>
            </a:r>
            <a:r>
              <a:rPr lang="zh-CN" altLang="en-US" sz="2400" dirty="0" smtClean="0"/>
              <a:t>键。</a:t>
            </a:r>
            <a:endParaRPr lang="zh-CN" altLang="en-US" sz="2400" dirty="0"/>
          </a:p>
          <a:p>
            <a:r>
              <a:rPr lang="zh-CN" altLang="en-US" sz="2400" dirty="0"/>
              <a:t>对父表和子表的操作会相互影响，降低</a:t>
            </a:r>
            <a:r>
              <a:rPr lang="zh-CN" altLang="en-US" sz="2400" dirty="0" smtClean="0"/>
              <a:t>可用性。</a:t>
            </a:r>
            <a:endParaRPr lang="zh-CN" altLang="en-US" sz="2400" dirty="0"/>
          </a:p>
          <a:p>
            <a:r>
              <a:rPr lang="en-US" altLang="zh-CN" sz="2400" dirty="0"/>
              <a:t>11</a:t>
            </a:r>
            <a:r>
              <a:rPr lang="zh-CN" altLang="en-US" sz="2400" dirty="0"/>
              <a:t>、不使用</a:t>
            </a:r>
            <a:r>
              <a:rPr lang="en-US" altLang="zh-CN" sz="2400" dirty="0"/>
              <a:t>%</a:t>
            </a:r>
            <a:r>
              <a:rPr lang="zh-CN" altLang="en-US" sz="2400" dirty="0"/>
              <a:t>前导的查询，如</a:t>
            </a:r>
            <a:r>
              <a:rPr lang="en-US" altLang="zh-CN" sz="2400" dirty="0" err="1"/>
              <a:t>like“%xxx</a:t>
            </a:r>
            <a:r>
              <a:rPr lang="en-US" altLang="zh-CN" sz="2400" dirty="0"/>
              <a:t>”</a:t>
            </a:r>
            <a:r>
              <a:rPr lang="zh-CN" altLang="en-US" sz="2400" dirty="0"/>
              <a:t>，无法使用</a:t>
            </a:r>
            <a:r>
              <a:rPr lang="zh-CN" altLang="en-US" sz="2400" dirty="0" smtClean="0"/>
              <a:t>索引。</a:t>
            </a:r>
            <a:endParaRPr lang="zh-CN" altLang="en-US" sz="2400" dirty="0"/>
          </a:p>
          <a:p>
            <a:r>
              <a:rPr lang="en-US" altLang="zh-CN" sz="2400" dirty="0"/>
              <a:t>12</a:t>
            </a:r>
            <a:r>
              <a:rPr lang="zh-CN" altLang="en-US" sz="2400" dirty="0"/>
              <a:t>、不使用反向查询，如</a:t>
            </a:r>
            <a:r>
              <a:rPr lang="en-US" altLang="zh-CN" sz="2400" dirty="0"/>
              <a:t>not in / not like</a:t>
            </a:r>
          </a:p>
          <a:p>
            <a:r>
              <a:rPr lang="zh-CN" altLang="en-US" sz="2400" dirty="0"/>
              <a:t>无法使用索引，导致全表扫描全表扫描。</a:t>
            </a:r>
          </a:p>
          <a:p>
            <a:r>
              <a:rPr lang="en-US" altLang="zh-CN" sz="2400" dirty="0"/>
              <a:t>13</a:t>
            </a:r>
            <a:r>
              <a:rPr lang="zh-CN" altLang="en-US" sz="2400" dirty="0"/>
              <a:t>、索引不是越多越好，按实际需要进行</a:t>
            </a:r>
            <a:r>
              <a:rPr lang="zh-CN" altLang="en-US" sz="2400" dirty="0" smtClean="0"/>
              <a:t>创建。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在线上创建表的时候，一定要考虑好表的索引，这样避免线上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MySQL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性能问题带来的故障以及降低后续维护成本。没有索引的建表语句原则上不予通过审核。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609600" y="333375"/>
            <a:ext cx="82296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5.</a:t>
            </a:r>
            <a:r>
              <a:rPr lang="zh-CN" altLang="en-US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字段设计规范</a:t>
            </a:r>
            <a:endParaRPr lang="zh-CN" altLang="en-US" sz="28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1520" y="980728"/>
            <a:ext cx="8587680" cy="5688632"/>
          </a:xfrm>
          <a:prstGeom prst="roundRect">
            <a:avLst/>
          </a:prstGeom>
          <a:noFill/>
          <a:ln w="28575">
            <a:solidFill>
              <a:srgbClr val="C00000">
                <a:alpha val="73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ts val="2500"/>
              </a:lnSpc>
              <a:buFont typeface="Arial" pitchFamily="34" charset="0"/>
              <a:buNone/>
              <a:defRPr/>
            </a:pP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980728"/>
            <a:ext cx="74168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、禁止使用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类型。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、将字符转化为数字。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TINYINT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来代替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、字段长度尽量按实际需要进行分配，不要随意分配一个很大的容量。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、如果可能的话所有字段均定义为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 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存储非负整数。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同样的字节数，存储的数值范围更大。如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tinyint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有符号为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-128-127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，无符号为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0-255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类型固定占用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个字节存储。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TIMESTAMP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存储时间。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TIMESTAMP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TIMESTAMP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具有自动赋值以及自动更新的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、禁止在数据库中存储明文密码。</a:t>
            </a:r>
          </a:p>
        </p:txBody>
      </p:sp>
    </p:spTree>
    <p:extLst>
      <p:ext uri="{BB962C8B-B14F-4D97-AF65-F5344CB8AC3E}">
        <p14:creationId xmlns:p14="http://schemas.microsoft.com/office/powerpoint/2010/main" val="55364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609600" y="333375"/>
            <a:ext cx="82296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6.SQL</a:t>
            </a:r>
            <a:r>
              <a:rPr lang="zh-CN" altLang="en-US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设计规范</a:t>
            </a:r>
            <a:r>
              <a:rPr lang="en-US" altLang="zh-CN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-------1</a:t>
            </a:r>
            <a:endParaRPr lang="zh-CN" altLang="en-US" sz="28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1520" y="980728"/>
            <a:ext cx="8587680" cy="5688632"/>
          </a:xfrm>
          <a:prstGeom prst="roundRect">
            <a:avLst/>
          </a:prstGeom>
          <a:noFill/>
          <a:ln w="28575">
            <a:solidFill>
              <a:srgbClr val="C00000">
                <a:alpha val="73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ts val="2500"/>
              </a:lnSpc>
              <a:buFont typeface="Arial" pitchFamily="34" charset="0"/>
              <a:buNone/>
              <a:defRPr/>
            </a:pP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1620083"/>
            <a:ext cx="74168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、尽量避免相同语句由于书写格式的不同，而导致多次语法分析。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、避免隐式转换，会导致索引失效。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、禁止使用存储过程、触发器、视图等，让数据库做最擅长的事，降低业务耦合度。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、避免使用大表的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、避免在数据库中进行数学运算，容易将业务逻辑和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耦合在一起，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不擅长数学运算和逻辑判断，无法使用索引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、减少与数据库的交互次数。</a:t>
            </a:r>
          </a:p>
        </p:txBody>
      </p:sp>
    </p:spTree>
    <p:extLst>
      <p:ext uri="{BB962C8B-B14F-4D97-AF65-F5344CB8AC3E}">
        <p14:creationId xmlns:p14="http://schemas.microsoft.com/office/powerpoint/2010/main" val="303187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00.京东商城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>
              <a:lumMod val="95000"/>
              <a:lumOff val="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京东PPT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00.京东商城PPT模板</Template>
  <TotalTime>12113</TotalTime>
  <Words>1280</Words>
  <Application>Microsoft Office PowerPoint</Application>
  <PresentationFormat>全屏显示(4:3)</PresentationFormat>
  <Paragraphs>107</Paragraphs>
  <Slides>12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00.京东商城PPT模板</vt:lpstr>
      <vt:lpstr>京东PPT模板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2013年新任主管培训方案</dc:title>
  <dc:creator>shaohui</dc:creator>
  <cp:lastModifiedBy>p</cp:lastModifiedBy>
  <cp:revision>834</cp:revision>
  <dcterms:created xsi:type="dcterms:W3CDTF">2012-12-28T01:28:50Z</dcterms:created>
  <dcterms:modified xsi:type="dcterms:W3CDTF">2015-04-22T04:02:45Z</dcterms:modified>
</cp:coreProperties>
</file>