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0"/>
  </p:notesMasterIdLst>
  <p:sldIdLst>
    <p:sldId id="256" r:id="rId3"/>
    <p:sldId id="270" r:id="rId4"/>
    <p:sldId id="351" r:id="rId5"/>
    <p:sldId id="335" r:id="rId6"/>
    <p:sldId id="354" r:id="rId7"/>
    <p:sldId id="376" r:id="rId8"/>
    <p:sldId id="352" r:id="rId9"/>
    <p:sldId id="366" r:id="rId10"/>
    <p:sldId id="371" r:id="rId11"/>
    <p:sldId id="369" r:id="rId12"/>
    <p:sldId id="370" r:id="rId13"/>
    <p:sldId id="359" r:id="rId14"/>
    <p:sldId id="365" r:id="rId15"/>
    <p:sldId id="334" r:id="rId16"/>
    <p:sldId id="360" r:id="rId17"/>
    <p:sldId id="356" r:id="rId18"/>
    <p:sldId id="377" r:id="rId19"/>
    <p:sldId id="372" r:id="rId20"/>
    <p:sldId id="373" r:id="rId21"/>
    <p:sldId id="378" r:id="rId22"/>
    <p:sldId id="357" r:id="rId23"/>
    <p:sldId id="374" r:id="rId24"/>
    <p:sldId id="375" r:id="rId25"/>
    <p:sldId id="290" r:id="rId26"/>
    <p:sldId id="331" r:id="rId27"/>
    <p:sldId id="358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 autoAdjust="0"/>
    <p:restoredTop sz="77629" autoAdjust="0"/>
  </p:normalViewPr>
  <p:slideViewPr>
    <p:cSldViewPr snapToGrid="0" snapToObjects="1">
      <p:cViewPr varScale="1">
        <p:scale>
          <a:sx n="92" d="100"/>
          <a:sy n="92" d="100"/>
        </p:scale>
        <p:origin x="-19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8C940-BAC1-C543-BCA1-1D9683FF73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D6C74-09C7-3347-A3B9-5E8304D3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来实现的， 主要原因是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的开发效率高，且拥有非常好的生态环境， 并且很容易同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数据基础设施的其他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应用进行集成。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会将查询计划中的一部分动态地编译成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字节代码，并让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优化和生成原生的机器代码。 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通过谨慎地使用内存和数据结构，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避免了通常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程序会碰到的内存分配和垃圾收集（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garbage collection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https://prestodb.io/docs/current/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主要用于低频的，随机的，交互式查询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D6C74-09C7-3347-A3B9-5E8304D3F6B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E:\WWing\阿里巴巴\11.7.9 技术嘉年华（xiaolong）\制作物\PPT模板\技术嘉年华PPT模板-01-封面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8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E114-7D3E-4971-988A-8FF73258DBD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3991-5179-4D52-9E6F-25A03CE2E2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技术嘉年华PPT模板-01-内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presto" TargetMode="External"/><Relationship Id="rId2" Type="http://schemas.openxmlformats.org/officeDocument/2006/relationships/hyperlink" Target="http://prestodb.io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18" y="93547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/>
                <a:ea typeface="黑体"/>
                <a:cs typeface="黑体"/>
              </a:rPr>
              <a:t>Presto </a:t>
            </a:r>
            <a:r>
              <a:rPr lang="en-US" altLang="zh-CN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/>
                <a:ea typeface="黑体"/>
                <a:cs typeface="黑体"/>
              </a:rPr>
              <a:t>in JD</a:t>
            </a:r>
            <a:endParaRPr lang="zh-CN" sz="5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505288" y="5631874"/>
            <a:ext cx="3093576" cy="93992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2016/03/08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</a:rPr>
              <a:t>朱为章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BOOLEAN</a:t>
            </a:r>
          </a:p>
          <a:p>
            <a:r>
              <a:rPr lang="en-US" altLang="zh-CN" sz="2000" dirty="0" smtClean="0"/>
              <a:t>BIGINT</a:t>
            </a:r>
          </a:p>
          <a:p>
            <a:r>
              <a:rPr lang="en-US" altLang="zh-CN" sz="2000" dirty="0" smtClean="0"/>
              <a:t>DOUBLE</a:t>
            </a:r>
          </a:p>
          <a:p>
            <a:r>
              <a:rPr lang="en-US" altLang="zh-CN" sz="2000" dirty="0" smtClean="0"/>
              <a:t>VARCHAR</a:t>
            </a:r>
          </a:p>
          <a:p>
            <a:r>
              <a:rPr lang="en-US" altLang="zh-CN" sz="2000" dirty="0" smtClean="0"/>
              <a:t>BINARY</a:t>
            </a:r>
          </a:p>
          <a:p>
            <a:r>
              <a:rPr lang="en-US" altLang="zh-CN" sz="2000" dirty="0" smtClean="0"/>
              <a:t>JSON</a:t>
            </a:r>
          </a:p>
          <a:p>
            <a:r>
              <a:rPr lang="en-US" altLang="zh-CN" sz="2000" dirty="0" smtClean="0"/>
              <a:t>DATE</a:t>
            </a:r>
          </a:p>
          <a:p>
            <a:r>
              <a:rPr lang="en-US" altLang="zh-CN" sz="2000" dirty="0" smtClean="0"/>
              <a:t>TIME</a:t>
            </a:r>
          </a:p>
          <a:p>
            <a:r>
              <a:rPr lang="en-US" altLang="zh-CN" sz="2000" dirty="0" smtClean="0"/>
              <a:t>TIMESTAMP</a:t>
            </a:r>
          </a:p>
          <a:p>
            <a:r>
              <a:rPr lang="en-US" altLang="zh-CN" sz="2000" dirty="0" smtClean="0"/>
              <a:t>ARRAY</a:t>
            </a:r>
          </a:p>
          <a:p>
            <a:r>
              <a:rPr lang="en-US" altLang="zh-CN" sz="2000" dirty="0" smtClean="0"/>
              <a:t>MAP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25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 &amp;&amp; DDL </a:t>
            </a:r>
            <a:endParaRPr lang="zh-CN" altLang="en-US" dirty="0"/>
          </a:p>
        </p:txBody>
      </p:sp>
      <p:pic>
        <p:nvPicPr>
          <p:cNvPr id="1026" name="Picture 2" descr="C:\upload\TimLine图片2016030711422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8025"/>
            <a:ext cx="4010585" cy="43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ocuments\JDdongdong\JIMEnterprise\zhuweizhang\Temp\JdOnline201603071145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4" y="1118025"/>
            <a:ext cx="27432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　　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5400" b="1" dirty="0" smtClean="0"/>
              <a:t>Part 3:  Hive vs Presto</a:t>
            </a:r>
          </a:p>
        </p:txBody>
      </p:sp>
    </p:spTree>
    <p:extLst>
      <p:ext uri="{BB962C8B-B14F-4D97-AF65-F5344CB8AC3E}">
        <p14:creationId xmlns:p14="http://schemas.microsoft.com/office/powerpoint/2010/main" val="1026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pic>
        <p:nvPicPr>
          <p:cNvPr id="3074" name="Picture 2" descr="C:\upload\fdf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8" y="1600200"/>
            <a:ext cx="739182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pic>
        <p:nvPicPr>
          <p:cNvPr id="1026" name="Picture 2" descr="C:\pres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7300"/>
            <a:ext cx="9143999" cy="52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lt"/>
                <a:ea typeface="+mn-ea"/>
                <a:cs typeface="+mn-cs"/>
              </a:rPr>
              <a:t>Useage</a:t>
            </a:r>
            <a:endParaRPr lang="zh-CN" altLang="en-US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Hive:  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warehouse </a:t>
            </a:r>
          </a:p>
          <a:p>
            <a:pPr lvl="1"/>
            <a:r>
              <a:rPr lang="en-US" altLang="zh-CN" dirty="0" smtClean="0"/>
              <a:t>Data mining</a:t>
            </a:r>
          </a:p>
          <a:p>
            <a:pPr lvl="1"/>
            <a:r>
              <a:rPr lang="en-US" altLang="zh-CN" dirty="0" smtClean="0"/>
              <a:t>Enterprise reports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 smtClean="0"/>
              <a:t>Presto:</a:t>
            </a:r>
          </a:p>
          <a:p>
            <a:pPr lvl="1"/>
            <a:r>
              <a:rPr lang="en-US" altLang="zh-CN" sz="2400" dirty="0" smtClean="0"/>
              <a:t>More real-time </a:t>
            </a:r>
            <a:r>
              <a:rPr lang="en-US" altLang="zh-CN" sz="2400" dirty="0" err="1" smtClean="0"/>
              <a:t>analyties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More interactive ad-hoc </a:t>
            </a:r>
            <a:r>
              <a:rPr lang="en-US" altLang="zh-CN" sz="2400" dirty="0" err="1" smtClean="0"/>
              <a:t>querys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Key </a:t>
            </a:r>
            <a:r>
              <a:rPr lang="en-US" altLang="zh-CN" sz="2000" dirty="0"/>
              <a:t>lookup</a:t>
            </a:r>
            <a:r>
              <a:rPr lang="en-US" altLang="zh-CN" sz="20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9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Hive:  </a:t>
            </a:r>
          </a:p>
          <a:p>
            <a:pPr lvl="1"/>
            <a:r>
              <a:rPr lang="en-US" altLang="zh-CN" dirty="0"/>
              <a:t>HDFS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Presto:</a:t>
            </a:r>
          </a:p>
          <a:p>
            <a:pPr lvl="1"/>
            <a:r>
              <a:rPr lang="en-US" altLang="zh-CN" sz="2400" dirty="0" smtClean="0"/>
              <a:t>HDFS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HBase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Scribe,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 smtClean="0"/>
              <a:t>MySQL, PostgreSQL, </a:t>
            </a:r>
            <a:r>
              <a:rPr lang="en-US" altLang="zh-CN" sz="2400" dirty="0" err="1" smtClean="0"/>
              <a:t>Sqlserver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 smtClean="0"/>
              <a:t>Cassandra</a:t>
            </a:r>
            <a:r>
              <a:rPr lang="zh-CN" altLang="en-US" sz="2400" dirty="0" smtClean="0"/>
              <a:t> </a:t>
            </a:r>
            <a:endParaRPr lang="zh-CN" altLang="en-US" sz="2400" dirty="0"/>
          </a:p>
          <a:p>
            <a:pPr lvl="1"/>
            <a:r>
              <a:rPr lang="en-US" altLang="zh-CN" sz="2400" dirty="0" smtClean="0"/>
              <a:t>JMX,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 </a:t>
            </a:r>
            <a:endParaRPr lang="zh-CN" altLang="en-US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39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endParaRPr lang="zh-CN" altLang="en-US" dirty="0"/>
          </a:p>
        </p:txBody>
      </p:sp>
      <p:pic>
        <p:nvPicPr>
          <p:cNvPr id="2050" name="Picture 2" descr="C:\upload\TimLine图片201603062152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0" y="1891688"/>
            <a:ext cx="7475929" cy="351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9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Speed</a:t>
            </a:r>
            <a:endParaRPr lang="zh-CN" altLang="en-US" dirty="0"/>
          </a:p>
        </p:txBody>
      </p:sp>
      <p:pic>
        <p:nvPicPr>
          <p:cNvPr id="1026" name="Picture 2" descr="C:\upload\TimLine图片201603062037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8" y="1922318"/>
            <a:ext cx="6862371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Count(1) </a:t>
            </a:r>
          </a:p>
          <a:p>
            <a:r>
              <a:rPr lang="en-US" altLang="zh-CN" dirty="0" smtClean="0"/>
              <a:t>Key lookup</a:t>
            </a:r>
            <a:endParaRPr lang="en-US" altLang="zh-CN" dirty="0"/>
          </a:p>
          <a:p>
            <a:r>
              <a:rPr lang="en-US" altLang="zh-CN" dirty="0" smtClean="0"/>
              <a:t>Group </a:t>
            </a:r>
            <a:r>
              <a:rPr lang="en-US" altLang="zh-CN" dirty="0"/>
              <a:t>by </a:t>
            </a:r>
            <a:endParaRPr lang="en-US" altLang="zh-CN" dirty="0" smtClean="0"/>
          </a:p>
          <a:p>
            <a:r>
              <a:rPr lang="en-US" altLang="zh-CN" dirty="0" smtClean="0"/>
              <a:t>Join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 Agenda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+mn-ea"/>
              </a:rPr>
              <a:t>What </a:t>
            </a:r>
            <a:r>
              <a:rPr lang="en-US" sz="2800" dirty="0">
                <a:sym typeface="+mn-ea"/>
              </a:rPr>
              <a:t>is </a:t>
            </a:r>
            <a:r>
              <a:rPr lang="en-US" sz="2800" dirty="0" smtClean="0">
                <a:sym typeface="+mn-ea"/>
              </a:rPr>
              <a:t>Presto?</a:t>
            </a:r>
            <a:endParaRPr lang="en-US" sz="2800" dirty="0" smtClean="0"/>
          </a:p>
          <a:p>
            <a:r>
              <a:rPr lang="en-US" altLang="zh-CN" sz="2800" dirty="0"/>
              <a:t>How </a:t>
            </a:r>
            <a:r>
              <a:rPr lang="en-US" altLang="zh-CN" sz="2800" dirty="0" smtClean="0"/>
              <a:t>to program with Presto?</a:t>
            </a:r>
          </a:p>
          <a:p>
            <a:r>
              <a:rPr lang="en-US" altLang="zh-CN" sz="2800" dirty="0"/>
              <a:t>Hive vs </a:t>
            </a:r>
            <a:r>
              <a:rPr lang="en-US" altLang="zh-CN" sz="2800" dirty="0" smtClean="0"/>
              <a:t>Presto </a:t>
            </a:r>
          </a:p>
          <a:p>
            <a:r>
              <a:rPr lang="en-US" sz="2800" dirty="0" smtClean="0"/>
              <a:t>Presto </a:t>
            </a:r>
            <a:r>
              <a:rPr lang="en-US" sz="2800" dirty="0"/>
              <a:t>in JD</a:t>
            </a:r>
            <a:endParaRPr lang="en-US" altLang="zh-CN" sz="2800" dirty="0" smtClean="0"/>
          </a:p>
          <a:p>
            <a:r>
              <a:rPr lang="en-US" sz="2800" dirty="0" smtClean="0"/>
              <a:t>Q &amp; A</a:t>
            </a:r>
            <a:endParaRPr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Query </a:t>
            </a:r>
            <a:r>
              <a:rPr lang="en-US" altLang="zh-CN" dirty="0"/>
              <a:t>across multiple </a:t>
            </a:r>
            <a:r>
              <a:rPr lang="en-US" altLang="zh-CN" dirty="0" err="1"/>
              <a:t>DataSources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714500"/>
            <a:ext cx="8842664" cy="46343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err="1" smtClean="0"/>
              <a:t>My</a:t>
            </a:r>
            <a:r>
              <a:rPr lang="en-US" altLang="zh-CN" sz="2800" dirty="0" err="1"/>
              <a:t>s</a:t>
            </a:r>
            <a:r>
              <a:rPr lang="en-US" altLang="zh-CN" sz="2800" dirty="0" err="1" smtClean="0"/>
              <a:t>ql</a:t>
            </a:r>
            <a:r>
              <a:rPr lang="en-US" altLang="zh-CN" sz="2800" dirty="0" smtClean="0"/>
              <a:t> join hive</a:t>
            </a:r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Select </a:t>
            </a:r>
            <a:r>
              <a:rPr lang="en-US" altLang="zh-CN" sz="1800" dirty="0">
                <a:solidFill>
                  <a:srgbClr val="3333FF"/>
                </a:solidFill>
              </a:rPr>
              <a:t>* from </a:t>
            </a:r>
            <a:r>
              <a:rPr lang="en-US" altLang="zh-CN" sz="1800" dirty="0" err="1">
                <a:solidFill>
                  <a:srgbClr val="3333FF"/>
                </a:solidFill>
              </a:rPr>
              <a:t>mysql.mscott.dept</a:t>
            </a:r>
            <a:r>
              <a:rPr lang="en-US" altLang="zh-CN" sz="1800" dirty="0">
                <a:solidFill>
                  <a:srgbClr val="3333FF"/>
                </a:solidFill>
              </a:rPr>
              <a:t> a join </a:t>
            </a:r>
            <a:r>
              <a:rPr lang="en-US" altLang="zh-CN" sz="1800" dirty="0" err="1">
                <a:solidFill>
                  <a:srgbClr val="3333FF"/>
                </a:solidFill>
              </a:rPr>
              <a:t>hive.hscott.emp</a:t>
            </a:r>
            <a:r>
              <a:rPr lang="en-US" altLang="zh-CN" sz="1800" dirty="0">
                <a:solidFill>
                  <a:srgbClr val="3333FF"/>
                </a:solidFill>
              </a:rPr>
              <a:t> b on </a:t>
            </a:r>
            <a:r>
              <a:rPr lang="en-US" altLang="zh-CN" sz="1800" dirty="0" err="1">
                <a:solidFill>
                  <a:srgbClr val="3333FF"/>
                </a:solidFill>
              </a:rPr>
              <a:t>a.deptno</a:t>
            </a:r>
            <a:r>
              <a:rPr lang="en-US" altLang="zh-CN" sz="1800" dirty="0">
                <a:solidFill>
                  <a:srgbClr val="3333FF"/>
                </a:solidFill>
              </a:rPr>
              <a:t>=</a:t>
            </a:r>
            <a:r>
              <a:rPr lang="en-US" altLang="zh-CN" sz="1800" dirty="0" err="1">
                <a:solidFill>
                  <a:srgbClr val="3333FF"/>
                </a:solidFill>
              </a:rPr>
              <a:t>b.deptno</a:t>
            </a:r>
            <a:r>
              <a:rPr lang="en-US" altLang="zh-CN" sz="1800" dirty="0" smtClean="0">
                <a:solidFill>
                  <a:srgbClr val="3333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r>
              <a:rPr lang="en-US" altLang="zh-CN" sz="2800" dirty="0" err="1"/>
              <a:t>Oralce</a:t>
            </a:r>
            <a:r>
              <a:rPr lang="en-US" altLang="zh-CN" sz="2800" dirty="0"/>
              <a:t> join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</a:rPr>
              <a:t>Select * from </a:t>
            </a:r>
            <a:r>
              <a:rPr lang="en-US" altLang="zh-CN" sz="1800" dirty="0" err="1">
                <a:solidFill>
                  <a:srgbClr val="3333FF"/>
                </a:solidFill>
              </a:rPr>
              <a:t>mysql.mscott.dept</a:t>
            </a:r>
            <a:r>
              <a:rPr lang="en-US" altLang="zh-CN" sz="1800" dirty="0">
                <a:solidFill>
                  <a:srgbClr val="3333FF"/>
                </a:solidFill>
              </a:rPr>
              <a:t> a join </a:t>
            </a:r>
            <a:r>
              <a:rPr lang="en-US" altLang="zh-CN" sz="1800" dirty="0" err="1">
                <a:solidFill>
                  <a:srgbClr val="3333FF"/>
                </a:solidFill>
              </a:rPr>
              <a:t>ora_routetab.scott.emp</a:t>
            </a:r>
            <a:r>
              <a:rPr lang="en-US" altLang="zh-CN" sz="1800" dirty="0">
                <a:solidFill>
                  <a:srgbClr val="3333FF"/>
                </a:solidFill>
              </a:rPr>
              <a:t> b on   </a:t>
            </a:r>
            <a:r>
              <a:rPr lang="en-US" altLang="zh-CN" sz="1800" dirty="0" err="1">
                <a:solidFill>
                  <a:srgbClr val="3333FF"/>
                </a:solidFill>
              </a:rPr>
              <a:t>a.deptno</a:t>
            </a:r>
            <a:r>
              <a:rPr lang="en-US" altLang="zh-CN" sz="1800" dirty="0">
                <a:solidFill>
                  <a:srgbClr val="3333FF"/>
                </a:solidFill>
              </a:rPr>
              <a:t>=</a:t>
            </a:r>
            <a:r>
              <a:rPr lang="en-US" altLang="zh-CN" sz="1800" dirty="0" err="1">
                <a:solidFill>
                  <a:srgbClr val="3333FF"/>
                </a:solidFill>
              </a:rPr>
              <a:t>b.deptno</a:t>
            </a:r>
            <a:r>
              <a:rPr lang="en-US" altLang="zh-CN" sz="1800" dirty="0" smtClean="0">
                <a:solidFill>
                  <a:srgbClr val="3333FF"/>
                </a:solidFill>
              </a:rPr>
              <a:t>;</a:t>
            </a:r>
            <a:endParaRPr lang="zh-CN" altLang="zh-CN" sz="18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3333FF"/>
              </a:solidFill>
            </a:endParaRPr>
          </a:p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join 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      Select </a:t>
            </a:r>
            <a:r>
              <a:rPr lang="en-US" altLang="zh-CN" sz="1800" dirty="0">
                <a:solidFill>
                  <a:srgbClr val="3333FF"/>
                </a:solidFill>
              </a:rPr>
              <a:t>* from </a:t>
            </a:r>
            <a:r>
              <a:rPr lang="en-US" altLang="zh-CN" sz="1800" dirty="0" err="1">
                <a:solidFill>
                  <a:srgbClr val="3333FF"/>
                </a:solidFill>
              </a:rPr>
              <a:t>hbase.hbasescott.dept</a:t>
            </a:r>
            <a:r>
              <a:rPr lang="en-US" altLang="zh-CN" sz="1800" dirty="0">
                <a:solidFill>
                  <a:srgbClr val="3333FF"/>
                </a:solidFill>
              </a:rPr>
              <a:t> a join </a:t>
            </a:r>
            <a:r>
              <a:rPr lang="en-US" altLang="zh-CN" sz="1800" dirty="0" err="1">
                <a:solidFill>
                  <a:srgbClr val="3333FF"/>
                </a:solidFill>
              </a:rPr>
              <a:t>mysql.mscott.emp</a:t>
            </a:r>
            <a:r>
              <a:rPr lang="en-US" altLang="zh-CN" sz="1800" dirty="0">
                <a:solidFill>
                  <a:srgbClr val="3333FF"/>
                </a:solidFill>
              </a:rPr>
              <a:t> b on </a:t>
            </a:r>
            <a:r>
              <a:rPr lang="en-US" altLang="zh-CN" sz="1800" dirty="0" err="1">
                <a:solidFill>
                  <a:srgbClr val="3333FF"/>
                </a:solidFill>
              </a:rPr>
              <a:t>a.deptno</a:t>
            </a:r>
            <a:r>
              <a:rPr lang="en-US" altLang="zh-CN" sz="1800" dirty="0">
                <a:solidFill>
                  <a:srgbClr val="3333FF"/>
                </a:solidFill>
              </a:rPr>
              <a:t>=</a:t>
            </a:r>
            <a:r>
              <a:rPr lang="en-US" altLang="zh-CN" sz="1800" dirty="0" err="1">
                <a:solidFill>
                  <a:srgbClr val="3333FF"/>
                </a:solidFill>
              </a:rPr>
              <a:t>b.deptno</a:t>
            </a:r>
            <a:r>
              <a:rPr lang="en-US" altLang="zh-CN" sz="1800" dirty="0" smtClean="0">
                <a:solidFill>
                  <a:srgbClr val="3333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Hive  </a:t>
            </a:r>
            <a:r>
              <a:rPr lang="en-US" altLang="zh-CN" dirty="0"/>
              <a:t>multiple </a:t>
            </a:r>
            <a:r>
              <a:rPr lang="en-US" altLang="zh-CN" dirty="0" smtClean="0"/>
              <a:t>join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        Select </a:t>
            </a:r>
            <a:r>
              <a:rPr lang="en-US" altLang="zh-CN" sz="1800" dirty="0">
                <a:solidFill>
                  <a:srgbClr val="3333FF"/>
                </a:solidFill>
              </a:rPr>
              <a:t>* from </a:t>
            </a:r>
            <a:r>
              <a:rPr lang="en-US" altLang="zh-CN" sz="1800" dirty="0" err="1">
                <a:solidFill>
                  <a:srgbClr val="3333FF"/>
                </a:solidFill>
              </a:rPr>
              <a:t>hbase.hbasescott.dept</a:t>
            </a:r>
            <a:r>
              <a:rPr lang="en-US" altLang="zh-CN" sz="1800" dirty="0">
                <a:solidFill>
                  <a:srgbClr val="3333FF"/>
                </a:solidFill>
              </a:rPr>
              <a:t> a join </a:t>
            </a:r>
            <a:r>
              <a:rPr lang="en-US" altLang="zh-CN" sz="1800" dirty="0" err="1">
                <a:solidFill>
                  <a:srgbClr val="3333FF"/>
                </a:solidFill>
              </a:rPr>
              <a:t>mysql.mscott.emp</a:t>
            </a:r>
            <a:r>
              <a:rPr lang="en-US" altLang="zh-CN" sz="1800" dirty="0">
                <a:solidFill>
                  <a:srgbClr val="3333FF"/>
                </a:solidFill>
              </a:rPr>
              <a:t> b on </a:t>
            </a:r>
            <a:r>
              <a:rPr lang="en-US" altLang="zh-CN" sz="1800" dirty="0" err="1">
                <a:solidFill>
                  <a:srgbClr val="3333FF"/>
                </a:solidFill>
              </a:rPr>
              <a:t>a.deptno</a:t>
            </a:r>
            <a:r>
              <a:rPr lang="en-US" altLang="zh-CN" sz="1800" dirty="0">
                <a:solidFill>
                  <a:srgbClr val="3333FF"/>
                </a:solidFill>
              </a:rPr>
              <a:t>=</a:t>
            </a:r>
            <a:r>
              <a:rPr lang="en-US" altLang="zh-CN" sz="1800" dirty="0" err="1">
                <a:solidFill>
                  <a:srgbClr val="3333FF"/>
                </a:solidFill>
              </a:rPr>
              <a:t>b.deptno</a:t>
            </a:r>
            <a:r>
              <a:rPr lang="en-US" altLang="zh-CN" sz="1800" dirty="0">
                <a:solidFill>
                  <a:srgbClr val="3333FF"/>
                </a:solidFill>
              </a:rPr>
              <a:t> join </a:t>
            </a:r>
            <a:r>
              <a:rPr lang="en-US" altLang="zh-CN" sz="1800" dirty="0" smtClean="0">
                <a:solidFill>
                  <a:srgbClr val="3333FF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hive.hscott.salgrade</a:t>
            </a:r>
            <a:r>
              <a:rPr lang="en-US" altLang="zh-CN" sz="1800" dirty="0" smtClean="0">
                <a:solidFill>
                  <a:srgbClr val="3333FF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c on cast(</a:t>
            </a:r>
            <a:r>
              <a:rPr lang="en-US" altLang="zh-CN" sz="1800" dirty="0" err="1">
                <a:solidFill>
                  <a:srgbClr val="3333FF"/>
                </a:solidFill>
              </a:rPr>
              <a:t>b.sal</a:t>
            </a:r>
            <a:r>
              <a:rPr lang="en-US" altLang="zh-CN" sz="1800" dirty="0">
                <a:solidFill>
                  <a:srgbClr val="3333FF"/>
                </a:solidFill>
              </a:rPr>
              <a:t> as double)=</a:t>
            </a:r>
            <a:r>
              <a:rPr lang="en-US" altLang="zh-CN" sz="1800" dirty="0" err="1">
                <a:solidFill>
                  <a:srgbClr val="3333FF"/>
                </a:solidFill>
              </a:rPr>
              <a:t>c.hisal</a:t>
            </a:r>
            <a:r>
              <a:rPr lang="en-US" altLang="zh-CN" sz="1800" dirty="0">
                <a:solidFill>
                  <a:srgbClr val="3333FF"/>
                </a:solidFill>
              </a:rPr>
              <a:t>;</a:t>
            </a:r>
            <a:endParaRPr lang="zh-CN" altLang="zh-CN" sz="1800" dirty="0">
              <a:solidFill>
                <a:srgbClr val="3333FF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00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　　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5400" b="1" dirty="0" smtClean="0"/>
              <a:t>Part</a:t>
            </a:r>
            <a:r>
              <a:rPr lang="zh-CN" altLang="en-US" sz="5400" b="1" dirty="0" smtClean="0"/>
              <a:t>４</a:t>
            </a:r>
            <a:r>
              <a:rPr lang="en-US" altLang="zh-CN" sz="5400" b="1" dirty="0"/>
              <a:t>:  Presto in JD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88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 Presto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46909"/>
            <a:ext cx="7512628" cy="44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Orc </a:t>
            </a:r>
            <a:r>
              <a:rPr lang="en-US" altLang="zh-CN" dirty="0"/>
              <a:t>is faster</a:t>
            </a:r>
            <a:endParaRPr lang="zh-CN" altLang="en-US" dirty="0"/>
          </a:p>
        </p:txBody>
      </p:sp>
      <p:pic>
        <p:nvPicPr>
          <p:cNvPr id="2050" name="Picture 2" descr="C:\upload\TimLine图片201603062111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1" y="2057942"/>
            <a:ext cx="6716063" cy="36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 Presto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现状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之前</a:t>
            </a:r>
            <a:r>
              <a:rPr lang="zh-CN" altLang="en-US" sz="2400" dirty="0"/>
              <a:t>由京东云</a:t>
            </a:r>
            <a:r>
              <a:rPr lang="zh-CN" altLang="en-US" sz="2400" dirty="0" smtClean="0"/>
              <a:t>平台维护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目前</a:t>
            </a:r>
            <a:r>
              <a:rPr lang="zh-CN" altLang="en-US" sz="2400" dirty="0"/>
              <a:t>已交接到大数据</a:t>
            </a:r>
            <a:r>
              <a:rPr lang="zh-CN" altLang="en-US" sz="2400" dirty="0" smtClean="0"/>
              <a:t>部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目前</a:t>
            </a:r>
            <a:r>
              <a:rPr lang="zh-CN" altLang="en-US" sz="2400" dirty="0"/>
              <a:t>线上的千兆</a:t>
            </a:r>
            <a:r>
              <a:rPr lang="en-US" altLang="zh-CN" sz="2400" dirty="0"/>
              <a:t>presto</a:t>
            </a:r>
            <a:r>
              <a:rPr lang="zh-CN" altLang="en-US" sz="2400" dirty="0"/>
              <a:t>集群统计查询</a:t>
            </a:r>
            <a:r>
              <a:rPr lang="en-US" altLang="zh-CN" sz="2400" dirty="0"/>
              <a:t>10</a:t>
            </a:r>
            <a:r>
              <a:rPr lang="zh-CN" altLang="en-US" sz="2400" dirty="0"/>
              <a:t>亿数据，秒级</a:t>
            </a:r>
            <a:r>
              <a:rPr lang="zh-CN" altLang="en-US" sz="2400" dirty="0" smtClean="0"/>
              <a:t>完成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写</a:t>
            </a:r>
            <a:r>
              <a:rPr lang="en-US" altLang="zh-CN" sz="2400" dirty="0"/>
              <a:t>orc</a:t>
            </a:r>
            <a:r>
              <a:rPr lang="zh-CN" altLang="en-US" sz="2400" dirty="0"/>
              <a:t>文件入库，</a:t>
            </a:r>
            <a:r>
              <a:rPr lang="en-US" altLang="zh-CN" sz="2400" dirty="0"/>
              <a:t>20</a:t>
            </a:r>
            <a:r>
              <a:rPr lang="zh-CN" altLang="en-US" sz="2400" dirty="0"/>
              <a:t>亿数据在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分左右</a:t>
            </a:r>
            <a:r>
              <a:rPr lang="zh-CN" altLang="en-US" sz="2400" dirty="0"/>
              <a:t>（写入效率）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3300" dirty="0"/>
              <a:t>案例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lvl="1"/>
            <a:r>
              <a:rPr lang="zh-CN" altLang="en-US" sz="2400" dirty="0" smtClean="0"/>
              <a:t>精</a:t>
            </a:r>
            <a:r>
              <a:rPr lang="zh-CN" altLang="en-US" sz="2400" dirty="0"/>
              <a:t>准营销</a:t>
            </a:r>
            <a:r>
              <a:rPr lang="en-US" altLang="zh-CN" sz="2400" dirty="0"/>
              <a:t>ad-hoc </a:t>
            </a:r>
            <a:r>
              <a:rPr lang="zh-CN" altLang="en-US" sz="2400" dirty="0"/>
              <a:t>分析</a:t>
            </a:r>
            <a:r>
              <a:rPr lang="zh-CN" altLang="en-US" sz="2400" dirty="0" smtClean="0"/>
              <a:t>平台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采</a:t>
            </a:r>
            <a:r>
              <a:rPr lang="zh-CN" altLang="en-US" sz="2400" dirty="0"/>
              <a:t>销</a:t>
            </a:r>
            <a:r>
              <a:rPr lang="zh-CN" altLang="en-US" sz="2400" dirty="0" smtClean="0"/>
              <a:t>罗盘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恶意</a:t>
            </a:r>
            <a:r>
              <a:rPr lang="zh-CN" altLang="en-US" sz="2400" dirty="0"/>
              <a:t>订单</a:t>
            </a:r>
            <a:r>
              <a:rPr lang="zh-CN" altLang="en-US" sz="2400" dirty="0" smtClean="0"/>
              <a:t>分析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搜索</a:t>
            </a:r>
            <a:r>
              <a:rPr lang="zh-CN" altLang="en-US" sz="2400" dirty="0"/>
              <a:t>推荐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Community &amp;&amp; Source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/>
              <a:t>Community </a:t>
            </a:r>
            <a:r>
              <a:rPr lang="en-US" altLang="zh-CN" sz="11200" dirty="0" smtClean="0"/>
              <a:t>:</a:t>
            </a:r>
          </a:p>
          <a:p>
            <a:pPr lvl="1"/>
            <a:r>
              <a:rPr lang="en-US" altLang="zh-CN" sz="8000" dirty="0" smtClean="0"/>
              <a:t>4514 star</a:t>
            </a:r>
          </a:p>
          <a:p>
            <a:pPr lvl="1"/>
            <a:r>
              <a:rPr lang="en-US" altLang="zh-CN" sz="8000" dirty="0" smtClean="0">
                <a:sym typeface="+mn-ea"/>
              </a:rPr>
              <a:t>23</a:t>
            </a:r>
            <a:r>
              <a:rPr lang="zh-CN" altLang="en-US" sz="8000" dirty="0" smtClean="0">
                <a:sym typeface="+mn-ea"/>
              </a:rPr>
              <a:t> </a:t>
            </a:r>
            <a:r>
              <a:rPr lang="en-US" altLang="zh-CN" sz="8000" dirty="0" smtClean="0">
                <a:sym typeface="+mn-ea"/>
              </a:rPr>
              <a:t>committers</a:t>
            </a:r>
          </a:p>
          <a:p>
            <a:pPr lvl="1"/>
            <a:r>
              <a:rPr lang="zh-CN" altLang="en-US" sz="8000" dirty="0" smtClean="0"/>
              <a:t>11</a:t>
            </a:r>
            <a:r>
              <a:rPr lang="en-US" altLang="zh-CN" sz="8000" dirty="0" smtClean="0"/>
              <a:t>6</a:t>
            </a:r>
            <a:r>
              <a:rPr lang="zh-CN" altLang="en-US" sz="8000" dirty="0" smtClean="0"/>
              <a:t> contributors</a:t>
            </a:r>
            <a:endParaRPr lang="en-US" altLang="zh-CN" sz="8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r>
              <a:rPr lang="en-US" altLang="zh-CN" sz="11200" dirty="0" smtClean="0"/>
              <a:t>Users</a:t>
            </a:r>
            <a:r>
              <a:rPr lang="zh-CN" altLang="en-US" sz="11200" dirty="0" smtClean="0"/>
              <a:t>：</a:t>
            </a:r>
            <a:endParaRPr lang="en-US" altLang="zh-CN" sz="11200" dirty="0"/>
          </a:p>
          <a:p>
            <a:pPr lvl="1"/>
            <a:r>
              <a:rPr lang="en-US" altLang="zh-CN" sz="8000" dirty="0" smtClean="0"/>
              <a:t>Facebook</a:t>
            </a:r>
            <a:r>
              <a:rPr lang="zh-CN" altLang="en-US" sz="8000" dirty="0" smtClean="0"/>
              <a:t>、</a:t>
            </a:r>
            <a:r>
              <a:rPr lang="en-US" altLang="zh-CN" sz="8000" dirty="0"/>
              <a:t>D</a:t>
            </a:r>
            <a:r>
              <a:rPr lang="en-US" altLang="zh-CN" sz="8000" dirty="0" smtClean="0"/>
              <a:t>ropbox</a:t>
            </a:r>
            <a:r>
              <a:rPr lang="zh-CN" altLang="en-US" sz="8000" dirty="0" smtClean="0"/>
              <a:t>、</a:t>
            </a:r>
            <a:r>
              <a:rPr lang="en-US" altLang="zh-CN" sz="8000" dirty="0"/>
              <a:t>A</a:t>
            </a:r>
            <a:r>
              <a:rPr lang="en-US" altLang="zh-CN" sz="8000" dirty="0" smtClean="0"/>
              <a:t>irbnb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Netflix……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1200" dirty="0" smtClean="0"/>
              <a:t>Source: </a:t>
            </a:r>
          </a:p>
          <a:p>
            <a:pPr lvl="1"/>
            <a:r>
              <a:rPr lang="en-US" altLang="zh-CN" sz="8000" dirty="0" smtClean="0"/>
              <a:t>Site</a:t>
            </a:r>
            <a:r>
              <a:rPr lang="en-US" altLang="zh-CN" sz="8000" dirty="0"/>
              <a:t>: </a:t>
            </a:r>
            <a:r>
              <a:rPr lang="en-US" altLang="zh-CN" sz="8000" dirty="0">
                <a:hlinkClick r:id="rId2"/>
              </a:rPr>
              <a:t>http://prestodb.io/</a:t>
            </a:r>
          </a:p>
          <a:p>
            <a:pPr lvl="1"/>
            <a:r>
              <a:rPr lang="en-US" altLang="zh-CN" sz="8000" dirty="0" err="1"/>
              <a:t>Github</a:t>
            </a:r>
            <a:r>
              <a:rPr lang="en-US" altLang="zh-CN" sz="8000" dirty="0"/>
              <a:t>: </a:t>
            </a:r>
            <a:r>
              <a:rPr lang="en-US" altLang="zh-CN" sz="8000" dirty="0">
                <a:hlinkClick r:id="rId3" action="ppaction://hlinkfile"/>
              </a:rPr>
              <a:t>https://github.com/facebook/presto</a:t>
            </a:r>
          </a:p>
          <a:p>
            <a:pPr lvl="1"/>
            <a:r>
              <a:rPr lang="en-US" altLang="zh-CN" sz="8000" dirty="0">
                <a:sym typeface="+mn-ea"/>
              </a:rPr>
              <a:t>User </a:t>
            </a:r>
            <a:r>
              <a:rPr lang="en-US" altLang="zh-CN" sz="8000" dirty="0" err="1">
                <a:sym typeface="+mn-ea"/>
              </a:rPr>
              <a:t>group:</a:t>
            </a:r>
            <a:r>
              <a:rPr lang="en-US" altLang="zh-CN" sz="8000" dirty="0" err="1">
                <a:hlinkClick r:id="rId3" action="ppaction://hlinkfile"/>
              </a:rPr>
              <a:t>https</a:t>
            </a:r>
            <a:r>
              <a:rPr lang="en-US" altLang="zh-CN" sz="8000" dirty="0">
                <a:hlinkClick r:id="rId3" action="ppaction://hlinkfile"/>
              </a:rPr>
              <a:t>://groups.google.com/group/presto-users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5400" dirty="0" smtClean="0"/>
          </a:p>
          <a:p>
            <a:pPr marL="0" indent="0">
              <a:buNone/>
            </a:pPr>
            <a:r>
              <a:rPr lang="en-US" altLang="zh-CN" sz="5400" b="1" dirty="0"/>
              <a:t> </a:t>
            </a:r>
            <a:r>
              <a:rPr lang="en-US" altLang="zh-CN" sz="5400" b="1" dirty="0" smtClean="0"/>
              <a:t>Part </a:t>
            </a:r>
            <a:r>
              <a:rPr lang="en-US" altLang="zh-CN" sz="5400" b="1" dirty="0"/>
              <a:t>5:  Q &amp; </a:t>
            </a:r>
            <a:r>
              <a:rPr lang="en-US" altLang="zh-CN" sz="5400" b="1" dirty="0" smtClean="0"/>
              <a:t>A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863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end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641764"/>
            <a:ext cx="8686800" cy="4525963"/>
          </a:xfrm>
        </p:spPr>
        <p:txBody>
          <a:bodyPr/>
          <a:lstStyle/>
          <a:p>
            <a:pPr marL="0" indent="0" algn="ctr">
              <a:buNone/>
            </a:pPr>
            <a:endParaRPr lang="en-US" altLang="zh-CN" b="1" dirty="0"/>
          </a:p>
          <a:p>
            <a:pPr algn="ctr"/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Thanks!</a:t>
            </a:r>
            <a:endParaRPr lang="en-US" altLang="zh-CN" sz="7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　　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5400" b="1" dirty="0" smtClean="0"/>
              <a:t>Part</a:t>
            </a:r>
            <a:r>
              <a:rPr lang="zh-CN" altLang="en-US" sz="5400" b="1" dirty="0" smtClean="0">
                <a:latin typeface="+mj-lt"/>
              </a:rPr>
              <a:t>１</a:t>
            </a:r>
            <a:r>
              <a:rPr lang="en-US" altLang="zh-CN" sz="5400" b="1" dirty="0"/>
              <a:t>:  What is Presto?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81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endParaRPr lang="zh-CN" altLang="en-US" dirty="0"/>
          </a:p>
        </p:txBody>
      </p:sp>
      <p:pic>
        <p:nvPicPr>
          <p:cNvPr id="2050" name="Picture 2" descr="C:\www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2" y="1600200"/>
            <a:ext cx="753729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026" name="Picture 2" descr="C:\upload\7cc829d3gw1eaf8601b8bj20k00b9wf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42" y="1575263"/>
            <a:ext cx="6796758" cy="38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Client </a:t>
            </a:r>
            <a:r>
              <a:rPr lang="zh-CN" altLang="en-US" dirty="0"/>
              <a:t>提交</a:t>
            </a:r>
            <a:r>
              <a:rPr lang="en-US" altLang="zh-CN" dirty="0"/>
              <a:t>SQL</a:t>
            </a:r>
            <a:r>
              <a:rPr lang="zh-CN" altLang="en-US" dirty="0"/>
              <a:t>查询任务</a:t>
            </a:r>
            <a:endParaRPr lang="en-US" altLang="zh-CN" dirty="0"/>
          </a:p>
          <a:p>
            <a:r>
              <a:rPr lang="en-US" altLang="zh-CN" dirty="0"/>
              <a:t>Coordinator</a:t>
            </a:r>
            <a:r>
              <a:rPr lang="zh-CN" altLang="en-US" dirty="0"/>
              <a:t>负责解析</a:t>
            </a:r>
            <a:r>
              <a:rPr lang="en-US" altLang="zh-CN" dirty="0"/>
              <a:t>SQL</a:t>
            </a:r>
            <a:r>
              <a:rPr lang="zh-CN" altLang="en-US" dirty="0"/>
              <a:t>语句，生成执行计划，分发任务给</a:t>
            </a:r>
            <a:r>
              <a:rPr lang="en-US" altLang="zh-CN" dirty="0"/>
              <a:t>Worker</a:t>
            </a:r>
            <a:r>
              <a:rPr lang="zh-CN" altLang="en-US" dirty="0"/>
              <a:t>节点执行。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 负责实际执行查询任务。</a:t>
            </a:r>
            <a:endParaRPr lang="en-US" altLang="zh-CN" dirty="0"/>
          </a:p>
          <a:p>
            <a:r>
              <a:rPr lang="zh-CN" altLang="en-US" sz="2800" dirty="0"/>
              <a:t>如果配置了</a:t>
            </a:r>
            <a:r>
              <a:rPr lang="en-US" altLang="zh-CN" sz="2800" dirty="0"/>
              <a:t>Hive Connector</a:t>
            </a:r>
            <a:r>
              <a:rPr lang="zh-CN" altLang="en-US" sz="2800" dirty="0"/>
              <a:t>，需要配置一个</a:t>
            </a:r>
            <a:r>
              <a:rPr lang="en-US" altLang="zh-CN" sz="2800" dirty="0"/>
              <a:t>Hive </a:t>
            </a:r>
            <a:r>
              <a:rPr lang="en-US" altLang="zh-CN" sz="2800" dirty="0" err="1"/>
              <a:t>MetaStore</a:t>
            </a:r>
            <a:r>
              <a:rPr lang="zh-CN" altLang="en-US" sz="2800" dirty="0"/>
              <a:t>服务为</a:t>
            </a:r>
            <a:r>
              <a:rPr lang="en-US" altLang="zh-CN" sz="2800" dirty="0"/>
              <a:t>Presto</a:t>
            </a:r>
            <a:r>
              <a:rPr lang="zh-CN" altLang="en-US" sz="2800" dirty="0"/>
              <a:t>提供</a:t>
            </a:r>
            <a:r>
              <a:rPr lang="en-US" altLang="zh-CN" sz="2800" dirty="0"/>
              <a:t>Hive</a:t>
            </a:r>
            <a:r>
              <a:rPr lang="zh-CN" altLang="en-US" sz="2800" dirty="0"/>
              <a:t>元信息，</a:t>
            </a:r>
            <a:r>
              <a:rPr lang="en-US" altLang="zh-CN" sz="2800" dirty="0"/>
              <a:t>Worker</a:t>
            </a:r>
            <a:r>
              <a:rPr lang="zh-CN" altLang="en-US" sz="2800" dirty="0"/>
              <a:t>节点与</a:t>
            </a:r>
            <a:r>
              <a:rPr lang="en-US" altLang="zh-CN" sz="2800" dirty="0"/>
              <a:t>HDFS</a:t>
            </a:r>
            <a:r>
              <a:rPr lang="zh-CN" altLang="en-US" sz="2800" dirty="0"/>
              <a:t>交互读取数据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082" y="1600200"/>
            <a:ext cx="900891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　　　　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4400" b="1" dirty="0" smtClean="0"/>
              <a:t>Part</a:t>
            </a:r>
            <a:r>
              <a:rPr lang="zh-CN" altLang="en-US" sz="4400" b="1" dirty="0" smtClean="0"/>
              <a:t>２</a:t>
            </a:r>
            <a:r>
              <a:rPr lang="en-US" altLang="zh-CN" sz="4400" b="1" dirty="0"/>
              <a:t>: </a:t>
            </a:r>
            <a:r>
              <a:rPr lang="en-US" altLang="zh-CN" sz="4400" dirty="0"/>
              <a:t>How to program with Presto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04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6002"/>
          </a:xfrm>
        </p:spPr>
        <p:txBody>
          <a:bodyPr/>
          <a:lstStyle/>
          <a:p>
            <a:r>
              <a:rPr lang="en-US" altLang="zh-CN" dirty="0" smtClean="0"/>
              <a:t>Presto </a:t>
            </a:r>
            <a:r>
              <a:rPr lang="en-US" altLang="zh-CN" dirty="0" err="1" smtClean="0"/>
              <a:t>Cli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./presto --server localhost:8080 --catalog hive --schema default</a:t>
            </a:r>
            <a:endParaRPr lang="zh-CN" altLang="en-US" dirty="0"/>
          </a:p>
        </p:txBody>
      </p:sp>
      <p:pic>
        <p:nvPicPr>
          <p:cNvPr id="4099" name="Picture 3" descr="C:\upload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98180" cy="41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/>
              <a:t>Java</a:t>
            </a:r>
            <a:endParaRPr lang="en-US" altLang="zh-CN" b="1" dirty="0"/>
          </a:p>
          <a:p>
            <a:pPr marL="0" lvl="1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</a:t>
            </a:r>
            <a:r>
              <a:rPr lang="en-US" altLang="zh-CN" sz="1500" b="1" dirty="0" err="1">
                <a:solidFill>
                  <a:srgbClr val="3333FF"/>
                </a:solidFill>
              </a:rPr>
              <a:t>jdbc:presto</a:t>
            </a:r>
            <a:r>
              <a:rPr lang="en-US" altLang="zh-CN" sz="1500" b="1" dirty="0">
                <a:solidFill>
                  <a:srgbClr val="3333FF"/>
                </a:solidFill>
              </a:rPr>
              <a:t>://example.net:8080/hive/sales</a:t>
            </a:r>
          </a:p>
          <a:p>
            <a:endParaRPr lang="en-US" altLang="zh-CN" sz="28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/>
              <a:t>C </a:t>
            </a:r>
          </a:p>
          <a:p>
            <a:pPr marL="0" lvl="1" indent="0">
              <a:buNone/>
            </a:pPr>
            <a:r>
              <a:rPr lang="en-US" altLang="zh-CN" sz="1500" b="1" dirty="0"/>
              <a:t> </a:t>
            </a:r>
            <a:r>
              <a:rPr lang="en-US" altLang="zh-CN" sz="1500" b="1" dirty="0" smtClean="0"/>
              <a:t>       </a:t>
            </a:r>
            <a:r>
              <a:rPr lang="en-US" altLang="zh-CN" sz="1500" b="1" dirty="0">
                <a:solidFill>
                  <a:srgbClr val="3333FF"/>
                </a:solidFill>
              </a:rPr>
              <a:t>https://github.com/easydatawarehousing/prestoclient/tree/master/C</a:t>
            </a:r>
          </a:p>
          <a:p>
            <a:pPr marL="0" lvl="1" indent="0">
              <a:buNone/>
            </a:pPr>
            <a:endParaRPr lang="en-US" altLang="zh-CN" sz="15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/>
              <a:t>Node</a:t>
            </a:r>
          </a:p>
          <a:p>
            <a:pPr marL="0" lvl="1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500" b="1" dirty="0" smtClean="0">
                <a:solidFill>
                  <a:srgbClr val="3333FF"/>
                </a:solidFill>
              </a:rPr>
              <a:t>https</a:t>
            </a:r>
            <a:r>
              <a:rPr lang="en-US" altLang="zh-CN" sz="1500" b="1" dirty="0">
                <a:solidFill>
                  <a:srgbClr val="3333FF"/>
                </a:solidFill>
              </a:rPr>
              <a:t>://github.com/tagomoris/presto-client-node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smtClean="0"/>
              <a:t>Python</a:t>
            </a:r>
            <a:endParaRPr lang="en-US" altLang="zh-CN" b="1" dirty="0"/>
          </a:p>
          <a:p>
            <a:pPr marL="0" lvl="1" indent="0">
              <a:buNone/>
            </a:pPr>
            <a:r>
              <a:rPr lang="en-US" altLang="zh-CN" sz="1500" b="1" dirty="0" smtClean="0">
                <a:solidFill>
                  <a:srgbClr val="000099"/>
                </a:solidFill>
              </a:rPr>
              <a:t>        </a:t>
            </a:r>
            <a:r>
              <a:rPr lang="en-US" altLang="zh-CN" sz="1500" b="1" dirty="0" smtClean="0">
                <a:solidFill>
                  <a:srgbClr val="3333FF"/>
                </a:solidFill>
              </a:rPr>
              <a:t>https</a:t>
            </a:r>
            <a:r>
              <a:rPr lang="en-US" altLang="zh-CN" sz="1500" b="1" dirty="0">
                <a:solidFill>
                  <a:srgbClr val="3333FF"/>
                </a:solidFill>
              </a:rPr>
              <a:t>://github.com/dropbox/PyHive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 err="1" smtClean="0"/>
              <a:t>Php</a:t>
            </a:r>
            <a:endParaRPr lang="en-US" altLang="zh-CN" b="1" dirty="0" smtClean="0"/>
          </a:p>
          <a:p>
            <a:pPr marL="0" lvl="1" indent="0">
              <a:buNone/>
            </a:pPr>
            <a:r>
              <a:rPr lang="en-US" altLang="zh-CN" sz="1500" b="1" dirty="0">
                <a:solidFill>
                  <a:srgbClr val="3333FF"/>
                </a:solidFill>
              </a:rPr>
              <a:t>        https://github.com/360d-io-labs/PhpPrestoClient</a:t>
            </a:r>
          </a:p>
          <a:p>
            <a:endParaRPr lang="en-US" altLang="zh-CN" sz="2800" b="1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Taobao1.thmx</Template>
  <TotalTime>578</TotalTime>
  <Words>490</Words>
  <Application>Microsoft Office PowerPoint</Application>
  <PresentationFormat>全屏显示(4:3)</PresentationFormat>
  <Paragraphs>173</Paragraphs>
  <Slides>27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Taobao1</vt:lpstr>
      <vt:lpstr>自定义设计方案</vt:lpstr>
      <vt:lpstr>Presto in JD</vt:lpstr>
      <vt:lpstr>Today Agenda</vt:lpstr>
      <vt:lpstr>   </vt:lpstr>
      <vt:lpstr>About</vt:lpstr>
      <vt:lpstr>Architecture</vt:lpstr>
      <vt:lpstr>Components</vt:lpstr>
      <vt:lpstr>   </vt:lpstr>
      <vt:lpstr>Presto Cli  </vt:lpstr>
      <vt:lpstr>Language Api  </vt:lpstr>
      <vt:lpstr>Data Types</vt:lpstr>
      <vt:lpstr>Functions &amp;&amp; DDL </vt:lpstr>
      <vt:lpstr>   </vt:lpstr>
      <vt:lpstr>MapReduce</vt:lpstr>
      <vt:lpstr>Pipeline</vt:lpstr>
      <vt:lpstr>Useage</vt:lpstr>
      <vt:lpstr>Input</vt:lpstr>
      <vt:lpstr>Connector</vt:lpstr>
      <vt:lpstr>Speed</vt:lpstr>
      <vt:lpstr>Demo</vt:lpstr>
      <vt:lpstr>  Query across multiple DataSources</vt:lpstr>
      <vt:lpstr>   </vt:lpstr>
      <vt:lpstr>JD Presto</vt:lpstr>
      <vt:lpstr>Orc is faster</vt:lpstr>
      <vt:lpstr>JD Presto </vt:lpstr>
      <vt:lpstr>  Community &amp;&amp; Source</vt:lpstr>
      <vt:lpstr>   </vt:lpstr>
      <vt:lpstr>The end    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Presto in JD</dc:title>
  <dc:creator>zhuweizhang</dc:creator>
  <cp:lastModifiedBy>Bill Gates</cp:lastModifiedBy>
  <cp:revision>824</cp:revision>
  <dcterms:created xsi:type="dcterms:W3CDTF">2011-07-09T12:31:00Z</dcterms:created>
  <dcterms:modified xsi:type="dcterms:W3CDTF">2016-03-07T03:58:38Z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