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6" r:id="rId6"/>
    <p:sldId id="287" r:id="rId7"/>
    <p:sldId id="288" r:id="rId8"/>
    <p:sldId id="289" r:id="rId9"/>
    <p:sldId id="291" r:id="rId10"/>
    <p:sldId id="292" r:id="rId11"/>
    <p:sldId id="290" r:id="rId12"/>
    <p:sldId id="261" r:id="rId13"/>
    <p:sldId id="294" r:id="rId14"/>
    <p:sldId id="295" r:id="rId15"/>
    <p:sldId id="296" r:id="rId16"/>
    <p:sldId id="297" r:id="rId17"/>
    <p:sldId id="300" r:id="rId18"/>
    <p:sldId id="301" r:id="rId19"/>
    <p:sldId id="284" r:id="rId20"/>
    <p:sldId id="302" r:id="rId21"/>
    <p:sldId id="277" r:id="rId22"/>
    <p:sldId id="303" r:id="rId23"/>
    <p:sldId id="305" r:id="rId24"/>
    <p:sldId id="304" r:id="rId25"/>
    <p:sldId id="278" r:id="rId26"/>
    <p:sldId id="280" r:id="rId27"/>
    <p:sldId id="279" r:id="rId28"/>
    <p:sldId id="283" r:id="rId29"/>
    <p:sldId id="27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3554" autoAdjust="0"/>
  </p:normalViewPr>
  <p:slideViewPr>
    <p:cSldViewPr>
      <p:cViewPr>
        <p:scale>
          <a:sx n="70" d="100"/>
          <a:sy n="70" d="100"/>
        </p:scale>
        <p:origin x="-138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16AB1-EC2F-4189-B530-CF00EC8AE3D8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36F99-73F4-417B-A23E-D0F565973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3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36F99-73F4-417B-A23E-D0F5659738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4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36F99-73F4-417B-A23E-D0F5659738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4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7624" y="56612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www.jd.com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764105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Cpd</a:t>
            </a:r>
            <a:r>
              <a:rPr lang="zh-CN" altLang="en-US" sz="3200" dirty="0" smtClean="0">
                <a:solidFill>
                  <a:schemeClr val="bg1"/>
                </a:solidFill>
              </a:rPr>
              <a:t>后台管理系统业务整理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3359" y="3933056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2016-06-13</a:t>
            </a:r>
            <a:r>
              <a:rPr lang="en-US" altLang="zh-CN" sz="3200" dirty="0" smtClean="0">
                <a:solidFill>
                  <a:schemeClr val="bg1"/>
                </a:solidFill>
              </a:rPr>
              <a:t>      </a:t>
            </a:r>
            <a:r>
              <a:rPr lang="zh-CN" altLang="en-US" sz="2000" dirty="0" smtClean="0">
                <a:solidFill>
                  <a:schemeClr val="bg1"/>
                </a:solidFill>
              </a:rPr>
              <a:t>李</a:t>
            </a:r>
            <a:r>
              <a:rPr lang="zh-CN" altLang="en-US" sz="2000" dirty="0">
                <a:solidFill>
                  <a:schemeClr val="bg1"/>
                </a:solidFill>
              </a:rPr>
              <a:t>强 </a:t>
            </a:r>
          </a:p>
        </p:txBody>
      </p:sp>
    </p:spTree>
    <p:extLst>
      <p:ext uri="{BB962C8B-B14F-4D97-AF65-F5344CB8AC3E}">
        <p14:creationId xmlns:p14="http://schemas.microsoft.com/office/powerpoint/2010/main" val="26268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547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8096"/>
            <a:ext cx="8029575" cy="416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87824" y="566124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</a:t>
            </a:r>
            <a:r>
              <a:rPr lang="en-US" altLang="zh-CN" dirty="0" smtClean="0"/>
              <a:t>EDM</a:t>
            </a:r>
            <a:r>
              <a:rPr lang="zh-CN" altLang="en-US" dirty="0" smtClean="0"/>
              <a:t>短信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8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547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06351"/>
            <a:ext cx="2232248" cy="3240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7864" y="100635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有需求就有市场，有市场就有社会分工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15850" y="1988840"/>
            <a:ext cx="1786421" cy="16461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旗舰</a:t>
            </a:r>
            <a:r>
              <a:rPr lang="zh-CN" altLang="en-US" sz="2800" dirty="0" smtClean="0"/>
              <a:t>店计划的广告位</a:t>
            </a:r>
            <a:endParaRPr lang="zh-CN" altLang="en-US" sz="2800" dirty="0"/>
          </a:p>
        </p:txBody>
      </p:sp>
      <p:sp>
        <p:nvSpPr>
          <p:cNvPr id="10" name="右箭头 9"/>
          <p:cNvSpPr/>
          <p:nvPr/>
        </p:nvSpPr>
        <p:spPr>
          <a:xfrm>
            <a:off x="5580112" y="2739624"/>
            <a:ext cx="1080120" cy="18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020272" y="2009212"/>
            <a:ext cx="1786421" cy="16461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旗舰</a:t>
            </a:r>
            <a:r>
              <a:rPr lang="zh-CN" altLang="en-US" sz="2800" dirty="0" smtClean="0"/>
              <a:t>店计划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640930" y="454047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旗舰</a:t>
            </a:r>
            <a:r>
              <a:rPr lang="zh-CN" altLang="en-US" dirty="0" smtClean="0"/>
              <a:t>店计划只能选择旗舰店计划的广告位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" y="0"/>
            <a:ext cx="9144000" cy="684889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计划</a:t>
            </a:r>
            <a:r>
              <a:rPr lang="zh-CN" altLang="en-US" sz="2000" dirty="0" smtClean="0">
                <a:latin typeface="+mn-ea"/>
              </a:rPr>
              <a:t>管理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26876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、计划相关的概念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351" y="19168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账户</a:t>
            </a:r>
            <a:r>
              <a:rPr lang="zh-CN" altLang="en-US" dirty="0"/>
              <a:t>：广告商家的信息，一个广告商家可以有多个账户。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计划</a:t>
            </a:r>
            <a:r>
              <a:rPr lang="zh-CN" altLang="en-US" dirty="0"/>
              <a:t>：投放广告的规划，比如在哪个广告位投放，在哪个时间（排期）投放</a:t>
            </a:r>
          </a:p>
        </p:txBody>
      </p:sp>
      <p:sp>
        <p:nvSpPr>
          <p:cNvPr id="4" name="矩形 3"/>
          <p:cNvSpPr/>
          <p:nvPr/>
        </p:nvSpPr>
        <p:spPr>
          <a:xfrm>
            <a:off x="869604" y="4210829"/>
            <a:ext cx="70147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框架合同</a:t>
            </a:r>
            <a:r>
              <a:rPr lang="zh-CN" altLang="en-US" dirty="0"/>
              <a:t>：一般合同日期比较长，如一年，框架合同可以和多个计划进行绑定。可以理解为广告主一年投放广告的预算。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计划合同</a:t>
            </a:r>
            <a:r>
              <a:rPr lang="zh-CN" altLang="en-US" dirty="0"/>
              <a:t>：计划所对应的合同，一个计划只能绑定一个计划合同。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98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774" y="1052736"/>
            <a:ext cx="864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、计划类型：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类型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特征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子计划类型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63588" y="1520788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框架计划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203848" y="1520788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旗舰</a:t>
            </a:r>
            <a:r>
              <a:rPr lang="zh-CN" altLang="en-US" dirty="0" smtClean="0"/>
              <a:t>店计划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580112" y="1520788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电子</a:t>
            </a:r>
            <a:r>
              <a:rPr lang="zh-CN" altLang="en-US" dirty="0" smtClean="0"/>
              <a:t>签框架计划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871700" y="2168860"/>
            <a:ext cx="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221609" y="2132856"/>
            <a:ext cx="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588224" y="2168860"/>
            <a:ext cx="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63588" y="3392996"/>
            <a:ext cx="201622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要新建框架合同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03848" y="3392996"/>
            <a:ext cx="201622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一般是按月设置排期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3392996"/>
            <a:ext cx="201622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必须绑定框架合同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在线签订和支付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39552" y="4653136"/>
            <a:ext cx="57606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1115616" y="4653136"/>
            <a:ext cx="5040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652829" y="4605568"/>
            <a:ext cx="237527" cy="1127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79512" y="5445224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76805" y="5589240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精选品牌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310791" y="5557676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255488" y="4650610"/>
            <a:ext cx="210932" cy="1127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913450" y="5626704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倒签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788024" y="4653136"/>
            <a:ext cx="0" cy="1125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4445986" y="5557676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配送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068599" y="4605568"/>
            <a:ext cx="0" cy="105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708559" y="5517065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902264" y="4526367"/>
            <a:ext cx="0" cy="105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542224" y="5437864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658468" y="4605568"/>
            <a:ext cx="1" cy="1087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316430" y="5517065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</a:t>
            </a: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506326" y="4564957"/>
            <a:ext cx="0" cy="1101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7164288" y="5514600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倒签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计划</a:t>
            </a:r>
            <a:r>
              <a:rPr lang="zh-CN" altLang="en-US" sz="2000" dirty="0" smtClean="0">
                <a:latin typeface="+mn-ea"/>
              </a:rPr>
              <a:t>管理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4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3548" y="1170411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63588" y="1520788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公司</a:t>
            </a:r>
            <a:r>
              <a:rPr lang="zh-CN" altLang="en-US" dirty="0" smtClean="0"/>
              <a:t>级活动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203848" y="1520788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散单其他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580112" y="1520788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散</a:t>
            </a:r>
            <a:r>
              <a:rPr lang="zh-CN" altLang="en-US" dirty="0" smtClean="0"/>
              <a:t>单内部结算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871700" y="2168860"/>
            <a:ext cx="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221609" y="2132856"/>
            <a:ext cx="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588224" y="2168860"/>
            <a:ext cx="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63588" y="3392996"/>
            <a:ext cx="201622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Realprice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 </a:t>
            </a:r>
            <a:r>
              <a:rPr lang="zh-CN" altLang="en-US" dirty="0" smtClean="0"/>
              <a:t>，类似采销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03848" y="3392996"/>
            <a:ext cx="201622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没有框架合同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3392996"/>
            <a:ext cx="2016224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没有合同数据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889702" y="4605568"/>
            <a:ext cx="0" cy="105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529662" y="5517065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606226" y="4605568"/>
            <a:ext cx="0" cy="105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246186" y="5517065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162098" y="4615672"/>
            <a:ext cx="57606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738162" y="4615672"/>
            <a:ext cx="5040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275375" y="4568104"/>
            <a:ext cx="237527" cy="1127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802058" y="5407760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299351" y="5551776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精选品牌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933337" y="5520212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4878034" y="4613146"/>
            <a:ext cx="210932" cy="1127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535996" y="5589240"/>
            <a:ext cx="6840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倒签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计划</a:t>
            </a:r>
            <a:r>
              <a:rPr lang="zh-CN" altLang="en-US" sz="2000" dirty="0" smtClean="0">
                <a:latin typeface="+mn-ea"/>
              </a:rPr>
              <a:t>管理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53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188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计划</a:t>
            </a:r>
            <a:r>
              <a:rPr lang="zh-CN" altLang="en-US" sz="2000" dirty="0" smtClean="0">
                <a:latin typeface="+mn-ea"/>
              </a:rPr>
              <a:t>管理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18192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2519" y="147549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为什么要有这么多五花八门的计划？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9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188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计划</a:t>
            </a:r>
            <a:r>
              <a:rPr lang="zh-CN" altLang="en-US" sz="2000" dirty="0" smtClean="0">
                <a:latin typeface="+mn-ea"/>
              </a:rPr>
              <a:t>管理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8701" y="182945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这主要取决于不同的业务需求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8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691"/>
            <a:ext cx="9144000" cy="68488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7504" y="2583981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新增广告位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12306" y="1190167"/>
            <a:ext cx="11881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旗舰店计划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50451" y="5351161"/>
            <a:ext cx="11881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非旗舰店计划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54650" y="87670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常规计划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54650" y="2267647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配送计划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472100" y="1622215"/>
            <a:ext cx="1368152" cy="521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广告位置数据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472100" y="2267647"/>
            <a:ext cx="1368152" cy="52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EDM</a:t>
            </a:r>
            <a:r>
              <a:rPr lang="zh-CN" altLang="en-US" dirty="0" smtClean="0"/>
              <a:t>广告位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72100" y="2900616"/>
            <a:ext cx="1368152" cy="52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全网通广告位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436096" y="798107"/>
            <a:ext cx="1404156" cy="58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旗舰店广告位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7164288" y="1308748"/>
            <a:ext cx="1584176" cy="834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cpd</a:t>
            </a:r>
            <a:r>
              <a:rPr lang="zh-CN" altLang="en-US" dirty="0" smtClean="0"/>
              <a:t>、文字链、客户端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7131595" y="2289364"/>
            <a:ext cx="1404156" cy="58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EDM</a:t>
            </a:r>
            <a:r>
              <a:rPr lang="zh-CN" altLang="en-US" dirty="0" smtClean="0"/>
              <a:t>、短信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7131595" y="3024138"/>
            <a:ext cx="1404156" cy="58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全网通</a:t>
            </a:r>
          </a:p>
        </p:txBody>
      </p:sp>
      <p:sp>
        <p:nvSpPr>
          <p:cNvPr id="31" name="矩形 30"/>
          <p:cNvSpPr/>
          <p:nvPr/>
        </p:nvSpPr>
        <p:spPr>
          <a:xfrm>
            <a:off x="3089495" y="4631081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广告位置数据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089495" y="5351161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EDM</a:t>
            </a:r>
            <a:r>
              <a:rPr lang="zh-CN" altLang="en-US" dirty="0" smtClean="0"/>
              <a:t>广告位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089495" y="5999233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全网通广告位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53257" y="4311397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单品计划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53257" y="490516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非单品计划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300192" y="3914079"/>
            <a:ext cx="1404156" cy="58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</a:t>
            </a:r>
            <a:r>
              <a:rPr lang="zh-CN" altLang="en-US" dirty="0" smtClean="0"/>
              <a:t>广告位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6300192" y="4651719"/>
            <a:ext cx="2220374" cy="109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cpd</a:t>
            </a:r>
            <a:r>
              <a:rPr lang="zh-CN" altLang="en-US" dirty="0" smtClean="0"/>
              <a:t>、文字链、客户端、特殊</a:t>
            </a:r>
            <a:r>
              <a:rPr lang="en-US" altLang="zh-CN" dirty="0" err="1" smtClean="0"/>
              <a:t>cpd</a:t>
            </a:r>
            <a:r>
              <a:rPr lang="zh-CN" altLang="en-US" dirty="0" smtClean="0"/>
              <a:t>广告位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4587376" y="5409999"/>
            <a:ext cx="1404156" cy="58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EDM</a:t>
            </a:r>
            <a:r>
              <a:rPr lang="zh-CN" altLang="en-US" dirty="0" smtClean="0"/>
              <a:t>、短信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4667309" y="6280680"/>
            <a:ext cx="1404156" cy="58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全网通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403648" y="1622215"/>
            <a:ext cx="308658" cy="1077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403648" y="3164807"/>
            <a:ext cx="902724" cy="217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7" idx="1"/>
          </p:cNvCxnSpPr>
          <p:nvPr/>
        </p:nvCxnSpPr>
        <p:spPr>
          <a:xfrm flipV="1">
            <a:off x="2900438" y="1092724"/>
            <a:ext cx="554212" cy="31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900438" y="1622215"/>
            <a:ext cx="663450" cy="667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" idx="3"/>
            <a:endCxn id="20" idx="2"/>
          </p:cNvCxnSpPr>
          <p:nvPr/>
        </p:nvCxnSpPr>
        <p:spPr>
          <a:xfrm>
            <a:off x="4822802" y="1092724"/>
            <a:ext cx="613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1" idx="3"/>
            <a:endCxn id="23" idx="1"/>
          </p:cNvCxnSpPr>
          <p:nvPr/>
        </p:nvCxnSpPr>
        <p:spPr>
          <a:xfrm flipV="1">
            <a:off x="4822802" y="1882817"/>
            <a:ext cx="649298" cy="60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1" idx="3"/>
            <a:endCxn id="24" idx="1"/>
          </p:cNvCxnSpPr>
          <p:nvPr/>
        </p:nvCxnSpPr>
        <p:spPr>
          <a:xfrm>
            <a:off x="4822802" y="2483671"/>
            <a:ext cx="649298" cy="46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822802" y="2530126"/>
            <a:ext cx="613294" cy="634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3" idx="3"/>
            <a:endCxn id="27" idx="2"/>
          </p:cNvCxnSpPr>
          <p:nvPr/>
        </p:nvCxnSpPr>
        <p:spPr>
          <a:xfrm flipV="1">
            <a:off x="6840252" y="1726084"/>
            <a:ext cx="324036" cy="156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8" idx="2"/>
          </p:cNvCxnSpPr>
          <p:nvPr/>
        </p:nvCxnSpPr>
        <p:spPr>
          <a:xfrm>
            <a:off x="6855628" y="2583981"/>
            <a:ext cx="2759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5" idx="3"/>
            <a:endCxn id="30" idx="2"/>
          </p:cNvCxnSpPr>
          <p:nvPr/>
        </p:nvCxnSpPr>
        <p:spPr>
          <a:xfrm>
            <a:off x="6840252" y="3164808"/>
            <a:ext cx="291343" cy="153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9" idx="3"/>
          </p:cNvCxnSpPr>
          <p:nvPr/>
        </p:nvCxnSpPr>
        <p:spPr>
          <a:xfrm flipV="1">
            <a:off x="2738583" y="4919113"/>
            <a:ext cx="35091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32" idx="1"/>
          </p:cNvCxnSpPr>
          <p:nvPr/>
        </p:nvCxnSpPr>
        <p:spPr>
          <a:xfrm>
            <a:off x="2738583" y="5567185"/>
            <a:ext cx="35091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9" idx="3"/>
            <a:endCxn id="33" idx="1"/>
          </p:cNvCxnSpPr>
          <p:nvPr/>
        </p:nvCxnSpPr>
        <p:spPr>
          <a:xfrm>
            <a:off x="2738583" y="5567185"/>
            <a:ext cx="3509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34" idx="1"/>
          </p:cNvCxnSpPr>
          <p:nvPr/>
        </p:nvCxnSpPr>
        <p:spPr>
          <a:xfrm flipV="1">
            <a:off x="4457647" y="4527421"/>
            <a:ext cx="195610" cy="294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2" idx="3"/>
            <a:endCxn id="39" idx="2"/>
          </p:cNvCxnSpPr>
          <p:nvPr/>
        </p:nvCxnSpPr>
        <p:spPr>
          <a:xfrm>
            <a:off x="4457647" y="5603189"/>
            <a:ext cx="129729" cy="101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1" idx="3"/>
            <a:endCxn id="35" idx="1"/>
          </p:cNvCxnSpPr>
          <p:nvPr/>
        </p:nvCxnSpPr>
        <p:spPr>
          <a:xfrm>
            <a:off x="4457647" y="4919113"/>
            <a:ext cx="195610" cy="20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3" idx="3"/>
          </p:cNvCxnSpPr>
          <p:nvPr/>
        </p:nvCxnSpPr>
        <p:spPr>
          <a:xfrm>
            <a:off x="4457647" y="6287265"/>
            <a:ext cx="36515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4" idx="3"/>
            <a:endCxn id="37" idx="2"/>
          </p:cNvCxnSpPr>
          <p:nvPr/>
        </p:nvCxnSpPr>
        <p:spPr>
          <a:xfrm flipV="1">
            <a:off x="6021409" y="4208696"/>
            <a:ext cx="278783" cy="318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35" idx="3"/>
            <a:endCxn id="38" idx="2"/>
          </p:cNvCxnSpPr>
          <p:nvPr/>
        </p:nvCxnSpPr>
        <p:spPr>
          <a:xfrm>
            <a:off x="6021409" y="5121188"/>
            <a:ext cx="278783" cy="77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8054" y="352332"/>
            <a:ext cx="334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计划与广告位之间的关系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8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" y="14661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491" y="373306"/>
            <a:ext cx="408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Cpd</a:t>
            </a:r>
            <a:r>
              <a:rPr lang="zh-CN" altLang="en-US" b="1" dirty="0" smtClean="0"/>
              <a:t>广告投放业务流程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2347" y="983917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9552" y="1268760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频道</a:t>
            </a:r>
          </a:p>
        </p:txBody>
      </p:sp>
      <p:sp>
        <p:nvSpPr>
          <p:cNvPr id="20" name="矩形 19"/>
          <p:cNvSpPr/>
          <p:nvPr/>
        </p:nvSpPr>
        <p:spPr>
          <a:xfrm>
            <a:off x="2519772" y="1286698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区域</a:t>
            </a:r>
          </a:p>
        </p:txBody>
      </p:sp>
      <p:sp>
        <p:nvSpPr>
          <p:cNvPr id="24" name="矩形 23"/>
          <p:cNvSpPr/>
          <p:nvPr/>
        </p:nvSpPr>
        <p:spPr>
          <a:xfrm>
            <a:off x="4427984" y="1268760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广告位</a:t>
            </a:r>
          </a:p>
        </p:txBody>
      </p:sp>
      <p:sp>
        <p:nvSpPr>
          <p:cNvPr id="7" name="右箭头 6"/>
          <p:cNvSpPr/>
          <p:nvPr/>
        </p:nvSpPr>
        <p:spPr>
          <a:xfrm>
            <a:off x="1979712" y="1484784"/>
            <a:ext cx="3600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3923928" y="1484784"/>
            <a:ext cx="3600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23675" y="4480231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32" name="矩形 31"/>
          <p:cNvSpPr/>
          <p:nvPr/>
        </p:nvSpPr>
        <p:spPr>
          <a:xfrm>
            <a:off x="2503895" y="4498169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计划</a:t>
            </a:r>
          </a:p>
        </p:txBody>
      </p:sp>
      <p:sp>
        <p:nvSpPr>
          <p:cNvPr id="34" name="右箭头 33"/>
          <p:cNvSpPr/>
          <p:nvPr/>
        </p:nvSpPr>
        <p:spPr>
          <a:xfrm>
            <a:off x="1963835" y="4696255"/>
            <a:ext cx="3600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23675" y="2402950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框架合同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503895" y="2420888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计划合同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1963835" y="2618974"/>
            <a:ext cx="3600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20209611">
            <a:off x="4030733" y="4292422"/>
            <a:ext cx="539552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rot="984472">
            <a:off x="3981963" y="5233041"/>
            <a:ext cx="539552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602609" y="3787954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广告位</a:t>
            </a:r>
          </a:p>
        </p:txBody>
      </p:sp>
      <p:sp>
        <p:nvSpPr>
          <p:cNvPr id="52" name="矩形 51"/>
          <p:cNvSpPr/>
          <p:nvPr/>
        </p:nvSpPr>
        <p:spPr>
          <a:xfrm>
            <a:off x="4638358" y="5087262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排期</a:t>
            </a:r>
          </a:p>
        </p:txBody>
      </p:sp>
      <p:sp>
        <p:nvSpPr>
          <p:cNvPr id="54" name="矩形 53"/>
          <p:cNvSpPr/>
          <p:nvPr/>
        </p:nvSpPr>
        <p:spPr>
          <a:xfrm>
            <a:off x="6300192" y="1268759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广告</a:t>
            </a:r>
            <a:r>
              <a:rPr lang="zh-CN" altLang="en-US" dirty="0" smtClean="0"/>
              <a:t>位刊例价</a:t>
            </a:r>
            <a:endParaRPr lang="zh-CN" altLang="en-US" dirty="0"/>
          </a:p>
        </p:txBody>
      </p:sp>
      <p:sp>
        <p:nvSpPr>
          <p:cNvPr id="56" name="右箭头 55"/>
          <p:cNvSpPr/>
          <p:nvPr/>
        </p:nvSpPr>
        <p:spPr>
          <a:xfrm>
            <a:off x="5875404" y="1466845"/>
            <a:ext cx="3600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403648" y="3212976"/>
            <a:ext cx="1368152" cy="1200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915816" y="3212976"/>
            <a:ext cx="432048" cy="1200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804248" y="5764679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素材</a:t>
            </a:r>
          </a:p>
        </p:txBody>
      </p:sp>
      <p:cxnSp>
        <p:nvCxnSpPr>
          <p:cNvPr id="14" name="直接箭头连接符 13"/>
          <p:cNvCxnSpPr>
            <a:stCxn id="57" idx="1"/>
            <a:endCxn id="52" idx="3"/>
          </p:cNvCxnSpPr>
          <p:nvPr/>
        </p:nvCxnSpPr>
        <p:spPr>
          <a:xfrm flipH="1" flipV="1">
            <a:off x="6006510" y="5406506"/>
            <a:ext cx="797738" cy="67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42497" y="3079744"/>
            <a:ext cx="1368152" cy="638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垫底素材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9" idx="1"/>
            <a:endCxn id="49" idx="3"/>
          </p:cNvCxnSpPr>
          <p:nvPr/>
        </p:nvCxnSpPr>
        <p:spPr>
          <a:xfrm flipH="1">
            <a:off x="5970761" y="3398988"/>
            <a:ext cx="871736" cy="70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0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" y="29447"/>
            <a:ext cx="9144000" cy="68488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33265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投放计划的计算逻辑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95736" y="573325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折扣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742639" y="1047574"/>
            <a:ext cx="2016224" cy="2016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广告位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5220072" y="1047574"/>
            <a:ext cx="2016224" cy="2016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计划</a:t>
            </a:r>
          </a:p>
        </p:txBody>
      </p:sp>
      <p:sp>
        <p:nvSpPr>
          <p:cNvPr id="11" name="椭圆 10"/>
          <p:cNvSpPr/>
          <p:nvPr/>
        </p:nvSpPr>
        <p:spPr>
          <a:xfrm>
            <a:off x="3923928" y="3501008"/>
            <a:ext cx="1233401" cy="1152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勾选排期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9" idx="5"/>
            <a:endCxn id="11" idx="1"/>
          </p:cNvCxnSpPr>
          <p:nvPr/>
        </p:nvCxnSpPr>
        <p:spPr>
          <a:xfrm>
            <a:off x="3463594" y="2768529"/>
            <a:ext cx="640961" cy="90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3"/>
          </p:cNvCxnSpPr>
          <p:nvPr/>
        </p:nvCxnSpPr>
        <p:spPr>
          <a:xfrm flipH="1">
            <a:off x="5004048" y="2768529"/>
            <a:ext cx="511293" cy="978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6" idx="0"/>
          </p:cNvCxnSpPr>
          <p:nvPr/>
        </p:nvCxnSpPr>
        <p:spPr>
          <a:xfrm flipH="1">
            <a:off x="2951820" y="4484411"/>
            <a:ext cx="1152735" cy="1248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72100" y="573325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配送比</a:t>
            </a:r>
          </a:p>
        </p:txBody>
      </p:sp>
      <p:cxnSp>
        <p:nvCxnSpPr>
          <p:cNvPr id="23" name="直接箭头连接符 22"/>
          <p:cNvCxnSpPr>
            <a:stCxn id="11" idx="5"/>
            <a:endCxn id="21" idx="0"/>
          </p:cNvCxnSpPr>
          <p:nvPr/>
        </p:nvCxnSpPr>
        <p:spPr>
          <a:xfrm>
            <a:off x="4976702" y="4484411"/>
            <a:ext cx="1251482" cy="1248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"/>
            <a:ext cx="9144000" cy="68549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目录  </a:t>
            </a:r>
            <a:r>
              <a:rPr lang="en-US" altLang="zh-CN" dirty="0" smtClean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广告</a:t>
            </a:r>
            <a:r>
              <a:rPr lang="zh-CN" altLang="en-US" dirty="0" smtClean="0">
                <a:solidFill>
                  <a:schemeClr val="bg1"/>
                </a:solidFill>
              </a:rPr>
              <a:t>位管理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计划管理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cpd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</a:rPr>
              <a:t>业务流程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cpd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</a:rPr>
              <a:t>计算逻辑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445" y="9108"/>
            <a:ext cx="9144000" cy="68488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3326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类似场景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165558" y="5733256"/>
            <a:ext cx="254234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五一狂欢，五折电影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923928" y="3501008"/>
            <a:ext cx="1233401" cy="1152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 电影票（档期）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3463594" y="2768529"/>
            <a:ext cx="640961" cy="90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004049" y="2768529"/>
            <a:ext cx="1008210" cy="978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6" idx="0"/>
          </p:cNvCxnSpPr>
          <p:nvPr/>
        </p:nvCxnSpPr>
        <p:spPr>
          <a:xfrm flipH="1">
            <a:off x="2436731" y="4484411"/>
            <a:ext cx="1667824" cy="1248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72100" y="5733256"/>
            <a:ext cx="21242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购买理财产品，免费</a:t>
            </a:r>
            <a:r>
              <a:rPr lang="zh-CN" altLang="en-US" dirty="0" smtClean="0"/>
              <a:t>送票，每人仅限一张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1" idx="5"/>
            <a:endCxn id="21" idx="0"/>
          </p:cNvCxnSpPr>
          <p:nvPr/>
        </p:nvCxnSpPr>
        <p:spPr>
          <a:xfrm>
            <a:off x="4976702" y="4484411"/>
            <a:ext cx="1557516" cy="1248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" y="1002783"/>
            <a:ext cx="3899094" cy="220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59" y="1034504"/>
            <a:ext cx="2664296" cy="346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3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" y="29447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45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投放计划的</a:t>
            </a:r>
            <a:r>
              <a:rPr lang="zh-CN" altLang="en-US" dirty="0" smtClean="0"/>
              <a:t>计算逻辑</a:t>
            </a:r>
            <a:r>
              <a:rPr lang="en-US" altLang="zh-CN" dirty="0" smtClean="0"/>
              <a:t>-</a:t>
            </a:r>
            <a:r>
              <a:rPr lang="zh-CN" altLang="en-US" dirty="0" smtClean="0"/>
              <a:t>折扣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524966" y="10331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折扣受三个因素影响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1742640" y="1916832"/>
            <a:ext cx="1317192" cy="11469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3635896" y="1918297"/>
            <a:ext cx="1317192" cy="1146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广告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5580112" y="1916832"/>
            <a:ext cx="1317192" cy="11469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日期</a:t>
            </a:r>
          </a:p>
        </p:txBody>
      </p:sp>
      <p:sp>
        <p:nvSpPr>
          <p:cNvPr id="2" name="矩形 1"/>
          <p:cNvSpPr/>
          <p:nvPr/>
        </p:nvSpPr>
        <p:spPr>
          <a:xfrm>
            <a:off x="3635896" y="4509120"/>
            <a:ext cx="145307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折扣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7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9" y="9108"/>
            <a:ext cx="9144000" cy="684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54" y="352332"/>
            <a:ext cx="399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投放计划的</a:t>
            </a:r>
            <a:r>
              <a:rPr lang="zh-CN" altLang="en-US" dirty="0" smtClean="0"/>
              <a:t>计算逻辑</a:t>
            </a:r>
            <a:r>
              <a:rPr lang="en-US" altLang="zh-CN" dirty="0"/>
              <a:t>-</a:t>
            </a:r>
            <a:r>
              <a:rPr lang="zh-CN" altLang="en-US" dirty="0"/>
              <a:t>折扣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55576" y="105273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公司级活动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2472" y="2607771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散单其他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3259" y="4294427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散单内部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3259" y="527527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框架计划、电子签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573906" y="1012933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不计费</a:t>
            </a:r>
          </a:p>
        </p:txBody>
      </p:sp>
      <p:sp>
        <p:nvSpPr>
          <p:cNvPr id="11" name="矩形 10"/>
          <p:cNvSpPr/>
          <p:nvPr/>
        </p:nvSpPr>
        <p:spPr>
          <a:xfrm>
            <a:off x="2943897" y="2240868"/>
            <a:ext cx="158417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常规</a:t>
            </a:r>
          </a:p>
        </p:txBody>
      </p:sp>
      <p:sp>
        <p:nvSpPr>
          <p:cNvPr id="12" name="矩形 11"/>
          <p:cNvSpPr/>
          <p:nvPr/>
        </p:nvSpPr>
        <p:spPr>
          <a:xfrm>
            <a:off x="2943897" y="2672916"/>
            <a:ext cx="158417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京</a:t>
            </a:r>
            <a:r>
              <a:rPr lang="zh-CN" altLang="en-US" dirty="0" smtClean="0"/>
              <a:t>选、倒签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43897" y="3093825"/>
            <a:ext cx="158417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</a:t>
            </a:r>
          </a:p>
        </p:txBody>
      </p:sp>
      <p:cxnSp>
        <p:nvCxnSpPr>
          <p:cNvPr id="16" name="直接箭头连接符 15"/>
          <p:cNvCxnSpPr>
            <a:stCxn id="4" idx="3"/>
            <a:endCxn id="8" idx="2"/>
          </p:cNvCxnSpPr>
          <p:nvPr/>
        </p:nvCxnSpPr>
        <p:spPr>
          <a:xfrm flipV="1">
            <a:off x="2339752" y="1336969"/>
            <a:ext cx="3234154" cy="39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554273" y="1959699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Discount=</a:t>
            </a:r>
            <a:r>
              <a:rPr lang="zh-CN" altLang="en-US" dirty="0" smtClean="0"/>
              <a:t>正常规则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470268" y="3185717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无折扣</a:t>
            </a:r>
          </a:p>
        </p:txBody>
      </p:sp>
      <p:sp>
        <p:nvSpPr>
          <p:cNvPr id="21" name="椭圆 20"/>
          <p:cNvSpPr/>
          <p:nvPr/>
        </p:nvSpPr>
        <p:spPr>
          <a:xfrm>
            <a:off x="5436096" y="2564904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不计费</a:t>
            </a:r>
          </a:p>
        </p:txBody>
      </p:sp>
      <p:cxnSp>
        <p:nvCxnSpPr>
          <p:cNvPr id="23" name="直接箭头连接符 22"/>
          <p:cNvCxnSpPr>
            <a:stCxn id="5" idx="3"/>
            <a:endCxn id="11" idx="1"/>
          </p:cNvCxnSpPr>
          <p:nvPr/>
        </p:nvCxnSpPr>
        <p:spPr>
          <a:xfrm flipV="1">
            <a:off x="2346648" y="2402886"/>
            <a:ext cx="597249" cy="528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3"/>
            <a:endCxn id="12" idx="1"/>
          </p:cNvCxnSpPr>
          <p:nvPr/>
        </p:nvCxnSpPr>
        <p:spPr>
          <a:xfrm flipV="1">
            <a:off x="2346648" y="2834934"/>
            <a:ext cx="597249" cy="96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3"/>
            <a:endCxn id="13" idx="1"/>
          </p:cNvCxnSpPr>
          <p:nvPr/>
        </p:nvCxnSpPr>
        <p:spPr>
          <a:xfrm>
            <a:off x="2346648" y="2931807"/>
            <a:ext cx="597249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9" idx="2"/>
          </p:cNvCxnSpPr>
          <p:nvPr/>
        </p:nvCxnSpPr>
        <p:spPr>
          <a:xfrm flipV="1">
            <a:off x="4499991" y="2283735"/>
            <a:ext cx="10542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3"/>
            <a:endCxn id="21" idx="2"/>
          </p:cNvCxnSpPr>
          <p:nvPr/>
        </p:nvCxnSpPr>
        <p:spPr>
          <a:xfrm>
            <a:off x="4528073" y="2834934"/>
            <a:ext cx="908023" cy="54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20" idx="2"/>
          </p:cNvCxnSpPr>
          <p:nvPr/>
        </p:nvCxnSpPr>
        <p:spPr>
          <a:xfrm>
            <a:off x="4528073" y="3255843"/>
            <a:ext cx="942195" cy="25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407116" y="4275201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Discount=</a:t>
            </a:r>
            <a:r>
              <a:rPr lang="zh-CN" altLang="en-US" dirty="0" smtClean="0"/>
              <a:t>正常规则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6" idx="3"/>
            <a:endCxn id="35" idx="2"/>
          </p:cNvCxnSpPr>
          <p:nvPr/>
        </p:nvCxnSpPr>
        <p:spPr>
          <a:xfrm flipV="1">
            <a:off x="2347435" y="4599237"/>
            <a:ext cx="1059681" cy="19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953258" y="5275270"/>
            <a:ext cx="158417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常规</a:t>
            </a:r>
          </a:p>
        </p:txBody>
      </p:sp>
      <p:sp>
        <p:nvSpPr>
          <p:cNvPr id="43" name="矩形 42"/>
          <p:cNvSpPr/>
          <p:nvPr/>
        </p:nvSpPr>
        <p:spPr>
          <a:xfrm>
            <a:off x="2953258" y="5868990"/>
            <a:ext cx="158417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</a:t>
            </a:r>
          </a:p>
        </p:txBody>
      </p:sp>
      <p:sp>
        <p:nvSpPr>
          <p:cNvPr id="44" name="椭圆 43"/>
          <p:cNvSpPr/>
          <p:nvPr/>
        </p:nvSpPr>
        <p:spPr>
          <a:xfrm>
            <a:off x="5657911" y="4983910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Discount=</a:t>
            </a:r>
            <a:r>
              <a:rPr lang="zh-CN" altLang="en-US" dirty="0" smtClean="0"/>
              <a:t>正常规则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5357844" y="5925426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无折扣</a:t>
            </a:r>
          </a:p>
        </p:txBody>
      </p:sp>
      <p:cxnSp>
        <p:nvCxnSpPr>
          <p:cNvPr id="46" name="直接箭头连接符 45"/>
          <p:cNvCxnSpPr>
            <a:endCxn id="44" idx="2"/>
          </p:cNvCxnSpPr>
          <p:nvPr/>
        </p:nvCxnSpPr>
        <p:spPr>
          <a:xfrm flipV="1">
            <a:off x="4537434" y="5307946"/>
            <a:ext cx="1120477" cy="129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45" idx="2"/>
          </p:cNvCxnSpPr>
          <p:nvPr/>
        </p:nvCxnSpPr>
        <p:spPr>
          <a:xfrm>
            <a:off x="4415649" y="5995552"/>
            <a:ext cx="942195" cy="25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7" idx="3"/>
            <a:endCxn id="42" idx="1"/>
          </p:cNvCxnSpPr>
          <p:nvPr/>
        </p:nvCxnSpPr>
        <p:spPr>
          <a:xfrm flipV="1">
            <a:off x="2347435" y="5437288"/>
            <a:ext cx="605823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7" idx="3"/>
            <a:endCxn id="43" idx="1"/>
          </p:cNvCxnSpPr>
          <p:nvPr/>
        </p:nvCxnSpPr>
        <p:spPr>
          <a:xfrm>
            <a:off x="2347435" y="5599306"/>
            <a:ext cx="605823" cy="43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9" y="9108"/>
            <a:ext cx="9144000" cy="684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54" y="352332"/>
            <a:ext cx="399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投放计划的</a:t>
            </a:r>
            <a:r>
              <a:rPr lang="zh-CN" altLang="en-US" dirty="0" smtClean="0"/>
              <a:t>计算逻辑</a:t>
            </a:r>
            <a:r>
              <a:rPr lang="en-US" altLang="zh-CN" dirty="0"/>
              <a:t>-</a:t>
            </a:r>
            <a:r>
              <a:rPr lang="zh-CN" altLang="en-US" dirty="0"/>
              <a:t>折扣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55576" y="105273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旗舰</a:t>
            </a:r>
            <a:r>
              <a:rPr lang="zh-CN" altLang="en-US" dirty="0" smtClean="0"/>
              <a:t>店计划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573906" y="1012933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无折扣</a:t>
            </a:r>
          </a:p>
        </p:txBody>
      </p:sp>
      <p:cxnSp>
        <p:nvCxnSpPr>
          <p:cNvPr id="16" name="直接箭头连接符 15"/>
          <p:cNvCxnSpPr>
            <a:stCxn id="4" idx="3"/>
            <a:endCxn id="8" idx="2"/>
          </p:cNvCxnSpPr>
          <p:nvPr/>
        </p:nvCxnSpPr>
        <p:spPr>
          <a:xfrm flipV="1">
            <a:off x="2339752" y="1336969"/>
            <a:ext cx="3234154" cy="39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04" y="25774"/>
            <a:ext cx="9144000" cy="684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54" y="352332"/>
            <a:ext cx="399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电子签业务流程分解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排期净价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732981" y="126876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旗舰</a:t>
            </a:r>
            <a:r>
              <a:rPr lang="zh-CN" altLang="en-US" dirty="0" smtClean="0"/>
              <a:t>店计划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426152" y="1268760"/>
            <a:ext cx="20882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Discount=1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3" idx="3"/>
            <a:endCxn id="37" idx="2"/>
          </p:cNvCxnSpPr>
          <p:nvPr/>
        </p:nvCxnSpPr>
        <p:spPr>
          <a:xfrm>
            <a:off x="2317157" y="1592796"/>
            <a:ext cx="2108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8602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正常规则：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5" y="-171399"/>
            <a:ext cx="12177649" cy="7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049512" y="2749570"/>
            <a:ext cx="1327642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有折扣：</a:t>
            </a:r>
            <a:r>
              <a:rPr lang="en-US" altLang="zh-CN" dirty="0" err="1" smtClean="0"/>
              <a:t>cpd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EDM</a:t>
            </a:r>
            <a:r>
              <a:rPr lang="zh-CN" altLang="en-US" dirty="0" smtClean="0"/>
              <a:t>、短信、文字链、特殊</a:t>
            </a:r>
            <a:r>
              <a:rPr lang="en-US" altLang="zh-CN" dirty="0" smtClean="0"/>
              <a:t>CPD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" y="9108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4" y="352332"/>
            <a:ext cx="399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投放计划的</a:t>
            </a:r>
            <a:r>
              <a:rPr lang="zh-CN" altLang="en-US" dirty="0" smtClean="0"/>
              <a:t>计算逻辑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配送比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08054" y="2852936"/>
            <a:ext cx="744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非旗舰店计划最大配送比规则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60" y="3433554"/>
            <a:ext cx="671869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1691680" y="1197699"/>
            <a:ext cx="1317192" cy="11469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最大配送比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43162" y="1268760"/>
            <a:ext cx="1317192" cy="11469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</a:t>
            </a:r>
            <a:r>
              <a:rPr lang="zh-CN" altLang="en-US" dirty="0" smtClean="0"/>
              <a:t>配送比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2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" y="9108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4" y="352332"/>
            <a:ext cx="399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投放计划的计算逻辑</a:t>
            </a:r>
            <a:r>
              <a:rPr lang="en-US" altLang="zh-CN" dirty="0"/>
              <a:t>-</a:t>
            </a:r>
            <a:r>
              <a:rPr lang="zh-CN" altLang="en-US" dirty="0"/>
              <a:t>配送比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08053" y="1080194"/>
            <a:ext cx="744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非旗舰店计划最大配送比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框架合同执行额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325941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框架合同执行额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00657" y="1965901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00657" y="2505961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95365" y="3046021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90073" y="3622085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07240" y="4126141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 flipV="1">
            <a:off x="2051720" y="2145921"/>
            <a:ext cx="1348937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10" idx="1"/>
          </p:cNvCxnSpPr>
          <p:nvPr/>
        </p:nvCxnSpPr>
        <p:spPr>
          <a:xfrm>
            <a:off x="2051720" y="2613973"/>
            <a:ext cx="1348937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11" idx="1"/>
          </p:cNvCxnSpPr>
          <p:nvPr/>
        </p:nvCxnSpPr>
        <p:spPr>
          <a:xfrm>
            <a:off x="2051720" y="2613973"/>
            <a:ext cx="1343645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  <a:endCxn id="12" idx="1"/>
          </p:cNvCxnSpPr>
          <p:nvPr/>
        </p:nvCxnSpPr>
        <p:spPr>
          <a:xfrm>
            <a:off x="2051720" y="2613973"/>
            <a:ext cx="1338353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3" idx="1"/>
          </p:cNvCxnSpPr>
          <p:nvPr/>
        </p:nvCxnSpPr>
        <p:spPr>
          <a:xfrm>
            <a:off x="2051720" y="2613973"/>
            <a:ext cx="1355520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9" y="9108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4" y="352332"/>
            <a:ext cx="399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投放计划的计算逻辑</a:t>
            </a:r>
            <a:r>
              <a:rPr lang="en-US" altLang="zh-CN" dirty="0"/>
              <a:t>-</a:t>
            </a:r>
            <a:r>
              <a:rPr lang="zh-CN" altLang="en-US" dirty="0"/>
              <a:t>配送比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08053" y="1080194"/>
            <a:ext cx="744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非旗舰店计划实时配送比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3608" y="1916832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实时配送金额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29022" y="3933056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实时执行额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75856" y="1772816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计划下所有排期的配送的刊例价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75856" y="3819586"/>
            <a:ext cx="2088232" cy="761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计划下所有排期的售卖的</a:t>
            </a:r>
            <a:r>
              <a:rPr lang="en-US" altLang="zh-CN" dirty="0" err="1" smtClean="0"/>
              <a:t>realprice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3" idx="3"/>
            <a:endCxn id="24" idx="1"/>
          </p:cNvCxnSpPr>
          <p:nvPr/>
        </p:nvCxnSpPr>
        <p:spPr>
          <a:xfrm>
            <a:off x="2267744" y="2204864"/>
            <a:ext cx="100811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3"/>
            <a:endCxn id="26" idx="1"/>
          </p:cNvCxnSpPr>
          <p:nvPr/>
        </p:nvCxnSpPr>
        <p:spPr>
          <a:xfrm flipV="1">
            <a:off x="2253158" y="4200357"/>
            <a:ext cx="1022698" cy="2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37837" y="20611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减去</a:t>
            </a:r>
          </a:p>
        </p:txBody>
      </p:sp>
      <p:sp>
        <p:nvSpPr>
          <p:cNvPr id="33" name="矩形 32"/>
          <p:cNvSpPr/>
          <p:nvPr/>
        </p:nvSpPr>
        <p:spPr>
          <a:xfrm>
            <a:off x="6084168" y="1777721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广告位类型为客户端、特殊</a:t>
            </a:r>
            <a:r>
              <a:rPr lang="en-US" altLang="zh-CN" dirty="0" err="1" smtClean="0"/>
              <a:t>cpd</a:t>
            </a:r>
            <a:r>
              <a:rPr lang="zh-CN" altLang="en-US" dirty="0" smtClean="0"/>
              <a:t>、单品、全网通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43253" y="4004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减去</a:t>
            </a:r>
          </a:p>
        </p:txBody>
      </p:sp>
      <p:sp>
        <p:nvSpPr>
          <p:cNvPr id="38" name="矩形 37"/>
          <p:cNvSpPr/>
          <p:nvPr/>
        </p:nvSpPr>
        <p:spPr>
          <a:xfrm>
            <a:off x="6156176" y="3670662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广告位类型为客户端、特殊</a:t>
            </a:r>
            <a:r>
              <a:rPr lang="en-US" altLang="zh-CN" dirty="0" err="1" smtClean="0"/>
              <a:t>cpd</a:t>
            </a:r>
            <a:r>
              <a:rPr lang="zh-CN" altLang="en-US" dirty="0" smtClean="0"/>
              <a:t>、单品、全网通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9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04" y="25774"/>
            <a:ext cx="9144000" cy="6848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54" y="352332"/>
            <a:ext cx="399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电子签业务流程分解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绑定素材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937553" y="139864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上传素材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31840" y="980728"/>
            <a:ext cx="1368151" cy="41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旗舰店计划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46145" y="1974710"/>
            <a:ext cx="1368151" cy="5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非旗舰店计划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76056" y="139864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上传素材页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65448" y="141277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填写素材信息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092280" y="4696187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提交审核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67944" y="4696187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绑定素材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 flipV="1">
            <a:off x="2377713" y="1189687"/>
            <a:ext cx="754127" cy="496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11" idx="1"/>
          </p:cNvCxnSpPr>
          <p:nvPr/>
        </p:nvCxnSpPr>
        <p:spPr>
          <a:xfrm>
            <a:off x="2377713" y="1686678"/>
            <a:ext cx="768432" cy="54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3"/>
            <a:endCxn id="12" idx="1"/>
          </p:cNvCxnSpPr>
          <p:nvPr/>
        </p:nvCxnSpPr>
        <p:spPr>
          <a:xfrm>
            <a:off x="4499991" y="1189687"/>
            <a:ext cx="576065" cy="496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2" idx="1"/>
          </p:cNvCxnSpPr>
          <p:nvPr/>
        </p:nvCxnSpPr>
        <p:spPr>
          <a:xfrm flipV="1">
            <a:off x="4514296" y="1686678"/>
            <a:ext cx="561760" cy="54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7" idx="1"/>
          </p:cNvCxnSpPr>
          <p:nvPr/>
        </p:nvCxnSpPr>
        <p:spPr>
          <a:xfrm>
            <a:off x="6516216" y="1686678"/>
            <a:ext cx="649232" cy="1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2"/>
          </p:cNvCxnSpPr>
          <p:nvPr/>
        </p:nvCxnSpPr>
        <p:spPr>
          <a:xfrm>
            <a:off x="7885528" y="1988840"/>
            <a:ext cx="0" cy="2707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1"/>
          </p:cNvCxnSpPr>
          <p:nvPr/>
        </p:nvCxnSpPr>
        <p:spPr>
          <a:xfrm flipH="1">
            <a:off x="5508104" y="4984219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2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3" y="36993"/>
            <a:ext cx="9144000" cy="6854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5856" y="281814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谢谢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+mn-ea"/>
              </a:rPr>
              <a:t>c</a:t>
            </a:r>
            <a:r>
              <a:rPr lang="en-US" altLang="zh-CN" sz="2000" dirty="0" err="1" smtClean="0">
                <a:latin typeface="+mn-ea"/>
              </a:rPr>
              <a:t>pd</a:t>
            </a:r>
            <a:r>
              <a:rPr lang="zh-CN" altLang="en-US" sz="2000" dirty="0" smtClean="0">
                <a:latin typeface="+mn-ea"/>
              </a:rPr>
              <a:t>管理系统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36178" y="1772816"/>
            <a:ext cx="2016224" cy="2016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广告位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5364088" y="1772816"/>
            <a:ext cx="2016224" cy="20162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计划</a:t>
            </a:r>
            <a:endParaRPr lang="zh-CN" altLang="en-US" sz="28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355976" y="2625725"/>
            <a:ext cx="310406" cy="310406"/>
            <a:chOff x="3264324" y="1749600"/>
            <a:chExt cx="348156" cy="348156"/>
          </a:xfrm>
        </p:grpSpPr>
        <p:sp>
          <p:nvSpPr>
            <p:cNvPr id="12" name="矩形 11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51920" y="486916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</a:t>
            </a:r>
            <a:r>
              <a:rPr lang="en-US" altLang="zh-CN" sz="2000" dirty="0" err="1" smtClean="0"/>
              <a:t>pd</a:t>
            </a:r>
            <a:r>
              <a:rPr lang="zh-CN" altLang="en-US" sz="2000" dirty="0" smtClean="0"/>
              <a:t>管理系统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95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3366" y="12546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</a:t>
            </a:r>
            <a:r>
              <a:rPr lang="zh-CN" altLang="en-US" dirty="0"/>
              <a:t>广告</a:t>
            </a:r>
            <a:r>
              <a:rPr lang="zh-CN" altLang="en-US" dirty="0" smtClean="0"/>
              <a:t>位相关的概念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336147" y="1916832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频道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668295" y="1916832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区域</a:t>
            </a:r>
          </a:p>
        </p:txBody>
      </p:sp>
      <p:sp>
        <p:nvSpPr>
          <p:cNvPr id="9" name="椭圆 8"/>
          <p:cNvSpPr/>
          <p:nvPr/>
        </p:nvSpPr>
        <p:spPr>
          <a:xfrm>
            <a:off x="3995936" y="1916832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广告位</a:t>
            </a:r>
          </a:p>
        </p:txBody>
      </p:sp>
      <p:sp>
        <p:nvSpPr>
          <p:cNvPr id="3" name="矩形 2"/>
          <p:cNvSpPr/>
          <p:nvPr/>
        </p:nvSpPr>
        <p:spPr>
          <a:xfrm>
            <a:off x="1124744" y="3284984"/>
            <a:ext cx="66876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频道</a:t>
            </a:r>
            <a:r>
              <a:rPr lang="zh-CN" altLang="en-US" dirty="0"/>
              <a:t>：就是一个页面，比如京东商城的</a:t>
            </a:r>
            <a:r>
              <a:rPr lang="zh-CN" altLang="en-US" dirty="0" smtClean="0"/>
              <a:t>首页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区域</a:t>
            </a:r>
            <a:r>
              <a:rPr lang="zh-CN" altLang="en-US" dirty="0"/>
              <a:t>：对应的是页面上的某一块位置（一个位置可以有多个区域）。区域也有时候也称为帧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广告位</a:t>
            </a:r>
            <a:r>
              <a:rPr lang="zh-CN" altLang="en-US" dirty="0"/>
              <a:t>：对应的某一个位置上的广告，一个区域可以有多个广告位。广告位俗名坑位。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2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1484784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新建频道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483768" y="1700808"/>
            <a:ext cx="688583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47864" y="1484784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新建区域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5004048" y="1700808"/>
            <a:ext cx="688583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12160" y="1484784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新建广告位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8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3366" y="12546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、广告位的重要属性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308790" y="1439296"/>
            <a:ext cx="2271322" cy="21736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广告位类型（投放方式）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195478" y="4237004"/>
            <a:ext cx="535553" cy="1568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普通图片广告</a:t>
            </a:r>
          </a:p>
        </p:txBody>
      </p:sp>
      <p:sp>
        <p:nvSpPr>
          <p:cNvPr id="15" name="矩形 14"/>
          <p:cNvSpPr/>
          <p:nvPr/>
        </p:nvSpPr>
        <p:spPr>
          <a:xfrm>
            <a:off x="1916718" y="4243864"/>
            <a:ext cx="535553" cy="156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cpd</a:t>
            </a:r>
            <a:r>
              <a:rPr lang="zh-CN" altLang="en-US" dirty="0"/>
              <a:t>广告</a:t>
            </a:r>
          </a:p>
        </p:txBody>
      </p:sp>
      <p:sp>
        <p:nvSpPr>
          <p:cNvPr id="16" name="矩形 15"/>
          <p:cNvSpPr/>
          <p:nvPr/>
        </p:nvSpPr>
        <p:spPr>
          <a:xfrm>
            <a:off x="2596287" y="4243864"/>
            <a:ext cx="535553" cy="156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文字链</a:t>
            </a:r>
          </a:p>
        </p:txBody>
      </p:sp>
      <p:sp>
        <p:nvSpPr>
          <p:cNvPr id="17" name="矩形 16"/>
          <p:cNvSpPr/>
          <p:nvPr/>
        </p:nvSpPr>
        <p:spPr>
          <a:xfrm>
            <a:off x="3244359" y="4243864"/>
            <a:ext cx="535553" cy="156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892431" y="4243864"/>
            <a:ext cx="535553" cy="156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短信</a:t>
            </a:r>
          </a:p>
        </p:txBody>
      </p:sp>
      <p:sp>
        <p:nvSpPr>
          <p:cNvPr id="19" name="矩形 18"/>
          <p:cNvSpPr/>
          <p:nvPr/>
        </p:nvSpPr>
        <p:spPr>
          <a:xfrm>
            <a:off x="4540503" y="4243864"/>
            <a:ext cx="535553" cy="156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客户端广告</a:t>
            </a:r>
          </a:p>
        </p:txBody>
      </p:sp>
      <p:sp>
        <p:nvSpPr>
          <p:cNvPr id="20" name="矩形 19"/>
          <p:cNvSpPr/>
          <p:nvPr/>
        </p:nvSpPr>
        <p:spPr>
          <a:xfrm>
            <a:off x="5188575" y="4221088"/>
            <a:ext cx="53555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特殊</a:t>
            </a:r>
            <a:r>
              <a:rPr lang="en-US" altLang="zh-CN" dirty="0" err="1"/>
              <a:t>cpd</a:t>
            </a:r>
            <a:r>
              <a:rPr lang="zh-CN" altLang="en-US" dirty="0"/>
              <a:t>广告</a:t>
            </a:r>
          </a:p>
        </p:txBody>
      </p:sp>
      <p:sp>
        <p:nvSpPr>
          <p:cNvPr id="21" name="矩形 20"/>
          <p:cNvSpPr/>
          <p:nvPr/>
        </p:nvSpPr>
        <p:spPr>
          <a:xfrm>
            <a:off x="5908655" y="4216568"/>
            <a:ext cx="535553" cy="158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单品广告</a:t>
            </a:r>
          </a:p>
        </p:txBody>
      </p:sp>
      <p:sp>
        <p:nvSpPr>
          <p:cNvPr id="22" name="矩形 21"/>
          <p:cNvSpPr/>
          <p:nvPr/>
        </p:nvSpPr>
        <p:spPr>
          <a:xfrm>
            <a:off x="6628735" y="4194630"/>
            <a:ext cx="535553" cy="161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旗舰店计划</a:t>
            </a:r>
          </a:p>
        </p:txBody>
      </p:sp>
      <p:sp>
        <p:nvSpPr>
          <p:cNvPr id="23" name="矩形 22"/>
          <p:cNvSpPr/>
          <p:nvPr/>
        </p:nvSpPr>
        <p:spPr>
          <a:xfrm>
            <a:off x="496813" y="4221088"/>
            <a:ext cx="53555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商品广告</a:t>
            </a:r>
          </a:p>
        </p:txBody>
      </p:sp>
      <p:sp>
        <p:nvSpPr>
          <p:cNvPr id="24" name="矩形 23"/>
          <p:cNvSpPr/>
          <p:nvPr/>
        </p:nvSpPr>
        <p:spPr>
          <a:xfrm>
            <a:off x="7348815" y="4193880"/>
            <a:ext cx="535553" cy="161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全网通</a:t>
            </a:r>
          </a:p>
        </p:txBody>
      </p:sp>
      <p:sp>
        <p:nvSpPr>
          <p:cNvPr id="25" name="矩形 24"/>
          <p:cNvSpPr/>
          <p:nvPr/>
        </p:nvSpPr>
        <p:spPr>
          <a:xfrm>
            <a:off x="8068895" y="4221087"/>
            <a:ext cx="535553" cy="15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DM</a:t>
            </a:r>
            <a:r>
              <a:rPr lang="zh-CN" altLang="en-US" dirty="0"/>
              <a:t>单</a:t>
            </a:r>
          </a:p>
        </p:txBody>
      </p:sp>
    </p:spTree>
    <p:extLst>
      <p:ext uri="{BB962C8B-B14F-4D97-AF65-F5344CB8AC3E}">
        <p14:creationId xmlns:p14="http://schemas.microsoft.com/office/powerpoint/2010/main" val="24331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188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18192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2519" y="147549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为什么要有这么多五花八门的广告位投放方式？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3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547"/>
            <a:ext cx="9144000" cy="68488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56" y="1953205"/>
            <a:ext cx="1623996" cy="16239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26" y="1928575"/>
            <a:ext cx="2623910" cy="1529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08186"/>
            <a:ext cx="1728192" cy="2501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9912" y="133147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广告形式本身不一样（物种不一样）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25057" y="2855114"/>
            <a:ext cx="915848" cy="4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70430" y="2976354"/>
            <a:ext cx="915848" cy="4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短信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45" y="3779131"/>
            <a:ext cx="4347186" cy="273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547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55" y="3523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广告位管理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47" y="1628800"/>
            <a:ext cx="53721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05273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不同的广告位在勾选排期时的操作形式不一样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23162" y="450912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EDM</a:t>
            </a:r>
            <a:r>
              <a:rPr lang="zh-CN" altLang="en-US" dirty="0" smtClean="0"/>
              <a:t>短信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906</Words>
  <Application>Microsoft Office PowerPoint</Application>
  <PresentationFormat>全屏显示(4:3)</PresentationFormat>
  <Paragraphs>237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李强</dc:creator>
  <cp:lastModifiedBy>Helpdesk</cp:lastModifiedBy>
  <cp:revision>362</cp:revision>
  <dcterms:created xsi:type="dcterms:W3CDTF">2016-03-03T03:27:46Z</dcterms:created>
  <dcterms:modified xsi:type="dcterms:W3CDTF">2016-06-22T08:11:24Z</dcterms:modified>
</cp:coreProperties>
</file>