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70" r:id="rId2"/>
    <p:sldId id="291" r:id="rId3"/>
    <p:sldId id="269" r:id="rId4"/>
    <p:sldId id="298" r:id="rId5"/>
    <p:sldId id="311" r:id="rId6"/>
    <p:sldId id="299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283" r:id="rId21"/>
    <p:sldId id="325" r:id="rId22"/>
    <p:sldId id="329" r:id="rId23"/>
    <p:sldId id="326" r:id="rId24"/>
    <p:sldId id="328" r:id="rId25"/>
    <p:sldId id="330" r:id="rId26"/>
    <p:sldId id="331" r:id="rId27"/>
    <p:sldId id="332" r:id="rId28"/>
    <p:sldId id="333" r:id="rId29"/>
    <p:sldId id="327" r:id="rId30"/>
    <p:sldId id="334" r:id="rId31"/>
    <p:sldId id="335" r:id="rId32"/>
    <p:sldId id="336" r:id="rId33"/>
    <p:sldId id="337" r:id="rId34"/>
    <p:sldId id="296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4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9448" autoAdjust="0"/>
  </p:normalViewPr>
  <p:slideViewPr>
    <p:cSldViewPr>
      <p:cViewPr>
        <p:scale>
          <a:sx n="75" d="100"/>
          <a:sy n="75" d="100"/>
        </p:scale>
        <p:origin x="-12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36248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各类语言来实现数据的流转及变化，审计是通过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脚本来系统审计是按照京东现在的业务和系统，设计测试点，前期会调研各个系统的业务，了解系统运行的业务逻辑，我们系统是通过完成业务逻辑，并相应的加工数据，然后用系统转换后的数据和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脚本转换后的数据进行对比，如果不一致就说明系统存在问题。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各类语言来实现数据的流转及变化，审计是通过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脚本来系统审计是按照京东现在的业务和系统，设计测试点，前期会调研各个系统的业务，了解系统运行的业务逻辑，我们系统是通过完成业务逻辑，并相应的加工数据，然后用系统转换后的数据和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脚本转换后的数据进行对比，如果不一致就说明系统存在问题。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各类语言来实现数据的流转及变化，审计是通过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脚本来系统审计是按照京东现在的业务和系统，设计测试点，前期会调研各个系统的业务，了解系统运行的业务逻辑，我们系统是通过完成业务逻辑，并相应的加工数据，然后用系统转换后的数据和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脚本转换后的数据进行对比，如果不一致就说明系统存在问题。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各类语言来实现数据的流转及变化，审计是通过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脚本来系统审计是按照京东现在的业务和系统，设计测试点，前期会调研各个系统的业务，了解系统运行的业务逻辑，我们系统是通过完成业务逻辑，并相应的加工数据，然后用系统转换后的数据和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脚本转换后的数据进行对比，如果不一致就说明系统存在问题。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各类语言来实现数据的流转及变化，审计是通过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脚本来系统审计是按照京东现在的业务和系统，设计测试点，前期会调研各个系统的业务，了解系统运行的业务逻辑，我们系统是通过完成业务逻辑，并相应的加工数据，然后用系统转换后的数据和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脚本转换后的数据进行对比，如果不一致就说明系统存在问题。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各类语言来实现数据的流转及变化，审计是通过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脚本来系统审计是按照京东现在的业务和系统，设计测试点，前期会调研各个系统的业务，了解系统运行的业务逻辑，我们系统是通过完成业务逻辑，并相应的加工数据，然后用系统转换后的数据和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脚本转换后的数据进行对比，如果不一致就说明系统存在问题。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各类语言来实现数据的流转及变化，审计是通过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脚本来系统审计是按照京东现在的业务和系统，设计测试点，前期会调研各个系统的业务，了解系统运行的业务逻辑，我们系统是通过完成业务逻辑，并相应的加工数据，然后用系统转换后的数据和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脚本转换后的数据进行对比，如果不一致就说明系统存在问题。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各类语言来实现数据的流转及变化，审计是通过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脚本来系统审计是按照京东现在的业务和系统，设计测试点，前期会调研各个系统的业务，了解系统运行的业务逻辑，我们系统是通过完成业务逻辑，并相应的加工数据，然后用系统转换后的数据和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脚本转换后的数据进行对比，如果不一致就说明系统存在问题。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各类语言来实现数据的流转及变化，审计是通过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脚本来系统审计是按照京东现在的业务和系统，设计测试点，前期会调研各个系统的业务，了解系统运行的业务逻辑，我们系统是通过完成业务逻辑，并相应的加工数据，然后用系统转换后的数据和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脚本转换后的数据进行对比，如果不一致就说明系统存在问题。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各类语言来实现数据的流转及变化，审计是通过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脚本来系统审计是按照京东现在的业务和系统，设计测试点，前期会调研各个系统的业务，了解系统运行的业务逻辑，我们系统是通过完成业务逻辑，并相应的加工数据，然后用系统转换后的数据和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脚本转换后的数据进行对比，如果不一致就说明系统存在问题。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各类语言来实现数据的流转及变化，审计是通过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脚本来系统审计是按照京东现在的业务和系统，设计测试点，前期会调研各个系统的业务，了解系统运行的业务逻辑，我们系统是通过完成业务逻辑，并相应的加工数据，然后用系统转换后的数据和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脚本转换后的数据进行对比，如果不一致就说明系统存在问题。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各类语言来实现数据的流转及变化，审计是通过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脚本来系统审计是按照京东现在的业务和系统，设计测试点，前期会调研各个系统的业务，了解系统运行的业务逻辑，我们系统是通过完成业务逻辑，并相应的加工数据，然后用系统转换后的数据和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脚本转换后的数据进行对比，如果不一致就说明系统存在问题。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各类语言来实现数据的流转及变化，审计是通过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脚本来系统审计是按照京东现在的业务和系统，设计测试点，前期会调研各个系统的业务，了解系统运行的业务逻辑，我们系统是通过完成业务逻辑，并相应的加工数据，然后用系统转换后的数据和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脚本转换后的数据进行对比，如果不一致就说明系统存在问题。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各类语言来实现数据的流转及变化，审计是通过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脚本来系统审计是按照京东现在的业务和系统，设计测试点，前期会调研各个系统的业务，了解系统运行的业务逻辑，我们系统是通过完成业务逻辑，并相应的加工数据，然后用系统转换后的数据和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脚本转换后的数据进行对比，如果不一致就说明系统存在问题。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0188" y="3286126"/>
            <a:ext cx="6215062" cy="1588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图片 3" descr="Snap2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图片 5" descr="Snap1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127750"/>
              <a:ext cx="9144000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2428869"/>
            <a:ext cx="6480720" cy="71438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3108" y="3429000"/>
            <a:ext cx="4857784" cy="9001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9" name="Picture 5" descr="京东商城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1951"/>
          <a:stretch/>
        </p:blipFill>
        <p:spPr bwMode="auto">
          <a:xfrm>
            <a:off x="3765096" y="1412777"/>
            <a:ext cx="1685249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130206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7" y="169863"/>
            <a:ext cx="8577263" cy="50641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01038" y="6680200"/>
            <a:ext cx="703262" cy="1000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6A5D24C3-9139-4426-8702-BD4468EAB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309320"/>
            <a:ext cx="914400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694225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63304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5576" y="2132857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09154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7"/>
            <a:ext cx="8208912" cy="509090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 bwMode="auto">
          <a:xfrm>
            <a:off x="251520" y="188641"/>
            <a:ext cx="7344816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9029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561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71" y="1052736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8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 bwMode="auto">
          <a:xfrm>
            <a:off x="251520" y="188641"/>
            <a:ext cx="7344816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3462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52737"/>
            <a:ext cx="5111750" cy="507342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52737"/>
            <a:ext cx="3008313" cy="50734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251520" y="188641"/>
            <a:ext cx="7344816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22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52737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251520" y="188641"/>
            <a:ext cx="7344816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157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737"/>
            <a:ext cx="4038600" cy="507342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052737"/>
            <a:ext cx="4038600" cy="507342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 bwMode="auto">
          <a:xfrm>
            <a:off x="251520" y="188641"/>
            <a:ext cx="7344816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1954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08721"/>
            <a:ext cx="5486400" cy="446449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251520" y="188641"/>
            <a:ext cx="7344816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7074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>
            <a:spLocks noGrp="1"/>
          </p:cNvSpPr>
          <p:nvPr>
            <p:ph type="title"/>
          </p:nvPr>
        </p:nvSpPr>
        <p:spPr bwMode="auto">
          <a:xfrm>
            <a:off x="251520" y="188641"/>
            <a:ext cx="7344816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8048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214315" y="785813"/>
            <a:ext cx="8675687" cy="15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5" descr="京东商城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1951"/>
          <a:stretch/>
        </p:blipFill>
        <p:spPr bwMode="auto">
          <a:xfrm>
            <a:off x="7204753" y="116633"/>
            <a:ext cx="168524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48" y="3939133"/>
            <a:ext cx="7772400" cy="1362075"/>
          </a:xfrm>
        </p:spPr>
        <p:txBody>
          <a:bodyPr anchor="b"/>
          <a:lstStyle/>
          <a:p>
            <a:pPr algn="r">
              <a:spcBef>
                <a:spcPct val="20000"/>
              </a:spcBef>
            </a:pPr>
            <a:r>
              <a:rPr lang="zh-CN" altLang="en-US" sz="2800" dirty="0" smtClean="0">
                <a:cs typeface="+mn-cs"/>
              </a:rPr>
              <a:t>谢君</a:t>
            </a:r>
            <a:r>
              <a:rPr lang="en-US" altLang="zh-CN" sz="2800" dirty="0" smtClean="0">
                <a:cs typeface="+mn-cs"/>
              </a:rPr>
              <a:t/>
            </a:r>
            <a:br>
              <a:rPr lang="en-US" altLang="zh-CN" sz="2800" dirty="0" smtClean="0">
                <a:cs typeface="+mn-cs"/>
              </a:rPr>
            </a:br>
            <a:r>
              <a:rPr lang="en-US" altLang="zh-CN" sz="3200" dirty="0" smtClean="0">
                <a:cs typeface="+mn-cs"/>
              </a:rPr>
              <a:t/>
            </a:r>
            <a:br>
              <a:rPr lang="en-US" altLang="zh-CN" sz="3200" dirty="0" smtClean="0">
                <a:cs typeface="+mn-cs"/>
              </a:rPr>
            </a:br>
            <a:r>
              <a:rPr lang="en-US" altLang="zh-CN" sz="1600" b="0" dirty="0" smtClean="0">
                <a:cs typeface="+mn-cs"/>
              </a:rPr>
              <a:t>2015-03-30</a:t>
            </a:r>
            <a:endParaRPr lang="zh-CN" altLang="en-US" sz="1600" b="0" dirty="0"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5576" y="908720"/>
            <a:ext cx="7772400" cy="1500187"/>
          </a:xfrm>
        </p:spPr>
        <p:txBody>
          <a:bodyPr/>
          <a:lstStyle/>
          <a:p>
            <a:pPr algn="ctr"/>
            <a:r>
              <a:rPr lang="en-US" altLang="zh-CN" sz="4800" b="1" dirty="0" smtClean="0">
                <a:solidFill>
                  <a:schemeClr val="tx1"/>
                </a:solidFill>
              </a:rPr>
              <a:t>Linux</a:t>
            </a:r>
            <a:r>
              <a:rPr lang="zh-CN" altLang="en-US" sz="4800" b="1" dirty="0" smtClean="0">
                <a:solidFill>
                  <a:schemeClr val="tx1"/>
                </a:solidFill>
              </a:rPr>
              <a:t>系统管理</a:t>
            </a:r>
            <a:endParaRPr lang="zh-CN" alt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8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344816" cy="560431"/>
          </a:xfrm>
        </p:spPr>
        <p:txBody>
          <a:bodyPr/>
          <a:lstStyle/>
          <a:p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RPM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软件包管理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67544" y="1052737"/>
            <a:ext cx="8208912" cy="50909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查询</a:t>
            </a:r>
            <a:r>
              <a:rPr lang="en-US" altLang="zh-CN" dirty="0" smtClean="0"/>
              <a:t>rpm</a:t>
            </a:r>
            <a:r>
              <a:rPr lang="zh-CN" altLang="en-US" dirty="0" smtClean="0"/>
              <a:t>软件包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、查询未安装的</a:t>
            </a:r>
            <a:r>
              <a:rPr lang="en-US" altLang="zh-CN" sz="2000" dirty="0" smtClean="0"/>
              <a:t>RPM</a:t>
            </a:r>
            <a:r>
              <a:rPr lang="zh-CN" altLang="en-US" sz="2000" dirty="0" smtClean="0"/>
              <a:t>软件包信息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rpm   -q[</a:t>
            </a:r>
            <a:r>
              <a:rPr lang="zh-CN" altLang="en-US" sz="2000" dirty="0" smtClean="0"/>
              <a:t>子选项</a:t>
            </a:r>
            <a:r>
              <a:rPr lang="en-US" altLang="zh-CN" sz="2000" dirty="0" smtClean="0"/>
              <a:t>]   [</a:t>
            </a:r>
            <a:r>
              <a:rPr lang="zh-CN" altLang="en-US" sz="2000" dirty="0" smtClean="0"/>
              <a:t>软件包全名</a:t>
            </a:r>
            <a:r>
              <a:rPr lang="en-US" altLang="zh-CN" sz="2000" dirty="0" smtClean="0"/>
              <a:t>]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常用的子选项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-pi   </a:t>
            </a:r>
            <a:r>
              <a:rPr lang="zh-CN" altLang="en-US" sz="2000" dirty="0" smtClean="0"/>
              <a:t>查看指定软件的详细信息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-pl   </a:t>
            </a:r>
            <a:r>
              <a:rPr lang="zh-CN" altLang="en-US" sz="2000" dirty="0" smtClean="0"/>
              <a:t>查看指定软件的文件安装清单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-pc  -pd  </a:t>
            </a:r>
            <a:r>
              <a:rPr lang="zh-CN" altLang="en-US" sz="2000" dirty="0" smtClean="0"/>
              <a:t>仅列出清单中的配置</a:t>
            </a:r>
            <a:r>
              <a:rPr lang="en-US" altLang="zh-CN" sz="2000" dirty="0" smtClean="0"/>
              <a:t>\</a:t>
            </a:r>
            <a:r>
              <a:rPr lang="zh-CN" altLang="en-US" sz="2000" dirty="0" smtClean="0"/>
              <a:t>文档文件</a:t>
            </a:r>
            <a:r>
              <a:rPr lang="en-US" altLang="zh-CN" sz="2000" dirty="0" smtClean="0"/>
              <a:t>  </a:t>
            </a:r>
          </a:p>
          <a:p>
            <a:pPr marL="0" indent="0">
              <a:buNone/>
            </a:pPr>
            <a:r>
              <a:rPr lang="en-US" altLang="zh-CN" sz="2000" dirty="0" smtClean="0"/>
              <a:t> 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344816" cy="560431"/>
          </a:xfrm>
        </p:spPr>
        <p:txBody>
          <a:bodyPr/>
          <a:lstStyle/>
          <a:p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RPM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软件包管理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67544" y="1052737"/>
            <a:ext cx="8208912" cy="50909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安装或升级</a:t>
            </a:r>
            <a:r>
              <a:rPr lang="en-US" altLang="zh-CN" dirty="0" smtClean="0"/>
              <a:t>RPM</a:t>
            </a:r>
            <a:r>
              <a:rPr lang="zh-CN" altLang="en-US" dirty="0" smtClean="0"/>
              <a:t>软件包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格式：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rpm   -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   RPM</a:t>
            </a:r>
            <a:r>
              <a:rPr lang="zh-CN" altLang="en-US" sz="2000" dirty="0" smtClean="0"/>
              <a:t>软件包名称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rpm   -U  RPM</a:t>
            </a:r>
            <a:r>
              <a:rPr lang="zh-CN" altLang="en-US" sz="2000" dirty="0" smtClean="0"/>
              <a:t>软件包名称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辅助选项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-v   </a:t>
            </a:r>
            <a:r>
              <a:rPr lang="zh-CN" altLang="en-US" sz="2000" dirty="0" smtClean="0"/>
              <a:t>显示细节信息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-h   </a:t>
            </a:r>
            <a:r>
              <a:rPr lang="zh-CN" altLang="en-US" sz="2000" dirty="0" smtClean="0"/>
              <a:t>以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号显示安装进度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--force  </a:t>
            </a:r>
            <a:r>
              <a:rPr lang="zh-CN" altLang="en-US" sz="2000" dirty="0" smtClean="0"/>
              <a:t>强制安装 覆盖安装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344816" cy="560431"/>
          </a:xfrm>
        </p:spPr>
        <p:txBody>
          <a:bodyPr/>
          <a:lstStyle/>
          <a:p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RPM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软件包管理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67544" y="1052737"/>
            <a:ext cx="8208912" cy="50909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恢复被误删除的程序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600" dirty="0" smtClean="0"/>
              <a:t> which vi vim</a:t>
            </a:r>
          </a:p>
          <a:p>
            <a:pPr marL="0" indent="0">
              <a:buNone/>
            </a:pPr>
            <a:r>
              <a:rPr lang="en-US" altLang="zh-CN" sz="1600" dirty="0" smtClean="0"/>
              <a:t>/bin/vi</a:t>
            </a:r>
          </a:p>
          <a:p>
            <a:pPr marL="0" indent="0">
              <a:buNone/>
            </a:pP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usr</a:t>
            </a:r>
            <a:r>
              <a:rPr lang="en-US" altLang="zh-CN" sz="1600" dirty="0" smtClean="0"/>
              <a:t>/bin/vim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err="1" smtClean="0"/>
              <a:t>rm</a:t>
            </a:r>
            <a:r>
              <a:rPr lang="en-US" altLang="zh-CN" sz="1600" dirty="0" smtClean="0"/>
              <a:t>    –</a:t>
            </a:r>
            <a:r>
              <a:rPr lang="en-US" altLang="zh-CN" sz="1600" dirty="0" err="1" smtClean="0"/>
              <a:t>rf</a:t>
            </a:r>
            <a:r>
              <a:rPr lang="en-US" altLang="zh-CN" sz="1600" dirty="0" smtClean="0"/>
              <a:t>    /bin/vi  /</a:t>
            </a:r>
            <a:r>
              <a:rPr lang="en-US" altLang="zh-CN" sz="1600" dirty="0" err="1" smtClean="0"/>
              <a:t>usr</a:t>
            </a:r>
            <a:r>
              <a:rPr lang="en-US" altLang="zh-CN" sz="1600" dirty="0" smtClean="0"/>
              <a:t>/bin/vim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rpm  –</a:t>
            </a:r>
            <a:r>
              <a:rPr lang="en-US" altLang="zh-CN" sz="1600" dirty="0" err="1" smtClean="0"/>
              <a:t>qf</a:t>
            </a:r>
            <a:r>
              <a:rPr lang="en-US" altLang="zh-CN" sz="1600" dirty="0" smtClean="0"/>
              <a:t>   /bin/vi   /</a:t>
            </a:r>
            <a:r>
              <a:rPr lang="en-US" altLang="zh-CN" sz="1600" dirty="0" err="1" smtClean="0"/>
              <a:t>usr</a:t>
            </a:r>
            <a:r>
              <a:rPr lang="en-US" altLang="zh-CN" sz="1600" dirty="0" smtClean="0"/>
              <a:t>/bin/vim</a:t>
            </a:r>
          </a:p>
          <a:p>
            <a:pPr marL="0" indent="0">
              <a:buNone/>
            </a:pPr>
            <a:r>
              <a:rPr lang="en-US" altLang="zh-CN" sz="1600" dirty="0" smtClean="0"/>
              <a:t>vim-minimal-7.2.411-</a:t>
            </a:r>
            <a:r>
              <a:rPr lang="en-US" altLang="zh-CN" sz="1600" dirty="0" err="1" smtClean="0"/>
              <a:t>1.8.el6.x86_64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vim-enhanced-7.2.411-</a:t>
            </a:r>
            <a:r>
              <a:rPr lang="en-US" altLang="zh-CN" sz="1600" dirty="0" err="1" smtClean="0"/>
              <a:t>1.8.el6.x86_64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rpm –</a:t>
            </a:r>
            <a:r>
              <a:rPr lang="en-US" altLang="zh-CN" sz="1600" dirty="0" err="1" smtClean="0"/>
              <a:t>ivh</a:t>
            </a:r>
            <a:r>
              <a:rPr lang="en-US" altLang="zh-CN" sz="1600" dirty="0" smtClean="0"/>
              <a:t>  --force  vim-minimal-7.2.411-</a:t>
            </a:r>
            <a:r>
              <a:rPr lang="en-US" altLang="zh-CN" sz="1600" dirty="0" err="1" smtClean="0"/>
              <a:t>1.8.el6.x86_64</a:t>
            </a:r>
            <a:r>
              <a:rPr lang="en-US" altLang="zh-CN" sz="1600" dirty="0" smtClean="0"/>
              <a:t>  vim-enhanced-7.2.411-</a:t>
            </a:r>
            <a:r>
              <a:rPr lang="en-US" altLang="zh-CN" sz="1600" dirty="0" err="1" smtClean="0"/>
              <a:t>1.8.el6.x86_64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23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344816" cy="560431"/>
          </a:xfrm>
        </p:spPr>
        <p:txBody>
          <a:bodyPr/>
          <a:lstStyle/>
          <a:p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RPM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软件包管理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67544" y="1052737"/>
            <a:ext cx="8208912" cy="50909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卸载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600" dirty="0" smtClean="0"/>
              <a:t> rpm  -e   lynx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rpm   -q lynx</a:t>
            </a:r>
          </a:p>
          <a:p>
            <a:pPr marL="0" indent="0">
              <a:buNone/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23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344816" cy="560431"/>
          </a:xfrm>
        </p:spPr>
        <p:txBody>
          <a:bodyPr/>
          <a:lstStyle/>
          <a:p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YUM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仓库搭建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67544" y="1052737"/>
            <a:ext cx="8208912" cy="50909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YUM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YUM   </a:t>
            </a:r>
            <a:r>
              <a:rPr lang="en-US" altLang="zh-CN" sz="2000" dirty="0" err="1" smtClean="0"/>
              <a:t>Yellowdag</a:t>
            </a:r>
            <a:r>
              <a:rPr lang="en-US" altLang="zh-CN" sz="2000" dirty="0" smtClean="0"/>
              <a:t>  Updater  Modified </a:t>
            </a:r>
          </a:p>
          <a:p>
            <a:pPr marL="0" indent="0">
              <a:buNone/>
            </a:pPr>
            <a:r>
              <a:rPr lang="en-US" altLang="zh-CN" sz="2000" dirty="0" smtClean="0"/>
              <a:t> -  </a:t>
            </a:r>
            <a:r>
              <a:rPr lang="zh-CN" altLang="en-US" sz="2000" dirty="0" smtClean="0"/>
              <a:t>基于</a:t>
            </a:r>
            <a:r>
              <a:rPr lang="en-US" altLang="zh-CN" sz="2000" dirty="0" smtClean="0"/>
              <a:t>RPM</a:t>
            </a:r>
            <a:r>
              <a:rPr lang="zh-CN" altLang="en-US" sz="2000" dirty="0" smtClean="0"/>
              <a:t>包构建的软件更新机制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-  </a:t>
            </a:r>
            <a:r>
              <a:rPr lang="zh-CN" altLang="en-US" sz="2000" dirty="0" smtClean="0"/>
              <a:t>自动解决软件包的依赖关系</a:t>
            </a:r>
            <a:r>
              <a:rPr lang="en-US" altLang="zh-CN" sz="2000" dirty="0" smtClean="0"/>
              <a:t> 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-  </a:t>
            </a:r>
            <a:r>
              <a:rPr lang="zh-CN" altLang="en-US" sz="2000" dirty="0" smtClean="0"/>
              <a:t>所有的软件包由集中的</a:t>
            </a:r>
            <a:r>
              <a:rPr lang="en-US" altLang="zh-CN" sz="2000" dirty="0" smtClean="0"/>
              <a:t>yum</a:t>
            </a:r>
            <a:r>
              <a:rPr lang="zh-CN" altLang="en-US" sz="2000" dirty="0" smtClean="0"/>
              <a:t>软件仓库提供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344816" cy="560431"/>
          </a:xfrm>
        </p:spPr>
        <p:txBody>
          <a:bodyPr/>
          <a:lstStyle/>
          <a:p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YUM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仓库搭建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67544" y="1052737"/>
            <a:ext cx="8208912" cy="50909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添加本地仓库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vim /etc/</a:t>
            </a:r>
            <a:r>
              <a:rPr lang="en-US" altLang="zh-CN" sz="2000" dirty="0" err="1" smtClean="0"/>
              <a:t>yum.repos.d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rhel6.repo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rhel</a:t>
            </a:r>
            <a:r>
              <a:rPr lang="en-US" altLang="zh-CN" sz="2000" dirty="0" smtClean="0"/>
              <a:t>-packages]</a:t>
            </a:r>
          </a:p>
          <a:p>
            <a:pPr marL="0" indent="0">
              <a:buNone/>
            </a:pPr>
            <a:r>
              <a:rPr lang="en-US" altLang="zh-CN" sz="2000" dirty="0" smtClean="0"/>
              <a:t>name=</a:t>
            </a:r>
            <a:r>
              <a:rPr lang="en-US" altLang="zh-CN" sz="2000" dirty="0" err="1" smtClean="0"/>
              <a:t>RHEL6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baseurl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file:///misc/cd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enabled=1</a:t>
            </a:r>
          </a:p>
          <a:p>
            <a:pPr marL="0" indent="0">
              <a:buNone/>
            </a:pPr>
            <a:r>
              <a:rPr lang="en-US" altLang="zh-CN" sz="2000" dirty="0" err="1" smtClean="0"/>
              <a:t>gpgcheck</a:t>
            </a:r>
            <a:r>
              <a:rPr lang="en-US" altLang="zh-CN" sz="2000" dirty="0" smtClean="0"/>
              <a:t>=1</a:t>
            </a:r>
          </a:p>
          <a:p>
            <a:pPr marL="0" indent="0">
              <a:buNone/>
            </a:pPr>
            <a:r>
              <a:rPr lang="en-US" altLang="zh-CN" sz="2000" dirty="0" err="1" smtClean="0"/>
              <a:t>gpgkey</a:t>
            </a:r>
            <a:r>
              <a:rPr lang="en-US" altLang="zh-CN" sz="2000" dirty="0" smtClean="0"/>
              <a:t>=file:///etc/</a:t>
            </a:r>
            <a:r>
              <a:rPr lang="en-US" altLang="zh-CN" sz="2000" dirty="0" err="1" smtClean="0"/>
              <a:t>pki</a:t>
            </a:r>
            <a:r>
              <a:rPr lang="en-US" altLang="zh-CN" sz="2000" dirty="0" smtClean="0"/>
              <a:t>/rpm-</a:t>
            </a:r>
            <a:r>
              <a:rPr lang="en-US" altLang="zh-CN" sz="2000" dirty="0" err="1" smtClean="0"/>
              <a:t>gpg</a:t>
            </a:r>
            <a:r>
              <a:rPr lang="en-US" altLang="zh-CN" sz="2000" dirty="0" smtClean="0"/>
              <a:t>/RPM-</a:t>
            </a:r>
            <a:r>
              <a:rPr lang="en-US" altLang="zh-CN" sz="2000" dirty="0" err="1" smtClean="0"/>
              <a:t>GPG</a:t>
            </a:r>
            <a:r>
              <a:rPr lang="en-US" altLang="zh-CN" sz="2000" dirty="0" smtClean="0"/>
              <a:t>-KEY-</a:t>
            </a:r>
            <a:r>
              <a:rPr lang="en-US" altLang="zh-CN" sz="2000" dirty="0" err="1" smtClean="0"/>
              <a:t>redhat</a:t>
            </a:r>
            <a:r>
              <a:rPr lang="en-US" altLang="zh-CN" sz="2000" dirty="0" smtClean="0"/>
              <a:t>-release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344816" cy="560431"/>
          </a:xfrm>
        </p:spPr>
        <p:txBody>
          <a:bodyPr/>
          <a:lstStyle/>
          <a:p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YUM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仓库搭建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67544" y="1052737"/>
            <a:ext cx="8208912" cy="50909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YUM</a:t>
            </a:r>
            <a:r>
              <a:rPr lang="zh-CN" altLang="en-US" dirty="0" smtClean="0"/>
              <a:t>仓库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软件包基本操作</a:t>
            </a:r>
            <a:endParaRPr lang="en-US" altLang="zh-CN" sz="2000" dirty="0" smtClean="0"/>
          </a:p>
          <a:p>
            <a:pPr marL="0" indent="0">
              <a:buFontTx/>
              <a:buChar char="-"/>
            </a:pPr>
            <a:r>
              <a:rPr lang="zh-CN" altLang="en-US" sz="2000" dirty="0" smtClean="0"/>
              <a:t>格式</a:t>
            </a:r>
            <a:r>
              <a:rPr lang="en-US" altLang="zh-CN" sz="2000" dirty="0" smtClean="0"/>
              <a:t>:  yum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[-y]   </a:t>
            </a:r>
            <a:r>
              <a:rPr lang="zh-CN" altLang="en-US" sz="2000" dirty="0" smtClean="0"/>
              <a:t>指令  软件包名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常用指令</a:t>
            </a:r>
            <a:endParaRPr lang="en-US" altLang="zh-CN" sz="2000" dirty="0" smtClean="0"/>
          </a:p>
          <a:p>
            <a:pPr marL="0" indent="0">
              <a:buFontTx/>
              <a:buChar char="-"/>
            </a:pPr>
            <a:r>
              <a:rPr lang="en-US" altLang="zh-CN" sz="2000" dirty="0" smtClean="0"/>
              <a:t>list       </a:t>
            </a:r>
            <a:r>
              <a:rPr lang="zh-CN" altLang="en-US" sz="2000" dirty="0" smtClean="0"/>
              <a:t>查看软件包列表</a:t>
            </a:r>
            <a:endParaRPr lang="en-US" altLang="zh-CN" sz="2000" dirty="0" smtClean="0"/>
          </a:p>
          <a:p>
            <a:pPr marL="0" indent="0">
              <a:buFontTx/>
              <a:buChar char="-"/>
            </a:pPr>
            <a:r>
              <a:rPr lang="en-US" altLang="zh-CN" sz="2000" dirty="0" smtClean="0"/>
              <a:t>search </a:t>
            </a:r>
            <a:r>
              <a:rPr lang="zh-CN" altLang="en-US" sz="2000" dirty="0" smtClean="0"/>
              <a:t>查看软件包名称或者描述重要关键字</a:t>
            </a:r>
            <a:endParaRPr lang="en-US" altLang="zh-CN" sz="2000" dirty="0" smtClean="0"/>
          </a:p>
          <a:p>
            <a:pPr marL="0" indent="0">
              <a:buFontTx/>
              <a:buChar char="-"/>
            </a:pPr>
            <a:r>
              <a:rPr lang="en-US" altLang="zh-CN" sz="2000" dirty="0" smtClean="0"/>
              <a:t>info     </a:t>
            </a:r>
            <a:r>
              <a:rPr lang="zh-CN" altLang="en-US" sz="2000" dirty="0" smtClean="0"/>
              <a:t>查看软件包的说明信息，类似于</a:t>
            </a:r>
            <a:r>
              <a:rPr lang="en-US" altLang="zh-CN" sz="2000" dirty="0" smtClean="0"/>
              <a:t>rpm –</a:t>
            </a:r>
            <a:r>
              <a:rPr lang="en-US" altLang="zh-CN" sz="2000" dirty="0" err="1" smtClean="0"/>
              <a:t>qi</a:t>
            </a:r>
            <a:endParaRPr lang="en-US" altLang="zh-CN" sz="2000" dirty="0" smtClean="0"/>
          </a:p>
          <a:p>
            <a:pPr marL="0" indent="0">
              <a:buFontTx/>
              <a:buChar char="-"/>
            </a:pPr>
            <a:r>
              <a:rPr lang="en-US" altLang="zh-CN" sz="2000" dirty="0" smtClean="0"/>
              <a:t>install  </a:t>
            </a:r>
            <a:r>
              <a:rPr lang="zh-CN" altLang="en-US" sz="2000" dirty="0" smtClean="0"/>
              <a:t>安装指定软件包，类似于</a:t>
            </a:r>
            <a:r>
              <a:rPr lang="en-US" altLang="zh-CN" sz="2000" dirty="0" smtClean="0"/>
              <a:t>rpm -</a:t>
            </a:r>
            <a:r>
              <a:rPr lang="en-US" altLang="zh-CN" sz="2000" dirty="0" err="1" smtClean="0"/>
              <a:t>i</a:t>
            </a:r>
            <a:endParaRPr lang="en-US" altLang="zh-CN" sz="2000" dirty="0" smtClean="0"/>
          </a:p>
          <a:p>
            <a:pPr marL="0" indent="0">
              <a:buFontTx/>
              <a:buChar char="-"/>
            </a:pPr>
            <a:r>
              <a:rPr lang="en-US" altLang="zh-CN" sz="2000" dirty="0" smtClean="0"/>
              <a:t>update  </a:t>
            </a:r>
            <a:r>
              <a:rPr lang="zh-CN" altLang="en-US" sz="2000" dirty="0" smtClean="0"/>
              <a:t>升级指定的软件包</a:t>
            </a:r>
            <a:endParaRPr lang="en-US" altLang="zh-CN" sz="2000" dirty="0" smtClean="0"/>
          </a:p>
          <a:p>
            <a:pPr marL="0" indent="0">
              <a:buFontTx/>
              <a:buChar char="-"/>
            </a:pPr>
            <a:r>
              <a:rPr lang="en-US" altLang="zh-CN" sz="2000" dirty="0" smtClean="0"/>
              <a:t>remove  </a:t>
            </a:r>
            <a:r>
              <a:rPr lang="zh-CN" altLang="en-US" sz="2000" dirty="0" smtClean="0"/>
              <a:t>卸载指定软件包，类似于</a:t>
            </a:r>
            <a:r>
              <a:rPr lang="en-US" altLang="zh-CN" sz="2000" dirty="0" smtClean="0"/>
              <a:t>rpm  -e    </a:t>
            </a:r>
          </a:p>
          <a:p>
            <a:pPr marL="0" indent="0">
              <a:buFontTx/>
              <a:buChar char="-"/>
            </a:pPr>
            <a:r>
              <a:rPr lang="en-US" altLang="zh-CN" sz="2000" dirty="0" smtClean="0"/>
              <a:t>provides  </a:t>
            </a:r>
            <a:r>
              <a:rPr lang="zh-CN" altLang="en-US" sz="2000" dirty="0" smtClean="0"/>
              <a:t>类似于</a:t>
            </a:r>
            <a:r>
              <a:rPr lang="en-US" altLang="zh-CN" sz="2000" dirty="0" smtClean="0"/>
              <a:t>rpm  -</a:t>
            </a:r>
            <a:r>
              <a:rPr lang="en-US" altLang="zh-CN" sz="2000" dirty="0" err="1" smtClean="0"/>
              <a:t>qf</a:t>
            </a:r>
            <a:r>
              <a:rPr lang="en-US" altLang="zh-CN" sz="2000" dirty="0" smtClean="0"/>
              <a:t>  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FontTx/>
              <a:buChar char="-"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344816" cy="560431"/>
          </a:xfrm>
        </p:spPr>
        <p:txBody>
          <a:bodyPr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源码包编译安装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67544" y="1052737"/>
            <a:ext cx="8208912" cy="509090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安装都有哪些不足？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、开源软件都提供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安装包？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、如何改变安装位置？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3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344816" cy="560431"/>
          </a:xfrm>
        </p:spPr>
        <p:txBody>
          <a:bodyPr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源码包编译安装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67544" y="1052737"/>
            <a:ext cx="8208912" cy="50909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使用软代码安装软件的有点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、获得软件的最新版本，及时修复</a:t>
            </a:r>
            <a:r>
              <a:rPr lang="en-US" altLang="zh-CN" dirty="0" smtClean="0"/>
              <a:t>bug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、软件功能可按需选择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、有更多软件可供选择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3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344816" cy="560431"/>
          </a:xfrm>
        </p:spPr>
        <p:txBody>
          <a:bodyPr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源码包编译安装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67544" y="1052737"/>
            <a:ext cx="8208912" cy="50909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开源软件多使用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语言开发，需要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等编译工具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gcc</a:t>
            </a:r>
            <a:r>
              <a:rPr lang="en-US" altLang="zh-CN" dirty="0" smtClean="0"/>
              <a:t>  --version</a:t>
            </a:r>
          </a:p>
          <a:p>
            <a:pPr marL="0" indent="0">
              <a:buNone/>
            </a:pPr>
            <a:r>
              <a:rPr lang="en-US" altLang="zh-CN" dirty="0" smtClean="0"/>
              <a:t>g++ --version</a:t>
            </a:r>
          </a:p>
          <a:p>
            <a:pPr marL="0" indent="0">
              <a:buNone/>
            </a:pPr>
            <a:r>
              <a:rPr lang="en-US" altLang="zh-CN" dirty="0" smtClean="0"/>
              <a:t>make  --version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3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7988424" cy="4968552"/>
          </a:xfrm>
        </p:spPr>
        <p:txBody>
          <a:bodyPr/>
          <a:lstStyle/>
          <a:p>
            <a:r>
              <a:rPr lang="en-US" altLang="zh-CN" sz="2400" dirty="0" smtClean="0">
                <a:latin typeface="+mn-lt"/>
              </a:rPr>
              <a:t>1</a:t>
            </a:r>
            <a:r>
              <a:rPr lang="zh-CN" altLang="en-US" sz="2400" dirty="0" smtClean="0">
                <a:latin typeface="+mn-lt"/>
              </a:rPr>
              <a:t>、  光盘文件的使用</a:t>
            </a:r>
            <a:r>
              <a:rPr lang="en-US" altLang="zh-CN" sz="2400" dirty="0" smtClean="0">
                <a:latin typeface="+mn-lt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+mn-lt"/>
                <a:ea typeface="微软雅黑" pitchFamily="34" charset="-122"/>
              </a:rPr>
            </a:br>
            <a:r>
              <a:rPr lang="en-US" altLang="zh-CN" sz="2400" dirty="0" smtClean="0">
                <a:latin typeface="+mn-lt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+mn-lt"/>
                <a:ea typeface="微软雅黑" pitchFamily="34" charset="-122"/>
              </a:rPr>
            </a:br>
            <a:r>
              <a:rPr lang="en-US" altLang="zh-CN" sz="2400" dirty="0" smtClean="0">
                <a:latin typeface="+mn-lt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+mn-lt"/>
                <a:ea typeface="微软雅黑" pitchFamily="34" charset="-122"/>
              </a:rPr>
            </a:br>
            <a:r>
              <a:rPr lang="en-US" altLang="zh-CN" sz="2400" dirty="0" smtClean="0">
                <a:latin typeface="+mn-lt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+mn-lt"/>
                <a:ea typeface="微软雅黑" pitchFamily="34" charset="-122"/>
              </a:rPr>
              <a:t>、  </a:t>
            </a:r>
            <a:r>
              <a:rPr lang="en-US" altLang="zh-CN" sz="2400" dirty="0" smtClean="0">
                <a:latin typeface="+mn-lt"/>
                <a:ea typeface="微软雅黑" pitchFamily="34" charset="-122"/>
              </a:rPr>
              <a:t>RPM</a:t>
            </a:r>
            <a:r>
              <a:rPr lang="zh-CN" altLang="en-US" sz="2400" dirty="0" smtClean="0">
                <a:latin typeface="+mn-lt"/>
                <a:ea typeface="微软雅黑" pitchFamily="34" charset="-122"/>
              </a:rPr>
              <a:t>软件包管理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400" dirty="0">
                <a:latin typeface="+mn-lt"/>
              </a:rPr>
              <a:t/>
            </a:r>
            <a:br>
              <a:rPr lang="en-US" altLang="zh-CN" sz="2400" dirty="0">
                <a:latin typeface="+mn-lt"/>
              </a:rPr>
            </a:br>
            <a:r>
              <a:rPr lang="en-US" altLang="zh-CN" sz="2400" dirty="0" smtClean="0">
                <a:latin typeface="+mn-lt"/>
              </a:rPr>
              <a:t>3</a:t>
            </a:r>
            <a:r>
              <a:rPr lang="zh-CN" altLang="en-US" sz="2400" dirty="0" smtClean="0">
                <a:latin typeface="+mn-lt"/>
              </a:rPr>
              <a:t>、  </a:t>
            </a:r>
            <a:r>
              <a:rPr lang="en-US" altLang="zh-CN" sz="2400" dirty="0" smtClean="0">
                <a:latin typeface="+mn-lt"/>
              </a:rPr>
              <a:t>YUM</a:t>
            </a:r>
            <a:r>
              <a:rPr lang="zh-CN" altLang="en-US" sz="2400" dirty="0" smtClean="0">
                <a:latin typeface="+mn-lt"/>
              </a:rPr>
              <a:t>仓库搭建</a:t>
            </a:r>
            <a:r>
              <a:rPr lang="en-US" altLang="zh-CN" sz="2400" dirty="0" smtClean="0">
                <a:latin typeface="+mn-lt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+mn-lt"/>
                <a:ea typeface="微软雅黑" pitchFamily="34" charset="-122"/>
              </a:rPr>
            </a:br>
            <a:r>
              <a:rPr lang="en-US" altLang="zh-CN" sz="2400" dirty="0" smtClean="0">
                <a:latin typeface="+mn-lt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+mn-lt"/>
                <a:ea typeface="微软雅黑" pitchFamily="34" charset="-122"/>
              </a:rPr>
            </a:br>
            <a:r>
              <a:rPr lang="en-US" altLang="zh-CN" sz="2400" dirty="0">
                <a:latin typeface="+mn-lt"/>
                <a:ea typeface="微软雅黑" pitchFamily="34" charset="-122"/>
              </a:rPr>
              <a:t/>
            </a:r>
            <a:br>
              <a:rPr lang="en-US" altLang="zh-CN" sz="2400" dirty="0">
                <a:latin typeface="+mn-lt"/>
                <a:ea typeface="微软雅黑" pitchFamily="34" charset="-122"/>
              </a:rPr>
            </a:br>
            <a:r>
              <a:rPr lang="en-US" altLang="zh-CN" sz="2400" dirty="0" smtClean="0">
                <a:latin typeface="+mn-lt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+mn-lt"/>
                <a:ea typeface="微软雅黑" pitchFamily="34" charset="-122"/>
              </a:rPr>
              <a:t>、 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+mn-lt"/>
                <a:ea typeface="微软雅黑" pitchFamily="34" charset="-122"/>
              </a:rPr>
              <a:t>源码包编译安装</a:t>
            </a:r>
            <a:r>
              <a:rPr lang="en-US" altLang="zh-CN" sz="2400" dirty="0" smtClean="0">
                <a:latin typeface="+mn-lt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+mn-lt"/>
                <a:ea typeface="微软雅黑" pitchFamily="34" charset="-122"/>
              </a:rPr>
            </a:br>
            <a:r>
              <a:rPr lang="en-US" altLang="zh-CN" sz="2400" dirty="0" smtClean="0">
                <a:latin typeface="+mn-lt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+mn-lt"/>
                <a:ea typeface="微软雅黑" pitchFamily="34" charset="-122"/>
              </a:rPr>
            </a:br>
            <a:r>
              <a:rPr lang="en-US" altLang="zh-CN" sz="2400" dirty="0">
                <a:latin typeface="+mn-lt"/>
              </a:rPr>
              <a:t/>
            </a:r>
            <a:br>
              <a:rPr lang="en-US" altLang="zh-CN" sz="2400" dirty="0">
                <a:latin typeface="+mn-lt"/>
              </a:rPr>
            </a:br>
            <a:r>
              <a:rPr lang="en-US" altLang="zh-CN" sz="2400" dirty="0" smtClean="0">
                <a:latin typeface="+mn-lt"/>
              </a:rPr>
              <a:t>5</a:t>
            </a:r>
            <a:r>
              <a:rPr lang="zh-CN" altLang="en-US" sz="2400" dirty="0" smtClean="0">
                <a:latin typeface="+mn-lt"/>
              </a:rPr>
              <a:t>、  账号管理和组管理</a:t>
            </a:r>
            <a:r>
              <a:rPr lang="en-US" altLang="zh-CN" sz="2400" dirty="0" smtClean="0">
                <a:latin typeface="+mn-lt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+mn-lt"/>
                <a:ea typeface="微软雅黑" pitchFamily="34" charset="-122"/>
              </a:rPr>
            </a:br>
            <a:endParaRPr lang="zh-CN" altLang="en-US" sz="2400" dirty="0">
              <a:latin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536" y="980729"/>
            <a:ext cx="8132440" cy="504055"/>
          </a:xfrm>
        </p:spPr>
        <p:txBody>
          <a:bodyPr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目        录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9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08912" cy="5805263"/>
          </a:xfrm>
        </p:spPr>
        <p:txBody>
          <a:bodyPr/>
          <a:lstStyle/>
          <a:p>
            <a:pPr marL="0">
              <a:buNone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、如何判别用户身份？</a:t>
            </a:r>
            <a:endParaRPr lang="en-US" altLang="zh-CN" sz="32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3200" dirty="0" smtClean="0">
              <a:latin typeface="仿宋" pitchFamily="49" charset="-122"/>
              <a:ea typeface="仿宋" pitchFamily="49" charset="-122"/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3200" dirty="0" smtClean="0">
                <a:sym typeface="Wingdings" pitchFamily="2" charset="2"/>
              </a:rPr>
              <a:t>2</a:t>
            </a:r>
            <a:r>
              <a:rPr lang="zh-CN" altLang="en-US" sz="3200" dirty="0" smtClean="0">
                <a:sym typeface="Wingdings" pitchFamily="2" charset="2"/>
              </a:rPr>
              <a:t>、通过哪些方式来区分访问权限？</a:t>
            </a:r>
          </a:p>
          <a:p>
            <a:pPr marL="0">
              <a:buNone/>
            </a:pPr>
            <a:endParaRPr lang="en-US" altLang="zh-CN" sz="32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3200" dirty="0" smtClean="0">
                <a:sym typeface="Wingdings" pitchFamily="2" charset="2"/>
              </a:rPr>
              <a:t>3</a:t>
            </a:r>
            <a:r>
              <a:rPr lang="zh-CN" altLang="en-US" sz="3200" dirty="0" smtClean="0">
                <a:sym typeface="Wingdings" pitchFamily="2" charset="2"/>
              </a:rPr>
              <a:t>、怎样添加和删除账号？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账号管理和组管理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08912" cy="5805263"/>
          </a:xfrm>
        </p:spPr>
        <p:txBody>
          <a:bodyPr/>
          <a:lstStyle/>
          <a:p>
            <a:pPr marL="0">
              <a:buNone/>
            </a:pPr>
            <a:r>
              <a:rPr lang="zh-CN" altLang="en-US" sz="3200" dirty="0" smtClean="0"/>
              <a:t>本地账号的数据文件</a:t>
            </a:r>
            <a:endParaRPr lang="en-US" altLang="zh-CN" sz="3200" dirty="0" smtClean="0"/>
          </a:p>
          <a:p>
            <a:pPr marL="0">
              <a:buNone/>
            </a:pPr>
            <a:r>
              <a:rPr lang="en-US" altLang="zh-CN" sz="3200" dirty="0" smtClean="0">
                <a:sym typeface="Wingdings" pitchFamily="2" charset="2"/>
              </a:rPr>
              <a:t>-  /etc/</a:t>
            </a:r>
            <a:r>
              <a:rPr lang="en-US" altLang="zh-CN" sz="3200" dirty="0" err="1" smtClean="0">
                <a:sym typeface="Wingdings" pitchFamily="2" charset="2"/>
              </a:rPr>
              <a:t>passwd</a:t>
            </a:r>
            <a:endParaRPr lang="en-US" altLang="zh-CN" sz="3200" dirty="0" smtClean="0">
              <a:sym typeface="Wingdings" pitchFamily="2" charset="2"/>
            </a:endParaRPr>
          </a:p>
          <a:p>
            <a:pPr marL="0">
              <a:buFontTx/>
              <a:buChar char="-"/>
            </a:pPr>
            <a:r>
              <a:rPr lang="en-US" altLang="zh-CN" sz="3200" dirty="0" smtClean="0">
                <a:sym typeface="Wingdings" pitchFamily="2" charset="2"/>
              </a:rPr>
              <a:t>/etc/shadow</a:t>
            </a:r>
          </a:p>
          <a:p>
            <a:pPr marL="0">
              <a:buFontTx/>
              <a:buChar char="-"/>
            </a:pPr>
            <a:r>
              <a:rPr lang="en-US" altLang="zh-CN" sz="3200" dirty="0" smtClean="0">
                <a:sym typeface="Wingdings" pitchFamily="2" charset="2"/>
              </a:rPr>
              <a:t>/etc/group</a:t>
            </a:r>
          </a:p>
          <a:p>
            <a:pPr marL="0">
              <a:buFontTx/>
              <a:buChar char="-"/>
            </a:pPr>
            <a:r>
              <a:rPr lang="en-US" altLang="zh-CN" sz="3200" dirty="0" smtClean="0">
                <a:sym typeface="Wingdings" pitchFamily="2" charset="2"/>
              </a:rPr>
              <a:t>/etc/</a:t>
            </a:r>
            <a:r>
              <a:rPr lang="en-US" altLang="zh-CN" sz="3200" dirty="0" err="1" smtClean="0">
                <a:sym typeface="Wingdings" pitchFamily="2" charset="2"/>
              </a:rPr>
              <a:t>gshadow</a:t>
            </a:r>
            <a:endParaRPr lang="en-US" altLang="zh-CN" sz="32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账号管理和组管理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08912" cy="5805263"/>
          </a:xfrm>
        </p:spPr>
        <p:txBody>
          <a:bodyPr/>
          <a:lstStyle/>
          <a:p>
            <a:pPr marL="0">
              <a:buNone/>
            </a:pPr>
            <a:r>
              <a:rPr lang="en-US" altLang="zh-CN" sz="3200" dirty="0" smtClean="0">
                <a:sym typeface="Wingdings" pitchFamily="2" charset="2"/>
              </a:rPr>
              <a:t> /etc/</a:t>
            </a:r>
            <a:r>
              <a:rPr lang="en-US" altLang="zh-CN" sz="3200" dirty="0" err="1" smtClean="0">
                <a:sym typeface="Wingdings" pitchFamily="2" charset="2"/>
              </a:rPr>
              <a:t>passwd</a:t>
            </a:r>
            <a:r>
              <a:rPr lang="en-US" altLang="zh-CN" sz="3200" dirty="0" smtClean="0">
                <a:sym typeface="Wingdings" pitchFamily="2" charset="2"/>
              </a:rPr>
              <a:t>  </a:t>
            </a:r>
            <a:r>
              <a:rPr lang="zh-CN" altLang="en-US" sz="3200" dirty="0" smtClean="0">
                <a:sym typeface="Wingdings" pitchFamily="2" charset="2"/>
              </a:rPr>
              <a:t>保存用户账号的基本信息</a:t>
            </a:r>
            <a:endParaRPr lang="en-US" altLang="zh-CN" sz="32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2000" dirty="0" smtClean="0">
                <a:sym typeface="Wingdings" pitchFamily="2" charset="2"/>
              </a:rPr>
              <a:t>[</a:t>
            </a:r>
            <a:r>
              <a:rPr lang="en-US" altLang="zh-CN" sz="2000" dirty="0" err="1" smtClean="0">
                <a:sym typeface="Wingdings" pitchFamily="2" charset="2"/>
              </a:rPr>
              <a:t>root@svr5</a:t>
            </a:r>
            <a:r>
              <a:rPr lang="en-US" altLang="zh-CN" sz="2000" dirty="0" smtClean="0">
                <a:sym typeface="Wingdings" pitchFamily="2" charset="2"/>
              </a:rPr>
              <a:t> Desktop]# head -n 1 /etc/</a:t>
            </a:r>
            <a:r>
              <a:rPr lang="en-US" altLang="zh-CN" sz="2000" dirty="0" err="1" smtClean="0">
                <a:sym typeface="Wingdings" pitchFamily="2" charset="2"/>
              </a:rPr>
              <a:t>passwd</a:t>
            </a: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2000" dirty="0" err="1" smtClean="0">
                <a:sym typeface="Wingdings" pitchFamily="2" charset="2"/>
              </a:rPr>
              <a:t>root:x:0:0:root</a:t>
            </a:r>
            <a:r>
              <a:rPr lang="en-US" altLang="zh-CN" sz="2000" dirty="0" smtClean="0">
                <a:sym typeface="Wingdings" pitchFamily="2" charset="2"/>
              </a:rPr>
              <a:t>:/root:/bin/bash</a:t>
            </a: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1800" dirty="0" smtClean="0">
                <a:sym typeface="Wingdings" pitchFamily="2" charset="2"/>
              </a:rPr>
              <a:t>第一个字段  用户账号的名称</a:t>
            </a:r>
            <a:endParaRPr lang="en-US" altLang="zh-CN" sz="18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1800" dirty="0" smtClean="0">
                <a:sym typeface="Wingdings" pitchFamily="2" charset="2"/>
              </a:rPr>
              <a:t>第二个字段  密码字符串或占位符</a:t>
            </a:r>
            <a:r>
              <a:rPr lang="en-US" altLang="zh-CN" sz="1800" dirty="0" smtClean="0">
                <a:sym typeface="Wingdings" pitchFamily="2" charset="2"/>
              </a:rPr>
              <a:t>X</a:t>
            </a:r>
          </a:p>
          <a:p>
            <a:pPr marL="0">
              <a:buNone/>
            </a:pPr>
            <a:r>
              <a:rPr lang="zh-CN" altLang="en-US" sz="1800" dirty="0" smtClean="0">
                <a:sym typeface="Wingdings" pitchFamily="2" charset="2"/>
              </a:rPr>
              <a:t>第三个字段  用户账号的</a:t>
            </a:r>
            <a:r>
              <a:rPr lang="en-US" altLang="zh-CN" sz="1800" dirty="0" err="1" smtClean="0">
                <a:sym typeface="Wingdings" pitchFamily="2" charset="2"/>
              </a:rPr>
              <a:t>UID</a:t>
            </a:r>
            <a:r>
              <a:rPr lang="zh-CN" altLang="en-US" sz="1800" dirty="0" smtClean="0">
                <a:sym typeface="Wingdings" pitchFamily="2" charset="2"/>
              </a:rPr>
              <a:t>号</a:t>
            </a:r>
            <a:endParaRPr lang="en-US" altLang="zh-CN" sz="18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1800" dirty="0" smtClean="0">
                <a:sym typeface="Wingdings" pitchFamily="2" charset="2"/>
              </a:rPr>
              <a:t>第四个字段  所属基本组的</a:t>
            </a:r>
            <a:r>
              <a:rPr lang="en-US" altLang="zh-CN" sz="1800" dirty="0" err="1" smtClean="0">
                <a:sym typeface="Wingdings" pitchFamily="2" charset="2"/>
              </a:rPr>
              <a:t>GID</a:t>
            </a:r>
            <a:r>
              <a:rPr lang="zh-CN" altLang="en-US" sz="1800" dirty="0" smtClean="0">
                <a:sym typeface="Wingdings" pitchFamily="2" charset="2"/>
              </a:rPr>
              <a:t>号</a:t>
            </a:r>
            <a:endParaRPr lang="en-US" altLang="zh-CN" sz="18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1800" dirty="0" smtClean="0">
                <a:sym typeface="Wingdings" pitchFamily="2" charset="2"/>
              </a:rPr>
              <a:t>第五个字段  用户全名</a:t>
            </a:r>
            <a:endParaRPr lang="en-US" altLang="zh-CN" sz="18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1800" dirty="0" smtClean="0">
                <a:sym typeface="Wingdings" pitchFamily="2" charset="2"/>
              </a:rPr>
              <a:t>第六个字段  宿主目录</a:t>
            </a:r>
            <a:r>
              <a:rPr lang="en-US" altLang="zh-CN" sz="1800" dirty="0" smtClean="0">
                <a:sym typeface="Wingdings" pitchFamily="2" charset="2"/>
              </a:rPr>
              <a:t>	</a:t>
            </a:r>
          </a:p>
          <a:p>
            <a:pPr marL="0">
              <a:buNone/>
            </a:pPr>
            <a:r>
              <a:rPr lang="zh-CN" altLang="en-US" sz="1800" dirty="0" smtClean="0">
                <a:sym typeface="Wingdings" pitchFamily="2" charset="2"/>
              </a:rPr>
              <a:t>第七个字段  登录</a:t>
            </a:r>
            <a:r>
              <a:rPr lang="en-US" altLang="zh-CN" sz="1800" dirty="0" smtClean="0">
                <a:sym typeface="Wingdings" pitchFamily="2" charset="2"/>
              </a:rPr>
              <a:t>shell</a:t>
            </a:r>
            <a:r>
              <a:rPr lang="zh-CN" altLang="en-US" sz="1800" dirty="0" smtClean="0">
                <a:sym typeface="Wingdings" pitchFamily="2" charset="2"/>
              </a:rPr>
              <a:t>程序的路径</a:t>
            </a:r>
            <a:endParaRPr lang="en-US" altLang="zh-CN" sz="18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账号管理和组管理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08912" cy="5805263"/>
          </a:xfrm>
        </p:spPr>
        <p:txBody>
          <a:bodyPr/>
          <a:lstStyle/>
          <a:p>
            <a:pPr marL="0">
              <a:buNone/>
            </a:pPr>
            <a:r>
              <a:rPr lang="en-US" altLang="zh-CN" sz="3200" dirty="0" smtClean="0">
                <a:sym typeface="Wingdings" pitchFamily="2" charset="2"/>
              </a:rPr>
              <a:t> /etc/shadow  </a:t>
            </a:r>
            <a:r>
              <a:rPr lang="zh-CN" altLang="en-US" sz="3200" dirty="0" smtClean="0">
                <a:sym typeface="Wingdings" pitchFamily="2" charset="2"/>
              </a:rPr>
              <a:t>保存密码字串</a:t>
            </a:r>
            <a:r>
              <a:rPr lang="en-US" altLang="zh-CN" sz="3200" dirty="0" smtClean="0">
                <a:sym typeface="Wingdings" pitchFamily="2" charset="2"/>
              </a:rPr>
              <a:t>/</a:t>
            </a:r>
            <a:r>
              <a:rPr lang="zh-CN" altLang="en-US" sz="3200" dirty="0" smtClean="0">
                <a:sym typeface="Wingdings" pitchFamily="2" charset="2"/>
              </a:rPr>
              <a:t>有效期等信息</a:t>
            </a:r>
            <a:endParaRPr lang="en-US" altLang="zh-CN" sz="32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2000" dirty="0" smtClean="0">
                <a:sym typeface="Wingdings" pitchFamily="2" charset="2"/>
              </a:rPr>
              <a:t>more  /etc/shadow</a:t>
            </a:r>
          </a:p>
          <a:p>
            <a:pPr marL="0">
              <a:buNone/>
            </a:pPr>
            <a:r>
              <a:rPr lang="en-US" altLang="zh-CN" sz="2000" dirty="0" err="1" smtClean="0">
                <a:sym typeface="Wingdings" pitchFamily="2" charset="2"/>
              </a:rPr>
              <a:t>user1</a:t>
            </a:r>
            <a:r>
              <a:rPr lang="en-US" altLang="zh-CN" sz="2000" dirty="0" smtClean="0">
                <a:sym typeface="Wingdings" pitchFamily="2" charset="2"/>
              </a:rPr>
              <a:t>:!!:16522:0:99999:7:::</a:t>
            </a: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1800" dirty="0" smtClean="0">
                <a:sym typeface="Wingdings" pitchFamily="2" charset="2"/>
              </a:rPr>
              <a:t>第一个字段  账号名称</a:t>
            </a:r>
            <a:endParaRPr lang="en-US" altLang="zh-CN" sz="18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1800" dirty="0" smtClean="0">
                <a:sym typeface="Wingdings" pitchFamily="2" charset="2"/>
              </a:rPr>
              <a:t>第二个字段  加密后的密码字符串</a:t>
            </a:r>
            <a:endParaRPr lang="en-US" altLang="zh-CN" sz="18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1800" dirty="0" smtClean="0">
                <a:sym typeface="Wingdings" pitchFamily="2" charset="2"/>
              </a:rPr>
              <a:t>第三个字段  上次修改密码的时间</a:t>
            </a:r>
            <a:endParaRPr lang="en-US" altLang="zh-CN" sz="18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1800" dirty="0" smtClean="0">
                <a:sym typeface="Wingdings" pitchFamily="2" charset="2"/>
              </a:rPr>
              <a:t>第四个字段  密码的最短有效天数，默认</a:t>
            </a:r>
            <a:r>
              <a:rPr lang="en-US" altLang="zh-CN" sz="1800" dirty="0" smtClean="0">
                <a:sym typeface="Wingdings" pitchFamily="2" charset="2"/>
              </a:rPr>
              <a:t>0</a:t>
            </a:r>
          </a:p>
          <a:p>
            <a:pPr marL="0">
              <a:buNone/>
            </a:pPr>
            <a:r>
              <a:rPr lang="zh-CN" altLang="en-US" sz="1800" dirty="0" smtClean="0">
                <a:sym typeface="Wingdings" pitchFamily="2" charset="2"/>
              </a:rPr>
              <a:t>第五个字段  密码的最长有效天数，默认为</a:t>
            </a:r>
            <a:r>
              <a:rPr lang="en-US" altLang="zh-CN" sz="1800" dirty="0" smtClean="0">
                <a:sym typeface="Wingdings" pitchFamily="2" charset="2"/>
              </a:rPr>
              <a:t>99999</a:t>
            </a:r>
          </a:p>
          <a:p>
            <a:pPr marL="0">
              <a:buNone/>
            </a:pPr>
            <a:r>
              <a:rPr lang="zh-CN" altLang="en-US" sz="1800" dirty="0" smtClean="0">
                <a:sym typeface="Wingdings" pitchFamily="2" charset="2"/>
              </a:rPr>
              <a:t>第六个字段  密码过期前的警告天数，默认</a:t>
            </a:r>
            <a:r>
              <a:rPr lang="en-US" altLang="zh-CN" sz="1800" dirty="0" smtClean="0">
                <a:sym typeface="Wingdings" pitchFamily="2" charset="2"/>
              </a:rPr>
              <a:t>7	</a:t>
            </a:r>
          </a:p>
          <a:p>
            <a:pPr marL="0">
              <a:buNone/>
            </a:pPr>
            <a:r>
              <a:rPr lang="zh-CN" altLang="en-US" sz="1800" dirty="0" smtClean="0">
                <a:sym typeface="Wingdings" pitchFamily="2" charset="2"/>
              </a:rPr>
              <a:t>第七个字段  密码过期后多少天禁用此用户账号</a:t>
            </a:r>
            <a:endParaRPr lang="en-US" altLang="zh-CN" sz="18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1800" dirty="0" smtClean="0">
                <a:sym typeface="Wingdings" pitchFamily="2" charset="2"/>
              </a:rPr>
              <a:t>第八个字段  账号失效时间，默认值为空</a:t>
            </a:r>
            <a:endParaRPr lang="en-US" altLang="zh-CN" sz="18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1800" dirty="0" smtClean="0">
                <a:sym typeface="Wingdings" pitchFamily="2" charset="2"/>
              </a:rPr>
              <a:t>第九个字段  保留字段（未使用）</a:t>
            </a:r>
            <a:endParaRPr lang="en-US" altLang="zh-CN" sz="18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账号管理和组管理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08912" cy="5805263"/>
          </a:xfrm>
        </p:spPr>
        <p:txBody>
          <a:bodyPr/>
          <a:lstStyle/>
          <a:p>
            <a:pPr marL="0">
              <a:buNone/>
            </a:pPr>
            <a:r>
              <a:rPr lang="en-US" altLang="zh-CN" sz="3200" dirty="0" smtClean="0">
                <a:sym typeface="Wingdings" pitchFamily="2" charset="2"/>
              </a:rPr>
              <a:t> </a:t>
            </a:r>
            <a:r>
              <a:rPr lang="zh-CN" altLang="en-US" sz="3200" dirty="0" smtClean="0">
                <a:sym typeface="Wingdings" pitchFamily="2" charset="2"/>
              </a:rPr>
              <a:t>添加用户账号</a:t>
            </a:r>
            <a:endParaRPr lang="en-US" altLang="zh-CN" sz="32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2000" dirty="0" err="1" smtClean="0">
                <a:sym typeface="Wingdings" pitchFamily="2" charset="2"/>
              </a:rPr>
              <a:t>useradd</a:t>
            </a:r>
            <a:r>
              <a:rPr lang="en-US" altLang="zh-CN" sz="2000" dirty="0" smtClean="0">
                <a:sym typeface="Wingdings" pitchFamily="2" charset="2"/>
              </a:rPr>
              <a:t>  [</a:t>
            </a:r>
            <a:r>
              <a:rPr lang="zh-CN" altLang="en-US" sz="2000" dirty="0" smtClean="0">
                <a:sym typeface="Wingdings" pitchFamily="2" charset="2"/>
              </a:rPr>
              <a:t>选项</a:t>
            </a:r>
            <a:r>
              <a:rPr lang="en-US" altLang="zh-CN" sz="2000" dirty="0" smtClean="0">
                <a:sym typeface="Wingdings" pitchFamily="2" charset="2"/>
              </a:rPr>
              <a:t>]  </a:t>
            </a:r>
            <a:r>
              <a:rPr lang="zh-CN" altLang="en-US" sz="2000" dirty="0" smtClean="0">
                <a:sym typeface="Wingdings" pitchFamily="2" charset="2"/>
              </a:rPr>
              <a:t>用户名</a:t>
            </a: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2000" dirty="0" smtClean="0">
                <a:sym typeface="Wingdings" pitchFamily="2" charset="2"/>
              </a:rPr>
              <a:t>常用命令选项</a:t>
            </a: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2000" dirty="0" smtClean="0">
                <a:sym typeface="Wingdings" pitchFamily="2" charset="2"/>
              </a:rPr>
              <a:t>-u  </a:t>
            </a:r>
            <a:r>
              <a:rPr lang="zh-CN" altLang="en-US" sz="2000" dirty="0" smtClean="0">
                <a:sym typeface="Wingdings" pitchFamily="2" charset="2"/>
              </a:rPr>
              <a:t>指定</a:t>
            </a:r>
            <a:r>
              <a:rPr lang="en-US" altLang="zh-CN" sz="2000" dirty="0" err="1" smtClean="0">
                <a:sym typeface="Wingdings" pitchFamily="2" charset="2"/>
              </a:rPr>
              <a:t>UID</a:t>
            </a: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2000" dirty="0" smtClean="0">
                <a:sym typeface="Wingdings" pitchFamily="2" charset="2"/>
              </a:rPr>
              <a:t>-d  </a:t>
            </a:r>
            <a:r>
              <a:rPr lang="zh-CN" altLang="en-US" sz="2000" dirty="0" smtClean="0">
                <a:sym typeface="Wingdings" pitchFamily="2" charset="2"/>
              </a:rPr>
              <a:t>指定宿主目录，缺省为</a:t>
            </a:r>
            <a:r>
              <a:rPr lang="en-US" altLang="zh-CN" sz="2000" dirty="0" smtClean="0">
                <a:sym typeface="Wingdings" pitchFamily="2" charset="2"/>
              </a:rPr>
              <a:t>/home/</a:t>
            </a:r>
            <a:r>
              <a:rPr lang="zh-CN" altLang="en-US" sz="2000" dirty="0" smtClean="0">
                <a:sym typeface="Wingdings" pitchFamily="2" charset="2"/>
              </a:rPr>
              <a:t>用户名</a:t>
            </a: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2000" dirty="0" smtClean="0">
                <a:sym typeface="Wingdings" pitchFamily="2" charset="2"/>
              </a:rPr>
              <a:t>-e  </a:t>
            </a:r>
            <a:r>
              <a:rPr lang="zh-CN" altLang="en-US" sz="2000" dirty="0" smtClean="0">
                <a:sym typeface="Wingdings" pitchFamily="2" charset="2"/>
              </a:rPr>
              <a:t>指定账号失效时间</a:t>
            </a: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2000" dirty="0" smtClean="0">
                <a:sym typeface="Wingdings" pitchFamily="2" charset="2"/>
              </a:rPr>
              <a:t>-g  </a:t>
            </a:r>
            <a:r>
              <a:rPr lang="zh-CN" altLang="en-US" sz="2000" dirty="0" smtClean="0">
                <a:sym typeface="Wingdings" pitchFamily="2" charset="2"/>
              </a:rPr>
              <a:t>指定所属的基本组（组名或</a:t>
            </a:r>
            <a:r>
              <a:rPr lang="en-US" altLang="zh-CN" sz="2000" dirty="0" err="1" smtClean="0">
                <a:sym typeface="Wingdings" pitchFamily="2" charset="2"/>
              </a:rPr>
              <a:t>GID</a:t>
            </a:r>
            <a:r>
              <a:rPr lang="zh-CN" altLang="en-US" sz="2000" dirty="0" smtClean="0">
                <a:sym typeface="Wingdings" pitchFamily="2" charset="2"/>
              </a:rPr>
              <a:t>）</a:t>
            </a: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2000" dirty="0" smtClean="0">
                <a:sym typeface="Wingdings" pitchFamily="2" charset="2"/>
              </a:rPr>
              <a:t>-G  </a:t>
            </a:r>
            <a:r>
              <a:rPr lang="zh-CN" altLang="en-US" sz="2000" dirty="0" smtClean="0">
                <a:sym typeface="Wingdings" pitchFamily="2" charset="2"/>
              </a:rPr>
              <a:t>指定所属的附加组（组名或</a:t>
            </a:r>
            <a:r>
              <a:rPr lang="en-US" altLang="zh-CN" sz="2000" dirty="0" err="1" smtClean="0">
                <a:sym typeface="Wingdings" pitchFamily="2" charset="2"/>
              </a:rPr>
              <a:t>GID</a:t>
            </a:r>
            <a:r>
              <a:rPr lang="zh-CN" altLang="en-US" sz="2000" dirty="0" smtClean="0">
                <a:sym typeface="Wingdings" pitchFamily="2" charset="2"/>
              </a:rPr>
              <a:t>）</a:t>
            </a: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2000" dirty="0" smtClean="0">
                <a:sym typeface="Wingdings" pitchFamily="2" charset="2"/>
              </a:rPr>
              <a:t>-M </a:t>
            </a:r>
            <a:r>
              <a:rPr lang="zh-CN" altLang="en-US" sz="2000" dirty="0" smtClean="0">
                <a:sym typeface="Wingdings" pitchFamily="2" charset="2"/>
              </a:rPr>
              <a:t>不为用户建立并初始化宿主目录</a:t>
            </a: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2000" dirty="0" smtClean="0">
                <a:sym typeface="Wingdings" pitchFamily="2" charset="2"/>
              </a:rPr>
              <a:t>-s  </a:t>
            </a:r>
            <a:r>
              <a:rPr lang="zh-CN" altLang="en-US" sz="2000" dirty="0" smtClean="0">
                <a:sym typeface="Wingdings" pitchFamily="2" charset="2"/>
              </a:rPr>
              <a:t>指定用户的登录</a:t>
            </a:r>
            <a:r>
              <a:rPr lang="en-US" altLang="zh-CN" sz="2000" dirty="0" smtClean="0">
                <a:sym typeface="Wingdings" pitchFamily="2" charset="2"/>
              </a:rPr>
              <a:t>shell</a:t>
            </a: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账号管理和组管理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08912" cy="5805263"/>
          </a:xfrm>
        </p:spPr>
        <p:txBody>
          <a:bodyPr/>
          <a:lstStyle/>
          <a:p>
            <a:pPr marL="0">
              <a:buNone/>
            </a:pPr>
            <a:r>
              <a:rPr lang="en-US" altLang="zh-CN" sz="3200" dirty="0" smtClean="0">
                <a:sym typeface="Wingdings" pitchFamily="2" charset="2"/>
              </a:rPr>
              <a:t> </a:t>
            </a:r>
            <a:r>
              <a:rPr lang="zh-CN" altLang="en-US" sz="3200" dirty="0" smtClean="0">
                <a:sym typeface="Wingdings" pitchFamily="2" charset="2"/>
              </a:rPr>
              <a:t>添加用户账号</a:t>
            </a:r>
            <a:endParaRPr lang="en-US" altLang="zh-CN" sz="32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1600" dirty="0" err="1" smtClean="0">
                <a:sym typeface="Wingdings" pitchFamily="2" charset="2"/>
              </a:rPr>
              <a:t>useradd</a:t>
            </a:r>
            <a:r>
              <a:rPr lang="en-US" altLang="zh-CN" sz="1600" dirty="0" smtClean="0">
                <a:sym typeface="Wingdings" pitchFamily="2" charset="2"/>
              </a:rPr>
              <a:t>  </a:t>
            </a:r>
            <a:r>
              <a:rPr lang="en-US" altLang="zh-CN" sz="1600" dirty="0" err="1" smtClean="0">
                <a:sym typeface="Wingdings" pitchFamily="2" charset="2"/>
              </a:rPr>
              <a:t>user1</a:t>
            </a: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1600" dirty="0" err="1" smtClean="0">
                <a:sym typeface="Wingdings" pitchFamily="2" charset="2"/>
              </a:rPr>
              <a:t>grep</a:t>
            </a:r>
            <a:r>
              <a:rPr lang="en-US" altLang="zh-CN" sz="1600" dirty="0" smtClean="0">
                <a:sym typeface="Wingdings" pitchFamily="2" charset="2"/>
              </a:rPr>
              <a:t> </a:t>
            </a:r>
            <a:r>
              <a:rPr lang="en-US" altLang="zh-CN" sz="1600" dirty="0" err="1" smtClean="0">
                <a:sym typeface="Wingdings" pitchFamily="2" charset="2"/>
              </a:rPr>
              <a:t>user1</a:t>
            </a:r>
            <a:r>
              <a:rPr lang="en-US" altLang="zh-CN" sz="1600" dirty="0" smtClean="0">
                <a:sym typeface="Wingdings" pitchFamily="2" charset="2"/>
              </a:rPr>
              <a:t> /etc/</a:t>
            </a:r>
            <a:r>
              <a:rPr lang="en-US" altLang="zh-CN" sz="1600" dirty="0" err="1" smtClean="0">
                <a:sym typeface="Wingdings" pitchFamily="2" charset="2"/>
              </a:rPr>
              <a:t>passwd</a:t>
            </a:r>
            <a:r>
              <a:rPr lang="en-US" altLang="zh-CN" sz="1600" dirty="0" smtClean="0">
                <a:sym typeface="Wingdings" pitchFamily="2" charset="2"/>
              </a:rPr>
              <a:t>  /etc/shadow</a:t>
            </a:r>
          </a:p>
          <a:p>
            <a:pPr marL="0">
              <a:buNone/>
            </a:pPr>
            <a:r>
              <a:rPr lang="zh-CN" altLang="en-US" sz="1600" dirty="0" smtClean="0">
                <a:sym typeface="Wingdings" pitchFamily="2" charset="2"/>
              </a:rPr>
              <a:t>指定宿主目录</a:t>
            </a: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1600" dirty="0" err="1" smtClean="0">
                <a:sym typeface="Wingdings" pitchFamily="2" charset="2"/>
              </a:rPr>
              <a:t>useradd</a:t>
            </a:r>
            <a:r>
              <a:rPr lang="en-US" altLang="zh-CN" sz="1600" dirty="0" smtClean="0">
                <a:sym typeface="Wingdings" pitchFamily="2" charset="2"/>
              </a:rPr>
              <a:t> –d  /opt/</a:t>
            </a:r>
            <a:r>
              <a:rPr lang="en-US" altLang="zh-CN" sz="1600" dirty="0" err="1" smtClean="0">
                <a:sym typeface="Wingdings" pitchFamily="2" charset="2"/>
              </a:rPr>
              <a:t>user2</a:t>
            </a:r>
            <a:r>
              <a:rPr lang="en-US" altLang="zh-CN" sz="1600" dirty="0" smtClean="0">
                <a:sym typeface="Wingdings" pitchFamily="2" charset="2"/>
              </a:rPr>
              <a:t>  </a:t>
            </a:r>
            <a:r>
              <a:rPr lang="en-US" altLang="zh-CN" sz="1600" dirty="0" err="1" smtClean="0">
                <a:sym typeface="Wingdings" pitchFamily="2" charset="2"/>
              </a:rPr>
              <a:t>user2</a:t>
            </a: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1600" dirty="0" smtClean="0">
                <a:sym typeface="Wingdings" pitchFamily="2" charset="2"/>
              </a:rPr>
              <a:t>指定基本组为</a:t>
            </a:r>
            <a:r>
              <a:rPr lang="en-US" altLang="zh-CN" sz="1600" dirty="0" smtClean="0">
                <a:sym typeface="Wingdings" pitchFamily="2" charset="2"/>
              </a:rPr>
              <a:t>users</a:t>
            </a:r>
          </a:p>
          <a:p>
            <a:pPr marL="0">
              <a:buNone/>
            </a:pPr>
            <a:r>
              <a:rPr lang="en-US" altLang="zh-CN" sz="1600" dirty="0" err="1" smtClean="0">
                <a:sym typeface="Wingdings" pitchFamily="2" charset="2"/>
              </a:rPr>
              <a:t>useradd</a:t>
            </a:r>
            <a:r>
              <a:rPr lang="en-US" altLang="zh-CN" sz="1600" dirty="0" smtClean="0">
                <a:sym typeface="Wingdings" pitchFamily="2" charset="2"/>
              </a:rPr>
              <a:t> –g users  </a:t>
            </a:r>
            <a:r>
              <a:rPr lang="en-US" altLang="zh-CN" sz="1600" dirty="0" err="1" smtClean="0">
                <a:sym typeface="Wingdings" pitchFamily="2" charset="2"/>
              </a:rPr>
              <a:t>user3</a:t>
            </a: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1600" dirty="0" err="1" smtClean="0">
                <a:sym typeface="Wingdings" pitchFamily="2" charset="2"/>
              </a:rPr>
              <a:t>grep</a:t>
            </a:r>
            <a:r>
              <a:rPr lang="en-US" altLang="zh-CN" sz="1600" dirty="0" smtClean="0">
                <a:sym typeface="Wingdings" pitchFamily="2" charset="2"/>
              </a:rPr>
              <a:t> </a:t>
            </a:r>
            <a:r>
              <a:rPr lang="en-US" altLang="zh-CN" sz="1600" dirty="0" err="1" smtClean="0">
                <a:sym typeface="Wingdings" pitchFamily="2" charset="2"/>
              </a:rPr>
              <a:t>user3</a:t>
            </a:r>
            <a:r>
              <a:rPr lang="en-US" altLang="zh-CN" sz="1600" dirty="0" smtClean="0">
                <a:sym typeface="Wingdings" pitchFamily="2" charset="2"/>
              </a:rPr>
              <a:t> /etc/</a:t>
            </a:r>
            <a:r>
              <a:rPr lang="en-US" altLang="zh-CN" sz="1600" dirty="0" err="1" smtClean="0">
                <a:sym typeface="Wingdings" pitchFamily="2" charset="2"/>
              </a:rPr>
              <a:t>passwd</a:t>
            </a: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1600" dirty="0" smtClean="0">
                <a:sym typeface="Wingdings" pitchFamily="2" charset="2"/>
              </a:rPr>
              <a:t>添加用户</a:t>
            </a:r>
            <a:r>
              <a:rPr lang="en-US" altLang="zh-CN" sz="1600" dirty="0" err="1" smtClean="0">
                <a:sym typeface="Wingdings" pitchFamily="2" charset="2"/>
              </a:rPr>
              <a:t>user3</a:t>
            </a:r>
            <a:r>
              <a:rPr lang="zh-CN" altLang="en-US" sz="1600" dirty="0" smtClean="0">
                <a:sym typeface="Wingdings" pitchFamily="2" charset="2"/>
              </a:rPr>
              <a:t>，不创建宿主目录，不用于登录</a:t>
            </a: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1600" dirty="0" err="1" smtClean="0">
                <a:sym typeface="Wingdings" pitchFamily="2" charset="2"/>
              </a:rPr>
              <a:t>useradd</a:t>
            </a:r>
            <a:r>
              <a:rPr lang="en-US" altLang="zh-CN" sz="1600" dirty="0" smtClean="0">
                <a:sym typeface="Wingdings" pitchFamily="2" charset="2"/>
              </a:rPr>
              <a:t> –M  -s /</a:t>
            </a:r>
            <a:r>
              <a:rPr lang="en-US" altLang="zh-CN" sz="1600" dirty="0" err="1" smtClean="0">
                <a:sym typeface="Wingdings" pitchFamily="2" charset="2"/>
              </a:rPr>
              <a:t>sbin</a:t>
            </a:r>
            <a:r>
              <a:rPr lang="en-US" altLang="zh-CN" sz="1600" dirty="0" smtClean="0">
                <a:sym typeface="Wingdings" pitchFamily="2" charset="2"/>
              </a:rPr>
              <a:t>/</a:t>
            </a:r>
            <a:r>
              <a:rPr lang="en-US" altLang="zh-CN" sz="1600" dirty="0" err="1" smtClean="0">
                <a:sym typeface="Wingdings" pitchFamily="2" charset="2"/>
              </a:rPr>
              <a:t>nologin</a:t>
            </a:r>
            <a:r>
              <a:rPr lang="en-US" altLang="zh-CN" sz="1600" dirty="0" smtClean="0">
                <a:sym typeface="Wingdings" pitchFamily="2" charset="2"/>
              </a:rPr>
              <a:t>  </a:t>
            </a:r>
            <a:r>
              <a:rPr lang="en-US" altLang="zh-CN" sz="1600" dirty="0" err="1" smtClean="0">
                <a:sym typeface="Wingdings" pitchFamily="2" charset="2"/>
              </a:rPr>
              <a:t>user3</a:t>
            </a: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1600" dirty="0" smtClean="0">
                <a:sym typeface="Wingdings" pitchFamily="2" charset="2"/>
              </a:rPr>
              <a:t>验证</a:t>
            </a: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1600" dirty="0" err="1" smtClean="0">
                <a:sym typeface="Wingdings" pitchFamily="2" charset="2"/>
              </a:rPr>
              <a:t>ls</a:t>
            </a:r>
            <a:r>
              <a:rPr lang="en-US" altLang="zh-CN" sz="1600" dirty="0" smtClean="0">
                <a:sym typeface="Wingdings" pitchFamily="2" charset="2"/>
              </a:rPr>
              <a:t>  -ld  /home/</a:t>
            </a:r>
            <a:r>
              <a:rPr lang="en-US" altLang="zh-CN" sz="1600" dirty="0" err="1" smtClean="0">
                <a:sym typeface="Wingdings" pitchFamily="2" charset="2"/>
              </a:rPr>
              <a:t>user3</a:t>
            </a:r>
            <a:r>
              <a:rPr lang="en-US" altLang="zh-CN" sz="1600" dirty="0" smtClean="0">
                <a:sym typeface="Wingdings" pitchFamily="2" charset="2"/>
              </a:rPr>
              <a:t> </a:t>
            </a:r>
          </a:p>
          <a:p>
            <a:pPr marL="0">
              <a:buNone/>
            </a:pP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账号管理和组管理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08912" cy="5805263"/>
          </a:xfrm>
        </p:spPr>
        <p:txBody>
          <a:bodyPr/>
          <a:lstStyle/>
          <a:p>
            <a:pPr marL="0">
              <a:buNone/>
            </a:pPr>
            <a:r>
              <a:rPr lang="zh-CN" altLang="en-US" sz="3200" dirty="0" smtClean="0">
                <a:sym typeface="Wingdings" pitchFamily="2" charset="2"/>
              </a:rPr>
              <a:t>设置</a:t>
            </a:r>
            <a:r>
              <a:rPr lang="en-US" altLang="zh-CN" sz="3200" dirty="0" smtClean="0">
                <a:sym typeface="Wingdings" pitchFamily="2" charset="2"/>
              </a:rPr>
              <a:t>/</a:t>
            </a:r>
            <a:r>
              <a:rPr lang="zh-CN" altLang="en-US" sz="3200" dirty="0" smtClean="0">
                <a:sym typeface="Wingdings" pitchFamily="2" charset="2"/>
              </a:rPr>
              <a:t>更改用户口令</a:t>
            </a:r>
            <a:endParaRPr lang="en-US" altLang="zh-CN" sz="32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dirty="0" err="1" smtClean="0">
                <a:sym typeface="Wingdings" pitchFamily="2" charset="2"/>
              </a:rPr>
              <a:t>passwd</a:t>
            </a:r>
            <a:r>
              <a:rPr lang="en-US" altLang="zh-CN" dirty="0" smtClean="0">
                <a:sym typeface="Wingdings" pitchFamily="2" charset="2"/>
              </a:rPr>
              <a:t>   [</a:t>
            </a:r>
            <a:r>
              <a:rPr lang="zh-CN" altLang="en-US" dirty="0" smtClean="0">
                <a:sym typeface="Wingdings" pitchFamily="2" charset="2"/>
              </a:rPr>
              <a:t>选项</a:t>
            </a:r>
            <a:r>
              <a:rPr lang="en-US" altLang="zh-CN" dirty="0" smtClean="0">
                <a:sym typeface="Wingdings" pitchFamily="2" charset="2"/>
              </a:rPr>
              <a:t>]   </a:t>
            </a:r>
            <a:r>
              <a:rPr lang="zh-CN" altLang="en-US" dirty="0" smtClean="0">
                <a:sym typeface="Wingdings" pitchFamily="2" charset="2"/>
              </a:rPr>
              <a:t>用户名</a:t>
            </a:r>
            <a:endParaRPr lang="en-US" altLang="zh-CN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dirty="0" smtClean="0">
                <a:sym typeface="Wingdings" pitchFamily="2" charset="2"/>
              </a:rPr>
              <a:t>常用选项</a:t>
            </a:r>
            <a:endParaRPr lang="en-US" altLang="zh-CN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dirty="0" smtClean="0">
                <a:sym typeface="Wingdings" pitchFamily="2" charset="2"/>
              </a:rPr>
              <a:t>-d  </a:t>
            </a:r>
            <a:r>
              <a:rPr lang="zh-CN" altLang="en-US" dirty="0" smtClean="0">
                <a:sym typeface="Wingdings" pitchFamily="2" charset="2"/>
              </a:rPr>
              <a:t>清空用户的密码，使之能无密码登录</a:t>
            </a:r>
            <a:endParaRPr lang="en-US" altLang="zh-CN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dirty="0" smtClean="0">
                <a:sym typeface="Wingdings" pitchFamily="2" charset="2"/>
              </a:rPr>
              <a:t>-l   </a:t>
            </a:r>
            <a:r>
              <a:rPr lang="zh-CN" altLang="en-US" dirty="0" smtClean="0">
                <a:sym typeface="Wingdings" pitchFamily="2" charset="2"/>
              </a:rPr>
              <a:t>锁定账号</a:t>
            </a:r>
            <a:endParaRPr lang="en-US" altLang="zh-CN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dirty="0" smtClean="0">
                <a:sym typeface="Wingdings" pitchFamily="2" charset="2"/>
              </a:rPr>
              <a:t>-u  </a:t>
            </a:r>
            <a:r>
              <a:rPr lang="zh-CN" altLang="en-US" dirty="0" smtClean="0">
                <a:sym typeface="Wingdings" pitchFamily="2" charset="2"/>
              </a:rPr>
              <a:t>解锁账号</a:t>
            </a:r>
            <a:endParaRPr lang="en-US" altLang="zh-CN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dirty="0" smtClean="0">
                <a:sym typeface="Wingdings" pitchFamily="2" charset="2"/>
              </a:rPr>
              <a:t>-S  </a:t>
            </a:r>
            <a:r>
              <a:rPr lang="zh-CN" altLang="en-US" dirty="0" smtClean="0">
                <a:sym typeface="Wingdings" pitchFamily="2" charset="2"/>
              </a:rPr>
              <a:t>查看用户账号的状态（是否被锁定）</a:t>
            </a:r>
            <a:endParaRPr lang="en-US" altLang="zh-CN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dirty="0" smtClean="0">
                <a:sym typeface="Wingdings" pitchFamily="2" charset="2"/>
              </a:rPr>
              <a:t>--</a:t>
            </a:r>
            <a:r>
              <a:rPr lang="en-US" altLang="zh-CN" dirty="0" err="1" smtClean="0">
                <a:sym typeface="Wingdings" pitchFamily="2" charset="2"/>
              </a:rPr>
              <a:t>stdin</a:t>
            </a:r>
            <a:r>
              <a:rPr lang="en-US" altLang="zh-CN" dirty="0" smtClean="0">
                <a:sym typeface="Wingdings" pitchFamily="2" charset="2"/>
              </a:rPr>
              <a:t>  </a:t>
            </a:r>
            <a:r>
              <a:rPr lang="zh-CN" altLang="en-US" dirty="0" smtClean="0">
                <a:sym typeface="Wingdings" pitchFamily="2" charset="2"/>
              </a:rPr>
              <a:t>从标准输入（比如管道）取密码</a:t>
            </a:r>
            <a:endParaRPr lang="en-US" altLang="zh-CN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账号管理和组管理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08912" cy="5805263"/>
          </a:xfrm>
        </p:spPr>
        <p:txBody>
          <a:bodyPr/>
          <a:lstStyle/>
          <a:p>
            <a:pPr marL="0">
              <a:buNone/>
            </a:pPr>
            <a:r>
              <a:rPr lang="en-US" altLang="zh-CN" sz="3200" dirty="0" smtClean="0">
                <a:sym typeface="Wingdings" pitchFamily="2" charset="2"/>
              </a:rPr>
              <a:t> </a:t>
            </a:r>
            <a:r>
              <a:rPr lang="zh-CN" altLang="en-US" sz="3200" dirty="0" smtClean="0">
                <a:sym typeface="Wingdings" pitchFamily="2" charset="2"/>
              </a:rPr>
              <a:t>设置</a:t>
            </a:r>
            <a:r>
              <a:rPr lang="en-US" altLang="zh-CN" sz="3200" dirty="0" smtClean="0">
                <a:sym typeface="Wingdings" pitchFamily="2" charset="2"/>
              </a:rPr>
              <a:t>/</a:t>
            </a:r>
            <a:r>
              <a:rPr lang="zh-CN" altLang="en-US" sz="3200" dirty="0" smtClean="0">
                <a:sym typeface="Wingdings" pitchFamily="2" charset="2"/>
              </a:rPr>
              <a:t>更改用户口令</a:t>
            </a:r>
            <a:endParaRPr lang="en-US" altLang="zh-CN" sz="32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2000" dirty="0" smtClean="0">
                <a:sym typeface="Wingdings" pitchFamily="2" charset="2"/>
              </a:rPr>
              <a:t>设置用户</a:t>
            </a:r>
            <a:r>
              <a:rPr lang="en-US" altLang="zh-CN" sz="2000" dirty="0" err="1" smtClean="0">
                <a:sym typeface="Wingdings" pitchFamily="2" charset="2"/>
              </a:rPr>
              <a:t>user1</a:t>
            </a:r>
            <a:r>
              <a:rPr lang="zh-CN" altLang="en-US" sz="2000" dirty="0" smtClean="0">
                <a:sym typeface="Wingdings" pitchFamily="2" charset="2"/>
              </a:rPr>
              <a:t>的密码</a:t>
            </a: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2000" dirty="0" err="1" smtClean="0">
                <a:sym typeface="Wingdings" pitchFamily="2" charset="2"/>
              </a:rPr>
              <a:t>passwd</a:t>
            </a:r>
            <a:r>
              <a:rPr lang="en-US" altLang="zh-CN" sz="2000" dirty="0" smtClean="0">
                <a:sym typeface="Wingdings" pitchFamily="2" charset="2"/>
              </a:rPr>
              <a:t>  </a:t>
            </a:r>
            <a:r>
              <a:rPr lang="en-US" altLang="zh-CN" sz="2000" dirty="0" err="1" smtClean="0">
                <a:sym typeface="Wingdings" pitchFamily="2" charset="2"/>
              </a:rPr>
              <a:t>user1</a:t>
            </a: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2000" dirty="0" smtClean="0">
                <a:sym typeface="Wingdings" pitchFamily="2" charset="2"/>
              </a:rPr>
              <a:t>通过</a:t>
            </a:r>
            <a:r>
              <a:rPr lang="en-US" altLang="zh-CN" sz="2000" dirty="0" smtClean="0">
                <a:sym typeface="Wingdings" pitchFamily="2" charset="2"/>
              </a:rPr>
              <a:t>--</a:t>
            </a:r>
            <a:r>
              <a:rPr lang="en-US" altLang="zh-CN" sz="2000" dirty="0" err="1" smtClean="0">
                <a:sym typeface="Wingdings" pitchFamily="2" charset="2"/>
              </a:rPr>
              <a:t>stdin</a:t>
            </a:r>
            <a:r>
              <a:rPr lang="zh-CN" altLang="en-US" sz="2000" dirty="0" smtClean="0">
                <a:sym typeface="Wingdings" pitchFamily="2" charset="2"/>
              </a:rPr>
              <a:t>设置密码免除交互过程</a:t>
            </a: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2000" dirty="0" smtClean="0">
                <a:sym typeface="Wingdings" pitchFamily="2" charset="2"/>
              </a:rPr>
              <a:t>echo  123456  | </a:t>
            </a:r>
            <a:r>
              <a:rPr lang="en-US" altLang="zh-CN" sz="2000" dirty="0" err="1" smtClean="0">
                <a:sym typeface="Wingdings" pitchFamily="2" charset="2"/>
              </a:rPr>
              <a:t>passwd</a:t>
            </a:r>
            <a:r>
              <a:rPr lang="en-US" altLang="zh-CN" sz="2000" dirty="0" smtClean="0">
                <a:sym typeface="Wingdings" pitchFamily="2" charset="2"/>
              </a:rPr>
              <a:t>  --</a:t>
            </a:r>
            <a:r>
              <a:rPr lang="en-US" altLang="zh-CN" sz="2000" dirty="0" err="1" smtClean="0">
                <a:sym typeface="Wingdings" pitchFamily="2" charset="2"/>
              </a:rPr>
              <a:t>stdin</a:t>
            </a:r>
            <a:r>
              <a:rPr lang="en-US" altLang="zh-CN" sz="2000" dirty="0" smtClean="0">
                <a:sym typeface="Wingdings" pitchFamily="2" charset="2"/>
              </a:rPr>
              <a:t>  </a:t>
            </a:r>
            <a:r>
              <a:rPr lang="en-US" altLang="zh-CN" sz="2000" dirty="0" err="1" smtClean="0">
                <a:sym typeface="Wingdings" pitchFamily="2" charset="2"/>
              </a:rPr>
              <a:t>user2</a:t>
            </a: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账号管理和组管理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08912" cy="5805263"/>
          </a:xfrm>
        </p:spPr>
        <p:txBody>
          <a:bodyPr/>
          <a:lstStyle/>
          <a:p>
            <a:pPr marL="0">
              <a:buNone/>
            </a:pPr>
            <a:r>
              <a:rPr lang="en-US" altLang="zh-CN" sz="3200" dirty="0" smtClean="0">
                <a:sym typeface="Wingdings" pitchFamily="2" charset="2"/>
              </a:rPr>
              <a:t> </a:t>
            </a:r>
            <a:r>
              <a:rPr lang="zh-CN" altLang="en-US" sz="3200" dirty="0" smtClean="0">
                <a:sym typeface="Wingdings" pitchFamily="2" charset="2"/>
              </a:rPr>
              <a:t>查询</a:t>
            </a:r>
            <a:r>
              <a:rPr lang="en-US" altLang="zh-CN" sz="3200" dirty="0" smtClean="0">
                <a:sym typeface="Wingdings" pitchFamily="2" charset="2"/>
              </a:rPr>
              <a:t>/</a:t>
            </a:r>
            <a:r>
              <a:rPr lang="zh-CN" altLang="en-US" sz="3200" dirty="0" smtClean="0">
                <a:sym typeface="Wingdings" pitchFamily="2" charset="2"/>
              </a:rPr>
              <a:t>修改</a:t>
            </a:r>
            <a:r>
              <a:rPr lang="en-US" altLang="zh-CN" sz="3200" dirty="0" smtClean="0">
                <a:sym typeface="Wingdings" pitchFamily="2" charset="2"/>
              </a:rPr>
              <a:t>/</a:t>
            </a:r>
            <a:r>
              <a:rPr lang="zh-CN" altLang="en-US" sz="3200" dirty="0" smtClean="0">
                <a:sym typeface="Wingdings" pitchFamily="2" charset="2"/>
              </a:rPr>
              <a:t>删除账号</a:t>
            </a:r>
            <a:endParaRPr lang="en-US" altLang="zh-CN" sz="32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32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1600" dirty="0" smtClean="0">
                <a:sym typeface="Wingdings" pitchFamily="2" charset="2"/>
              </a:rPr>
              <a:t>查询</a:t>
            </a:r>
            <a:r>
              <a:rPr lang="en-US" altLang="zh-CN" sz="1600" dirty="0" err="1" smtClean="0">
                <a:sym typeface="Wingdings" pitchFamily="2" charset="2"/>
              </a:rPr>
              <a:t>user1</a:t>
            </a:r>
            <a:r>
              <a:rPr lang="zh-CN" altLang="en-US" sz="1600" dirty="0" smtClean="0">
                <a:sym typeface="Wingdings" pitchFamily="2" charset="2"/>
              </a:rPr>
              <a:t>账号的详细信息</a:t>
            </a: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1600" dirty="0" smtClean="0">
                <a:sym typeface="Wingdings" pitchFamily="2" charset="2"/>
              </a:rPr>
              <a:t>id  </a:t>
            </a:r>
            <a:r>
              <a:rPr lang="en-US" altLang="zh-CN" sz="1600" dirty="0" err="1" smtClean="0">
                <a:sym typeface="Wingdings" pitchFamily="2" charset="2"/>
              </a:rPr>
              <a:t>user1</a:t>
            </a: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1600" dirty="0" smtClean="0">
                <a:sym typeface="Wingdings" pitchFamily="2" charset="2"/>
              </a:rPr>
              <a:t>修改账户的名称</a:t>
            </a:r>
            <a:r>
              <a:rPr lang="en-US" altLang="zh-CN" sz="1600" dirty="0" smtClean="0">
                <a:sym typeface="Wingdings" pitchFamily="2" charset="2"/>
              </a:rPr>
              <a:t>,</a:t>
            </a:r>
            <a:r>
              <a:rPr lang="zh-CN" altLang="en-US" sz="1600" dirty="0" smtClean="0">
                <a:sym typeface="Wingdings" pitchFamily="2" charset="2"/>
              </a:rPr>
              <a:t>把名叫</a:t>
            </a:r>
            <a:r>
              <a:rPr lang="en-US" altLang="zh-CN" sz="1600" dirty="0" err="1" smtClean="0">
                <a:sym typeface="Wingdings" pitchFamily="2" charset="2"/>
              </a:rPr>
              <a:t>u1</a:t>
            </a:r>
            <a:r>
              <a:rPr lang="zh-CN" altLang="en-US" sz="1600" dirty="0" smtClean="0">
                <a:sym typeface="Wingdings" pitchFamily="2" charset="2"/>
              </a:rPr>
              <a:t>的账号改名为</a:t>
            </a:r>
            <a:r>
              <a:rPr lang="en-US" altLang="zh-CN" sz="1600" dirty="0" err="1" smtClean="0">
                <a:sym typeface="Wingdings" pitchFamily="2" charset="2"/>
              </a:rPr>
              <a:t>u6</a:t>
            </a:r>
            <a:r>
              <a:rPr lang="zh-CN" altLang="en-US" sz="1600" smtClean="0">
                <a:sym typeface="Wingdings" pitchFamily="2" charset="2"/>
              </a:rPr>
              <a:t>，其他信息不变</a:t>
            </a: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1600" dirty="0" err="1" smtClean="0">
                <a:sym typeface="Wingdings" pitchFamily="2" charset="2"/>
              </a:rPr>
              <a:t>usermod</a:t>
            </a:r>
            <a:r>
              <a:rPr lang="en-US" altLang="zh-CN" sz="1600" dirty="0" smtClean="0">
                <a:sym typeface="Wingdings" pitchFamily="2" charset="2"/>
              </a:rPr>
              <a:t> –l  </a:t>
            </a:r>
            <a:r>
              <a:rPr lang="en-US" altLang="zh-CN" sz="1600" dirty="0" err="1" smtClean="0">
                <a:sym typeface="Wingdings" pitchFamily="2" charset="2"/>
              </a:rPr>
              <a:t>u6</a:t>
            </a:r>
            <a:r>
              <a:rPr lang="en-US" altLang="zh-CN" sz="1600" dirty="0" smtClean="0">
                <a:sym typeface="Wingdings" pitchFamily="2" charset="2"/>
              </a:rPr>
              <a:t>   </a:t>
            </a:r>
            <a:r>
              <a:rPr lang="en-US" altLang="zh-CN" sz="1600" dirty="0" err="1" smtClean="0">
                <a:sym typeface="Wingdings" pitchFamily="2" charset="2"/>
              </a:rPr>
              <a:t>u1</a:t>
            </a: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1600" dirty="0" smtClean="0">
                <a:sym typeface="Wingdings" pitchFamily="2" charset="2"/>
              </a:rPr>
              <a:t>将用户的登录</a:t>
            </a:r>
            <a:r>
              <a:rPr lang="en-US" altLang="zh-CN" sz="1600" dirty="0" smtClean="0">
                <a:sym typeface="Wingdings" pitchFamily="2" charset="2"/>
              </a:rPr>
              <a:t>shell</a:t>
            </a:r>
            <a:r>
              <a:rPr lang="zh-CN" altLang="en-US" sz="1600" dirty="0" smtClean="0">
                <a:sym typeface="Wingdings" pitchFamily="2" charset="2"/>
              </a:rPr>
              <a:t>改为</a:t>
            </a:r>
            <a:r>
              <a:rPr lang="en-US" altLang="zh-CN" sz="1600" dirty="0" smtClean="0">
                <a:sym typeface="Wingdings" pitchFamily="2" charset="2"/>
              </a:rPr>
              <a:t>/bin/bash</a:t>
            </a:r>
          </a:p>
          <a:p>
            <a:pPr marL="0">
              <a:buNone/>
            </a:pPr>
            <a:r>
              <a:rPr lang="en-US" altLang="zh-CN" sz="1600" dirty="0" err="1" smtClean="0">
                <a:sym typeface="Wingdings" pitchFamily="2" charset="2"/>
              </a:rPr>
              <a:t>usermod</a:t>
            </a:r>
            <a:r>
              <a:rPr lang="en-US" altLang="zh-CN" sz="1600" dirty="0" smtClean="0">
                <a:sym typeface="Wingdings" pitchFamily="2" charset="2"/>
              </a:rPr>
              <a:t> –s  /bin/bash  /</a:t>
            </a:r>
            <a:r>
              <a:rPr lang="en-US" altLang="zh-CN" sz="1600" dirty="0" err="1" smtClean="0">
                <a:sym typeface="Wingdings" pitchFamily="2" charset="2"/>
              </a:rPr>
              <a:t>user03</a:t>
            </a: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1600" dirty="0" err="1" smtClean="0">
                <a:sym typeface="Wingdings" pitchFamily="2" charset="2"/>
              </a:rPr>
              <a:t>grep</a:t>
            </a:r>
            <a:r>
              <a:rPr lang="en-US" altLang="zh-CN" sz="1600" dirty="0" smtClean="0">
                <a:sym typeface="Wingdings" pitchFamily="2" charset="2"/>
              </a:rPr>
              <a:t>  </a:t>
            </a:r>
            <a:r>
              <a:rPr lang="en-US" altLang="zh-CN" sz="1600" dirty="0" err="1" smtClean="0">
                <a:sym typeface="Wingdings" pitchFamily="2" charset="2"/>
              </a:rPr>
              <a:t>user03</a:t>
            </a:r>
            <a:r>
              <a:rPr lang="en-US" altLang="zh-CN" sz="1600" dirty="0" smtClean="0">
                <a:sym typeface="Wingdings" pitchFamily="2" charset="2"/>
              </a:rPr>
              <a:t>  /etc/</a:t>
            </a:r>
            <a:r>
              <a:rPr lang="en-US" altLang="zh-CN" sz="1600" dirty="0" err="1" smtClean="0">
                <a:sym typeface="Wingdings" pitchFamily="2" charset="2"/>
              </a:rPr>
              <a:t>passwd</a:t>
            </a: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1600" dirty="0" smtClean="0">
                <a:sym typeface="Wingdings" pitchFamily="2" charset="2"/>
              </a:rPr>
              <a:t>删除账号</a:t>
            </a:r>
            <a:r>
              <a:rPr lang="en-US" altLang="zh-CN" sz="1600" dirty="0" smtClean="0">
                <a:sym typeface="Wingdings" pitchFamily="2" charset="2"/>
              </a:rPr>
              <a:t>, -r</a:t>
            </a:r>
            <a:r>
              <a:rPr lang="zh-CN" altLang="en-US" sz="1600" dirty="0" smtClean="0">
                <a:sym typeface="Wingdings" pitchFamily="2" charset="2"/>
              </a:rPr>
              <a:t>选项表示宿主目录</a:t>
            </a:r>
            <a:r>
              <a:rPr lang="en-US" altLang="zh-CN" sz="1600" dirty="0" smtClean="0">
                <a:sym typeface="Wingdings" pitchFamily="2" charset="2"/>
              </a:rPr>
              <a:t>/</a:t>
            </a:r>
            <a:r>
              <a:rPr lang="zh-CN" altLang="en-US" sz="1600" dirty="0" smtClean="0">
                <a:sym typeface="Wingdings" pitchFamily="2" charset="2"/>
              </a:rPr>
              <a:t>用户邮件也一并删除</a:t>
            </a: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1600" dirty="0" err="1" smtClean="0">
                <a:sym typeface="Wingdings" pitchFamily="2" charset="2"/>
              </a:rPr>
              <a:t>userdel</a:t>
            </a:r>
            <a:r>
              <a:rPr lang="en-US" altLang="zh-CN" sz="1600" dirty="0" smtClean="0">
                <a:sym typeface="Wingdings" pitchFamily="2" charset="2"/>
              </a:rPr>
              <a:t> –r  </a:t>
            </a:r>
            <a:r>
              <a:rPr lang="en-US" altLang="zh-CN" sz="1600" dirty="0" err="1" smtClean="0">
                <a:sym typeface="Wingdings" pitchFamily="2" charset="2"/>
              </a:rPr>
              <a:t>user02</a:t>
            </a: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16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账号管理和组管理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08912" cy="5805263"/>
          </a:xfrm>
        </p:spPr>
        <p:txBody>
          <a:bodyPr/>
          <a:lstStyle/>
          <a:p>
            <a:pPr marL="0">
              <a:buNone/>
            </a:pPr>
            <a:r>
              <a:rPr lang="zh-CN" altLang="en-US" sz="3200" dirty="0" smtClean="0"/>
              <a:t>组账号文件解析</a:t>
            </a:r>
            <a:endParaRPr lang="en-US" altLang="zh-CN" sz="3200" dirty="0" smtClean="0"/>
          </a:p>
          <a:p>
            <a:pPr marL="0">
              <a:buNone/>
            </a:pPr>
            <a:r>
              <a:rPr lang="en-US" altLang="zh-CN" sz="3200" dirty="0" smtClean="0">
                <a:sym typeface="Wingdings" pitchFamily="2" charset="2"/>
              </a:rPr>
              <a:t>/etc/group  </a:t>
            </a:r>
            <a:r>
              <a:rPr lang="zh-CN" altLang="en-US" sz="3200" dirty="0" smtClean="0">
                <a:sym typeface="Wingdings" pitchFamily="2" charset="2"/>
              </a:rPr>
              <a:t>保存组账号的基本信息</a:t>
            </a:r>
            <a:endParaRPr lang="en-US" altLang="zh-CN" sz="3200" dirty="0" smtClean="0">
              <a:sym typeface="Wingdings" pitchFamily="2" charset="2"/>
            </a:endParaRPr>
          </a:p>
          <a:p>
            <a:pPr marL="0">
              <a:buNone/>
            </a:pPr>
            <a:endParaRPr lang="en-US" altLang="zh-CN" sz="32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en-US" altLang="zh-CN" sz="1800" dirty="0" smtClean="0">
                <a:sym typeface="Wingdings" pitchFamily="2" charset="2"/>
              </a:rPr>
              <a:t>head -1 /etc/group</a:t>
            </a:r>
          </a:p>
          <a:p>
            <a:pPr marL="0">
              <a:buNone/>
            </a:pPr>
            <a:r>
              <a:rPr lang="en-US" altLang="zh-CN" sz="1800" dirty="0" err="1" smtClean="0">
                <a:sym typeface="Wingdings" pitchFamily="2" charset="2"/>
              </a:rPr>
              <a:t>root:x:0</a:t>
            </a:r>
            <a:r>
              <a:rPr lang="en-US" altLang="zh-CN" sz="1800" dirty="0" smtClean="0">
                <a:sym typeface="Wingdings" pitchFamily="2" charset="2"/>
              </a:rPr>
              <a:t>:</a:t>
            </a:r>
          </a:p>
          <a:p>
            <a:pPr marL="0">
              <a:buNone/>
            </a:pPr>
            <a:endParaRPr lang="en-US" altLang="zh-CN" sz="18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1800" dirty="0" smtClean="0">
                <a:sym typeface="Wingdings" pitchFamily="2" charset="2"/>
              </a:rPr>
              <a:t>第一个字段  组账号的名称</a:t>
            </a:r>
            <a:endParaRPr lang="en-US" altLang="zh-CN" sz="18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1800" dirty="0" smtClean="0">
                <a:sym typeface="Wingdings" pitchFamily="2" charset="2"/>
              </a:rPr>
              <a:t>第二个字段  密码占位符</a:t>
            </a:r>
            <a:r>
              <a:rPr lang="en-US" altLang="zh-CN" sz="1800" dirty="0" smtClean="0">
                <a:sym typeface="Wingdings" pitchFamily="2" charset="2"/>
              </a:rPr>
              <a:t>x</a:t>
            </a:r>
          </a:p>
          <a:p>
            <a:pPr marL="0">
              <a:buNone/>
            </a:pPr>
            <a:r>
              <a:rPr lang="zh-CN" altLang="en-US" sz="1800" dirty="0" smtClean="0">
                <a:sym typeface="Wingdings" pitchFamily="2" charset="2"/>
              </a:rPr>
              <a:t>第三个字段  组账号的</a:t>
            </a:r>
            <a:r>
              <a:rPr lang="en-US" altLang="zh-CN" sz="1800" dirty="0" err="1" smtClean="0">
                <a:sym typeface="Wingdings" pitchFamily="2" charset="2"/>
              </a:rPr>
              <a:t>GID</a:t>
            </a:r>
            <a:endParaRPr lang="en-US" altLang="zh-CN" sz="1800" dirty="0" smtClean="0">
              <a:sym typeface="Wingdings" pitchFamily="2" charset="2"/>
            </a:endParaRPr>
          </a:p>
          <a:p>
            <a:pPr marL="0">
              <a:buNone/>
            </a:pPr>
            <a:r>
              <a:rPr lang="zh-CN" altLang="en-US" sz="1800" dirty="0" smtClean="0">
                <a:sym typeface="Wingdings" pitchFamily="2" charset="2"/>
              </a:rPr>
              <a:t>第四个字段  本组的成员用户列表</a:t>
            </a:r>
            <a:endParaRPr lang="en-US" altLang="zh-CN" sz="1800" dirty="0" smtClean="0">
              <a:sym typeface="Wingdings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账号管理和组管理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344816" cy="560431"/>
          </a:xfrm>
        </p:spPr>
        <p:txBody>
          <a:bodyPr/>
          <a:lstStyle/>
          <a:p>
            <a:r>
              <a:rPr lang="zh-CN" altLang="en-US" sz="3600" dirty="0" smtClean="0"/>
              <a:t>光盘文件的使用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67544" y="1052737"/>
            <a:ext cx="8208912" cy="50909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RHEL6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x86_64</a:t>
            </a:r>
            <a:r>
              <a:rPr lang="en-US" altLang="zh-CN" dirty="0" smtClean="0"/>
              <a:t>)</a:t>
            </a:r>
            <a:r>
              <a:rPr lang="zh-CN" altLang="en-US" dirty="0" smtClean="0"/>
              <a:t>光盘结构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- </a:t>
            </a:r>
            <a:r>
              <a:rPr lang="en-US" altLang="zh-CN" dirty="0" err="1" smtClean="0"/>
              <a:t>EFI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 </a:t>
            </a:r>
            <a:r>
              <a:rPr lang="en-US" altLang="zh-CN" dirty="0" err="1" smtClean="0"/>
              <a:t>HighAvailability</a:t>
            </a:r>
            <a:r>
              <a:rPr lang="en-US" altLang="zh-CN" dirty="0" smtClean="0"/>
              <a:t> //</a:t>
            </a:r>
            <a:r>
              <a:rPr lang="zh-CN" altLang="en-US" dirty="0" smtClean="0"/>
              <a:t>高可用相关软件包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- images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marL="0" indent="0">
              <a:buFontTx/>
              <a:buChar char="-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isolinux</a:t>
            </a:r>
            <a:endParaRPr lang="en-US" altLang="zh-CN" dirty="0" smtClean="0"/>
          </a:p>
          <a:p>
            <a:pPr marL="0" indent="0">
              <a:buFontTx/>
              <a:buChar char="-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LoadBalancer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负载均衡相关软件包</a:t>
            </a:r>
            <a:endParaRPr lang="en-US" altLang="zh-CN" dirty="0" smtClean="0"/>
          </a:p>
          <a:p>
            <a:pPr marL="0" indent="0">
              <a:buFontTx/>
              <a:buChar char="-"/>
            </a:pPr>
            <a:r>
              <a:rPr lang="en-US" altLang="zh-CN" dirty="0" smtClean="0"/>
              <a:t> Packages	     //</a:t>
            </a:r>
            <a:r>
              <a:rPr lang="zh-CN" altLang="en-US" dirty="0" smtClean="0"/>
              <a:t>真正存放所有软件包位置</a:t>
            </a:r>
            <a:endParaRPr lang="en-US" altLang="zh-CN" dirty="0" smtClean="0"/>
          </a:p>
          <a:p>
            <a:pPr marL="0" indent="0">
              <a:buFontTx/>
              <a:buChar char="-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repodata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pPr marL="0" indent="0">
              <a:buFontTx/>
              <a:buChar char="-"/>
            </a:pPr>
            <a:r>
              <a:rPr lang="en-US" altLang="zh-CN" dirty="0" smtClean="0"/>
              <a:t> Server	     //</a:t>
            </a:r>
            <a:r>
              <a:rPr lang="zh-CN" altLang="en-US" dirty="0" smtClean="0"/>
              <a:t>常用软件包</a:t>
            </a:r>
            <a:endParaRPr lang="en-US" altLang="zh-CN" dirty="0" smtClean="0"/>
          </a:p>
          <a:p>
            <a:pPr marL="0" indent="0">
              <a:buFontTx/>
              <a:buChar char="-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ScalableFileSystem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可扩展的文件系统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 </a:t>
            </a:r>
            <a:r>
              <a:rPr lang="en-US" altLang="zh-CN" dirty="0" err="1" smtClean="0"/>
              <a:t>ResilientStorage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3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08912" cy="5805263"/>
          </a:xfrm>
        </p:spPr>
        <p:txBody>
          <a:bodyPr/>
          <a:lstStyle/>
          <a:p>
            <a:pPr marL="0">
              <a:buNone/>
            </a:pPr>
            <a:r>
              <a:rPr lang="zh-CN" altLang="en-US" sz="3200" dirty="0" smtClean="0"/>
              <a:t>添加组账号</a:t>
            </a:r>
            <a:endParaRPr lang="en-US" altLang="zh-CN" sz="3200" dirty="0" smtClean="0"/>
          </a:p>
          <a:p>
            <a:pPr marL="0">
              <a:buNone/>
            </a:pPr>
            <a:endParaRPr lang="en-US" altLang="zh-CN" sz="3200" dirty="0" smtClean="0"/>
          </a:p>
          <a:p>
            <a:pPr marL="0">
              <a:buNone/>
            </a:pPr>
            <a:r>
              <a:rPr lang="en-US" altLang="zh-CN" sz="3200" dirty="0" err="1" smtClean="0"/>
              <a:t>groupadd</a:t>
            </a:r>
            <a:r>
              <a:rPr lang="en-US" altLang="zh-CN" sz="3200" dirty="0" smtClean="0"/>
              <a:t>  [-g  </a:t>
            </a:r>
            <a:r>
              <a:rPr lang="en-US" altLang="zh-CN" sz="3200" dirty="0" err="1" smtClean="0"/>
              <a:t>GID</a:t>
            </a:r>
            <a:r>
              <a:rPr lang="en-US" altLang="zh-CN" sz="3200" dirty="0" smtClean="0"/>
              <a:t>]   </a:t>
            </a:r>
            <a:r>
              <a:rPr lang="zh-CN" altLang="en-US" sz="3200" dirty="0" smtClean="0"/>
              <a:t>组名</a:t>
            </a:r>
            <a:endParaRPr lang="en-US" altLang="zh-CN" sz="3200" dirty="0" smtClean="0"/>
          </a:p>
          <a:p>
            <a:pPr marL="0">
              <a:buNone/>
            </a:pPr>
            <a:endParaRPr lang="en-US" altLang="zh-CN" sz="3200" dirty="0" smtClean="0"/>
          </a:p>
          <a:p>
            <a:pPr marL="0">
              <a:buNone/>
            </a:pPr>
            <a:r>
              <a:rPr lang="zh-CN" altLang="en-US" dirty="0" smtClean="0"/>
              <a:t>添加一个组</a:t>
            </a:r>
            <a:r>
              <a:rPr lang="en-US" altLang="zh-CN" dirty="0" err="1" smtClean="0"/>
              <a:t>mygrp</a:t>
            </a:r>
            <a:r>
              <a:rPr lang="zh-CN" altLang="en-US" smtClean="0"/>
              <a:t>并指定</a:t>
            </a:r>
            <a:r>
              <a:rPr lang="en-US" altLang="zh-CN" dirty="0" err="1" smtClean="0"/>
              <a:t>GID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600</a:t>
            </a:r>
          </a:p>
          <a:p>
            <a:pPr marL="0">
              <a:buNone/>
            </a:pPr>
            <a:r>
              <a:rPr lang="en-US" altLang="zh-CN" dirty="0" err="1" smtClean="0"/>
              <a:t>groupadd</a:t>
            </a:r>
            <a:r>
              <a:rPr lang="en-US" altLang="zh-CN" dirty="0" smtClean="0"/>
              <a:t>  -g  600  </a:t>
            </a:r>
            <a:r>
              <a:rPr lang="en-US" altLang="zh-CN" dirty="0" err="1" smtClean="0"/>
              <a:t>mygrp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账号管理和组管理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08912" cy="5805263"/>
          </a:xfrm>
        </p:spPr>
        <p:txBody>
          <a:bodyPr/>
          <a:lstStyle/>
          <a:p>
            <a:pPr marL="0">
              <a:buNone/>
            </a:pPr>
            <a:r>
              <a:rPr lang="zh-CN" altLang="en-US" sz="3200" dirty="0" smtClean="0"/>
              <a:t>组成员管理</a:t>
            </a:r>
            <a:endParaRPr lang="en-US" altLang="zh-CN" sz="3200" dirty="0" smtClean="0"/>
          </a:p>
          <a:p>
            <a:pPr marL="0">
              <a:buNone/>
            </a:pPr>
            <a:endParaRPr lang="en-US" altLang="zh-CN" sz="3200" dirty="0" smtClean="0"/>
          </a:p>
          <a:p>
            <a:pPr marL="0">
              <a:buNone/>
            </a:pPr>
            <a:r>
              <a:rPr lang="en-US" altLang="zh-CN" sz="3200" dirty="0" err="1" smtClean="0"/>
              <a:t>gpasswd</a:t>
            </a:r>
            <a:r>
              <a:rPr lang="en-US" altLang="zh-CN" sz="3200" dirty="0" smtClean="0"/>
              <a:t>  [</a:t>
            </a:r>
            <a:r>
              <a:rPr lang="zh-CN" altLang="en-US" sz="3200" dirty="0" smtClean="0"/>
              <a:t>选项</a:t>
            </a:r>
            <a:r>
              <a:rPr lang="en-US" altLang="zh-CN" sz="3200" dirty="0" smtClean="0"/>
              <a:t>]   </a:t>
            </a:r>
            <a:r>
              <a:rPr lang="zh-CN" altLang="en-US" sz="3200" dirty="0" smtClean="0"/>
              <a:t>组名</a:t>
            </a:r>
            <a:endParaRPr lang="en-US" altLang="zh-CN" sz="3200" dirty="0" smtClean="0"/>
          </a:p>
          <a:p>
            <a:pPr marL="0">
              <a:buNone/>
            </a:pPr>
            <a:endParaRPr lang="en-US" altLang="zh-CN" sz="3200" dirty="0" smtClean="0"/>
          </a:p>
          <a:p>
            <a:pPr marL="0">
              <a:buNone/>
            </a:pPr>
            <a:r>
              <a:rPr lang="zh-CN" altLang="en-US" dirty="0" smtClean="0"/>
              <a:t>常用命令选项</a:t>
            </a:r>
            <a:endParaRPr lang="en-US" altLang="zh-CN" dirty="0" smtClean="0"/>
          </a:p>
          <a:p>
            <a:pPr marL="0">
              <a:buNone/>
            </a:pPr>
            <a:r>
              <a:rPr lang="en-US" altLang="zh-CN" dirty="0" smtClean="0"/>
              <a:t>-A  </a:t>
            </a:r>
            <a:r>
              <a:rPr lang="zh-CN" altLang="en-US" dirty="0" smtClean="0"/>
              <a:t>定义组管理员列表</a:t>
            </a:r>
            <a:endParaRPr lang="en-US" altLang="zh-CN" dirty="0" smtClean="0"/>
          </a:p>
          <a:p>
            <a:pPr marL="0">
              <a:buNone/>
            </a:pPr>
            <a:r>
              <a:rPr lang="en-US" altLang="zh-CN" dirty="0" smtClean="0"/>
              <a:t>-a  </a:t>
            </a:r>
            <a:r>
              <a:rPr lang="zh-CN" altLang="en-US" dirty="0" smtClean="0"/>
              <a:t>添加组成员，每次只能加一个</a:t>
            </a:r>
            <a:endParaRPr lang="en-US" altLang="zh-CN" dirty="0" smtClean="0"/>
          </a:p>
          <a:p>
            <a:pPr marL="0">
              <a:buNone/>
            </a:pPr>
            <a:r>
              <a:rPr lang="en-US" altLang="zh-CN" dirty="0" smtClean="0"/>
              <a:t>-d  </a:t>
            </a:r>
            <a:r>
              <a:rPr lang="zh-CN" altLang="en-US" dirty="0" smtClean="0"/>
              <a:t>删除组成员，每次只能删一个</a:t>
            </a:r>
            <a:endParaRPr lang="en-US" altLang="zh-CN" dirty="0" smtClean="0"/>
          </a:p>
          <a:p>
            <a:pPr marL="0">
              <a:buNone/>
            </a:pPr>
            <a:r>
              <a:rPr lang="en-US" altLang="zh-CN" dirty="0" smtClean="0"/>
              <a:t>-M  </a:t>
            </a:r>
            <a:r>
              <a:rPr lang="zh-CN" altLang="en-US" dirty="0" smtClean="0"/>
              <a:t>定义组成员用户列表，可设置多个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账号管理和组管理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08912" cy="5805263"/>
          </a:xfrm>
        </p:spPr>
        <p:txBody>
          <a:bodyPr/>
          <a:lstStyle/>
          <a:p>
            <a:pPr marL="0">
              <a:buNone/>
            </a:pPr>
            <a:r>
              <a:rPr lang="zh-CN" altLang="en-US" sz="3200" dirty="0" smtClean="0"/>
              <a:t>组成员管理</a:t>
            </a:r>
            <a:endParaRPr lang="en-US" altLang="zh-CN" sz="3200" dirty="0" smtClean="0"/>
          </a:p>
          <a:p>
            <a:pPr marL="0">
              <a:buNone/>
            </a:pPr>
            <a:endParaRPr lang="en-US" altLang="zh-CN" sz="3200" dirty="0" smtClean="0"/>
          </a:p>
          <a:p>
            <a:pPr marL="0">
              <a:buNone/>
            </a:pPr>
            <a:r>
              <a:rPr lang="en-US" altLang="zh-CN" sz="3200" dirty="0" err="1" smtClean="0"/>
              <a:t>gpasswd</a:t>
            </a:r>
            <a:r>
              <a:rPr lang="en-US" altLang="zh-CN" sz="3200" dirty="0" smtClean="0"/>
              <a:t>  [</a:t>
            </a:r>
            <a:r>
              <a:rPr lang="zh-CN" altLang="en-US" sz="3200" dirty="0" smtClean="0"/>
              <a:t>选项</a:t>
            </a:r>
            <a:r>
              <a:rPr lang="en-US" altLang="zh-CN" sz="3200" dirty="0" smtClean="0"/>
              <a:t>]   </a:t>
            </a:r>
            <a:r>
              <a:rPr lang="zh-CN" altLang="en-US" sz="3200" dirty="0" smtClean="0"/>
              <a:t>组名</a:t>
            </a:r>
            <a:endParaRPr lang="en-US" altLang="zh-CN" sz="3200" dirty="0" smtClean="0"/>
          </a:p>
          <a:p>
            <a:pPr marL="0">
              <a:buNone/>
            </a:pPr>
            <a:endParaRPr lang="en-US" altLang="zh-CN" sz="1600" dirty="0" smtClean="0"/>
          </a:p>
          <a:p>
            <a:pPr marL="0">
              <a:buNone/>
            </a:pPr>
            <a:r>
              <a:rPr lang="zh-CN" altLang="en-US" sz="1600" dirty="0" smtClean="0"/>
              <a:t>添加组成员列表</a:t>
            </a:r>
            <a:endParaRPr lang="en-US" altLang="zh-CN" sz="1600" dirty="0" smtClean="0"/>
          </a:p>
          <a:p>
            <a:pPr marL="0">
              <a:buNone/>
            </a:pPr>
            <a:r>
              <a:rPr lang="en-US" altLang="zh-CN" sz="1600" dirty="0" err="1" smtClean="0"/>
              <a:t>gpasswd</a:t>
            </a:r>
            <a:r>
              <a:rPr lang="en-US" altLang="zh-CN" sz="1600" dirty="0" smtClean="0"/>
              <a:t> –M  </a:t>
            </a:r>
            <a:r>
              <a:rPr lang="en-US" altLang="zh-CN" sz="1600" dirty="0" err="1" smtClean="0"/>
              <a:t>user1,user2,user3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mygrp</a:t>
            </a:r>
            <a:endParaRPr lang="en-US" altLang="zh-CN" sz="1600" dirty="0" smtClean="0"/>
          </a:p>
          <a:p>
            <a:pPr marL="0">
              <a:buNone/>
            </a:pPr>
            <a:endParaRPr lang="en-US" altLang="zh-CN" sz="1600" dirty="0" smtClean="0"/>
          </a:p>
          <a:p>
            <a:pPr marL="0">
              <a:buNone/>
            </a:pPr>
            <a:r>
              <a:rPr lang="zh-CN" altLang="en-US" sz="1600" dirty="0" smtClean="0"/>
              <a:t>验证</a:t>
            </a:r>
            <a:endParaRPr lang="en-US" altLang="zh-CN" sz="1600" dirty="0" smtClean="0"/>
          </a:p>
          <a:p>
            <a:pPr marL="0">
              <a:buNone/>
            </a:pPr>
            <a:r>
              <a:rPr lang="en-US" altLang="zh-CN" sz="1600" dirty="0" err="1" smtClean="0"/>
              <a:t>grep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mygrp</a:t>
            </a:r>
            <a:r>
              <a:rPr lang="en-US" altLang="zh-CN" sz="1600" dirty="0" smtClean="0"/>
              <a:t> /etc/</a:t>
            </a:r>
            <a:r>
              <a:rPr lang="en-US" altLang="zh-CN" sz="1600" dirty="0" err="1" smtClean="0"/>
              <a:t>gshadow</a:t>
            </a:r>
            <a:r>
              <a:rPr lang="en-US" altLang="zh-CN" sz="1600" dirty="0" smtClean="0"/>
              <a:t> </a:t>
            </a:r>
          </a:p>
          <a:p>
            <a:pPr marL="0">
              <a:buNone/>
            </a:pPr>
            <a:endParaRPr lang="en-US" altLang="zh-CN" sz="1600" dirty="0" smtClean="0"/>
          </a:p>
          <a:p>
            <a:pPr marL="0">
              <a:buNone/>
            </a:pPr>
            <a:r>
              <a:rPr lang="zh-CN" altLang="en-US" sz="1600" dirty="0" smtClean="0"/>
              <a:t>从</a:t>
            </a:r>
            <a:r>
              <a:rPr lang="en-US" altLang="zh-CN" sz="1600" dirty="0" err="1" smtClean="0"/>
              <a:t>mygrp</a:t>
            </a:r>
            <a:r>
              <a:rPr lang="zh-CN" altLang="en-US" sz="1600" dirty="0" smtClean="0"/>
              <a:t>这个组中删除</a:t>
            </a:r>
            <a:r>
              <a:rPr lang="en-US" altLang="zh-CN" sz="1600" dirty="0" err="1" smtClean="0"/>
              <a:t>user1</a:t>
            </a:r>
            <a:r>
              <a:rPr lang="zh-CN" altLang="en-US" sz="1600" dirty="0" smtClean="0"/>
              <a:t>用户</a:t>
            </a:r>
            <a:endParaRPr lang="en-US" altLang="zh-CN" sz="1600" dirty="0" smtClean="0"/>
          </a:p>
          <a:p>
            <a:pPr marL="0">
              <a:buNone/>
            </a:pPr>
            <a:r>
              <a:rPr lang="en-US" altLang="zh-CN" sz="1600" dirty="0" err="1" smtClean="0"/>
              <a:t>gpasswd</a:t>
            </a:r>
            <a:r>
              <a:rPr lang="en-US" altLang="zh-CN" sz="1600" dirty="0" smtClean="0"/>
              <a:t> –d  </a:t>
            </a:r>
            <a:r>
              <a:rPr lang="en-US" altLang="zh-CN" sz="1600" dirty="0" err="1" smtClean="0"/>
              <a:t>user1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mygrp</a:t>
            </a:r>
            <a:r>
              <a:rPr lang="en-US" altLang="zh-CN" sz="1600" dirty="0" smtClean="0"/>
              <a:t> </a:t>
            </a:r>
          </a:p>
          <a:p>
            <a:pPr marL="0">
              <a:buNone/>
            </a:pPr>
            <a:endParaRPr lang="en-US" altLang="zh-CN" sz="1600" dirty="0" smtClean="0"/>
          </a:p>
          <a:p>
            <a:pPr marL="0">
              <a:buNone/>
            </a:pPr>
            <a:endParaRPr lang="en-US" altLang="zh-CN" sz="1600" dirty="0" smtClean="0"/>
          </a:p>
          <a:p>
            <a:pPr marL="0">
              <a:buNone/>
            </a:pPr>
            <a:endParaRPr lang="en-US" altLang="zh-CN" sz="1600" dirty="0" smtClean="0"/>
          </a:p>
          <a:p>
            <a:pPr marL="0">
              <a:buNone/>
            </a:pPr>
            <a:endParaRPr lang="en-US" altLang="zh-CN" sz="1600" dirty="0" smtClean="0"/>
          </a:p>
          <a:p>
            <a:pPr marL="0">
              <a:buNone/>
            </a:pP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账号管理和组管理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08912" cy="5805263"/>
          </a:xfrm>
        </p:spPr>
        <p:txBody>
          <a:bodyPr/>
          <a:lstStyle/>
          <a:p>
            <a:pPr marL="0">
              <a:buNone/>
            </a:pPr>
            <a:r>
              <a:rPr lang="zh-CN" altLang="en-US" sz="3200" dirty="0" smtClean="0"/>
              <a:t>删除用户组</a:t>
            </a:r>
            <a:endParaRPr lang="en-US" altLang="zh-CN" sz="3200" dirty="0" smtClean="0"/>
          </a:p>
          <a:p>
            <a:pPr marL="0">
              <a:buNone/>
            </a:pPr>
            <a:endParaRPr lang="en-US" altLang="zh-CN" sz="3200" dirty="0" smtClean="0"/>
          </a:p>
          <a:p>
            <a:pPr marL="0">
              <a:buNone/>
            </a:pPr>
            <a:r>
              <a:rPr lang="en-US" altLang="zh-CN" sz="3200" dirty="0" err="1" smtClean="0"/>
              <a:t>groupdel</a:t>
            </a:r>
            <a:r>
              <a:rPr lang="en-US" altLang="zh-CN" sz="3200" dirty="0" smtClean="0"/>
              <a:t>   </a:t>
            </a:r>
            <a:r>
              <a:rPr lang="zh-CN" altLang="en-US" sz="3200" dirty="0" smtClean="0"/>
              <a:t>组名</a:t>
            </a:r>
            <a:endParaRPr lang="en-US" altLang="zh-CN" sz="3200" dirty="0" smtClean="0"/>
          </a:p>
          <a:p>
            <a:pPr marL="0">
              <a:buNone/>
            </a:pPr>
            <a:r>
              <a:rPr lang="zh-CN" altLang="en-US" sz="3200" dirty="0" smtClean="0"/>
              <a:t>删除的目标组不能是用户的基本组</a:t>
            </a:r>
            <a:endParaRPr lang="en-US" altLang="zh-CN" sz="3200" dirty="0" smtClean="0"/>
          </a:p>
          <a:p>
            <a:pPr marL="0">
              <a:buNone/>
            </a:pPr>
            <a:endParaRPr lang="en-US" altLang="zh-CN" sz="1600" dirty="0" smtClean="0"/>
          </a:p>
          <a:p>
            <a:pPr marL="0">
              <a:buNone/>
            </a:pPr>
            <a:r>
              <a:rPr lang="zh-CN" altLang="en-US" sz="1600" dirty="0" smtClean="0"/>
              <a:t>查看组信息</a:t>
            </a:r>
            <a:endParaRPr lang="en-US" altLang="zh-CN" sz="1600" dirty="0" smtClean="0"/>
          </a:p>
          <a:p>
            <a:pPr marL="0">
              <a:buNone/>
            </a:pPr>
            <a:r>
              <a:rPr lang="en-US" altLang="zh-CN" sz="1600" dirty="0" err="1" smtClean="0"/>
              <a:t>grep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mygrp</a:t>
            </a:r>
            <a:r>
              <a:rPr lang="en-US" altLang="zh-CN" sz="1600" dirty="0" smtClean="0"/>
              <a:t> /etc/group</a:t>
            </a:r>
          </a:p>
          <a:p>
            <a:pPr marL="0">
              <a:buNone/>
            </a:pPr>
            <a:endParaRPr lang="en-US" altLang="zh-CN" sz="1600" dirty="0" smtClean="0"/>
          </a:p>
          <a:p>
            <a:pPr marL="0">
              <a:buNone/>
            </a:pPr>
            <a:r>
              <a:rPr lang="zh-CN" altLang="en-US" sz="1600" dirty="0" smtClean="0"/>
              <a:t>删除组</a:t>
            </a:r>
            <a:endParaRPr lang="en-US" altLang="zh-CN" sz="1600" dirty="0" smtClean="0"/>
          </a:p>
          <a:p>
            <a:pPr marL="0">
              <a:buNone/>
            </a:pPr>
            <a:r>
              <a:rPr lang="en-US" altLang="zh-CN" sz="1600" dirty="0" err="1" smtClean="0"/>
              <a:t>groupdel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mygrp</a:t>
            </a:r>
            <a:endParaRPr lang="en-US" altLang="zh-CN" sz="1600" dirty="0" smtClean="0"/>
          </a:p>
          <a:p>
            <a:pPr marL="0">
              <a:buNone/>
            </a:pPr>
            <a:endParaRPr lang="en-US" altLang="zh-CN" sz="1600" dirty="0" smtClean="0"/>
          </a:p>
          <a:p>
            <a:pPr marL="0">
              <a:buNone/>
            </a:pPr>
            <a:endParaRPr lang="en-US" altLang="zh-CN" sz="1600" dirty="0" smtClean="0"/>
          </a:p>
          <a:p>
            <a:pPr marL="0">
              <a:buNone/>
            </a:pPr>
            <a:endParaRPr lang="en-US" altLang="zh-CN" sz="1600" dirty="0" smtClean="0"/>
          </a:p>
          <a:p>
            <a:pPr marL="0">
              <a:buNone/>
            </a:pPr>
            <a:endParaRPr lang="en-US" altLang="zh-CN" sz="1600" dirty="0" smtClean="0"/>
          </a:p>
          <a:p>
            <a:pPr marL="0">
              <a:buNone/>
            </a:pP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账号管理和组管理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1560" y="1628801"/>
            <a:ext cx="7772400" cy="1500187"/>
          </a:xfrm>
        </p:spPr>
        <p:txBody>
          <a:bodyPr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</a:rPr>
              <a:t>Thank you!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30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344816" cy="560431"/>
          </a:xfrm>
        </p:spPr>
        <p:txBody>
          <a:bodyPr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挂载光盘设备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67544" y="1052737"/>
            <a:ext cx="8208912" cy="50909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下的光驱设备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/dev/</a:t>
            </a:r>
            <a:r>
              <a:rPr lang="en-US" altLang="zh-CN" dirty="0" err="1" smtClean="0"/>
              <a:t>cdrom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/dev/</a:t>
            </a:r>
            <a:r>
              <a:rPr lang="en-US" altLang="zh-CN" dirty="0" err="1" smtClean="0"/>
              <a:t>sr0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ls</a:t>
            </a:r>
            <a:r>
              <a:rPr lang="en-US" altLang="zh-CN" dirty="0" smtClean="0"/>
              <a:t> -l /dev/</a:t>
            </a:r>
            <a:r>
              <a:rPr lang="en-US" altLang="zh-CN" dirty="0" err="1" smtClean="0"/>
              <a:t>cdrom</a:t>
            </a:r>
            <a:r>
              <a:rPr lang="en-US" altLang="zh-CN" dirty="0" smtClean="0"/>
              <a:t>   #</a:t>
            </a:r>
            <a:r>
              <a:rPr lang="zh-CN" altLang="en-US" dirty="0" smtClean="0"/>
              <a:t>快捷方式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、挂载、卸载操作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 </a:t>
            </a:r>
            <a:r>
              <a:rPr lang="zh-CN" altLang="en-US" dirty="0" smtClean="0"/>
              <a:t>挂载  </a:t>
            </a:r>
            <a:r>
              <a:rPr lang="en-US" altLang="zh-CN" dirty="0" smtClean="0"/>
              <a:t>mount  </a:t>
            </a:r>
            <a:r>
              <a:rPr lang="zh-CN" altLang="en-US" dirty="0" smtClean="0"/>
              <a:t>设备名  挂载点</a:t>
            </a:r>
            <a:endParaRPr lang="en-US" altLang="zh-CN" dirty="0" smtClean="0"/>
          </a:p>
          <a:p>
            <a:pPr marL="0" indent="0">
              <a:buFontTx/>
              <a:buChar char="-"/>
            </a:pPr>
            <a:r>
              <a:rPr lang="zh-CN" altLang="en-US" dirty="0" smtClean="0"/>
              <a:t>卸载</a:t>
            </a:r>
            <a:r>
              <a:rPr lang="en-US" altLang="zh-CN" dirty="0" smtClean="0"/>
              <a:t>	 </a:t>
            </a:r>
            <a:r>
              <a:rPr lang="en-US" altLang="zh-CN" dirty="0" err="1" smtClean="0"/>
              <a:t>umount</a:t>
            </a:r>
            <a:r>
              <a:rPr lang="en-US" altLang="zh-CN" dirty="0" smtClean="0"/>
              <a:t>  </a:t>
            </a:r>
            <a:r>
              <a:rPr lang="zh-CN" altLang="en-US" dirty="0" smtClean="0"/>
              <a:t>设备名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挂载点</a:t>
            </a:r>
            <a:r>
              <a:rPr lang="en-US" altLang="zh-CN" dirty="0" smtClean="0"/>
              <a:t>)</a:t>
            </a:r>
          </a:p>
          <a:p>
            <a:pPr marL="0" indent="0">
              <a:buFontTx/>
              <a:buChar char="-"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fuser –k </a:t>
            </a:r>
            <a:r>
              <a:rPr lang="zh-CN" altLang="en-US" dirty="0" smtClean="0"/>
              <a:t>挂载设备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3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344816" cy="560431"/>
          </a:xfrm>
        </p:spPr>
        <p:txBody>
          <a:bodyPr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挂载光盘设备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67544" y="1052737"/>
            <a:ext cx="8208912" cy="50909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、触发挂载</a:t>
            </a:r>
            <a:endParaRPr lang="en-US" altLang="zh-CN" dirty="0" smtClean="0"/>
          </a:p>
          <a:p>
            <a:pPr marL="0" indent="0">
              <a:buFontTx/>
              <a:buChar char="-"/>
            </a:pPr>
            <a:r>
              <a:rPr lang="zh-CN" altLang="en-US" dirty="0" smtClean="0"/>
              <a:t> 当访问</a:t>
            </a:r>
            <a:r>
              <a:rPr lang="en-US" altLang="zh-CN" dirty="0" smtClean="0"/>
              <a:t>/misc/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目录是系统自动挂上光盘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ls</a:t>
            </a:r>
            <a:r>
              <a:rPr lang="en-US" altLang="zh-CN" dirty="0" smtClean="0"/>
              <a:t>      /misc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cd</a:t>
            </a:r>
            <a:r>
              <a:rPr lang="en-US" altLang="zh-CN" dirty="0" smtClean="0"/>
              <a:t>    /</a:t>
            </a:r>
            <a:r>
              <a:rPr lang="en-US" altLang="zh-CN" dirty="0" smtClean="0"/>
              <a:t>misc/</a:t>
            </a:r>
            <a:r>
              <a:rPr lang="en-US" altLang="zh-CN" dirty="0" err="1" smtClean="0"/>
              <a:t>cd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、开机自动挂载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</a:t>
            </a:r>
            <a:r>
              <a:rPr lang="en-US" altLang="zh-CN" dirty="0" smtClean="0"/>
              <a:t>im /etc/</a:t>
            </a:r>
            <a:r>
              <a:rPr lang="en-US" altLang="zh-CN" dirty="0" err="1" smtClean="0"/>
              <a:t>fstab</a:t>
            </a:r>
            <a:endParaRPr lang="en-US" altLang="zh-CN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3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344816" cy="560431"/>
          </a:xfrm>
        </p:spPr>
        <p:txBody>
          <a:bodyPr/>
          <a:lstStyle/>
          <a:p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RPM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软件包管理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67544" y="1052737"/>
            <a:ext cx="8208912" cy="50909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Linux</a:t>
            </a:r>
            <a:r>
              <a:rPr lang="zh-CN" altLang="en-US" dirty="0" smtClean="0"/>
              <a:t>中的软件安装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、常见的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软件包是啥样子的？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、如何查询</a:t>
            </a:r>
            <a:r>
              <a:rPr lang="en-US" altLang="zh-CN" dirty="0" smtClean="0"/>
              <a:t>\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\</a:t>
            </a:r>
            <a:r>
              <a:rPr lang="zh-CN" altLang="en-US" dirty="0" smtClean="0"/>
              <a:t>卸载软件程序？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3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344816" cy="560431"/>
          </a:xfrm>
        </p:spPr>
        <p:txBody>
          <a:bodyPr/>
          <a:lstStyle/>
          <a:p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RPM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软件包管理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68313" y="1052511"/>
          <a:ext cx="8207376" cy="518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1439"/>
                <a:gridCol w="6335937"/>
              </a:tblGrid>
              <a:tr h="12962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rpm</a:t>
                      </a:r>
                      <a:r>
                        <a:rPr lang="zh-CN" altLang="en-US" dirty="0" smtClean="0"/>
                        <a:t>软件包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扩展名为</a:t>
                      </a:r>
                      <a:r>
                        <a:rPr lang="en-US" altLang="zh-CN" dirty="0" smtClean="0"/>
                        <a:t>.rpm</a:t>
                      </a:r>
                      <a:r>
                        <a:rPr lang="zh-CN" altLang="en-US" baseline="0" dirty="0" smtClean="0"/>
                        <a:t>  适用于</a:t>
                      </a:r>
                      <a:r>
                        <a:rPr lang="en-US" altLang="zh-CN" baseline="0" dirty="0" err="1" smtClean="0"/>
                        <a:t>RedHat</a:t>
                      </a:r>
                      <a:r>
                        <a:rPr lang="zh-CN" altLang="en-US" baseline="0" dirty="0" smtClean="0"/>
                        <a:t>系列</a:t>
                      </a:r>
                      <a:endParaRPr lang="zh-CN" altLang="en-US" dirty="0"/>
                    </a:p>
                  </a:txBody>
                  <a:tcPr/>
                </a:tc>
              </a:tr>
              <a:tr h="12962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deb</a:t>
                      </a:r>
                      <a:r>
                        <a:rPr lang="zh-CN" altLang="en-US" dirty="0" smtClean="0"/>
                        <a:t>软件包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扩展名为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deb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适用于</a:t>
                      </a:r>
                      <a:r>
                        <a:rPr lang="en-US" altLang="zh-CN" dirty="0" err="1" smtClean="0"/>
                        <a:t>Debian</a:t>
                      </a:r>
                      <a:r>
                        <a:rPr lang="zh-CN" altLang="en-US" dirty="0" smtClean="0"/>
                        <a:t>系列</a:t>
                      </a:r>
                      <a:endParaRPr lang="zh-CN" altLang="en-US" dirty="0"/>
                    </a:p>
                  </a:txBody>
                  <a:tcPr/>
                </a:tc>
              </a:tr>
              <a:tr h="12962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源代码软件包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通常以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tar.gz</a:t>
                      </a:r>
                      <a:r>
                        <a:rPr lang="en-US" altLang="zh-CN" dirty="0" smtClean="0"/>
                        <a:t>    .</a:t>
                      </a:r>
                      <a:r>
                        <a:rPr lang="en-US" altLang="zh-CN" dirty="0" err="1" smtClean="0"/>
                        <a:t>tar.bz2</a:t>
                      </a:r>
                      <a:r>
                        <a:rPr lang="zh-CN" altLang="en-US" dirty="0" smtClean="0"/>
                        <a:t>格式的压缩包提供包含程序的原始代码文件</a:t>
                      </a:r>
                      <a:endParaRPr lang="zh-CN" altLang="en-US" dirty="0"/>
                    </a:p>
                  </a:txBody>
                  <a:tcPr/>
                </a:tc>
              </a:tr>
              <a:tr h="12962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提供</a:t>
                      </a:r>
                      <a:r>
                        <a:rPr lang="en-US" altLang="zh-CN" dirty="0" err="1" smtClean="0"/>
                        <a:t>install.sh</a:t>
                      </a:r>
                      <a:r>
                        <a:rPr lang="en-US" altLang="zh-CN" dirty="0" smtClean="0"/>
                        <a:t>   setup</a:t>
                      </a:r>
                      <a:r>
                        <a:rPr lang="en-US" altLang="zh-CN" baseline="0" dirty="0" smtClean="0"/>
                        <a:t>    </a:t>
                      </a:r>
                      <a:r>
                        <a:rPr lang="en-US" altLang="zh-CN" baseline="0" dirty="0" err="1" smtClean="0"/>
                        <a:t>*.bin</a:t>
                      </a:r>
                      <a:r>
                        <a:rPr lang="en-US" altLang="zh-CN" baseline="0" dirty="0" smtClean="0"/>
                        <a:t>    </a:t>
                      </a:r>
                      <a:r>
                        <a:rPr lang="en-US" altLang="zh-CN" baseline="0" dirty="0" err="1" smtClean="0"/>
                        <a:t>*.pl</a:t>
                      </a:r>
                      <a:r>
                        <a:rPr lang="zh-CN" altLang="en-US" baseline="0" dirty="0" smtClean="0"/>
                        <a:t>等安装文件绿色免安装，提供已编译好的程序和相关文件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344816" cy="560431"/>
          </a:xfrm>
        </p:spPr>
        <p:txBody>
          <a:bodyPr/>
          <a:lstStyle/>
          <a:p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RPM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软件包管理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67544" y="1052737"/>
            <a:ext cx="8208912" cy="50909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RPM</a:t>
            </a:r>
            <a:r>
              <a:rPr lang="zh-CN" altLang="en-US" dirty="0" smtClean="0"/>
              <a:t>包管理机制（</a:t>
            </a:r>
            <a:r>
              <a:rPr lang="en-US" altLang="zh-CN" dirty="0" smtClean="0"/>
              <a:t>RPM Package Manager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、由红帽公司提出，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SUSE</a:t>
            </a:r>
            <a:r>
              <a:rPr lang="zh-CN" altLang="en-US" dirty="0" smtClean="0"/>
              <a:t>等系列采用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、建立集中数据库，记录软件包安装</a:t>
            </a:r>
            <a:r>
              <a:rPr lang="en-US" altLang="zh-CN" dirty="0" smtClean="0"/>
              <a:t>\</a:t>
            </a:r>
            <a:r>
              <a:rPr lang="zh-CN" altLang="en-US" dirty="0" smtClean="0"/>
              <a:t>卸载等变化信息，分析软件包依赖关系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ls</a:t>
            </a:r>
            <a:r>
              <a:rPr lang="en-US" altLang="zh-CN" dirty="0" smtClean="0"/>
              <a:t>  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/lib/rpm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RPM</a:t>
            </a:r>
            <a:r>
              <a:rPr lang="zh-CN" altLang="en-US" dirty="0" smtClean="0"/>
              <a:t>包文件名特征</a:t>
            </a:r>
            <a:endParaRPr lang="en-US" altLang="zh-CN" dirty="0" smtClean="0"/>
          </a:p>
          <a:p>
            <a:pPr marL="0" indent="0">
              <a:buFontTx/>
              <a:buChar char="-"/>
            </a:pPr>
            <a:r>
              <a:rPr lang="zh-CN" altLang="en-US" dirty="0" smtClean="0"/>
              <a:t>  软件名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版本信息</a:t>
            </a:r>
            <a:r>
              <a:rPr lang="en-US" altLang="zh-CN" dirty="0" smtClean="0"/>
              <a:t>.</a:t>
            </a:r>
            <a:r>
              <a:rPr lang="zh-CN" altLang="en-US" dirty="0" smtClean="0"/>
              <a:t>操作系统</a:t>
            </a:r>
            <a:r>
              <a:rPr lang="en-US" altLang="zh-CN" dirty="0" smtClean="0"/>
              <a:t>.</a:t>
            </a:r>
            <a:r>
              <a:rPr lang="zh-CN" altLang="en-US" dirty="0" smtClean="0"/>
              <a:t>硬件架构</a:t>
            </a:r>
            <a:r>
              <a:rPr lang="en-US" altLang="zh-CN" dirty="0" smtClean="0"/>
              <a:t>.rpm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firefox</a:t>
            </a:r>
            <a:r>
              <a:rPr lang="en-US" altLang="zh-CN" dirty="0" smtClean="0"/>
              <a:t>-10.0.12-</a:t>
            </a:r>
            <a:r>
              <a:rPr lang="en-US" altLang="zh-CN" dirty="0" err="1" smtClean="0"/>
              <a:t>1.el6_3.i686.rpm</a:t>
            </a:r>
            <a:endParaRPr lang="en-US" altLang="zh-CN" dirty="0" smtClean="0"/>
          </a:p>
          <a:p>
            <a:pPr marL="0" indent="0">
              <a:buFontTx/>
              <a:buChar char="-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3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344816" cy="560431"/>
          </a:xfrm>
        </p:spPr>
        <p:txBody>
          <a:bodyPr/>
          <a:lstStyle/>
          <a:p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RPM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软件包管理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67544" y="1052737"/>
            <a:ext cx="8208912" cy="50909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查询</a:t>
            </a:r>
            <a:r>
              <a:rPr lang="en-US" altLang="zh-CN" dirty="0" smtClean="0"/>
              <a:t>rpm</a:t>
            </a:r>
            <a:r>
              <a:rPr lang="zh-CN" altLang="en-US" dirty="0" smtClean="0"/>
              <a:t>软件包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、查询已经安装的</a:t>
            </a:r>
            <a:r>
              <a:rPr lang="en-US" altLang="zh-CN" sz="2000" dirty="0" smtClean="0"/>
              <a:t>RPM</a:t>
            </a:r>
            <a:r>
              <a:rPr lang="zh-CN" altLang="en-US" sz="2000" dirty="0" smtClean="0"/>
              <a:t>软件包信息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rpm   -q[</a:t>
            </a:r>
            <a:r>
              <a:rPr lang="zh-CN" altLang="en-US" sz="2000" dirty="0" smtClean="0"/>
              <a:t>子选项</a:t>
            </a:r>
            <a:r>
              <a:rPr lang="en-US" altLang="zh-CN" sz="2000" dirty="0" smtClean="0"/>
              <a:t>]   [</a:t>
            </a:r>
            <a:r>
              <a:rPr lang="zh-CN" altLang="en-US" sz="2000" dirty="0" smtClean="0"/>
              <a:t>软件包名称</a:t>
            </a:r>
            <a:r>
              <a:rPr lang="en-US" altLang="zh-CN" sz="2000" dirty="0" smtClean="0"/>
              <a:t>]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常用的子选项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-a  </a:t>
            </a:r>
            <a:r>
              <a:rPr lang="zh-CN" altLang="en-US" sz="2000" dirty="0" smtClean="0"/>
              <a:t>列出所有已安装的软件包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查看指定软件的详细信息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-l   </a:t>
            </a:r>
            <a:r>
              <a:rPr lang="zh-CN" altLang="en-US" sz="2000" dirty="0" smtClean="0"/>
              <a:t>查看指定软件的文件安装清单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-f   </a:t>
            </a:r>
            <a:r>
              <a:rPr lang="zh-CN" altLang="en-US" sz="2000" dirty="0" smtClean="0"/>
              <a:t>查询指定的文件或目录是由哪个软件包生成的</a:t>
            </a:r>
            <a:r>
              <a:rPr lang="en-US" altLang="zh-CN" sz="2000" dirty="0" smtClean="0"/>
              <a:t> </a:t>
            </a:r>
          </a:p>
          <a:p>
            <a:pPr marL="0" indent="0">
              <a:buNone/>
            </a:pPr>
            <a:r>
              <a:rPr lang="en-US" altLang="zh-CN" sz="2000" dirty="0" smtClean="0"/>
              <a:t>-c  -d  </a:t>
            </a:r>
            <a:r>
              <a:rPr lang="zh-CN" altLang="en-US" sz="2000" dirty="0" smtClean="0"/>
              <a:t>仅列出清单中的配置</a:t>
            </a:r>
            <a:r>
              <a:rPr lang="en-US" altLang="zh-CN" sz="2000" dirty="0" smtClean="0"/>
              <a:t>\</a:t>
            </a:r>
            <a:r>
              <a:rPr lang="zh-CN" altLang="en-US" sz="2000" dirty="0" smtClean="0"/>
              <a:t>文档文件</a:t>
            </a:r>
            <a:r>
              <a:rPr lang="en-US" altLang="zh-CN" sz="2000" dirty="0" smtClean="0"/>
              <a:t>  </a:t>
            </a:r>
          </a:p>
          <a:p>
            <a:pPr marL="0" indent="0">
              <a:buNone/>
            </a:pPr>
            <a:r>
              <a:rPr lang="en-US" altLang="zh-CN" sz="2000" dirty="0" smtClean="0"/>
              <a:t> 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spcFirstLastPara="1" wrap="square" rtlCol="0" fromWordArt="1" anchor="ctr">
        <a:noAutofit/>
      </a:bodyPr>
      <a:lstStyle>
        <a:defPPr algn="ctr">
          <a:defRPr sz="1400" kern="10" smtClean="0">
            <a:ln w="9525">
              <a:solidFill>
                <a:srgbClr val="000000"/>
              </a:solidFill>
              <a:round/>
              <a:headEnd/>
              <a:tailEnd/>
            </a:ln>
            <a:solidFill>
              <a:srgbClr val="000000"/>
            </a:solidFill>
            <a:latin typeface="+mj-ea"/>
            <a:ea typeface="+mj-ea"/>
            <a:cs typeface="Arial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母板</Template>
  <TotalTime>3802</TotalTime>
  <Words>2730</Words>
  <Application>Microsoft Office PowerPoint</Application>
  <PresentationFormat>全屏显示(4:3)</PresentationFormat>
  <Paragraphs>429</Paragraphs>
  <Slides>34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母板</vt:lpstr>
      <vt:lpstr>谢君  2015-03-30</vt:lpstr>
      <vt:lpstr>1、  光盘文件的使用   2、  RPM软件包管理   3、  YUM仓库搭建   4、  源码包编译安装   5、  账号管理和组管理 </vt:lpstr>
      <vt:lpstr>光盘文件的使用</vt:lpstr>
      <vt:lpstr>挂载光盘设备</vt:lpstr>
      <vt:lpstr>挂载光盘设备</vt:lpstr>
      <vt:lpstr>RPM软件包管理</vt:lpstr>
      <vt:lpstr>RPM软件包管理</vt:lpstr>
      <vt:lpstr>RPM软件包管理</vt:lpstr>
      <vt:lpstr>RPM软件包管理</vt:lpstr>
      <vt:lpstr>RPM软件包管理</vt:lpstr>
      <vt:lpstr>RPM软件包管理</vt:lpstr>
      <vt:lpstr>RPM软件包管理</vt:lpstr>
      <vt:lpstr>RPM软件包管理</vt:lpstr>
      <vt:lpstr>YUM仓库搭建</vt:lpstr>
      <vt:lpstr>YUM仓库搭建</vt:lpstr>
      <vt:lpstr>YUM仓库搭建</vt:lpstr>
      <vt:lpstr>源码包编译安装</vt:lpstr>
      <vt:lpstr>源码包编译安装</vt:lpstr>
      <vt:lpstr>源码包编译安装</vt:lpstr>
      <vt:lpstr>账号管理和组管理</vt:lpstr>
      <vt:lpstr>账号管理和组管理</vt:lpstr>
      <vt:lpstr>账号管理和组管理</vt:lpstr>
      <vt:lpstr>账号管理和组管理</vt:lpstr>
      <vt:lpstr>账号管理和组管理</vt:lpstr>
      <vt:lpstr>账号管理和组管理</vt:lpstr>
      <vt:lpstr>账号管理和组管理</vt:lpstr>
      <vt:lpstr>账号管理和组管理</vt:lpstr>
      <vt:lpstr>账号管理和组管理</vt:lpstr>
      <vt:lpstr>账号管理和组管理</vt:lpstr>
      <vt:lpstr>账号管理和组管理</vt:lpstr>
      <vt:lpstr>账号管理和组管理</vt:lpstr>
      <vt:lpstr>账号管理和组管理</vt:lpstr>
      <vt:lpstr>账号管理和组管理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XXX项目立项申请</dc:title>
  <dc:creator>mali</dc:creator>
  <cp:lastModifiedBy>xiejun</cp:lastModifiedBy>
  <cp:revision>733</cp:revision>
  <dcterms:created xsi:type="dcterms:W3CDTF">2013-04-12T12:33:45Z</dcterms:created>
  <dcterms:modified xsi:type="dcterms:W3CDTF">2015-04-09T03:38:00Z</dcterms:modified>
</cp:coreProperties>
</file>