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9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/>
              <a:t>paxos</a:t>
            </a:r>
            <a:r>
              <a:rPr lang="en-US" altLang="zh-CN" b="1" dirty="0"/>
              <a:t>-</a:t>
            </a:r>
            <a:r>
              <a:rPr lang="zh-CN" altLang="en-US" b="1" dirty="0"/>
              <a:t>分布式一致性协议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Hello  world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712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确定一个不可变变量的取值</a:t>
            </a:r>
            <a:r>
              <a:rPr lang="en-US" altLang="zh-CN" sz="3600" dirty="0"/>
              <a:t>-</a:t>
            </a:r>
            <a:r>
              <a:rPr lang="zh-CN" altLang="en-US" sz="3600" dirty="0"/>
              <a:t>方案</a:t>
            </a:r>
            <a:r>
              <a:rPr lang="zh-CN" altLang="en-US" sz="3600" dirty="0" smtClean="0"/>
              <a:t>二续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dirty="0" smtClean="0"/>
              <a:t>基于抢占是访问权的</a:t>
            </a:r>
            <a:r>
              <a:rPr lang="en-US" altLang="zh-CN" b="1" dirty="0" smtClean="0"/>
              <a:t>Acceptor</a:t>
            </a:r>
            <a:r>
              <a:rPr lang="zh-CN" altLang="en-US" b="1" dirty="0" smtClean="0"/>
              <a:t>的实现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Acceptor</a:t>
            </a:r>
            <a:r>
              <a:rPr lang="zh-CN" altLang="en-US" dirty="0" smtClean="0"/>
              <a:t>保存的状态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当前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的取值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accepted_epoch,accepted_value</a:t>
            </a:r>
            <a:r>
              <a:rPr lang="en-US" altLang="zh-CN" dirty="0" smtClean="0"/>
              <a:t>&gt;</a:t>
            </a:r>
          </a:p>
          <a:p>
            <a:pPr lvl="2"/>
            <a:r>
              <a:rPr lang="zh-CN" altLang="en-US" dirty="0" smtClean="0"/>
              <a:t>最新发放访问权的</a:t>
            </a:r>
            <a:r>
              <a:rPr lang="en-US" altLang="zh-CN" dirty="0" smtClean="0">
                <a:solidFill>
                  <a:srgbClr val="FF0000"/>
                </a:solidFill>
              </a:rPr>
              <a:t>epoch(</a:t>
            </a:r>
            <a:r>
              <a:rPr lang="en-US" altLang="zh-CN" dirty="0" err="1" smtClean="0">
                <a:solidFill>
                  <a:srgbClr val="FF0000"/>
                </a:solidFill>
              </a:rPr>
              <a:t>latest_prepared_epoch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Acceptor::prepared(epoch);</a:t>
            </a:r>
          </a:p>
          <a:p>
            <a:pPr lvl="2"/>
            <a:r>
              <a:rPr lang="zh-CN" altLang="en-US" dirty="0"/>
              <a:t>只</a:t>
            </a:r>
            <a:r>
              <a:rPr lang="zh-CN" altLang="en-US" dirty="0" smtClean="0"/>
              <a:t>接受比</a:t>
            </a:r>
            <a:r>
              <a:rPr lang="en-US" altLang="zh-CN" dirty="0" err="1" smtClean="0"/>
              <a:t>latest_prepared_epoch</a:t>
            </a:r>
            <a:r>
              <a:rPr lang="zh-CN" altLang="en-US" dirty="0" smtClean="0"/>
              <a:t>更大的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，并给予访问权。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记录</a:t>
            </a:r>
            <a:r>
              <a:rPr lang="en-US" altLang="zh-CN" dirty="0" err="1" smtClean="0"/>
              <a:t>latest_prepared_epoch</a:t>
            </a:r>
            <a:r>
              <a:rPr lang="en-US" altLang="zh-CN" dirty="0" smtClean="0"/>
              <a:t> = epoch</a:t>
            </a:r>
            <a:r>
              <a:rPr lang="zh-CN" altLang="en-US" dirty="0" smtClean="0"/>
              <a:t>；返回当前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的取值。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Acceptor::accept(</a:t>
            </a:r>
            <a:r>
              <a:rPr lang="en-US" altLang="zh-CN" dirty="0" err="1" smtClean="0"/>
              <a:t>var,prepared_epoch,V</a:t>
            </a:r>
            <a:r>
              <a:rPr lang="en-US" altLang="zh-CN" dirty="0" smtClean="0"/>
              <a:t>):</a:t>
            </a:r>
          </a:p>
          <a:p>
            <a:pPr lvl="2"/>
            <a:r>
              <a:rPr lang="zh-CN" altLang="en-US" dirty="0" smtClean="0"/>
              <a:t>验证</a:t>
            </a:r>
            <a:r>
              <a:rPr lang="en-US" altLang="zh-CN" dirty="0" err="1" smtClean="0"/>
              <a:t>latest_prepared_epoch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prepared_epoch</a:t>
            </a:r>
            <a:r>
              <a:rPr lang="en-US" altLang="zh-CN" dirty="0" smtClean="0"/>
              <a:t>,</a:t>
            </a:r>
          </a:p>
          <a:p>
            <a:pPr lvl="2"/>
            <a:r>
              <a:rPr lang="zh-CN" altLang="en-US" dirty="0" smtClean="0"/>
              <a:t>设置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的取值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accepted_epoch,accepted_value</a:t>
            </a:r>
            <a:r>
              <a:rPr lang="en-US" altLang="zh-CN" dirty="0" smtClean="0"/>
              <a:t>&gt; = &lt;</a:t>
            </a:r>
            <a:r>
              <a:rPr lang="en-US" altLang="zh-CN" dirty="0" err="1" smtClean="0"/>
              <a:t>prepared_epoch,V</a:t>
            </a:r>
            <a:r>
              <a:rPr lang="en-US" altLang="zh-CN" dirty="0" smtClean="0"/>
              <a:t>&gt;.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551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确定一个不可变变量的取值</a:t>
            </a:r>
            <a:r>
              <a:rPr lang="en-US" altLang="zh-CN" sz="3600" dirty="0"/>
              <a:t>-</a:t>
            </a:r>
            <a:r>
              <a:rPr lang="zh-CN" altLang="en-US" sz="3600" dirty="0"/>
              <a:t>方案二续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2900" b="1" dirty="0" smtClean="0"/>
              <a:t>Propose(</a:t>
            </a:r>
            <a:r>
              <a:rPr lang="en-US" altLang="zh-CN" sz="2900" b="1" dirty="0" err="1" smtClean="0"/>
              <a:t>var,v</a:t>
            </a:r>
            <a:r>
              <a:rPr lang="en-US" altLang="zh-CN" sz="2900" b="1" dirty="0" smtClean="0"/>
              <a:t>)</a:t>
            </a:r>
            <a:r>
              <a:rPr lang="zh-CN" altLang="en-US" sz="2900" b="1" dirty="0" smtClean="0"/>
              <a:t>的两个阶段实现</a:t>
            </a:r>
            <a:endParaRPr lang="en-US" altLang="zh-CN" sz="2900" b="1" dirty="0" smtClean="0"/>
          </a:p>
          <a:p>
            <a:pPr lvl="1"/>
            <a:r>
              <a:rPr lang="zh-CN" altLang="en-US" sz="2600" dirty="0" smtClean="0"/>
              <a:t>第一阶段：</a:t>
            </a:r>
            <a:r>
              <a:rPr lang="zh-CN" altLang="en-US" sz="2600" dirty="0" smtClean="0">
                <a:solidFill>
                  <a:srgbClr val="FF0000"/>
                </a:solidFill>
              </a:rPr>
              <a:t>获取</a:t>
            </a:r>
            <a:r>
              <a:rPr lang="en-US" altLang="zh-CN" sz="2600" dirty="0" smtClean="0">
                <a:solidFill>
                  <a:srgbClr val="FF0000"/>
                </a:solidFill>
              </a:rPr>
              <a:t>epoch</a:t>
            </a:r>
            <a:r>
              <a:rPr lang="zh-CN" altLang="en-US" sz="2600" dirty="0" smtClean="0">
                <a:solidFill>
                  <a:srgbClr val="FF0000"/>
                </a:solidFill>
              </a:rPr>
              <a:t>轮次的访问权和当前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var</a:t>
            </a:r>
            <a:r>
              <a:rPr lang="zh-CN" altLang="en-US" sz="2600" dirty="0" smtClean="0">
                <a:solidFill>
                  <a:srgbClr val="FF0000"/>
                </a:solidFill>
              </a:rPr>
              <a:t>的取值</a:t>
            </a:r>
            <a:r>
              <a:rPr lang="zh-CN" altLang="en-US" sz="2900" dirty="0" smtClean="0"/>
              <a:t>。</a:t>
            </a:r>
            <a:endParaRPr lang="en-US" altLang="zh-CN" sz="2900" dirty="0" smtClean="0"/>
          </a:p>
          <a:p>
            <a:pPr lvl="2"/>
            <a:r>
              <a:rPr lang="zh-CN" altLang="en-US" dirty="0" smtClean="0"/>
              <a:t>简单选取当前时间戳为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Acceptor::prepare(epoch),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轮次的访问权和当前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的取值。</a:t>
            </a:r>
            <a:endParaRPr lang="en-US" altLang="zh-CN" dirty="0" smtClean="0"/>
          </a:p>
          <a:p>
            <a:pPr lvl="2"/>
            <a:r>
              <a:rPr lang="zh-CN" altLang="en-US" dirty="0"/>
              <a:t>如果</a:t>
            </a:r>
            <a:r>
              <a:rPr lang="zh-CN" altLang="en-US" dirty="0" smtClean="0"/>
              <a:t>不能获取，返回</a:t>
            </a:r>
            <a:r>
              <a:rPr lang="en-US" altLang="zh-CN" dirty="0" smtClean="0"/>
              <a:t>&lt;error&gt;</a:t>
            </a:r>
          </a:p>
          <a:p>
            <a:r>
              <a:rPr lang="zh-CN" altLang="en-US" sz="2900" b="1" dirty="0"/>
              <a:t>第二阶段</a:t>
            </a:r>
            <a:r>
              <a:rPr lang="zh-CN" altLang="en-US" sz="2900" b="1" dirty="0" smtClean="0"/>
              <a:t>：</a:t>
            </a:r>
            <a:r>
              <a:rPr lang="zh-CN" altLang="en-US" sz="2900" b="1" dirty="0" smtClean="0">
                <a:solidFill>
                  <a:srgbClr val="FF0000"/>
                </a:solidFill>
              </a:rPr>
              <a:t>采用后者</a:t>
            </a:r>
            <a:r>
              <a:rPr lang="zh-CN" altLang="en-US" sz="2900" b="1" dirty="0">
                <a:solidFill>
                  <a:srgbClr val="FF0000"/>
                </a:solidFill>
              </a:rPr>
              <a:t>认同前者的原则执行</a:t>
            </a:r>
            <a:endParaRPr lang="en-US" altLang="zh-CN" sz="2900" b="1" dirty="0">
              <a:solidFill>
                <a:srgbClr val="FF0000"/>
              </a:solidFill>
            </a:endParaRPr>
          </a:p>
          <a:p>
            <a:pPr lvl="2"/>
            <a:r>
              <a:rPr lang="zh-CN" altLang="en-US" sz="2300" dirty="0" smtClean="0">
                <a:solidFill>
                  <a:srgbClr val="FF0000"/>
                </a:solidFill>
              </a:rPr>
              <a:t>在肯定旧</a:t>
            </a:r>
            <a:r>
              <a:rPr lang="en-US" altLang="zh-CN" sz="2300" dirty="0" smtClean="0">
                <a:solidFill>
                  <a:srgbClr val="FF0000"/>
                </a:solidFill>
              </a:rPr>
              <a:t>epoch</a:t>
            </a:r>
            <a:r>
              <a:rPr lang="zh-CN" altLang="en-US" sz="2300" dirty="0" smtClean="0">
                <a:solidFill>
                  <a:srgbClr val="FF0000"/>
                </a:solidFill>
              </a:rPr>
              <a:t>无法生成确定取值时，新的</a:t>
            </a:r>
            <a:r>
              <a:rPr lang="en-US" altLang="zh-CN" sz="2300" dirty="0" smtClean="0">
                <a:solidFill>
                  <a:srgbClr val="FF0000"/>
                </a:solidFill>
              </a:rPr>
              <a:t>epoch</a:t>
            </a:r>
            <a:r>
              <a:rPr lang="zh-CN" altLang="en-US" sz="2300" dirty="0" smtClean="0">
                <a:solidFill>
                  <a:srgbClr val="FF0000"/>
                </a:solidFill>
              </a:rPr>
              <a:t>会提交自己的</a:t>
            </a:r>
            <a:r>
              <a:rPr lang="en-US" altLang="zh-CN" sz="2300" dirty="0" smtClean="0">
                <a:solidFill>
                  <a:srgbClr val="FF0000"/>
                </a:solidFill>
              </a:rPr>
              <a:t>value</a:t>
            </a:r>
            <a:r>
              <a:rPr lang="en-US" altLang="zh-CN" sz="2300" dirty="0">
                <a:solidFill>
                  <a:srgbClr val="FF0000"/>
                </a:solidFill>
              </a:rPr>
              <a:t>,</a:t>
            </a:r>
            <a:r>
              <a:rPr lang="zh-CN" altLang="en-US" sz="2300" dirty="0" smtClean="0">
                <a:solidFill>
                  <a:srgbClr val="FF0000"/>
                </a:solidFill>
              </a:rPr>
              <a:t>不会冲突。</a:t>
            </a:r>
            <a:endParaRPr lang="en-US" altLang="zh-CN" sz="23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2300" dirty="0" smtClean="0">
                <a:solidFill>
                  <a:srgbClr val="FF0000"/>
                </a:solidFill>
              </a:rPr>
              <a:t>一旦旧</a:t>
            </a:r>
            <a:r>
              <a:rPr lang="en-US" altLang="zh-CN" sz="2300" dirty="0" smtClean="0">
                <a:solidFill>
                  <a:srgbClr val="FF0000"/>
                </a:solidFill>
              </a:rPr>
              <a:t>epoch</a:t>
            </a:r>
            <a:r>
              <a:rPr lang="zh-CN" altLang="en-US" sz="2300" dirty="0" smtClean="0">
                <a:solidFill>
                  <a:srgbClr val="FF0000"/>
                </a:solidFill>
              </a:rPr>
              <a:t>形成确定取值，新的</a:t>
            </a:r>
            <a:r>
              <a:rPr lang="en-US" altLang="zh-CN" sz="2300" dirty="0" smtClean="0">
                <a:solidFill>
                  <a:srgbClr val="FF0000"/>
                </a:solidFill>
              </a:rPr>
              <a:t>epoch</a:t>
            </a:r>
            <a:r>
              <a:rPr lang="zh-CN" altLang="en-US" sz="2300" dirty="0" smtClean="0">
                <a:solidFill>
                  <a:srgbClr val="FF0000"/>
                </a:solidFill>
              </a:rPr>
              <a:t>肯定可以获取此取值，并且会认同此取值，不会破坏。</a:t>
            </a:r>
            <a:endParaRPr lang="en-US" altLang="zh-CN" sz="23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600" dirty="0" smtClean="0"/>
              <a:t>如果</a:t>
            </a:r>
            <a:r>
              <a:rPr lang="en-US" altLang="zh-CN" sz="2600" dirty="0" err="1" smtClean="0"/>
              <a:t>var</a:t>
            </a:r>
            <a:r>
              <a:rPr lang="zh-CN" altLang="en-US" sz="2600" dirty="0" smtClean="0"/>
              <a:t>的取值为</a:t>
            </a:r>
            <a:r>
              <a:rPr lang="en-US" altLang="zh-CN" sz="2600" dirty="0" smtClean="0"/>
              <a:t>null</a:t>
            </a:r>
            <a:r>
              <a:rPr lang="zh-CN" altLang="en-US" sz="2600" dirty="0" smtClean="0"/>
              <a:t>，则肯定旧</a:t>
            </a:r>
            <a:r>
              <a:rPr lang="en-US" altLang="zh-CN" sz="2600" dirty="0" smtClean="0"/>
              <a:t>epoch</a:t>
            </a:r>
            <a:r>
              <a:rPr lang="zh-CN" altLang="en-US" sz="2600" dirty="0" smtClean="0"/>
              <a:t>无法生成确定性取值，则通过</a:t>
            </a:r>
            <a:r>
              <a:rPr lang="en-US" altLang="zh-CN" sz="2600" dirty="0" smtClean="0"/>
              <a:t>Acceptor::accept(</a:t>
            </a:r>
            <a:r>
              <a:rPr lang="en-US" altLang="zh-CN" sz="2600" dirty="0" err="1" smtClean="0"/>
              <a:t>var,epoch,v</a:t>
            </a:r>
            <a:r>
              <a:rPr lang="en-US" altLang="zh-CN" sz="2600" dirty="0" smtClean="0"/>
              <a:t>)</a:t>
            </a:r>
            <a:r>
              <a:rPr lang="zh-CN" altLang="en-US" sz="2600" dirty="0" smtClean="0"/>
              <a:t>提交数据</a:t>
            </a:r>
            <a:r>
              <a:rPr lang="en-US" altLang="zh-CN" sz="2600" dirty="0" smtClean="0"/>
              <a:t>v</a:t>
            </a:r>
            <a:r>
              <a:rPr lang="zh-CN" altLang="en-US" sz="2600" dirty="0" smtClean="0"/>
              <a:t>，成功后返回</a:t>
            </a:r>
            <a:r>
              <a:rPr lang="en-US" altLang="zh-CN" sz="2600" dirty="0" smtClean="0"/>
              <a:t>&lt;</a:t>
            </a:r>
            <a:r>
              <a:rPr lang="en-US" altLang="zh-CN" sz="2600" dirty="0" err="1" smtClean="0"/>
              <a:t>ok,v</a:t>
            </a:r>
            <a:r>
              <a:rPr lang="en-US" altLang="zh-CN" sz="2600" dirty="0" smtClean="0"/>
              <a:t>&gt;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如果</a:t>
            </a:r>
            <a:r>
              <a:rPr lang="en-US" altLang="zh-CN" sz="2600" dirty="0" smtClean="0"/>
              <a:t>accept</a:t>
            </a:r>
            <a:r>
              <a:rPr lang="zh-CN" altLang="en-US" sz="2600" dirty="0" smtClean="0"/>
              <a:t>失败，返回</a:t>
            </a:r>
            <a:r>
              <a:rPr lang="en-US" altLang="zh-CN" sz="2600" dirty="0" smtClean="0"/>
              <a:t>&lt;error&gt; </a:t>
            </a:r>
            <a:r>
              <a:rPr lang="en-US" altLang="zh-CN" sz="2600" dirty="0" smtClean="0">
                <a:solidFill>
                  <a:srgbClr val="FF0000"/>
                </a:solidFill>
              </a:rPr>
              <a:t>(</a:t>
            </a:r>
            <a:r>
              <a:rPr lang="zh-CN" altLang="en-US" sz="2600" dirty="0" smtClean="0">
                <a:solidFill>
                  <a:srgbClr val="FF0000"/>
                </a:solidFill>
              </a:rPr>
              <a:t>被新</a:t>
            </a:r>
            <a:r>
              <a:rPr lang="en-US" altLang="zh-CN" sz="2600" dirty="0" smtClean="0">
                <a:solidFill>
                  <a:srgbClr val="FF0000"/>
                </a:solidFill>
              </a:rPr>
              <a:t>epoch</a:t>
            </a:r>
            <a:r>
              <a:rPr lang="zh-CN" altLang="en-US" sz="2600" dirty="0" smtClean="0">
                <a:solidFill>
                  <a:srgbClr val="FF0000"/>
                </a:solidFill>
              </a:rPr>
              <a:t>抢占或者</a:t>
            </a:r>
            <a:r>
              <a:rPr lang="en-US" altLang="zh-CN" sz="2600" dirty="0" smtClean="0">
                <a:solidFill>
                  <a:srgbClr val="FF0000"/>
                </a:solidFill>
              </a:rPr>
              <a:t>Acceptor</a:t>
            </a:r>
            <a:r>
              <a:rPr lang="zh-CN" altLang="en-US" sz="2600" dirty="0" smtClean="0">
                <a:solidFill>
                  <a:srgbClr val="FF0000"/>
                </a:solidFill>
              </a:rPr>
              <a:t>故障</a:t>
            </a:r>
            <a:r>
              <a:rPr lang="en-US" altLang="zh-CN" sz="2600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sz="2600" dirty="0" smtClean="0"/>
              <a:t>如果</a:t>
            </a:r>
            <a:r>
              <a:rPr lang="en-US" altLang="zh-CN" sz="2600" dirty="0" err="1" smtClean="0"/>
              <a:t>var</a:t>
            </a:r>
            <a:r>
              <a:rPr lang="zh-CN" altLang="en-US" sz="2600" dirty="0" smtClean="0"/>
              <a:t>取值存在，则此取值肯定是确定性取值，此时认同他不再更改，直接返回</a:t>
            </a:r>
            <a:r>
              <a:rPr lang="en-US" altLang="zh-CN" sz="2600" dirty="0" smtClean="0"/>
              <a:t>&lt;</a:t>
            </a:r>
            <a:r>
              <a:rPr lang="en-US" altLang="zh-CN" sz="2600" dirty="0" err="1" smtClean="0"/>
              <a:t>ok,accepted_value</a:t>
            </a:r>
            <a:r>
              <a:rPr lang="en-US" altLang="zh-CN" sz="26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37703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抢占式访问权机制的运行过程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1477694"/>
            <a:ext cx="7509704" cy="4975641"/>
          </a:xfrm>
        </p:spPr>
      </p:pic>
    </p:spTree>
    <p:extLst>
      <p:ext uri="{BB962C8B-B14F-4D97-AF65-F5344CB8AC3E}">
        <p14:creationId xmlns:p14="http://schemas.microsoft.com/office/powerpoint/2010/main" val="381314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确定一个不可变变量的取值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方案二续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基于抢占式访问权的核心思想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让</a:t>
            </a:r>
            <a:r>
              <a:rPr lang="en-US" altLang="zh-CN" dirty="0" smtClean="0"/>
              <a:t>proposer</a:t>
            </a:r>
            <a:r>
              <a:rPr lang="zh-CN" altLang="en-US" dirty="0" smtClean="0"/>
              <a:t>将按照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递增的顺路抢占式的依次运行。后者会认同前者。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可以避免</a:t>
            </a:r>
            <a:r>
              <a:rPr lang="en-US" altLang="zh-CN" dirty="0" smtClean="0"/>
              <a:t>Proposer</a:t>
            </a:r>
            <a:r>
              <a:rPr lang="zh-CN" altLang="en-US" dirty="0" smtClean="0"/>
              <a:t>机器故障带来的死锁问题，并且仍可以保证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取值的一致性。</a:t>
            </a:r>
            <a:endParaRPr lang="en-US" altLang="zh-CN" dirty="0" smtClean="0"/>
          </a:p>
          <a:p>
            <a:pPr lvl="1"/>
            <a:r>
              <a:rPr lang="zh-CN" altLang="en-US" dirty="0"/>
              <a:t>仍</a:t>
            </a:r>
            <a:r>
              <a:rPr lang="zh-CN" altLang="en-US" dirty="0" smtClean="0"/>
              <a:t>需要引入</a:t>
            </a:r>
            <a:r>
              <a:rPr lang="en-US" altLang="zh-CN" dirty="0" smtClean="0"/>
              <a:t>Acceptor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单机模块</a:t>
            </a:r>
            <a:r>
              <a:rPr lang="en-US" altLang="zh-CN" dirty="0" err="1" smtClean="0"/>
              <a:t>accep</a:t>
            </a:r>
            <a:r>
              <a:rPr lang="zh-CN" altLang="en-US" dirty="0" smtClean="0"/>
              <a:t>是故障导致整个系统当机，无法提供服务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7602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关于方案一和二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关于方案一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如何控制</a:t>
            </a:r>
            <a:r>
              <a:rPr lang="en-US" altLang="zh-CN" dirty="0" smtClean="0"/>
              <a:t>Proposer</a:t>
            </a:r>
            <a:r>
              <a:rPr lang="zh-CN" altLang="en-US" dirty="0" smtClean="0"/>
              <a:t>的并发运行？</a:t>
            </a:r>
            <a:endParaRPr lang="en-US" altLang="zh-CN" dirty="0" smtClean="0"/>
          </a:p>
          <a:p>
            <a:pPr lvl="1"/>
            <a:r>
              <a:rPr lang="zh-CN" altLang="en-US" dirty="0"/>
              <a:t>微</a:t>
            </a:r>
            <a:r>
              <a:rPr lang="zh-CN" altLang="en-US" dirty="0" smtClean="0"/>
              <a:t>课可以保证一致性？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为什么会有死锁问题？</a:t>
            </a:r>
            <a:endParaRPr lang="en-US" altLang="zh-CN" dirty="0" smtClean="0"/>
          </a:p>
          <a:p>
            <a:r>
              <a:rPr lang="zh-CN" altLang="en-US" dirty="0" smtClean="0"/>
              <a:t>关于方案二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如何解决方案一的死锁问题？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在什么情况下，</a:t>
            </a:r>
            <a:r>
              <a:rPr lang="en-US" altLang="zh-CN" dirty="0" smtClean="0"/>
              <a:t>Proposer</a:t>
            </a:r>
            <a:r>
              <a:rPr lang="zh-CN" altLang="en-US" dirty="0" smtClean="0"/>
              <a:t>可以将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的取值确定为自己提交的取值？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如何保证新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不会破坏已经达成的确定性取值？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417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确定一个不可变变量的取值</a:t>
            </a:r>
            <a:r>
              <a:rPr lang="en-US" altLang="zh-CN" sz="3600" dirty="0" smtClean="0"/>
              <a:t>——</a:t>
            </a:r>
            <a:r>
              <a:rPr lang="en-US" altLang="zh-CN" sz="3600" dirty="0" err="1" smtClean="0"/>
              <a:t>Paxos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在方案二的基础上引入多</a:t>
            </a:r>
            <a:r>
              <a:rPr lang="en-US" altLang="zh-CN" dirty="0" smtClean="0"/>
              <a:t>Acceptor</a:t>
            </a:r>
          </a:p>
          <a:p>
            <a:pPr lvl="1"/>
            <a:r>
              <a:rPr lang="en-US" altLang="zh-CN" dirty="0" smtClean="0"/>
              <a:t>Acceptor</a:t>
            </a:r>
            <a:r>
              <a:rPr lang="zh-CN" altLang="en-US" dirty="0" smtClean="0"/>
              <a:t>的实现保持不变，仍采用喜新厌旧的原则运行</a:t>
            </a:r>
            <a:endParaRPr lang="en-US" altLang="zh-CN" dirty="0" smtClean="0"/>
          </a:p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才用少数服从多数的思路</a:t>
            </a:r>
            <a:endParaRPr lang="en-US" altLang="zh-CN" dirty="0" smtClean="0"/>
          </a:p>
          <a:p>
            <a:r>
              <a:rPr lang="zh-CN" altLang="en-US" dirty="0" smtClean="0"/>
              <a:t>一旦某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的取值</a:t>
            </a:r>
            <a:r>
              <a:rPr lang="en-US" altLang="zh-CN" dirty="0" smtClean="0"/>
              <a:t>f</a:t>
            </a:r>
            <a:r>
              <a:rPr lang="zh-CN" altLang="en-US" dirty="0" smtClean="0"/>
              <a:t>被半数以上</a:t>
            </a:r>
            <a:r>
              <a:rPr lang="en-US" altLang="zh-CN" dirty="0" smtClean="0"/>
              <a:t>Acceptor</a:t>
            </a:r>
            <a:r>
              <a:rPr lang="zh-CN" altLang="en-US" dirty="0" smtClean="0"/>
              <a:t>接受，则认为此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取值确定为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，不在更改。</a:t>
            </a:r>
          </a:p>
        </p:txBody>
      </p:sp>
    </p:spTree>
    <p:extLst>
      <p:ext uri="{BB962C8B-B14F-4D97-AF65-F5344CB8AC3E}">
        <p14:creationId xmlns:p14="http://schemas.microsoft.com/office/powerpoint/2010/main" val="2115032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确定一个不可变变量的取值</a:t>
            </a:r>
            <a:r>
              <a:rPr lang="en-US" altLang="zh-CN" sz="3600" dirty="0" smtClean="0"/>
              <a:t>——</a:t>
            </a:r>
            <a:r>
              <a:rPr lang="en-US" altLang="zh-CN" sz="3600" dirty="0" err="1" smtClean="0"/>
              <a:t>Paxos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Propose(</a:t>
            </a:r>
            <a:r>
              <a:rPr lang="en-US" altLang="zh-CN" dirty="0" err="1" smtClean="0"/>
              <a:t>var,v</a:t>
            </a:r>
            <a:r>
              <a:rPr lang="en-US" altLang="zh-CN" dirty="0" smtClean="0"/>
              <a:t>)</a:t>
            </a:r>
            <a:r>
              <a:rPr lang="zh-CN" altLang="en-US" dirty="0" smtClean="0"/>
              <a:t>第一阶段：</a:t>
            </a:r>
            <a:r>
              <a:rPr lang="zh-CN" altLang="en-US" dirty="0" smtClean="0">
                <a:solidFill>
                  <a:srgbClr val="FF0000"/>
                </a:solidFill>
              </a:rPr>
              <a:t>选定</a:t>
            </a:r>
            <a:r>
              <a:rPr lang="en-US" altLang="zh-CN" dirty="0" smtClean="0">
                <a:solidFill>
                  <a:srgbClr val="FF0000"/>
                </a:solidFill>
              </a:rPr>
              <a:t>epoch,</a:t>
            </a:r>
            <a:r>
              <a:rPr lang="zh-CN" altLang="en-US" dirty="0" smtClean="0">
                <a:solidFill>
                  <a:srgbClr val="FF0000"/>
                </a:solidFill>
              </a:rPr>
              <a:t>获取</a:t>
            </a:r>
            <a:r>
              <a:rPr lang="en-US" altLang="zh-CN" dirty="0" smtClean="0">
                <a:solidFill>
                  <a:srgbClr val="FF0000"/>
                </a:solidFill>
              </a:rPr>
              <a:t>epoch</a:t>
            </a:r>
            <a:r>
              <a:rPr lang="zh-CN" altLang="en-US" dirty="0" smtClean="0">
                <a:solidFill>
                  <a:srgbClr val="FF0000"/>
                </a:solidFill>
              </a:rPr>
              <a:t>访问权和对应的</a:t>
            </a:r>
            <a:r>
              <a:rPr lang="en-US" altLang="zh-CN" dirty="0" err="1" smtClean="0">
                <a:solidFill>
                  <a:srgbClr val="FF0000"/>
                </a:solidFill>
              </a:rPr>
              <a:t>var</a:t>
            </a:r>
            <a:r>
              <a:rPr lang="zh-CN" altLang="en-US" dirty="0" smtClean="0">
                <a:solidFill>
                  <a:srgbClr val="FF0000"/>
                </a:solidFill>
              </a:rPr>
              <a:t>取值。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7030A0"/>
                </a:solidFill>
              </a:rPr>
              <a:t>获取半数以上</a:t>
            </a:r>
            <a:r>
              <a:rPr lang="en-US" altLang="zh-CN" dirty="0" smtClean="0">
                <a:solidFill>
                  <a:srgbClr val="7030A0"/>
                </a:solidFill>
              </a:rPr>
              <a:t>Acceptor</a:t>
            </a:r>
            <a:r>
              <a:rPr lang="zh-CN" altLang="en-US" dirty="0" smtClean="0">
                <a:solidFill>
                  <a:srgbClr val="7030A0"/>
                </a:solidFill>
              </a:rPr>
              <a:t>的访问权和对应的一组</a:t>
            </a:r>
            <a:r>
              <a:rPr lang="en-US" altLang="zh-CN" dirty="0" err="1" smtClean="0">
                <a:solidFill>
                  <a:srgbClr val="7030A0"/>
                </a:solidFill>
              </a:rPr>
              <a:t>var</a:t>
            </a:r>
            <a:r>
              <a:rPr lang="zh-CN" altLang="en-US" dirty="0" smtClean="0">
                <a:solidFill>
                  <a:srgbClr val="7030A0"/>
                </a:solidFill>
              </a:rPr>
              <a:t>取值。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7030A0"/>
                </a:solidFill>
              </a:rPr>
              <a:t>因为半数以上和半数以上必然存在</a:t>
            </a:r>
            <a:r>
              <a:rPr lang="zh-CN" altLang="en-US" dirty="0">
                <a:solidFill>
                  <a:srgbClr val="7030A0"/>
                </a:solidFill>
              </a:rPr>
              <a:t>至少</a:t>
            </a:r>
            <a:r>
              <a:rPr lang="zh-CN" altLang="en-US" dirty="0" smtClean="0">
                <a:solidFill>
                  <a:srgbClr val="7030A0"/>
                </a:solidFill>
              </a:rPr>
              <a:t>一个交集，所以可以保证一个</a:t>
            </a:r>
            <a:r>
              <a:rPr lang="en-US" altLang="zh-CN" dirty="0" smtClean="0">
                <a:solidFill>
                  <a:srgbClr val="7030A0"/>
                </a:solidFill>
              </a:rPr>
              <a:t>epoch</a:t>
            </a:r>
            <a:r>
              <a:rPr lang="zh-CN" altLang="en-US" dirty="0" smtClean="0">
                <a:solidFill>
                  <a:srgbClr val="7030A0"/>
                </a:solidFill>
              </a:rPr>
              <a:t>最多只会有一个</a:t>
            </a:r>
            <a:r>
              <a:rPr lang="en-US" altLang="zh-CN" dirty="0" err="1" smtClean="0">
                <a:solidFill>
                  <a:srgbClr val="7030A0"/>
                </a:solidFill>
              </a:rPr>
              <a:t>Proposeer</a:t>
            </a:r>
            <a:r>
              <a:rPr lang="zh-CN" altLang="en-US" dirty="0" smtClean="0">
                <a:solidFill>
                  <a:srgbClr val="7030A0"/>
                </a:solidFill>
              </a:rPr>
              <a:t>获取到访问权，进入第二阶段运行。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r>
              <a:rPr lang="en-US" altLang="zh-CN" dirty="0" smtClean="0"/>
              <a:t>Propose(</a:t>
            </a:r>
            <a:r>
              <a:rPr lang="en-US" altLang="zh-CN" dirty="0" err="1" smtClean="0"/>
              <a:t>var,v</a:t>
            </a:r>
            <a:r>
              <a:rPr lang="en-US" altLang="zh-CN" dirty="0" smtClean="0"/>
              <a:t>)</a:t>
            </a:r>
            <a:r>
              <a:rPr lang="zh-CN" altLang="en-US" dirty="0" smtClean="0"/>
              <a:t>第二阶段</a:t>
            </a:r>
            <a:r>
              <a:rPr lang="en-US" altLang="zh-CN" dirty="0" smtClean="0"/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采用后者认同前者的原则执行。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在肯定旧的</a:t>
            </a:r>
            <a:r>
              <a:rPr lang="en-US" altLang="zh-CN" dirty="0" smtClean="0">
                <a:solidFill>
                  <a:srgbClr val="FF0000"/>
                </a:solidFill>
              </a:rPr>
              <a:t>epoch</a:t>
            </a:r>
            <a:r>
              <a:rPr lang="zh-CN" altLang="en-US" dirty="0" smtClean="0">
                <a:solidFill>
                  <a:srgbClr val="FF0000"/>
                </a:solidFill>
              </a:rPr>
              <a:t>无法生成确定性取值时，新的</a:t>
            </a:r>
            <a:r>
              <a:rPr lang="en-US" altLang="zh-CN" dirty="0" smtClean="0">
                <a:solidFill>
                  <a:srgbClr val="FF0000"/>
                </a:solidFill>
              </a:rPr>
              <a:t>epoch</a:t>
            </a:r>
            <a:r>
              <a:rPr lang="zh-CN" altLang="en-US" dirty="0" smtClean="0">
                <a:solidFill>
                  <a:srgbClr val="FF0000"/>
                </a:solidFill>
              </a:rPr>
              <a:t>会提交自己的取值，不会冲突。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一旦旧的</a:t>
            </a:r>
            <a:r>
              <a:rPr lang="en-US" altLang="zh-CN" dirty="0" smtClean="0">
                <a:solidFill>
                  <a:srgbClr val="FF0000"/>
                </a:solidFill>
              </a:rPr>
              <a:t>epoch</a:t>
            </a:r>
            <a:r>
              <a:rPr lang="zh-CN" altLang="en-US" dirty="0" smtClean="0">
                <a:solidFill>
                  <a:srgbClr val="FF0000"/>
                </a:solidFill>
              </a:rPr>
              <a:t>生成确定性取值，新的</a:t>
            </a:r>
            <a:r>
              <a:rPr lang="en-US" altLang="zh-CN" dirty="0" smtClean="0">
                <a:solidFill>
                  <a:srgbClr val="FF0000"/>
                </a:solidFill>
              </a:rPr>
              <a:t>epoch</a:t>
            </a:r>
            <a:r>
              <a:rPr lang="zh-CN" altLang="en-US" dirty="0" smtClean="0">
                <a:solidFill>
                  <a:srgbClr val="FF0000"/>
                </a:solidFill>
              </a:rPr>
              <a:t>肯定可以获取到此取值，并且会认同此取值，不会破坏。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7030A0"/>
                </a:solidFill>
              </a:rPr>
              <a:t>第二阶段情况</a:t>
            </a:r>
            <a:r>
              <a:rPr lang="zh-CN" altLang="en-US" dirty="0" smtClean="0">
                <a:solidFill>
                  <a:srgbClr val="7030A0"/>
                </a:solidFill>
              </a:rPr>
              <a:t>一：</a:t>
            </a:r>
            <a:r>
              <a:rPr lang="zh-CN" altLang="en-US" dirty="0" smtClean="0">
                <a:solidFill>
                  <a:srgbClr val="7030A0"/>
                </a:solidFill>
              </a:rPr>
              <a:t>如果</a:t>
            </a:r>
            <a:r>
              <a:rPr lang="zh-CN" altLang="en-US" dirty="0" smtClean="0">
                <a:solidFill>
                  <a:srgbClr val="7030A0"/>
                </a:solidFill>
              </a:rPr>
              <a:t>获取的</a:t>
            </a:r>
            <a:r>
              <a:rPr lang="en-US" altLang="zh-CN" dirty="0" err="1" smtClean="0">
                <a:solidFill>
                  <a:srgbClr val="7030A0"/>
                </a:solidFill>
              </a:rPr>
              <a:t>var</a:t>
            </a:r>
            <a:r>
              <a:rPr lang="zh-CN" altLang="en-US" dirty="0" smtClean="0">
                <a:solidFill>
                  <a:srgbClr val="7030A0"/>
                </a:solidFill>
              </a:rPr>
              <a:t>取值都为</a:t>
            </a:r>
            <a:r>
              <a:rPr lang="en-US" altLang="zh-CN" dirty="0" smtClean="0">
                <a:solidFill>
                  <a:srgbClr val="7030A0"/>
                </a:solidFill>
              </a:rPr>
              <a:t>null</a:t>
            </a:r>
            <a:r>
              <a:rPr lang="zh-CN" altLang="en-US" dirty="0" smtClean="0">
                <a:solidFill>
                  <a:srgbClr val="7030A0"/>
                </a:solidFill>
              </a:rPr>
              <a:t>，则旧的</a:t>
            </a:r>
            <a:r>
              <a:rPr lang="en-US" altLang="zh-CN" dirty="0" smtClean="0">
                <a:solidFill>
                  <a:srgbClr val="7030A0"/>
                </a:solidFill>
              </a:rPr>
              <a:t>epoch</a:t>
            </a:r>
            <a:r>
              <a:rPr lang="zh-CN" altLang="en-US" dirty="0" smtClean="0">
                <a:solidFill>
                  <a:srgbClr val="7030A0"/>
                </a:solidFill>
              </a:rPr>
              <a:t>肯定无法形成确定性取值，努力使</a:t>
            </a:r>
            <a:r>
              <a:rPr lang="en-US" altLang="zh-CN" dirty="0" smtClean="0">
                <a:solidFill>
                  <a:srgbClr val="7030A0"/>
                </a:solidFill>
              </a:rPr>
              <a:t>&lt;</a:t>
            </a:r>
            <a:r>
              <a:rPr lang="en-US" altLang="zh-CN" dirty="0" err="1" smtClean="0">
                <a:solidFill>
                  <a:srgbClr val="7030A0"/>
                </a:solidFill>
              </a:rPr>
              <a:t>epoch,v</a:t>
            </a:r>
            <a:r>
              <a:rPr lang="en-US" altLang="zh-CN" dirty="0" smtClean="0">
                <a:solidFill>
                  <a:srgbClr val="7030A0"/>
                </a:solidFill>
              </a:rPr>
              <a:t>&gt;</a:t>
            </a:r>
            <a:r>
              <a:rPr lang="zh-CN" altLang="en-US" dirty="0" smtClean="0">
                <a:solidFill>
                  <a:srgbClr val="7030A0"/>
                </a:solidFill>
              </a:rPr>
              <a:t>成为确定性取值。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dirty="0" smtClean="0"/>
              <a:t>向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对应的所有</a:t>
            </a:r>
            <a:r>
              <a:rPr lang="en-US" altLang="zh-CN" dirty="0" smtClean="0"/>
              <a:t>acceptor</a:t>
            </a:r>
            <a:r>
              <a:rPr lang="zh-CN" altLang="en-US" dirty="0" smtClean="0"/>
              <a:t>的提交取值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epoch,v</a:t>
            </a:r>
            <a:r>
              <a:rPr lang="en-US" altLang="zh-CN" dirty="0" smtClean="0"/>
              <a:t>&gt;</a:t>
            </a:r>
          </a:p>
          <a:p>
            <a:pPr lvl="1"/>
            <a:r>
              <a:rPr lang="zh-CN" altLang="en-US" dirty="0" smtClean="0"/>
              <a:t>如果收到半数以上成功，则返回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ok,v</a:t>
            </a:r>
            <a:r>
              <a:rPr lang="en-US" altLang="zh-CN" dirty="0" smtClean="0"/>
              <a:t>&gt;</a:t>
            </a:r>
          </a:p>
          <a:p>
            <a:pPr lvl="1"/>
            <a:r>
              <a:rPr lang="zh-CN" altLang="en-US" dirty="0" smtClean="0"/>
              <a:t>否则，返回</a:t>
            </a:r>
            <a:r>
              <a:rPr lang="en-US" altLang="zh-CN" dirty="0" smtClean="0"/>
              <a:t>&lt;error</a:t>
            </a:r>
            <a:r>
              <a:rPr lang="en-US" altLang="zh-CN" dirty="0" smtClean="0">
                <a:solidFill>
                  <a:srgbClr val="FF0000"/>
                </a:solidFill>
              </a:rPr>
              <a:t>&gt; (</a:t>
            </a:r>
            <a:r>
              <a:rPr lang="zh-CN" altLang="en-US" dirty="0" smtClean="0">
                <a:solidFill>
                  <a:srgbClr val="FF0000"/>
                </a:solidFill>
              </a:rPr>
              <a:t>被新</a:t>
            </a:r>
            <a:r>
              <a:rPr lang="en-US" altLang="zh-CN" dirty="0" smtClean="0">
                <a:solidFill>
                  <a:srgbClr val="FF0000"/>
                </a:solidFill>
              </a:rPr>
              <a:t>epoch</a:t>
            </a:r>
            <a:r>
              <a:rPr lang="zh-CN" altLang="en-US" dirty="0" smtClean="0">
                <a:solidFill>
                  <a:srgbClr val="FF0000"/>
                </a:solidFill>
              </a:rPr>
              <a:t>抢占或者</a:t>
            </a:r>
            <a:r>
              <a:rPr lang="en-US" altLang="zh-CN" dirty="0" smtClean="0">
                <a:solidFill>
                  <a:srgbClr val="FF0000"/>
                </a:solidFill>
              </a:rPr>
              <a:t>Acceptor</a:t>
            </a:r>
            <a:r>
              <a:rPr lang="zh-CN" altLang="en-US" dirty="0" smtClean="0">
                <a:solidFill>
                  <a:srgbClr val="FF0000"/>
                </a:solidFill>
              </a:rPr>
              <a:t>故障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如果</a:t>
            </a:r>
            <a:r>
              <a:rPr lang="en-US" altLang="zh-CN" dirty="0" smtClean="0">
                <a:solidFill>
                  <a:srgbClr val="FF0000"/>
                </a:solidFill>
              </a:rPr>
              <a:t>proposer</a:t>
            </a:r>
            <a:r>
              <a:rPr lang="zh-CN" altLang="en-US" dirty="0" smtClean="0">
                <a:solidFill>
                  <a:srgbClr val="FF0000"/>
                </a:solidFill>
              </a:rPr>
              <a:t>无法获取半数以上成功，则认为</a:t>
            </a:r>
            <a:r>
              <a:rPr lang="en-US" altLang="zh-CN" dirty="0" smtClean="0">
                <a:solidFill>
                  <a:srgbClr val="FF0000"/>
                </a:solidFill>
              </a:rPr>
              <a:t>proposer</a:t>
            </a:r>
            <a:r>
              <a:rPr lang="zh-CN" altLang="en-US" dirty="0" smtClean="0">
                <a:solidFill>
                  <a:srgbClr val="FF0000"/>
                </a:solidFill>
              </a:rPr>
              <a:t>的第二阶段运行失败，停止运行。，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第二</a:t>
            </a:r>
            <a:r>
              <a:rPr lang="zh-CN" altLang="en-US" smtClean="0"/>
              <a:t>阶段情况</a:t>
            </a:r>
            <a:r>
              <a:rPr lang="zh-CN" altLang="en-US" smtClean="0"/>
              <a:t>二：</a:t>
            </a:r>
            <a:r>
              <a:rPr lang="zh-CN" altLang="en-US" smtClean="0"/>
              <a:t>如果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的取值存在，认同最大</a:t>
            </a:r>
            <a:r>
              <a:rPr lang="en-US" altLang="zh-CN" dirty="0" err="1" smtClean="0"/>
              <a:t>accepted_epoch</a:t>
            </a:r>
            <a:r>
              <a:rPr lang="zh-CN" altLang="en-US" dirty="0" smtClean="0"/>
              <a:t>对应的取值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，努力使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epoch,f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成为确定性取值。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f</a:t>
            </a:r>
            <a:r>
              <a:rPr lang="zh-CN" altLang="en-US" dirty="0" smtClean="0"/>
              <a:t>出现半数以上，则说明</a:t>
            </a:r>
            <a:r>
              <a:rPr lang="en-US" altLang="zh-CN" dirty="0" smtClean="0"/>
              <a:t>f</a:t>
            </a:r>
            <a:r>
              <a:rPr lang="zh-CN" altLang="en-US" dirty="0" smtClean="0"/>
              <a:t>已经是确定性取值，直接返回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ok,f</a:t>
            </a:r>
            <a:r>
              <a:rPr lang="en-US" altLang="zh-CN" dirty="0" smtClean="0"/>
              <a:t>&gt;</a:t>
            </a:r>
          </a:p>
          <a:p>
            <a:pPr lvl="1"/>
            <a:r>
              <a:rPr lang="zh-CN" altLang="en-US" dirty="0" smtClean="0"/>
              <a:t>否则向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对应的所有</a:t>
            </a:r>
            <a:r>
              <a:rPr lang="en-US" altLang="zh-CN" dirty="0" smtClean="0"/>
              <a:t>Acceptor</a:t>
            </a:r>
            <a:r>
              <a:rPr lang="zh-CN" altLang="en-US" dirty="0" smtClean="0"/>
              <a:t>提交取值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epoch,f</a:t>
            </a:r>
            <a:r>
              <a:rPr lang="en-US" altLang="zh-CN" dirty="0" smtClean="0"/>
              <a:t>&gt;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24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算法核心思想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在抢占式访问权的基础上引入过得</a:t>
            </a:r>
            <a:r>
              <a:rPr lang="en-US" altLang="zh-CN" dirty="0" smtClean="0">
                <a:solidFill>
                  <a:srgbClr val="FF0000"/>
                </a:solidFill>
              </a:rPr>
              <a:t>acceptor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保证一个</a:t>
            </a:r>
            <a:r>
              <a:rPr lang="en-US" altLang="zh-CN" dirty="0" smtClean="0">
                <a:solidFill>
                  <a:srgbClr val="FF0000"/>
                </a:solidFill>
              </a:rPr>
              <a:t>epoch</a:t>
            </a:r>
            <a:r>
              <a:rPr lang="zh-CN" altLang="en-US" dirty="0" smtClean="0">
                <a:solidFill>
                  <a:srgbClr val="FF0000"/>
                </a:solidFill>
              </a:rPr>
              <a:t>只有一个</a:t>
            </a:r>
            <a:r>
              <a:rPr lang="en-US" altLang="zh-CN" dirty="0" smtClean="0">
                <a:solidFill>
                  <a:srgbClr val="FF0000"/>
                </a:solidFill>
              </a:rPr>
              <a:t>proposer</a:t>
            </a:r>
            <a:r>
              <a:rPr lang="zh-CN" altLang="en-US" dirty="0" smtClean="0">
                <a:solidFill>
                  <a:srgbClr val="FF0000"/>
                </a:solidFill>
              </a:rPr>
              <a:t>运行，</a:t>
            </a:r>
            <a:r>
              <a:rPr lang="en-US" altLang="zh-CN" dirty="0" smtClean="0">
                <a:solidFill>
                  <a:srgbClr val="FF0000"/>
                </a:solidFill>
              </a:rPr>
              <a:t>proposer</a:t>
            </a:r>
            <a:r>
              <a:rPr lang="zh-CN" altLang="en-US" dirty="0" smtClean="0">
                <a:solidFill>
                  <a:srgbClr val="FF0000"/>
                </a:solidFill>
              </a:rPr>
              <a:t>按照</a:t>
            </a:r>
            <a:r>
              <a:rPr lang="en-US" altLang="zh-CN" dirty="0" smtClean="0">
                <a:solidFill>
                  <a:srgbClr val="FF0000"/>
                </a:solidFill>
              </a:rPr>
              <a:t>epoch</a:t>
            </a:r>
            <a:r>
              <a:rPr lang="zh-CN" altLang="en-US" dirty="0" smtClean="0">
                <a:solidFill>
                  <a:srgbClr val="FF0000"/>
                </a:solidFill>
              </a:rPr>
              <a:t>的递增顺序依次运行。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epoch</a:t>
            </a:r>
            <a:r>
              <a:rPr lang="zh-CN" altLang="en-US" dirty="0" smtClean="0">
                <a:solidFill>
                  <a:srgbClr val="FF0000"/>
                </a:solidFill>
              </a:rPr>
              <a:t>是</a:t>
            </a:r>
            <a:r>
              <a:rPr lang="en-US" altLang="zh-CN" dirty="0" smtClean="0">
                <a:solidFill>
                  <a:srgbClr val="FF0000"/>
                </a:solidFill>
              </a:rPr>
              <a:t>proposer</a:t>
            </a:r>
            <a:r>
              <a:rPr lang="zh-CN" altLang="en-US" dirty="0" smtClean="0">
                <a:solidFill>
                  <a:srgbClr val="FF0000"/>
                </a:solidFill>
              </a:rPr>
              <a:t>产生的，肯定是多对一关系）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新</a:t>
            </a:r>
            <a:r>
              <a:rPr lang="en-US" altLang="zh-CN" dirty="0" smtClean="0">
                <a:solidFill>
                  <a:srgbClr val="FF0000"/>
                </a:solidFill>
              </a:rPr>
              <a:t>epoch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proposer</a:t>
            </a:r>
            <a:r>
              <a:rPr lang="zh-CN" altLang="en-US" dirty="0" smtClean="0">
                <a:solidFill>
                  <a:srgbClr val="FF0000"/>
                </a:solidFill>
              </a:rPr>
              <a:t>才用后者认同前者的思路运行。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在肯定旧的</a:t>
            </a:r>
            <a:r>
              <a:rPr lang="en-US" altLang="zh-CN" dirty="0" smtClean="0">
                <a:solidFill>
                  <a:srgbClr val="FF0000"/>
                </a:solidFill>
              </a:rPr>
              <a:t>epoch</a:t>
            </a:r>
            <a:r>
              <a:rPr lang="zh-CN" altLang="en-US" dirty="0" smtClean="0">
                <a:solidFill>
                  <a:srgbClr val="FF0000"/>
                </a:solidFill>
              </a:rPr>
              <a:t>无法生成确定性取值时，新的</a:t>
            </a:r>
            <a:r>
              <a:rPr lang="en-US" altLang="zh-CN" dirty="0" smtClean="0">
                <a:solidFill>
                  <a:srgbClr val="FF0000"/>
                </a:solidFill>
              </a:rPr>
              <a:t>epoch</a:t>
            </a:r>
            <a:r>
              <a:rPr lang="zh-CN" altLang="en-US" dirty="0" smtClean="0">
                <a:solidFill>
                  <a:srgbClr val="FF0000"/>
                </a:solidFill>
              </a:rPr>
              <a:t>会提交自己的取值，不会冲突。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一旦旧的</a:t>
            </a:r>
            <a:r>
              <a:rPr lang="en-US" altLang="zh-CN" dirty="0" smtClean="0">
                <a:solidFill>
                  <a:srgbClr val="FF0000"/>
                </a:solidFill>
              </a:rPr>
              <a:t>epoch</a:t>
            </a:r>
            <a:r>
              <a:rPr lang="zh-CN" altLang="en-US" dirty="0" smtClean="0">
                <a:solidFill>
                  <a:srgbClr val="FF0000"/>
                </a:solidFill>
              </a:rPr>
              <a:t>形成确定性取值，新的</a:t>
            </a:r>
            <a:r>
              <a:rPr lang="en-US" altLang="zh-CN" dirty="0" smtClean="0">
                <a:solidFill>
                  <a:srgbClr val="FF0000"/>
                </a:solidFill>
              </a:rPr>
              <a:t>epoch</a:t>
            </a:r>
            <a:r>
              <a:rPr lang="zh-CN" altLang="en-US" dirty="0" smtClean="0">
                <a:solidFill>
                  <a:srgbClr val="FF0000"/>
                </a:solidFill>
              </a:rPr>
              <a:t>肯定可以获取到此取值，并且会认同此取值不会破坏。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算法满足容错性要求。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半数以下</a:t>
            </a:r>
            <a:r>
              <a:rPr lang="en-US" altLang="zh-CN" dirty="0" smtClean="0"/>
              <a:t>Acceptor</a:t>
            </a:r>
            <a:r>
              <a:rPr lang="zh-CN" altLang="en-US" dirty="0" smtClean="0"/>
              <a:t>出现故障的时候，存活的</a:t>
            </a:r>
            <a:r>
              <a:rPr lang="en-US" altLang="zh-CN" dirty="0" smtClean="0"/>
              <a:t>Acceptor</a:t>
            </a:r>
            <a:r>
              <a:rPr lang="zh-CN" altLang="en-US" dirty="0" smtClean="0"/>
              <a:t>仍然可以生成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的确定性取值。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一旦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的取值被确定，即使出现半数以下</a:t>
            </a:r>
            <a:r>
              <a:rPr lang="en-US" altLang="zh-CN" dirty="0" smtClean="0"/>
              <a:t>Acceptor</a:t>
            </a:r>
            <a:r>
              <a:rPr lang="zh-CN" altLang="en-US" dirty="0" smtClean="0"/>
              <a:t>故障，此取值可以被获取，并且不再更改。</a:t>
            </a:r>
            <a:endParaRPr lang="en-US" altLang="zh-CN" dirty="0" smtClean="0"/>
          </a:p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算法的</a:t>
            </a:r>
            <a:r>
              <a:rPr lang="en-US" altLang="zh-CN" dirty="0" err="1" smtClean="0"/>
              <a:t>liveness</a:t>
            </a:r>
            <a:r>
              <a:rPr lang="zh-CN" altLang="en-US" dirty="0" smtClean="0"/>
              <a:t>问题，</a:t>
            </a:r>
            <a:endParaRPr lang="en-US" altLang="zh-CN" dirty="0" smtClean="0"/>
          </a:p>
          <a:p>
            <a:r>
              <a:rPr lang="zh-CN" altLang="en-US" dirty="0"/>
              <a:t>活</a:t>
            </a:r>
            <a:r>
              <a:rPr lang="zh-CN" altLang="en-US" dirty="0" smtClean="0"/>
              <a:t>锁问题：新伦次一直抢占就伦次，导致无法生成确定性取值。</a:t>
            </a:r>
            <a:endParaRPr lang="en-US" altLang="zh-CN" dirty="0" smtClean="0"/>
          </a:p>
          <a:p>
            <a:r>
              <a:rPr lang="zh-CN" altLang="en-US" dirty="0"/>
              <a:t>通常的解决方案是选</a:t>
            </a:r>
            <a:r>
              <a:rPr lang="en-US" altLang="zh-CN" dirty="0"/>
              <a:t>Leader, </a:t>
            </a:r>
            <a:r>
              <a:rPr lang="zh-CN" altLang="en-US" dirty="0"/>
              <a:t>由</a:t>
            </a:r>
            <a:r>
              <a:rPr lang="en-US" altLang="zh-CN" dirty="0"/>
              <a:t>Leader</a:t>
            </a:r>
            <a:r>
              <a:rPr lang="zh-CN" altLang="en-US" dirty="0"/>
              <a:t>来发起</a:t>
            </a:r>
            <a:r>
              <a:rPr lang="en-US" altLang="zh-CN" dirty="0"/>
              <a:t>Proposal</a:t>
            </a:r>
            <a:r>
              <a:rPr lang="zh-CN" altLang="en-US" dirty="0"/>
              <a:t>，</a:t>
            </a:r>
            <a:r>
              <a:rPr lang="en-US" altLang="zh-CN" dirty="0"/>
              <a:t>Leader</a:t>
            </a:r>
            <a:r>
              <a:rPr lang="zh-CN" altLang="en-US" dirty="0"/>
              <a:t>会维护一个</a:t>
            </a:r>
            <a:r>
              <a:rPr lang="en-US" altLang="zh-CN" dirty="0"/>
              <a:t>Lease, Lease</a:t>
            </a:r>
            <a:r>
              <a:rPr lang="zh-CN" altLang="en-US" dirty="0"/>
              <a:t>过期的话，需要选举新的</a:t>
            </a:r>
            <a:r>
              <a:rPr lang="en-US" altLang="zh-CN" dirty="0"/>
              <a:t>Leader</a:t>
            </a:r>
            <a:r>
              <a:rPr lang="zh-CN" altLang="en-US" dirty="0"/>
              <a:t>。</a:t>
            </a:r>
            <a:r>
              <a:rPr lang="en-US" altLang="zh-CN" dirty="0"/>
              <a:t>Leader</a:t>
            </a:r>
            <a:r>
              <a:rPr lang="zh-CN" altLang="en-US" dirty="0"/>
              <a:t>是保证和加速</a:t>
            </a:r>
            <a:r>
              <a:rPr lang="en-US" altLang="zh-CN" dirty="0" err="1"/>
              <a:t>Paxos</a:t>
            </a:r>
            <a:r>
              <a:rPr lang="zh-CN" altLang="en-US" dirty="0"/>
              <a:t>进度的重要手段，通常在具体的工程实践中，都会选</a:t>
            </a:r>
            <a:r>
              <a:rPr lang="en-US" altLang="zh-CN" dirty="0"/>
              <a:t>Leader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2346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Paxos</a:t>
            </a:r>
            <a:r>
              <a:rPr lang="zh-CN" altLang="en-US" b="1" dirty="0" smtClean="0"/>
              <a:t>的理解困境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究竟在解决什么问题</a:t>
            </a:r>
            <a:endParaRPr lang="en-US" altLang="zh-CN" dirty="0" smtClean="0"/>
          </a:p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如何在分布式存储系统中应用</a:t>
            </a:r>
            <a:r>
              <a:rPr lang="en-US" altLang="zh-CN" dirty="0" smtClean="0"/>
              <a:t>?</a:t>
            </a:r>
          </a:p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算法的核心思想是什么？</a:t>
            </a:r>
            <a:endParaRPr lang="en-US" altLang="zh-CN" dirty="0" smtClean="0"/>
          </a:p>
          <a:p>
            <a:pPr lvl="1"/>
            <a:r>
              <a:rPr lang="zh-CN" altLang="en-US" dirty="0"/>
              <a:t>第一</a:t>
            </a:r>
            <a:r>
              <a:rPr lang="zh-CN" altLang="en-US" dirty="0" smtClean="0"/>
              <a:t>阶段在做什么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第二阶段在做什么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68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和分布式存储系统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用来组确定一个不可变变量的取值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取值可以是任意二进制数据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一旦确定将不再更改，并且可以被渠道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不可变性，可读性</a:t>
            </a:r>
            <a:r>
              <a:rPr lang="en-US" altLang="zh-CN" sz="2400" dirty="0" smtClean="0"/>
              <a:t>)</a:t>
            </a:r>
          </a:p>
          <a:p>
            <a:r>
              <a:rPr lang="zh-CN" altLang="en-US" dirty="0" smtClean="0"/>
              <a:t>在分布式存储系统中引用</a:t>
            </a:r>
            <a:r>
              <a:rPr lang="en-US" altLang="zh-CN" dirty="0" err="1" smtClean="0"/>
              <a:t>Paxos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数据本身不变，在用多副本进行存储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需要确保多个副本的更新操作序列</a:t>
            </a:r>
            <a:r>
              <a:rPr lang="en-US" altLang="zh-CN" sz="2000" dirty="0" smtClean="0"/>
              <a:t>【op1,op2…</a:t>
            </a:r>
            <a:r>
              <a:rPr lang="en-US" altLang="zh-CN" sz="2000" dirty="0" err="1" smtClean="0"/>
              <a:t>opn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是相同的。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用</a:t>
            </a:r>
            <a:r>
              <a:rPr lang="en-US" altLang="zh-CN" sz="2000" dirty="0" err="1" smtClean="0"/>
              <a:t>Paxos</a:t>
            </a:r>
            <a:r>
              <a:rPr lang="zh-CN" altLang="en-US" sz="2000" dirty="0" smtClean="0"/>
              <a:t>一次来确定不可变变量</a:t>
            </a:r>
            <a:r>
              <a:rPr lang="en-US" altLang="zh-CN" sz="2000" dirty="0" err="1" smtClean="0"/>
              <a:t>opi</a:t>
            </a:r>
            <a:r>
              <a:rPr lang="zh-CN" altLang="en-US" sz="2000" dirty="0" smtClean="0"/>
              <a:t>的取值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即第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个操作是什么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zh-CN" altLang="en-US" sz="2000" dirty="0" smtClean="0"/>
              <a:t>每确定完</a:t>
            </a:r>
            <a:r>
              <a:rPr lang="en-US" altLang="zh-CN" sz="2000" dirty="0" err="1" smtClean="0"/>
              <a:t>opi</a:t>
            </a:r>
            <a:r>
              <a:rPr lang="zh-CN" altLang="en-US" sz="2000" dirty="0" smtClean="0"/>
              <a:t>之后，让哥哥数据副本执行</a:t>
            </a:r>
            <a:r>
              <a:rPr lang="en-US" altLang="zh-CN" sz="2000" dirty="0" err="1" smtClean="0"/>
              <a:t>opi</a:t>
            </a:r>
            <a:r>
              <a:rPr lang="zh-CN" altLang="en-US" sz="2000" dirty="0" smtClean="0"/>
              <a:t>，以此类推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err="1" smtClean="0"/>
              <a:t>Googee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Chubby,megastor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Spanner</a:t>
            </a:r>
            <a:r>
              <a:rPr lang="zh-CN" altLang="en-US" sz="2000" dirty="0" smtClean="0"/>
              <a:t>都才用了</a:t>
            </a:r>
            <a:r>
              <a:rPr lang="en-US" altLang="zh-CN" sz="2000" dirty="0" err="1" smtClean="0"/>
              <a:t>Paxos</a:t>
            </a:r>
            <a:r>
              <a:rPr lang="zh-CN" altLang="en-US" sz="2000" dirty="0" smtClean="0"/>
              <a:t>来对数据副本的更新序列达成一致。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103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希望解决的一致性问题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+mn-ea"/>
              </a:rPr>
              <a:t>设计一个系统，来存储名称为</a:t>
            </a:r>
            <a:r>
              <a:rPr lang="en-US" altLang="zh-CN" sz="2000" b="1" dirty="0" err="1">
                <a:latin typeface="+mn-ea"/>
              </a:rPr>
              <a:t>var</a:t>
            </a:r>
            <a:r>
              <a:rPr lang="zh-CN" altLang="en-US" sz="2000" b="1" dirty="0">
                <a:latin typeface="+mn-ea"/>
              </a:rPr>
              <a:t>的变量</a:t>
            </a:r>
            <a:endParaRPr lang="en-US" altLang="zh-CN" sz="2000" b="1" dirty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系统内部由多个</a:t>
            </a:r>
            <a:r>
              <a:rPr lang="en-US" altLang="zh-CN" sz="1600" dirty="0" smtClean="0">
                <a:latin typeface="+mn-ea"/>
              </a:rPr>
              <a:t>Acceptor</a:t>
            </a:r>
            <a:r>
              <a:rPr lang="zh-CN" altLang="en-US" sz="1600" dirty="0" smtClean="0">
                <a:latin typeface="+mn-ea"/>
              </a:rPr>
              <a:t>组成，负责存储和管理</a:t>
            </a:r>
            <a:r>
              <a:rPr lang="en-US" altLang="zh-CN" sz="1600" dirty="0" err="1" smtClean="0">
                <a:latin typeface="+mn-ea"/>
              </a:rPr>
              <a:t>var</a:t>
            </a:r>
            <a:r>
              <a:rPr lang="zh-CN" altLang="en-US" sz="1600" dirty="0" smtClean="0">
                <a:latin typeface="+mn-ea"/>
              </a:rPr>
              <a:t>变量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外部有多个</a:t>
            </a:r>
            <a:r>
              <a:rPr lang="en-US" altLang="zh-CN" sz="1600" dirty="0" smtClean="0">
                <a:latin typeface="+mn-ea"/>
              </a:rPr>
              <a:t>Proposer</a:t>
            </a:r>
            <a:r>
              <a:rPr lang="zh-CN" altLang="en-US" sz="1600" dirty="0" smtClean="0">
                <a:latin typeface="+mn-ea"/>
              </a:rPr>
              <a:t>机器任意并发调用</a:t>
            </a:r>
            <a:r>
              <a:rPr lang="en-US" altLang="zh-CN" sz="1600" dirty="0" smtClean="0">
                <a:latin typeface="+mn-ea"/>
              </a:rPr>
              <a:t>API</a:t>
            </a:r>
            <a:r>
              <a:rPr lang="zh-CN" altLang="en-US" sz="1600" dirty="0" smtClean="0">
                <a:latin typeface="+mn-ea"/>
              </a:rPr>
              <a:t>，向系统提交不同的</a:t>
            </a:r>
            <a:r>
              <a:rPr lang="en-US" altLang="zh-CN" sz="1600" dirty="0" err="1" smtClean="0">
                <a:latin typeface="+mn-ea"/>
              </a:rPr>
              <a:t>var</a:t>
            </a:r>
            <a:r>
              <a:rPr lang="zh-CN" altLang="en-US" sz="1600" dirty="0" smtClean="0">
                <a:latin typeface="+mn-ea"/>
              </a:rPr>
              <a:t>取值。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1600" dirty="0" smtClean="0">
                <a:latin typeface="+mn-ea"/>
              </a:rPr>
              <a:t>War</a:t>
            </a:r>
            <a:r>
              <a:rPr lang="zh-CN" altLang="en-US" sz="1600" dirty="0" smtClean="0">
                <a:latin typeface="+mn-ea"/>
              </a:rPr>
              <a:t>的取值可以使任意二级制数据。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系统对外的</a:t>
            </a:r>
            <a:r>
              <a:rPr lang="en-US" altLang="zh-CN" sz="1600" dirty="0" smtClean="0">
                <a:latin typeface="+mn-ea"/>
              </a:rPr>
              <a:t>API</a:t>
            </a:r>
            <a:r>
              <a:rPr lang="zh-CN" altLang="en-US" sz="1600" dirty="0" smtClean="0">
                <a:latin typeface="+mn-ea"/>
              </a:rPr>
              <a:t>接口为：</a:t>
            </a:r>
            <a:r>
              <a:rPr lang="en-US" altLang="zh-CN" sz="1600" dirty="0" smtClean="0">
                <a:latin typeface="+mn-ea"/>
              </a:rPr>
              <a:t>propose(</a:t>
            </a:r>
            <a:r>
              <a:rPr lang="en-US" altLang="zh-CN" sz="1600" dirty="0" err="1" smtClean="0">
                <a:latin typeface="+mn-ea"/>
              </a:rPr>
              <a:t>var,v</a:t>
            </a:r>
            <a:r>
              <a:rPr lang="en-US" altLang="zh-CN" sz="1600" dirty="0" smtClean="0">
                <a:latin typeface="+mn-ea"/>
              </a:rPr>
              <a:t>)=&gt;&lt;</a:t>
            </a:r>
            <a:r>
              <a:rPr lang="en-US" altLang="zh-CN" sz="1600" dirty="0" err="1" smtClean="0">
                <a:latin typeface="+mn-ea"/>
              </a:rPr>
              <a:t>ok,f</a:t>
            </a:r>
            <a:r>
              <a:rPr lang="en-US" altLang="zh-CN" sz="1600" dirty="0" smtClean="0">
                <a:latin typeface="+mn-ea"/>
              </a:rPr>
              <a:t>&gt; or &lt;error&gt;</a:t>
            </a:r>
          </a:p>
          <a:p>
            <a:r>
              <a:rPr lang="zh-CN" altLang="en-US" sz="2000" b="1" dirty="0" smtClean="0">
                <a:latin typeface="+mn-ea"/>
              </a:rPr>
              <a:t>系统需要保证</a:t>
            </a:r>
            <a:r>
              <a:rPr lang="en-US" altLang="zh-CN" sz="2000" b="1" dirty="0" err="1" smtClean="0">
                <a:latin typeface="+mn-ea"/>
              </a:rPr>
              <a:t>Var</a:t>
            </a:r>
            <a:r>
              <a:rPr lang="zh-CN" altLang="en-US" sz="2000" b="1" dirty="0" smtClean="0">
                <a:latin typeface="+mn-ea"/>
              </a:rPr>
              <a:t>的取值满足一致性</a:t>
            </a:r>
            <a:endParaRPr lang="en-US" altLang="zh-CN" sz="20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如果</a:t>
            </a:r>
            <a:r>
              <a:rPr lang="en-US" altLang="zh-CN" sz="1600" dirty="0" err="1" smtClean="0">
                <a:latin typeface="+mn-ea"/>
              </a:rPr>
              <a:t>var</a:t>
            </a:r>
            <a:r>
              <a:rPr lang="zh-CN" altLang="en-US" sz="1600" dirty="0" smtClean="0">
                <a:latin typeface="+mn-ea"/>
              </a:rPr>
              <a:t>的取值没有确定，则</a:t>
            </a:r>
            <a:r>
              <a:rPr lang="en-US" altLang="zh-CN" sz="1600" dirty="0" err="1" smtClean="0">
                <a:latin typeface="+mn-ea"/>
              </a:rPr>
              <a:t>var</a:t>
            </a:r>
            <a:r>
              <a:rPr lang="zh-CN" altLang="en-US" sz="1600" dirty="0" smtClean="0">
                <a:latin typeface="+mn-ea"/>
              </a:rPr>
              <a:t>为</a:t>
            </a:r>
            <a:r>
              <a:rPr lang="en-US" altLang="zh-CN" sz="1600" dirty="0" smtClean="0">
                <a:latin typeface="+mn-ea"/>
              </a:rPr>
              <a:t>null</a:t>
            </a:r>
          </a:p>
          <a:p>
            <a:pPr lvl="1"/>
            <a:r>
              <a:rPr lang="zh-CN" altLang="en-US" sz="1600" dirty="0" smtClean="0">
                <a:latin typeface="+mn-ea"/>
              </a:rPr>
              <a:t>一旦</a:t>
            </a:r>
            <a:r>
              <a:rPr lang="en-US" altLang="zh-CN" sz="1600" dirty="0" err="1" smtClean="0">
                <a:latin typeface="+mn-ea"/>
              </a:rPr>
              <a:t>var</a:t>
            </a:r>
            <a:r>
              <a:rPr lang="zh-CN" altLang="en-US" sz="1600" dirty="0" smtClean="0">
                <a:latin typeface="+mn-ea"/>
              </a:rPr>
              <a:t>的取值被确定，则不可更改，并且可以一直获取到这个值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b="1" dirty="0">
                <a:latin typeface="+mn-ea"/>
              </a:rPr>
              <a:t>系统需要满足荣作</a:t>
            </a:r>
            <a:r>
              <a:rPr lang="zh-CN" altLang="en-US" sz="2000" b="1" dirty="0" smtClean="0">
                <a:latin typeface="+mn-ea"/>
              </a:rPr>
              <a:t>特性</a:t>
            </a:r>
            <a:endParaRPr lang="en-US" altLang="zh-CN" sz="2000" b="1" dirty="0" smtClean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可以</a:t>
            </a:r>
            <a:r>
              <a:rPr lang="zh-CN" altLang="en-US" sz="1600" dirty="0" smtClean="0">
                <a:latin typeface="+mn-ea"/>
              </a:rPr>
              <a:t>容忍任意</a:t>
            </a:r>
            <a:r>
              <a:rPr lang="en-US" altLang="zh-CN" sz="1600" dirty="0" smtClean="0">
                <a:latin typeface="+mn-ea"/>
              </a:rPr>
              <a:t>proposer</a:t>
            </a:r>
            <a:r>
              <a:rPr lang="zh-CN" altLang="en-US" sz="1600" dirty="0" smtClean="0">
                <a:latin typeface="+mn-ea"/>
              </a:rPr>
              <a:t>机器出现故障。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可以容忍少数</a:t>
            </a:r>
            <a:r>
              <a:rPr lang="en-US" altLang="zh-CN" sz="1600" dirty="0" smtClean="0">
                <a:latin typeface="+mn-ea"/>
              </a:rPr>
              <a:t>Acceptor</a:t>
            </a:r>
            <a:r>
              <a:rPr lang="zh-CN" altLang="en-US" sz="1600" dirty="0" smtClean="0">
                <a:latin typeface="+mn-ea"/>
              </a:rPr>
              <a:t>故障。</a:t>
            </a:r>
            <a:r>
              <a:rPr lang="en-US" altLang="zh-CN" sz="1600" dirty="0" smtClean="0">
                <a:latin typeface="+mn-ea"/>
              </a:rPr>
              <a:t>(</a:t>
            </a:r>
            <a:r>
              <a:rPr lang="zh-CN" altLang="en-US" sz="1600" dirty="0" smtClean="0">
                <a:latin typeface="+mn-ea"/>
              </a:rPr>
              <a:t>半数以下</a:t>
            </a:r>
            <a:r>
              <a:rPr lang="en-US" altLang="zh-CN" sz="1600" dirty="0" smtClean="0">
                <a:latin typeface="+mn-ea"/>
              </a:rPr>
              <a:t>)</a:t>
            </a:r>
          </a:p>
          <a:p>
            <a:r>
              <a:rPr lang="zh-CN" altLang="en-US" sz="2000" b="1" dirty="0" smtClean="0">
                <a:latin typeface="+mn-ea"/>
              </a:rPr>
              <a:t>为了讲解简单，暂时不考虑</a:t>
            </a:r>
            <a:endParaRPr lang="en-US" altLang="zh-CN" sz="2000" b="1" dirty="0" smtClean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网络分化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Acceptor</a:t>
            </a:r>
            <a:r>
              <a:rPr lang="zh-CN" altLang="en-US" sz="1600" dirty="0">
                <a:latin typeface="+mn-ea"/>
              </a:rPr>
              <a:t>会丢失</a:t>
            </a:r>
            <a:r>
              <a:rPr lang="en-US" altLang="zh-CN" sz="1600" dirty="0" err="1">
                <a:latin typeface="+mn-ea"/>
              </a:rPr>
              <a:t>var</a:t>
            </a:r>
            <a:r>
              <a:rPr lang="zh-CN" altLang="en-US" sz="1600" dirty="0">
                <a:latin typeface="+mn-ea"/>
              </a:rPr>
              <a:t>的信息</a:t>
            </a:r>
          </a:p>
        </p:txBody>
      </p:sp>
    </p:spTree>
    <p:extLst>
      <p:ext uri="{BB962C8B-B14F-4D97-AF65-F5344CB8AC3E}">
        <p14:creationId xmlns:p14="http://schemas.microsoft.com/office/powerpoint/2010/main" val="114352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确定一个不可变变量</a:t>
            </a:r>
            <a:r>
              <a:rPr lang="en-US" altLang="zh-CN" dirty="0"/>
              <a:t>——</a:t>
            </a:r>
            <a:r>
              <a:rPr lang="zh-CN" altLang="en-US" dirty="0" smtClean="0"/>
              <a:t>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>
                <a:latin typeface="+mj-ea"/>
                <a:ea typeface="+mj-ea"/>
              </a:rPr>
              <a:t>管理多个</a:t>
            </a:r>
            <a:r>
              <a:rPr lang="en-US" altLang="zh-CN" sz="2000" b="1" dirty="0" smtClean="0">
                <a:latin typeface="+mj-ea"/>
                <a:ea typeface="+mj-ea"/>
              </a:rPr>
              <a:t>Proposer</a:t>
            </a:r>
            <a:r>
              <a:rPr lang="zh-CN" altLang="en-US" sz="2000" b="1" dirty="0" smtClean="0">
                <a:latin typeface="+mj-ea"/>
                <a:ea typeface="+mj-ea"/>
              </a:rPr>
              <a:t>的并发执行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r>
              <a:rPr lang="zh-CN" altLang="en-US" sz="2000" b="1" dirty="0" smtClean="0">
                <a:latin typeface="+mj-ea"/>
                <a:ea typeface="+mj-ea"/>
              </a:rPr>
              <a:t>保证</a:t>
            </a:r>
            <a:r>
              <a:rPr lang="en-US" altLang="zh-CN" sz="2000" b="1" dirty="0" err="1" smtClean="0">
                <a:latin typeface="+mj-ea"/>
                <a:ea typeface="+mj-ea"/>
              </a:rPr>
              <a:t>var</a:t>
            </a:r>
            <a:r>
              <a:rPr lang="zh-CN" altLang="en-US" sz="2000" b="1" dirty="0" smtClean="0">
                <a:latin typeface="+mj-ea"/>
                <a:ea typeface="+mj-ea"/>
              </a:rPr>
              <a:t>变量的不可变性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r>
              <a:rPr lang="zh-CN" altLang="en-US" sz="2000" b="1" dirty="0" smtClean="0">
                <a:latin typeface="+mj-ea"/>
                <a:ea typeface="+mj-ea"/>
              </a:rPr>
              <a:t>容忍任意</a:t>
            </a:r>
            <a:r>
              <a:rPr lang="en-US" altLang="zh-CN" sz="2000" b="1" dirty="0" smtClean="0">
                <a:latin typeface="+mj-ea"/>
                <a:ea typeface="+mj-ea"/>
              </a:rPr>
              <a:t>Proposer</a:t>
            </a:r>
            <a:r>
              <a:rPr lang="zh-CN" altLang="en-US" sz="2000" b="1" dirty="0" smtClean="0">
                <a:latin typeface="+mj-ea"/>
                <a:ea typeface="+mj-ea"/>
              </a:rPr>
              <a:t>机器故障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r>
              <a:rPr lang="zh-CN" altLang="en-US" sz="2000" b="1" dirty="0" smtClean="0">
                <a:latin typeface="+mj-ea"/>
                <a:ea typeface="+mj-ea"/>
              </a:rPr>
              <a:t>容忍半数以下</a:t>
            </a:r>
            <a:r>
              <a:rPr lang="en-US" altLang="zh-CN" sz="2000" b="1" dirty="0" smtClean="0">
                <a:latin typeface="+mj-ea"/>
                <a:ea typeface="+mj-ea"/>
              </a:rPr>
              <a:t>Acceptor</a:t>
            </a:r>
            <a:r>
              <a:rPr lang="zh-CN" altLang="en-US" sz="2000" b="1" dirty="0" smtClean="0">
                <a:latin typeface="+mj-ea"/>
                <a:ea typeface="+mj-ea"/>
              </a:rPr>
              <a:t>机器故障</a:t>
            </a:r>
            <a:endParaRPr lang="zh-CN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349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确定一个不可变变量的取值</a:t>
            </a:r>
            <a:r>
              <a:rPr lang="en-US" altLang="zh-CN" dirty="0" smtClean="0"/>
              <a:t>-</a:t>
            </a:r>
            <a:r>
              <a:rPr lang="zh-CN" altLang="en-US" dirty="0" smtClean="0"/>
              <a:t>方案一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优先考虑系统由单个</a:t>
            </a:r>
            <a:r>
              <a:rPr lang="en-US" altLang="zh-CN" sz="2400" b="1" dirty="0" smtClean="0">
                <a:latin typeface="+mj-ea"/>
                <a:ea typeface="+mj-ea"/>
              </a:rPr>
              <a:t>Acceptor</a:t>
            </a:r>
            <a:r>
              <a:rPr lang="zh-CN" altLang="en-US" sz="2400" b="1" dirty="0" smtClean="0">
                <a:latin typeface="+mj-ea"/>
                <a:ea typeface="+mj-ea"/>
              </a:rPr>
              <a:t>组成。通过类似互斥锁机制，来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管理并发的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Proposer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运行。</a:t>
            </a:r>
            <a:endParaRPr lang="en-US" altLang="zh-CN" sz="2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2400" b="1" dirty="0" smtClean="0">
                <a:latin typeface="+mj-ea"/>
                <a:ea typeface="+mj-ea"/>
              </a:rPr>
              <a:t>Proposer</a:t>
            </a:r>
            <a:r>
              <a:rPr lang="zh-CN" altLang="en-US" sz="2400" b="1" dirty="0" smtClean="0">
                <a:latin typeface="+mj-ea"/>
                <a:ea typeface="+mj-ea"/>
              </a:rPr>
              <a:t>首选想</a:t>
            </a:r>
            <a:r>
              <a:rPr lang="en-US" altLang="zh-CN" sz="2400" b="1" dirty="0" smtClean="0">
                <a:latin typeface="+mj-ea"/>
                <a:ea typeface="+mj-ea"/>
              </a:rPr>
              <a:t>Acceptor</a:t>
            </a:r>
            <a:r>
              <a:rPr lang="zh-CN" altLang="en-US" sz="2400" b="1" dirty="0" smtClean="0">
                <a:latin typeface="+mj-ea"/>
                <a:ea typeface="+mj-ea"/>
              </a:rPr>
              <a:t>申请</a:t>
            </a:r>
            <a:r>
              <a:rPr lang="en-US" altLang="zh-CN" sz="2400" b="1" dirty="0" smtClean="0">
                <a:latin typeface="+mj-ea"/>
                <a:ea typeface="+mj-ea"/>
              </a:rPr>
              <a:t>Acceptor</a:t>
            </a:r>
            <a:r>
              <a:rPr lang="zh-CN" altLang="en-US" sz="2400" b="1" dirty="0" smtClean="0">
                <a:latin typeface="+mj-ea"/>
                <a:ea typeface="+mj-ea"/>
              </a:rPr>
              <a:t>的互斥访问权，然后才能请求</a:t>
            </a:r>
            <a:r>
              <a:rPr lang="en-US" altLang="zh-CN" sz="2400" b="1" dirty="0" smtClean="0">
                <a:latin typeface="+mj-ea"/>
                <a:ea typeface="+mj-ea"/>
              </a:rPr>
              <a:t>Acceptor</a:t>
            </a:r>
            <a:r>
              <a:rPr lang="zh-CN" altLang="en-US" sz="2400" b="1" dirty="0" smtClean="0">
                <a:latin typeface="+mj-ea"/>
                <a:ea typeface="+mj-ea"/>
              </a:rPr>
              <a:t>接受自己的取值。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r>
              <a:rPr lang="en-US" altLang="zh-CN" sz="2400" b="1" dirty="0" smtClean="0">
                <a:latin typeface="+mj-ea"/>
                <a:ea typeface="+mj-ea"/>
              </a:rPr>
              <a:t>Acceptor</a:t>
            </a:r>
            <a:r>
              <a:rPr lang="zh-CN" altLang="en-US" sz="2400" b="1" dirty="0" smtClean="0">
                <a:latin typeface="+mj-ea"/>
                <a:ea typeface="+mj-ea"/>
              </a:rPr>
              <a:t>给</a:t>
            </a:r>
            <a:r>
              <a:rPr lang="en-US" altLang="zh-CN" sz="2400" b="1" dirty="0" smtClean="0">
                <a:latin typeface="+mj-ea"/>
                <a:ea typeface="+mj-ea"/>
              </a:rPr>
              <a:t>Proposer</a:t>
            </a:r>
            <a:r>
              <a:rPr lang="zh-CN" altLang="en-US" sz="2400" b="1" dirty="0" smtClean="0">
                <a:latin typeface="+mj-ea"/>
                <a:ea typeface="+mj-ea"/>
              </a:rPr>
              <a:t>发放互斥访问权，谁申请到互斥访问权，就接受谁提交的取值。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r>
              <a:rPr lang="zh-CN" altLang="en-US" sz="2400" b="1" dirty="0" smtClean="0">
                <a:latin typeface="+mj-ea"/>
                <a:ea typeface="+mj-ea"/>
              </a:rPr>
              <a:t>让</a:t>
            </a:r>
            <a:r>
              <a:rPr lang="en-US" altLang="zh-CN" sz="2400" b="1" dirty="0" smtClean="0">
                <a:latin typeface="+mj-ea"/>
                <a:ea typeface="+mj-ea"/>
              </a:rPr>
              <a:t>Propose</a:t>
            </a:r>
            <a:r>
              <a:rPr lang="zh-CN" altLang="en-US" sz="2400" b="1" dirty="0" smtClean="0">
                <a:latin typeface="+mj-ea"/>
                <a:ea typeface="+mj-ea"/>
              </a:rPr>
              <a:t>按照互斥访问权的顺序依次访问。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r>
              <a:rPr lang="zh-CN" altLang="en-US" sz="2400" b="1" dirty="0" smtClean="0">
                <a:latin typeface="+mj-ea"/>
                <a:ea typeface="+mj-ea"/>
              </a:rPr>
              <a:t>一旦</a:t>
            </a:r>
            <a:r>
              <a:rPr lang="en-US" altLang="zh-CN" sz="2400" b="1" dirty="0" smtClean="0">
                <a:latin typeface="+mj-ea"/>
                <a:ea typeface="+mj-ea"/>
              </a:rPr>
              <a:t>Acceptor</a:t>
            </a:r>
            <a:r>
              <a:rPr lang="zh-CN" altLang="en-US" sz="2400" b="1" dirty="0" smtClean="0">
                <a:latin typeface="+mj-ea"/>
                <a:ea typeface="+mj-ea"/>
              </a:rPr>
              <a:t>接受某个</a:t>
            </a:r>
            <a:r>
              <a:rPr lang="en-US" altLang="zh-CN" sz="2400" b="1" dirty="0" smtClean="0">
                <a:latin typeface="+mj-ea"/>
                <a:ea typeface="+mj-ea"/>
              </a:rPr>
              <a:t>Proposer</a:t>
            </a:r>
            <a:r>
              <a:rPr lang="zh-CN" altLang="en-US" sz="2400" b="1" dirty="0" smtClean="0">
                <a:latin typeface="+mj-ea"/>
                <a:ea typeface="+mj-ea"/>
              </a:rPr>
              <a:t>的取值，就认为</a:t>
            </a:r>
            <a:r>
              <a:rPr lang="en-US" altLang="zh-CN" sz="2400" b="1" dirty="0" err="1" smtClean="0">
                <a:latin typeface="+mj-ea"/>
                <a:ea typeface="+mj-ea"/>
              </a:rPr>
              <a:t>var</a:t>
            </a:r>
            <a:r>
              <a:rPr lang="zh-CN" altLang="en-US" sz="2400" b="1" dirty="0" smtClean="0">
                <a:latin typeface="+mj-ea"/>
                <a:ea typeface="+mj-ea"/>
              </a:rPr>
              <a:t>取值被确定，其他</a:t>
            </a:r>
            <a:r>
              <a:rPr lang="en-US" altLang="zh-CN" sz="2400" b="1" dirty="0" smtClean="0">
                <a:latin typeface="+mj-ea"/>
                <a:ea typeface="+mj-ea"/>
              </a:rPr>
              <a:t>Proposer</a:t>
            </a:r>
            <a:r>
              <a:rPr lang="zh-CN" altLang="en-US" sz="2400" b="1" dirty="0" smtClean="0">
                <a:latin typeface="+mj-ea"/>
                <a:ea typeface="+mj-ea"/>
              </a:rPr>
              <a:t>不在更改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35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确定一个不可变变量的取值</a:t>
            </a:r>
            <a:r>
              <a:rPr lang="en-US" altLang="zh-CN" dirty="0" smtClean="0"/>
              <a:t>-</a:t>
            </a:r>
            <a:r>
              <a:rPr lang="zh-CN" altLang="en-US" dirty="0" smtClean="0"/>
              <a:t>方案一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基于互斥访问权的</a:t>
            </a:r>
            <a:r>
              <a:rPr lang="en-US" altLang="zh-CN" sz="2400" b="1" dirty="0" smtClean="0">
                <a:latin typeface="+mj-ea"/>
                <a:ea typeface="+mj-ea"/>
              </a:rPr>
              <a:t>Acceptor</a:t>
            </a:r>
            <a:r>
              <a:rPr lang="zh-CN" altLang="en-US" sz="2400" b="1" dirty="0" smtClean="0">
                <a:latin typeface="+mj-ea"/>
                <a:ea typeface="+mj-ea"/>
              </a:rPr>
              <a:t>的实现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Acceptor</a:t>
            </a:r>
            <a:r>
              <a:rPr lang="zh-CN" altLang="en-US" sz="2000" b="1" dirty="0" smtClean="0">
                <a:latin typeface="+mj-ea"/>
                <a:ea typeface="+mj-ea"/>
              </a:rPr>
              <a:t>保存变量</a:t>
            </a:r>
            <a:r>
              <a:rPr lang="en-US" altLang="zh-CN" sz="2000" b="1" dirty="0" err="1" smtClean="0">
                <a:latin typeface="+mj-ea"/>
                <a:ea typeface="+mj-ea"/>
              </a:rPr>
              <a:t>var</a:t>
            </a:r>
            <a:r>
              <a:rPr lang="zh-CN" altLang="en-US" sz="2000" b="1" dirty="0" smtClean="0">
                <a:latin typeface="+mj-ea"/>
                <a:ea typeface="+mj-ea"/>
              </a:rPr>
              <a:t>和一个互斥访问锁</a:t>
            </a:r>
            <a:r>
              <a:rPr lang="en-US" altLang="zh-CN" sz="2000" b="1" dirty="0" smtClean="0">
                <a:latin typeface="+mj-ea"/>
                <a:ea typeface="+mj-ea"/>
              </a:rPr>
              <a:t>lock</a:t>
            </a:r>
            <a:r>
              <a:rPr lang="zh-CN" altLang="en-US" sz="2000" b="1" dirty="0" smtClean="0">
                <a:latin typeface="+mj-ea"/>
                <a:ea typeface="+mj-ea"/>
              </a:rPr>
              <a:t>。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Acceptor::</a:t>
            </a:r>
            <a:r>
              <a:rPr lang="en-US" altLang="zh-CN" sz="2000" b="1" dirty="0" err="1" smtClean="0">
                <a:latin typeface="+mj-ea"/>
                <a:ea typeface="+mj-ea"/>
              </a:rPr>
              <a:t>preprare</a:t>
            </a:r>
            <a:r>
              <a:rPr lang="en-US" altLang="zh-CN" sz="2000" b="1" dirty="0" smtClean="0">
                <a:latin typeface="+mj-ea"/>
                <a:ea typeface="+mj-ea"/>
              </a:rPr>
              <a:t>():</a:t>
            </a:r>
          </a:p>
          <a:p>
            <a:pPr lvl="2"/>
            <a:r>
              <a:rPr lang="zh-CN" altLang="en-US" sz="1600" b="1" dirty="0" smtClean="0">
                <a:latin typeface="+mj-ea"/>
                <a:ea typeface="+mj-ea"/>
              </a:rPr>
              <a:t>加互斥锁，给予</a:t>
            </a:r>
            <a:r>
              <a:rPr lang="en-US" altLang="zh-CN" sz="1600" b="1" dirty="0" err="1" smtClean="0">
                <a:latin typeface="+mj-ea"/>
                <a:ea typeface="+mj-ea"/>
              </a:rPr>
              <a:t>var</a:t>
            </a:r>
            <a:r>
              <a:rPr lang="zh-CN" altLang="en-US" sz="1600" b="1" dirty="0" smtClean="0">
                <a:latin typeface="+mj-ea"/>
                <a:ea typeface="+mj-ea"/>
              </a:rPr>
              <a:t>的互斥访问权，并返回</a:t>
            </a:r>
            <a:r>
              <a:rPr lang="en-US" altLang="zh-CN" sz="1600" b="1" dirty="0" err="1" smtClean="0">
                <a:latin typeface="+mj-ea"/>
                <a:ea typeface="+mj-ea"/>
              </a:rPr>
              <a:t>var</a:t>
            </a:r>
            <a:r>
              <a:rPr lang="zh-CN" altLang="en-US" sz="1600" b="1" dirty="0" smtClean="0">
                <a:latin typeface="+mj-ea"/>
                <a:ea typeface="+mj-ea"/>
              </a:rPr>
              <a:t>当前的取值</a:t>
            </a:r>
            <a:r>
              <a:rPr lang="en-US" altLang="zh-CN" sz="1600" b="1" dirty="0" smtClean="0">
                <a:latin typeface="+mj-ea"/>
                <a:ea typeface="+mj-ea"/>
              </a:rPr>
              <a:t>f</a:t>
            </a:r>
            <a:r>
              <a:rPr lang="zh-CN" altLang="en-US" sz="1600" b="1" dirty="0" smtClean="0">
                <a:latin typeface="+mj-ea"/>
                <a:ea typeface="+mj-ea"/>
              </a:rPr>
              <a:t>。</a:t>
            </a:r>
            <a:endParaRPr lang="en-US" altLang="zh-CN" sz="1600" b="1" dirty="0" smtClean="0">
              <a:latin typeface="+mj-ea"/>
              <a:ea typeface="+mj-ea"/>
            </a:endParaRPr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Acceptor::release();</a:t>
            </a:r>
          </a:p>
          <a:p>
            <a:pPr lvl="2"/>
            <a:r>
              <a:rPr lang="zh-CN" altLang="en-US" sz="1600" b="1" dirty="0" smtClean="0">
                <a:latin typeface="+mj-ea"/>
                <a:ea typeface="+mj-ea"/>
              </a:rPr>
              <a:t>解互斥锁，收回</a:t>
            </a:r>
            <a:r>
              <a:rPr lang="en-US" altLang="zh-CN" sz="1600" b="1" dirty="0" err="1" smtClean="0">
                <a:latin typeface="+mj-ea"/>
                <a:ea typeface="+mj-ea"/>
              </a:rPr>
              <a:t>var</a:t>
            </a:r>
            <a:r>
              <a:rPr lang="zh-CN" altLang="en-US" sz="1600" b="1" dirty="0" smtClean="0">
                <a:latin typeface="+mj-ea"/>
                <a:ea typeface="+mj-ea"/>
              </a:rPr>
              <a:t>的互斥访问权</a:t>
            </a:r>
            <a:endParaRPr lang="en-US" altLang="zh-CN" sz="1600" b="1" dirty="0" smtClean="0">
              <a:latin typeface="+mj-ea"/>
              <a:ea typeface="+mj-ea"/>
            </a:endParaRPr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Acceptor::accept(</a:t>
            </a:r>
            <a:r>
              <a:rPr lang="en-US" altLang="zh-CN" sz="2000" b="1" dirty="0" err="1" smtClean="0">
                <a:latin typeface="+mj-ea"/>
                <a:ea typeface="+mj-ea"/>
              </a:rPr>
              <a:t>var</a:t>
            </a:r>
            <a:r>
              <a:rPr lang="en-US" altLang="zh-CN" sz="2000" b="1" dirty="0" smtClean="0">
                <a:latin typeface="+mj-ea"/>
                <a:ea typeface="+mj-ea"/>
              </a:rPr>
              <a:t> ,v)</a:t>
            </a:r>
          </a:p>
          <a:p>
            <a:pPr lvl="2"/>
            <a:r>
              <a:rPr lang="zh-CN" altLang="en-US" sz="1600" b="1" dirty="0" smtClean="0">
                <a:latin typeface="+mj-ea"/>
                <a:ea typeface="+mj-ea"/>
              </a:rPr>
              <a:t>如果已经加锁，并且</a:t>
            </a:r>
            <a:r>
              <a:rPr lang="en-US" altLang="zh-CN" sz="1600" b="1" dirty="0" err="1" smtClean="0">
                <a:latin typeface="+mj-ea"/>
                <a:ea typeface="+mj-ea"/>
              </a:rPr>
              <a:t>var</a:t>
            </a:r>
            <a:r>
              <a:rPr lang="zh-CN" altLang="en-US" sz="1600" b="1" dirty="0" smtClean="0">
                <a:latin typeface="+mj-ea"/>
                <a:ea typeface="+mj-ea"/>
              </a:rPr>
              <a:t>没有取值，则设置</a:t>
            </a:r>
            <a:r>
              <a:rPr lang="en-US" altLang="zh-CN" sz="1600" b="1" dirty="0" err="1" smtClean="0">
                <a:latin typeface="+mj-ea"/>
                <a:ea typeface="+mj-ea"/>
              </a:rPr>
              <a:t>var</a:t>
            </a:r>
            <a:r>
              <a:rPr lang="zh-CN" altLang="en-US" sz="1600" b="1" dirty="0" smtClean="0">
                <a:latin typeface="+mj-ea"/>
                <a:ea typeface="+mj-ea"/>
              </a:rPr>
              <a:t>为</a:t>
            </a:r>
            <a:r>
              <a:rPr lang="en-US" altLang="zh-CN" sz="1600" b="1" dirty="0" smtClean="0">
                <a:latin typeface="+mj-ea"/>
                <a:ea typeface="+mj-ea"/>
              </a:rPr>
              <a:t>v</a:t>
            </a:r>
            <a:r>
              <a:rPr lang="zh-CN" altLang="en-US" sz="1600" b="1" dirty="0" smtClean="0">
                <a:latin typeface="+mj-ea"/>
                <a:ea typeface="+mj-ea"/>
              </a:rPr>
              <a:t>，并且释放锁。</a:t>
            </a:r>
            <a:endParaRPr lang="en-US" altLang="zh-CN" sz="1600" b="1" dirty="0" smtClean="0">
              <a:latin typeface="+mj-ea"/>
              <a:ea typeface="+mj-ea"/>
            </a:endParaRPr>
          </a:p>
          <a:p>
            <a:r>
              <a:rPr lang="en-US" altLang="zh-CN" sz="2400" b="1" dirty="0" smtClean="0">
                <a:latin typeface="+mj-ea"/>
                <a:ea typeface="+mj-ea"/>
              </a:rPr>
              <a:t>Propose(</a:t>
            </a:r>
            <a:r>
              <a:rPr lang="en-US" altLang="zh-CN" sz="2400" b="1" dirty="0" err="1" smtClean="0">
                <a:latin typeface="+mj-ea"/>
                <a:ea typeface="+mj-ea"/>
              </a:rPr>
              <a:t>var,v</a:t>
            </a:r>
            <a:r>
              <a:rPr lang="en-US" altLang="zh-CN" sz="2400" b="1" dirty="0" smtClean="0">
                <a:latin typeface="+mj-ea"/>
                <a:ea typeface="+mj-ea"/>
              </a:rPr>
              <a:t>)</a:t>
            </a:r>
            <a:r>
              <a:rPr lang="zh-CN" altLang="en-US" sz="2400" b="1" dirty="0" smtClean="0">
                <a:latin typeface="+mj-ea"/>
                <a:ea typeface="+mj-ea"/>
              </a:rPr>
              <a:t>的两阶段实现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lvl="1"/>
            <a:r>
              <a:rPr lang="zh-CN" altLang="en-US" sz="2000" b="1" dirty="0" smtClean="0">
                <a:latin typeface="+mj-ea"/>
                <a:ea typeface="+mj-ea"/>
              </a:rPr>
              <a:t>第一阶段：通过</a:t>
            </a:r>
            <a:r>
              <a:rPr lang="en-US" altLang="zh-CN" sz="2000" b="1" dirty="0" smtClean="0">
                <a:latin typeface="+mj-ea"/>
                <a:ea typeface="+mj-ea"/>
              </a:rPr>
              <a:t>Acceptor::prepare</a:t>
            </a:r>
            <a:r>
              <a:rPr lang="zh-CN" altLang="en-US" sz="2000" b="1" dirty="0" smtClean="0">
                <a:latin typeface="+mj-ea"/>
                <a:ea typeface="+mj-ea"/>
              </a:rPr>
              <a:t>获取互斥访问权，和当前</a:t>
            </a:r>
            <a:r>
              <a:rPr lang="en-US" altLang="zh-CN" sz="2000" b="1" dirty="0" err="1" smtClean="0">
                <a:latin typeface="+mj-ea"/>
                <a:ea typeface="+mj-ea"/>
              </a:rPr>
              <a:t>var</a:t>
            </a:r>
            <a:r>
              <a:rPr lang="zh-CN" altLang="en-US" sz="2000" b="1" dirty="0" smtClean="0">
                <a:latin typeface="+mj-ea"/>
                <a:ea typeface="+mj-ea"/>
              </a:rPr>
              <a:t>的取值，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lvl="1"/>
            <a:r>
              <a:rPr lang="zh-CN" altLang="en-US" sz="2000" b="1" dirty="0" smtClean="0">
                <a:latin typeface="+mj-ea"/>
                <a:ea typeface="+mj-ea"/>
              </a:rPr>
              <a:t>如果不能，返回</a:t>
            </a:r>
            <a:r>
              <a:rPr lang="en-US" altLang="zh-CN" sz="2000" b="1" dirty="0" smtClean="0">
                <a:latin typeface="+mj-ea"/>
                <a:ea typeface="+mj-ea"/>
              </a:rPr>
              <a:t>&lt;error&gt;  </a:t>
            </a:r>
            <a:r>
              <a:rPr lang="zh-CN" altLang="en-US" sz="2000" b="1" dirty="0" smtClean="0">
                <a:latin typeface="+mj-ea"/>
                <a:ea typeface="+mj-ea"/>
              </a:rPr>
              <a:t>（锁被别人占用）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lvl="1"/>
            <a:r>
              <a:rPr lang="zh-CN" altLang="en-US" sz="2000" b="1" dirty="0" smtClean="0">
                <a:latin typeface="+mj-ea"/>
                <a:ea typeface="+mj-ea"/>
              </a:rPr>
              <a:t>第二阶段：根据当前</a:t>
            </a:r>
            <a:r>
              <a:rPr lang="en-US" altLang="zh-CN" sz="2000" b="1" dirty="0" err="1" smtClean="0">
                <a:latin typeface="+mj-ea"/>
                <a:ea typeface="+mj-ea"/>
              </a:rPr>
              <a:t>var</a:t>
            </a:r>
            <a:r>
              <a:rPr lang="zh-CN" altLang="en-US" sz="2000" b="1" dirty="0" smtClean="0">
                <a:latin typeface="+mj-ea"/>
                <a:ea typeface="+mj-ea"/>
              </a:rPr>
              <a:t>的取值</a:t>
            </a:r>
            <a:r>
              <a:rPr lang="en-US" altLang="zh-CN" sz="2000" b="1" dirty="0" smtClean="0">
                <a:latin typeface="+mj-ea"/>
                <a:ea typeface="+mj-ea"/>
              </a:rPr>
              <a:t>f</a:t>
            </a:r>
            <a:r>
              <a:rPr lang="zh-CN" altLang="en-US" sz="2000" b="1" dirty="0" smtClean="0">
                <a:latin typeface="+mj-ea"/>
                <a:ea typeface="+mj-ea"/>
              </a:rPr>
              <a:t>，选择执行。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lvl="2"/>
            <a:r>
              <a:rPr lang="zh-CN" altLang="en-US" sz="1600" b="1" dirty="0" smtClean="0">
                <a:latin typeface="+mj-ea"/>
                <a:ea typeface="+mj-ea"/>
              </a:rPr>
              <a:t>如果</a:t>
            </a:r>
            <a:r>
              <a:rPr lang="en-US" altLang="zh-CN" sz="1600" b="1" dirty="0" smtClean="0">
                <a:latin typeface="+mj-ea"/>
                <a:ea typeface="+mj-ea"/>
              </a:rPr>
              <a:t>f</a:t>
            </a:r>
            <a:r>
              <a:rPr lang="zh-CN" altLang="en-US" sz="1600" b="1" dirty="0" smtClean="0">
                <a:latin typeface="+mj-ea"/>
                <a:ea typeface="+mj-ea"/>
              </a:rPr>
              <a:t>为</a:t>
            </a:r>
            <a:r>
              <a:rPr lang="en-US" altLang="zh-CN" sz="1600" b="1" dirty="0" smtClean="0">
                <a:latin typeface="+mj-ea"/>
                <a:ea typeface="+mj-ea"/>
              </a:rPr>
              <a:t>null</a:t>
            </a:r>
            <a:r>
              <a:rPr lang="zh-CN" altLang="en-US" sz="1600" b="1" dirty="0" smtClean="0">
                <a:latin typeface="+mj-ea"/>
                <a:ea typeface="+mj-ea"/>
              </a:rPr>
              <a:t>，则通过</a:t>
            </a:r>
            <a:r>
              <a:rPr lang="en-US" altLang="zh-CN" sz="1600" b="1" dirty="0" smtClean="0">
                <a:latin typeface="+mj-ea"/>
                <a:ea typeface="+mj-ea"/>
              </a:rPr>
              <a:t>Acceptor::accept</a:t>
            </a:r>
            <a:r>
              <a:rPr lang="zh-CN" altLang="en-US" sz="1600" b="1" dirty="0" smtClean="0">
                <a:latin typeface="+mj-ea"/>
                <a:ea typeface="+mj-ea"/>
              </a:rPr>
              <a:t>（</a:t>
            </a:r>
            <a:r>
              <a:rPr lang="en-US" altLang="zh-CN" sz="1600" b="1" dirty="0" err="1" smtClean="0">
                <a:latin typeface="+mj-ea"/>
                <a:ea typeface="+mj-ea"/>
              </a:rPr>
              <a:t>var</a:t>
            </a:r>
            <a:r>
              <a:rPr lang="en-US" altLang="zh-CN" sz="1600" b="1" dirty="0" smtClean="0">
                <a:latin typeface="+mj-ea"/>
                <a:ea typeface="+mj-ea"/>
              </a:rPr>
              <a:t> ,v</a:t>
            </a:r>
            <a:r>
              <a:rPr lang="zh-CN" altLang="en-US" sz="1600" b="1" dirty="0" smtClean="0">
                <a:latin typeface="+mj-ea"/>
                <a:ea typeface="+mj-ea"/>
              </a:rPr>
              <a:t>）提交数据</a:t>
            </a:r>
            <a:r>
              <a:rPr lang="en-US" altLang="zh-CN" sz="1600" b="1" dirty="0" smtClean="0">
                <a:latin typeface="+mj-ea"/>
                <a:ea typeface="+mj-ea"/>
              </a:rPr>
              <a:t>v</a:t>
            </a:r>
          </a:p>
          <a:p>
            <a:pPr lvl="2"/>
            <a:r>
              <a:rPr lang="zh-CN" altLang="en-US" sz="1600" b="1" dirty="0" smtClean="0">
                <a:latin typeface="+mj-ea"/>
                <a:ea typeface="+mj-ea"/>
              </a:rPr>
              <a:t>如果</a:t>
            </a:r>
            <a:r>
              <a:rPr lang="en-US" altLang="zh-CN" sz="1600" b="1" dirty="0" smtClean="0">
                <a:latin typeface="+mj-ea"/>
                <a:ea typeface="+mj-ea"/>
              </a:rPr>
              <a:t>f</a:t>
            </a:r>
            <a:r>
              <a:rPr lang="zh-CN" altLang="en-US" sz="1600" b="1" dirty="0">
                <a:latin typeface="+mj-ea"/>
                <a:ea typeface="+mj-ea"/>
              </a:rPr>
              <a:t>不</a:t>
            </a:r>
            <a:r>
              <a:rPr lang="zh-CN" altLang="en-US" sz="1600" b="1" dirty="0" smtClean="0">
                <a:latin typeface="+mj-ea"/>
                <a:ea typeface="+mj-ea"/>
              </a:rPr>
              <a:t>为</a:t>
            </a:r>
            <a:r>
              <a:rPr lang="en-US" altLang="zh-CN" sz="1600" b="1" dirty="0" smtClean="0">
                <a:latin typeface="+mj-ea"/>
                <a:ea typeface="+mj-ea"/>
              </a:rPr>
              <a:t>null</a:t>
            </a:r>
            <a:r>
              <a:rPr lang="zh-CN" altLang="en-US" sz="1600" b="1" dirty="0" smtClean="0">
                <a:latin typeface="+mj-ea"/>
                <a:ea typeface="+mj-ea"/>
              </a:rPr>
              <a:t>，则通过</a:t>
            </a:r>
            <a:r>
              <a:rPr lang="en-US" altLang="zh-CN" sz="1600" b="1" dirty="0" smtClean="0">
                <a:latin typeface="+mj-ea"/>
                <a:ea typeface="+mj-ea"/>
              </a:rPr>
              <a:t>Acceptor::release();</a:t>
            </a:r>
            <a:r>
              <a:rPr lang="zh-CN" altLang="en-US" sz="1600" b="1" dirty="0" smtClean="0">
                <a:latin typeface="+mj-ea"/>
                <a:ea typeface="+mj-ea"/>
              </a:rPr>
              <a:t>释放访问权，返回</a:t>
            </a:r>
            <a:r>
              <a:rPr lang="en-US" altLang="zh-CN" sz="1600" b="1" dirty="0" smtClean="0">
                <a:latin typeface="+mj-ea"/>
                <a:ea typeface="+mj-ea"/>
              </a:rPr>
              <a:t>&lt;</a:t>
            </a:r>
            <a:r>
              <a:rPr lang="en-US" altLang="zh-CN" sz="1600" b="1" dirty="0" err="1" smtClean="0">
                <a:latin typeface="+mj-ea"/>
                <a:ea typeface="+mj-ea"/>
              </a:rPr>
              <a:t>ok,f</a:t>
            </a:r>
            <a:r>
              <a:rPr lang="en-US" altLang="zh-CN" sz="1600" b="1" dirty="0" smtClean="0">
                <a:latin typeface="+mj-ea"/>
                <a:ea typeface="+mj-ea"/>
              </a:rPr>
              <a:t>&gt;</a:t>
            </a:r>
            <a:r>
              <a:rPr lang="zh-CN" altLang="en-US" sz="1600" b="1" dirty="0" smtClean="0">
                <a:latin typeface="+mj-ea"/>
                <a:ea typeface="+mj-ea"/>
              </a:rPr>
              <a:t>。</a:t>
            </a:r>
            <a:endParaRPr lang="en-US" altLang="zh-CN" sz="16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1029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+mn-ea"/>
                <a:ea typeface="+mn-ea"/>
              </a:rPr>
              <a:t>确定一个不可变变量的取值</a:t>
            </a:r>
            <a:r>
              <a:rPr lang="en-US" altLang="zh-CN" sz="3200" dirty="0">
                <a:latin typeface="+mn-ea"/>
                <a:ea typeface="+mn-ea"/>
              </a:rPr>
              <a:t>-</a:t>
            </a:r>
            <a:r>
              <a:rPr lang="zh-CN" altLang="en-US" sz="3200" dirty="0">
                <a:latin typeface="+mn-ea"/>
                <a:ea typeface="+mn-ea"/>
              </a:rPr>
              <a:t>方案</a:t>
            </a:r>
            <a:r>
              <a:rPr lang="zh-CN" altLang="en-US" sz="3200" dirty="0" smtClean="0">
                <a:latin typeface="+mn-ea"/>
                <a:ea typeface="+mn-ea"/>
              </a:rPr>
              <a:t>一续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Acceptor</a:t>
            </a:r>
            <a:r>
              <a:rPr lang="zh-CN" altLang="en-US" dirty="0" smtClean="0"/>
              <a:t>互斥访问权让</a:t>
            </a:r>
            <a:r>
              <a:rPr lang="en-US" altLang="zh-CN" dirty="0" smtClean="0"/>
              <a:t>Proposer</a:t>
            </a:r>
            <a:r>
              <a:rPr lang="zh-CN" altLang="en-US" dirty="0" smtClean="0"/>
              <a:t>序列运行，可以简单的实现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取值的一致性。</a:t>
            </a:r>
            <a:endParaRPr lang="en-US" altLang="zh-CN" dirty="0" smtClean="0"/>
          </a:p>
          <a:p>
            <a:r>
              <a:rPr lang="en-US" altLang="zh-CN" dirty="0" smtClean="0"/>
              <a:t>Proposer</a:t>
            </a:r>
            <a:r>
              <a:rPr lang="zh-CN" altLang="en-US" dirty="0" smtClean="0"/>
              <a:t>在互斥访问权之前发生故障，会导致系统陷入死锁，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不能容忍任意</a:t>
            </a:r>
            <a:r>
              <a:rPr lang="en-US" altLang="zh-CN" dirty="0" smtClean="0"/>
              <a:t>Proposer</a:t>
            </a:r>
            <a:r>
              <a:rPr lang="zh-CN" altLang="en-US" dirty="0" smtClean="0"/>
              <a:t>机器故障。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62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确定一个不可变变量的取值</a:t>
            </a:r>
            <a:r>
              <a:rPr lang="en-US" altLang="zh-CN" sz="3200" dirty="0"/>
              <a:t>-</a:t>
            </a:r>
            <a:r>
              <a:rPr lang="zh-CN" altLang="en-US" sz="3200" dirty="0" smtClean="0"/>
              <a:t>方案二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sz="3600" b="1" dirty="0" smtClean="0">
                <a:latin typeface="+mn-ea"/>
              </a:rPr>
              <a:t>引入抢占式访问权</a:t>
            </a:r>
            <a:endParaRPr lang="en-US" altLang="zh-CN" sz="3600" b="1" dirty="0" smtClean="0">
              <a:latin typeface="+mn-ea"/>
            </a:endParaRPr>
          </a:p>
          <a:p>
            <a:pPr lvl="1"/>
            <a:r>
              <a:rPr lang="en-US" altLang="zh-CN" sz="2900" dirty="0" smtClean="0">
                <a:latin typeface="+mn-ea"/>
              </a:rPr>
              <a:t>Acceptor</a:t>
            </a:r>
            <a:r>
              <a:rPr lang="zh-CN" altLang="en-US" sz="2900" dirty="0" smtClean="0">
                <a:latin typeface="+mn-ea"/>
              </a:rPr>
              <a:t>可以让某个</a:t>
            </a:r>
            <a:r>
              <a:rPr lang="en-US" altLang="zh-CN" sz="2900" dirty="0" smtClean="0">
                <a:latin typeface="+mn-ea"/>
              </a:rPr>
              <a:t>Proposer</a:t>
            </a:r>
            <a:r>
              <a:rPr lang="zh-CN" altLang="en-US" sz="2900" dirty="0" smtClean="0">
                <a:latin typeface="+mn-ea"/>
              </a:rPr>
              <a:t>获取的的访问权实现，不在接受他的访问。</a:t>
            </a:r>
            <a:endParaRPr lang="en-US" altLang="zh-CN" sz="2900" dirty="0" smtClean="0">
              <a:latin typeface="+mn-ea"/>
            </a:endParaRPr>
          </a:p>
          <a:p>
            <a:pPr lvl="1"/>
            <a:r>
              <a:rPr lang="zh-CN" altLang="en-US" sz="2900" dirty="0" smtClean="0">
                <a:latin typeface="+mn-ea"/>
              </a:rPr>
              <a:t>之后，可以将访问权发放给其他</a:t>
            </a:r>
            <a:r>
              <a:rPr lang="en-US" altLang="zh-CN" sz="2900" dirty="0" smtClean="0">
                <a:latin typeface="+mn-ea"/>
              </a:rPr>
              <a:t>Proposer</a:t>
            </a:r>
            <a:r>
              <a:rPr lang="zh-CN" altLang="en-US" sz="2900" dirty="0" smtClean="0">
                <a:latin typeface="+mn-ea"/>
              </a:rPr>
              <a:t>，让其访问</a:t>
            </a:r>
            <a:r>
              <a:rPr lang="en-US" altLang="zh-CN" sz="2900" dirty="0" smtClean="0">
                <a:latin typeface="+mn-ea"/>
              </a:rPr>
              <a:t>Acceptor</a:t>
            </a:r>
            <a:r>
              <a:rPr lang="zh-CN" altLang="en-US" sz="2900" dirty="0" smtClean="0">
                <a:latin typeface="+mn-ea"/>
              </a:rPr>
              <a:t>。</a:t>
            </a:r>
            <a:endParaRPr lang="en-US" altLang="zh-CN" sz="2900" dirty="0" smtClean="0">
              <a:latin typeface="+mn-ea"/>
            </a:endParaRPr>
          </a:p>
          <a:p>
            <a:r>
              <a:rPr lang="en-US" altLang="zh-CN" sz="3600" b="1" dirty="0">
                <a:latin typeface="+mn-ea"/>
              </a:rPr>
              <a:t>Proposer</a:t>
            </a:r>
            <a:r>
              <a:rPr lang="zh-CN" altLang="en-US" sz="3600" b="1" dirty="0">
                <a:latin typeface="+mn-ea"/>
              </a:rPr>
              <a:t>想</a:t>
            </a:r>
            <a:r>
              <a:rPr lang="en-US" altLang="zh-CN" sz="3600" b="1" dirty="0">
                <a:latin typeface="+mn-ea"/>
              </a:rPr>
              <a:t>Acceptor</a:t>
            </a:r>
            <a:r>
              <a:rPr lang="zh-CN" altLang="en-US" sz="3600" b="1" dirty="0">
                <a:latin typeface="+mn-ea"/>
              </a:rPr>
              <a:t>申请访问权时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指定编号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epoch(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越大的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epoch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越新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3600" b="1" dirty="0">
                <a:latin typeface="+mn-ea"/>
              </a:rPr>
              <a:t>，获取到访问权之后，才能向</a:t>
            </a:r>
            <a:r>
              <a:rPr lang="en-US" altLang="zh-CN" sz="3600" b="1" dirty="0">
                <a:latin typeface="+mn-ea"/>
              </a:rPr>
              <a:t>Acceptor</a:t>
            </a:r>
            <a:r>
              <a:rPr lang="zh-CN" altLang="en-US" sz="3600" b="1" dirty="0">
                <a:latin typeface="+mn-ea"/>
              </a:rPr>
              <a:t>提交取值。</a:t>
            </a:r>
            <a:endParaRPr lang="en-US" altLang="zh-CN" sz="3600" b="1" dirty="0">
              <a:latin typeface="+mn-ea"/>
            </a:endParaRPr>
          </a:p>
          <a:p>
            <a:r>
              <a:rPr lang="en-US" altLang="zh-CN" sz="3600" b="1" dirty="0">
                <a:latin typeface="+mn-ea"/>
              </a:rPr>
              <a:t>Acceptor</a:t>
            </a:r>
            <a:r>
              <a:rPr lang="zh-CN" altLang="en-US" sz="3600" b="1" dirty="0">
                <a:latin typeface="+mn-ea"/>
              </a:rPr>
              <a:t>采用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喜新厌旧</a:t>
            </a:r>
            <a:r>
              <a:rPr lang="zh-CN" altLang="en-US" sz="3600" b="1" dirty="0">
                <a:latin typeface="+mn-ea"/>
              </a:rPr>
              <a:t>的原则</a:t>
            </a:r>
            <a:endParaRPr lang="en-US" altLang="zh-CN" sz="3600" b="1" dirty="0">
              <a:latin typeface="+mn-ea"/>
            </a:endParaRPr>
          </a:p>
          <a:p>
            <a:pPr lvl="1"/>
            <a:r>
              <a:rPr lang="zh-CN" altLang="en-US" sz="2900" dirty="0">
                <a:latin typeface="+mn-ea"/>
              </a:rPr>
              <a:t>一旦收到更大的新</a:t>
            </a:r>
            <a:r>
              <a:rPr lang="en-US" altLang="zh-CN" sz="2900" dirty="0">
                <a:latin typeface="+mn-ea"/>
              </a:rPr>
              <a:t>epoch</a:t>
            </a:r>
            <a:r>
              <a:rPr lang="zh-CN" altLang="en-US" sz="2900" dirty="0">
                <a:latin typeface="+mn-ea"/>
              </a:rPr>
              <a:t>的申请，马上让就</a:t>
            </a:r>
            <a:r>
              <a:rPr lang="en-US" altLang="zh-CN" sz="2900" dirty="0">
                <a:latin typeface="+mn-ea"/>
              </a:rPr>
              <a:t>epoch</a:t>
            </a:r>
            <a:r>
              <a:rPr lang="zh-CN" altLang="en-US" sz="2900" dirty="0">
                <a:latin typeface="+mn-ea"/>
              </a:rPr>
              <a:t>的访问权失效，不再接收他们提交的取值。</a:t>
            </a:r>
            <a:endParaRPr lang="en-US" altLang="zh-CN" sz="2900" dirty="0">
              <a:latin typeface="+mn-ea"/>
            </a:endParaRPr>
          </a:p>
          <a:p>
            <a:pPr lvl="1"/>
            <a:r>
              <a:rPr lang="zh-CN" altLang="en-US" sz="2900" dirty="0">
                <a:latin typeface="+mn-ea"/>
              </a:rPr>
              <a:t>然后给新</a:t>
            </a:r>
            <a:r>
              <a:rPr lang="en-US" altLang="zh-CN" sz="2900" dirty="0">
                <a:latin typeface="+mn-ea"/>
              </a:rPr>
              <a:t>epoch</a:t>
            </a:r>
            <a:r>
              <a:rPr lang="zh-CN" altLang="en-US" sz="2900" dirty="0">
                <a:latin typeface="+mn-ea"/>
              </a:rPr>
              <a:t>发放访问权，只接受新</a:t>
            </a:r>
            <a:r>
              <a:rPr lang="en-US" altLang="zh-CN" sz="2900" dirty="0">
                <a:latin typeface="+mn-ea"/>
              </a:rPr>
              <a:t>epoch</a:t>
            </a:r>
            <a:r>
              <a:rPr lang="zh-CN" altLang="en-US" sz="2900" dirty="0">
                <a:latin typeface="+mn-ea"/>
              </a:rPr>
              <a:t>提交的取值。</a:t>
            </a:r>
            <a:endParaRPr lang="en-US" altLang="zh-CN" sz="2900" dirty="0">
              <a:latin typeface="+mn-ea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新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epoch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可以抢占旧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epoch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，让旧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epoch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的访问权失效，旧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epoch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proposer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将无法运行。新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epoch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proposer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将开始运行</a:t>
            </a:r>
            <a:r>
              <a:rPr lang="zh-CN" altLang="en-US" sz="3600" b="1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CN" sz="3600" b="1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36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3600" b="1" dirty="0">
                <a:latin typeface="+mn-ea"/>
              </a:rPr>
              <a:t>为了保持一致性，不同</a:t>
            </a:r>
            <a:r>
              <a:rPr lang="en-US" altLang="zh-CN" sz="3600" b="1" dirty="0">
                <a:latin typeface="+mn-ea"/>
              </a:rPr>
              <a:t>epoch</a:t>
            </a:r>
            <a:r>
              <a:rPr lang="zh-CN" altLang="en-US" sz="3600" b="1" dirty="0">
                <a:latin typeface="+mn-ea"/>
              </a:rPr>
              <a:t>的</a:t>
            </a:r>
            <a:r>
              <a:rPr lang="en-US" altLang="zh-CN" sz="3600" b="1" dirty="0">
                <a:latin typeface="+mn-ea"/>
              </a:rPr>
              <a:t>proposer</a:t>
            </a:r>
            <a:r>
              <a:rPr lang="zh-CN" altLang="en-US" sz="3600" b="1" dirty="0">
                <a:latin typeface="+mn-ea"/>
              </a:rPr>
              <a:t>之间才用“后者认同前者”的原则。</a:t>
            </a:r>
            <a:endParaRPr lang="en-US" altLang="zh-CN" sz="3600" b="1" dirty="0">
              <a:latin typeface="+mn-ea"/>
            </a:endParaRPr>
          </a:p>
          <a:p>
            <a:pPr lvl="1"/>
            <a:r>
              <a:rPr lang="zh-CN" altLang="en-US" sz="2900" dirty="0">
                <a:solidFill>
                  <a:srgbClr val="FF0000"/>
                </a:solidFill>
                <a:latin typeface="+mn-ea"/>
              </a:rPr>
              <a:t>在肯定旧</a:t>
            </a:r>
            <a:r>
              <a:rPr lang="en-US" altLang="zh-CN" sz="2900" dirty="0">
                <a:solidFill>
                  <a:srgbClr val="FF0000"/>
                </a:solidFill>
                <a:latin typeface="+mn-ea"/>
              </a:rPr>
              <a:t>epoch</a:t>
            </a:r>
            <a:r>
              <a:rPr lang="zh-CN" altLang="en-US" sz="2900" dirty="0">
                <a:solidFill>
                  <a:srgbClr val="FF0000"/>
                </a:solidFill>
                <a:latin typeface="+mn-ea"/>
              </a:rPr>
              <a:t>无法生成确定取值时，新的</a:t>
            </a:r>
            <a:r>
              <a:rPr lang="en-US" altLang="zh-CN" sz="2900" dirty="0">
                <a:solidFill>
                  <a:srgbClr val="FF0000"/>
                </a:solidFill>
                <a:latin typeface="+mn-ea"/>
              </a:rPr>
              <a:t>epoch</a:t>
            </a:r>
            <a:r>
              <a:rPr lang="zh-CN" altLang="en-US" sz="2900" dirty="0">
                <a:solidFill>
                  <a:srgbClr val="FF0000"/>
                </a:solidFill>
                <a:latin typeface="+mn-ea"/>
              </a:rPr>
              <a:t>会提交自己的</a:t>
            </a:r>
            <a:r>
              <a:rPr lang="en-US" altLang="zh-CN" sz="2900" dirty="0">
                <a:solidFill>
                  <a:srgbClr val="FF0000"/>
                </a:solidFill>
                <a:latin typeface="+mn-ea"/>
              </a:rPr>
              <a:t>value</a:t>
            </a:r>
            <a:r>
              <a:rPr lang="zh-CN" altLang="en-US" sz="2900" dirty="0">
                <a:solidFill>
                  <a:srgbClr val="FF0000"/>
                </a:solidFill>
                <a:latin typeface="+mn-ea"/>
              </a:rPr>
              <a:t>不会冲突。</a:t>
            </a:r>
            <a:endParaRPr lang="en-US" altLang="zh-CN" sz="2900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zh-CN" altLang="en-US" sz="2900" dirty="0">
                <a:solidFill>
                  <a:srgbClr val="FF0000"/>
                </a:solidFill>
                <a:latin typeface="+mn-ea"/>
              </a:rPr>
              <a:t>一旦旧</a:t>
            </a:r>
            <a:r>
              <a:rPr lang="en-US" altLang="zh-CN" sz="2900" dirty="0">
                <a:solidFill>
                  <a:srgbClr val="FF0000"/>
                </a:solidFill>
                <a:latin typeface="+mn-ea"/>
              </a:rPr>
              <a:t>epoch</a:t>
            </a:r>
            <a:r>
              <a:rPr lang="zh-CN" altLang="en-US" sz="2900" dirty="0">
                <a:solidFill>
                  <a:srgbClr val="FF0000"/>
                </a:solidFill>
                <a:latin typeface="+mn-ea"/>
              </a:rPr>
              <a:t>形成确定性取值，新的</a:t>
            </a:r>
            <a:r>
              <a:rPr lang="en-US" altLang="zh-CN" sz="2900" dirty="0">
                <a:solidFill>
                  <a:srgbClr val="FF0000"/>
                </a:solidFill>
                <a:latin typeface="+mn-ea"/>
              </a:rPr>
              <a:t>epoch</a:t>
            </a:r>
            <a:r>
              <a:rPr lang="zh-CN" altLang="en-US" sz="2900" dirty="0">
                <a:solidFill>
                  <a:srgbClr val="FF0000"/>
                </a:solidFill>
                <a:latin typeface="+mn-ea"/>
              </a:rPr>
              <a:t>肯定可以获取到此取值，并且会认同取值，不会破坏。</a:t>
            </a:r>
          </a:p>
        </p:txBody>
      </p:sp>
    </p:spTree>
    <p:extLst>
      <p:ext uri="{BB962C8B-B14F-4D97-AF65-F5344CB8AC3E}">
        <p14:creationId xmlns:p14="http://schemas.microsoft.com/office/powerpoint/2010/main" val="354369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1911</Words>
  <Application>Microsoft Office PowerPoint</Application>
  <PresentationFormat>全屏显示(4:3)</PresentationFormat>
  <Paragraphs>149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paxos-分布式一致性协议 </vt:lpstr>
      <vt:lpstr>Paxos的理解困境</vt:lpstr>
      <vt:lpstr>Paxos和分布式存储系统</vt:lpstr>
      <vt:lpstr>Paxos希望解决的一致性问题</vt:lpstr>
      <vt:lpstr>确定一个不可变变量——难点</vt:lpstr>
      <vt:lpstr>确定一个不可变变量的取值-方案一</vt:lpstr>
      <vt:lpstr>确定一个不可变变量的取值-方案一</vt:lpstr>
      <vt:lpstr>确定一个不可变变量的取值-方案一续</vt:lpstr>
      <vt:lpstr>确定一个不可变变量的取值-方案二</vt:lpstr>
      <vt:lpstr>确定一个不可变变量的取值-方案二续</vt:lpstr>
      <vt:lpstr>确定一个不可变变量的取值-方案二续</vt:lpstr>
      <vt:lpstr>抢占式访问权机制的运行过程</vt:lpstr>
      <vt:lpstr>确定一个不可变变量的取值-方案二续</vt:lpstr>
      <vt:lpstr>思考题——关于方案一和二</vt:lpstr>
      <vt:lpstr>确定一个不可变变量的取值——Paxos</vt:lpstr>
      <vt:lpstr>确定一个不可变变量的取值——Paxos</vt:lpstr>
      <vt:lpstr>Paxos分析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paxos-分布式一致性协议 </dc:title>
  <dc:creator>YuHB</dc:creator>
  <cp:lastModifiedBy>YuHB</cp:lastModifiedBy>
  <cp:revision>78</cp:revision>
  <dcterms:created xsi:type="dcterms:W3CDTF">2016-06-13T07:40:20Z</dcterms:created>
  <dcterms:modified xsi:type="dcterms:W3CDTF">2016-06-17T08:55:53Z</dcterms:modified>
</cp:coreProperties>
</file>