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zookeeper.apache.org/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lucene.apache.org/solr/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ip:8080/admin/collections?action=CREATE&amp;name=solrColl&amp;numShards=3&amp;replicationFactor=3&amp;maxShardsPerNode=3&amp;collection.configName=test_conf'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cnblogs.com/phinecos/archive/2012/02/10/2345634.html" TargetMode="External"/><Relationship Id="rId3" Type="http://schemas.openxmlformats.org/officeDocument/2006/relationships/hyperlink" Target="http://wiki.apache.org/solr/" TargetMode="External"/><Relationship Id="rId4" Type="http://schemas.openxmlformats.org/officeDocument/2006/relationships/hyperlink" Target="https://cwiki.apache.org/confluence/display/solr/Apache+Solr+Reference+Guide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SOLR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客户平台部</a:t>
            </a:r>
          </a:p>
        </p:txBody>
      </p:sp>
      <p:pic>
        <p:nvPicPr>
          <p:cNvPr id="34" name="b03533fa828ba61e072fff5c4134970a314e59f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5385" y="3938240"/>
            <a:ext cx="1337902" cy="733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怎么对索引进行搜索？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创建索引的过程似乎就已经解决此问题了！？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用户输入查询语句，对查询语句经过语言处理分析得到一系列词（term），通过查询语法分析得到一颗查询树，将索引读到内存，通过查询树搜索索引，从而得到每个词（term）的文档链表，对文档链表进行归并，最后得到文档集合。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针对文档集合对查询的相关性进行</a:t>
            </a:r>
            <a:r>
              <a:rPr b="1" sz="4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打分排序</a:t>
            </a:r>
            <a:endParaRPr b="1" sz="47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返回排序后结果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lucene打分算法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77825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设置文档（document）权重，查询字段（field）权重，词（term）的权重</a:t>
            </a:r>
            <a:endParaRPr sz="3230">
              <a:solidFill>
                <a:srgbClr val="FFFFFF"/>
              </a:solidFill>
            </a:endParaRPr>
          </a:p>
          <a:p>
            <a:pPr lvl="0" marL="377825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词频（tf），出现在同一个文档里的次数越多，显示这个文档越重要</a:t>
            </a:r>
            <a:endParaRPr sz="3230">
              <a:solidFill>
                <a:srgbClr val="FFFFFF"/>
              </a:solidFill>
            </a:endParaRPr>
          </a:p>
          <a:p>
            <a:pPr lvl="0" marL="377825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文档频率（df），越多的文档包含这个词，说明这个词越普通，不足以区分这些文档，因此重要性越低。</a:t>
            </a:r>
            <a:endParaRPr sz="3230">
              <a:solidFill>
                <a:srgbClr val="FFFFFF"/>
              </a:solidFill>
            </a:endParaRPr>
          </a:p>
          <a:p>
            <a:pPr lvl="0" marL="377825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文档包含term数量，文档越短，相对于其他文档分值会稍高</a:t>
            </a:r>
            <a:endParaRPr sz="3230">
              <a:solidFill>
                <a:srgbClr val="FFFFFF"/>
              </a:solidFill>
            </a:endParaRPr>
          </a:p>
          <a:p>
            <a:pPr lvl="0" marL="377825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lucene默认实现，DefaultSimilarity，可以重写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进入主题SOLR</a:t>
            </a:r>
          </a:p>
        </p:txBody>
      </p:sp>
      <p:pic>
        <p:nvPicPr>
          <p:cNvPr id="8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49" y="927099"/>
            <a:ext cx="11544301" cy="538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SOLRCLOUD安装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安装机器：1台，伪分布式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相关环境：linux 、jdk1.6（solr4.8版本开始需要jdk1.7）、tomcat6、zookeeper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jdk 、tomcat 安装不再表述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ZOOKEEPER安装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2260" indent="-302260" defTabSz="397256">
              <a:lnSpc>
                <a:spcPct val="70000"/>
              </a:lnSpc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zookeeper下载：</a:t>
            </a:r>
            <a:r>
              <a:rPr sz="2584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http://zookeeper.apache.org/</a:t>
            </a:r>
            <a:endParaRPr sz="2584">
              <a:solidFill>
                <a:srgbClr val="FFFFFF"/>
              </a:solidFill>
            </a:endParaRPr>
          </a:p>
          <a:p>
            <a:pPr lvl="0" marL="302260" indent="-302260" defTabSz="397256">
              <a:lnSpc>
                <a:spcPct val="70000"/>
              </a:lnSpc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单台服务器启动三个zookeeper实例，创建相关目录和文件</a:t>
            </a:r>
            <a:endParaRPr sz="2584">
              <a:solidFill>
                <a:srgbClr val="FFFFFF"/>
              </a:solidFill>
            </a:endParaRPr>
          </a:p>
          <a:p>
            <a:pPr lvl="2" marL="906780" indent="-302260" defTabSz="397256">
              <a:lnSpc>
                <a:spcPct val="70000"/>
              </a:lnSpc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# mkdir -p /export/data/zoo/zk1</a:t>
            </a:r>
            <a:endParaRPr sz="2584">
              <a:solidFill>
                <a:srgbClr val="FFFFFF"/>
              </a:solidFill>
            </a:endParaRPr>
          </a:p>
          <a:p>
            <a:pPr lvl="2" marL="906780" indent="-302260" defTabSz="397256">
              <a:lnSpc>
                <a:spcPct val="70000"/>
              </a:lnSpc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# mkdir -p /export/data/zoo/zk2</a:t>
            </a:r>
            <a:endParaRPr sz="2584">
              <a:solidFill>
                <a:srgbClr val="FFFFFF"/>
              </a:solidFill>
            </a:endParaRPr>
          </a:p>
          <a:p>
            <a:pPr lvl="2" marL="906780" indent="-302260" defTabSz="397256">
              <a:lnSpc>
                <a:spcPct val="70000"/>
              </a:lnSpc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# mkdir -p /export/data/zoo/zk3</a:t>
            </a:r>
            <a:endParaRPr sz="2584">
              <a:solidFill>
                <a:srgbClr val="FFFFFF"/>
              </a:solidFill>
            </a:endParaRPr>
          </a:p>
          <a:p>
            <a:pPr lvl="2" marL="906780" indent="-302260" defTabSz="397256">
              <a:lnSpc>
                <a:spcPct val="70000"/>
              </a:lnSpc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# echo “1” &gt; /export/data/zoo/zk1/myid</a:t>
            </a:r>
            <a:endParaRPr sz="2584">
              <a:solidFill>
                <a:srgbClr val="FFFFFF"/>
              </a:solidFill>
            </a:endParaRPr>
          </a:p>
          <a:p>
            <a:pPr lvl="2" marL="906780" indent="-302260" defTabSz="397256">
              <a:lnSpc>
                <a:spcPct val="70000"/>
              </a:lnSpc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# echo “2” &gt; /export/data/zoo/zk2/myid</a:t>
            </a:r>
            <a:endParaRPr sz="2584">
              <a:solidFill>
                <a:srgbClr val="FFFFFF"/>
              </a:solidFill>
            </a:endParaRPr>
          </a:p>
          <a:p>
            <a:pPr lvl="2" marL="906780" indent="-302260" defTabSz="397256">
              <a:lnSpc>
                <a:spcPct val="70000"/>
              </a:lnSpc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# echo “3” &gt; /export/data/zoo/zk3/myid</a:t>
            </a:r>
            <a:endParaRPr sz="2584">
              <a:solidFill>
                <a:srgbClr val="FFFFFF"/>
              </a:solidFill>
            </a:endParaRPr>
          </a:p>
          <a:p>
            <a:pPr lvl="0" marL="302260" indent="-302260" defTabSz="397256">
              <a:lnSpc>
                <a:spcPct val="70000"/>
              </a:lnSpc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创建三个实例的配置文件,把ZOO_HOME替换成zookeeper解压的目录</a:t>
            </a:r>
            <a:endParaRPr sz="2584">
              <a:solidFill>
                <a:srgbClr val="FFFFFF"/>
              </a:solidFill>
            </a:endParaRPr>
          </a:p>
          <a:p>
            <a:pPr lvl="2" marL="906780" indent="-302260" defTabSz="397256">
              <a:lnSpc>
                <a:spcPct val="70000"/>
              </a:lnSpc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# vi  ZOO_HOME/conf/zk1.cfg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0034" indent="-280034" defTabSz="368045">
              <a:lnSpc>
                <a:spcPct val="3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b="1" sz="239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接上篇</a:t>
            </a:r>
            <a:endParaRPr b="1" sz="2394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3" marL="1120139" indent="-280034" defTabSz="368045">
              <a:lnSpc>
                <a:spcPct val="3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tickTime=2000    </a:t>
            </a:r>
            <a:endParaRPr sz="2394">
              <a:solidFill>
                <a:srgbClr val="FFFFFF"/>
              </a:solidFill>
            </a:endParaRPr>
          </a:p>
          <a:p>
            <a:pPr lvl="3" marL="1120139" indent="-280034" defTabSz="368045">
              <a:lnSpc>
                <a:spcPct val="3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initLimit=5    </a:t>
            </a:r>
            <a:endParaRPr sz="2394">
              <a:solidFill>
                <a:srgbClr val="FFFFFF"/>
              </a:solidFill>
            </a:endParaRPr>
          </a:p>
          <a:p>
            <a:pPr lvl="3" marL="1120139" indent="-280034" defTabSz="368045">
              <a:lnSpc>
                <a:spcPct val="3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syncLimit=2    </a:t>
            </a:r>
            <a:endParaRPr sz="2394">
              <a:solidFill>
                <a:srgbClr val="FFFFFF"/>
              </a:solidFill>
            </a:endParaRPr>
          </a:p>
          <a:p>
            <a:pPr lvl="3" marL="1120139" indent="-280034" defTabSz="368045">
              <a:lnSpc>
                <a:spcPct val="3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dataDir=/export/data/zoo/zk1</a:t>
            </a:r>
            <a:endParaRPr sz="2394">
              <a:solidFill>
                <a:srgbClr val="FFFFFF"/>
              </a:solidFill>
            </a:endParaRPr>
          </a:p>
          <a:p>
            <a:pPr lvl="3" marL="1120139" indent="-280034" defTabSz="368045">
              <a:lnSpc>
                <a:spcPct val="3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clientPort=2181  </a:t>
            </a:r>
            <a:endParaRPr sz="2394">
              <a:solidFill>
                <a:srgbClr val="FFFFFF"/>
              </a:solidFill>
            </a:endParaRPr>
          </a:p>
          <a:p>
            <a:pPr lvl="3" marL="1120139" indent="-280034" defTabSz="368045">
              <a:lnSpc>
                <a:spcPct val="3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server.1=127.0.0.1:8880:7770    </a:t>
            </a:r>
            <a:endParaRPr sz="2394">
              <a:solidFill>
                <a:srgbClr val="FFFFFF"/>
              </a:solidFill>
            </a:endParaRPr>
          </a:p>
          <a:p>
            <a:pPr lvl="3" marL="1120139" indent="-280034" defTabSz="368045">
              <a:lnSpc>
                <a:spcPct val="3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server.2=127.0.0.1:8881:7771    </a:t>
            </a:r>
            <a:endParaRPr sz="2394">
              <a:solidFill>
                <a:srgbClr val="FFFFFF"/>
              </a:solidFill>
            </a:endParaRPr>
          </a:p>
          <a:p>
            <a:pPr lvl="3" marL="1120139" indent="-280034" defTabSz="368045">
              <a:lnSpc>
                <a:spcPct val="3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server.3=127.0.0.1:8882:7772 </a:t>
            </a:r>
            <a:endParaRPr sz="2394">
              <a:solidFill>
                <a:srgbClr val="FFFFFF"/>
              </a:solidFill>
            </a:endParaRPr>
          </a:p>
          <a:p>
            <a:pPr lvl="0" marL="280034" indent="-280034" defTabSz="368045">
              <a:lnSpc>
                <a:spcPct val="3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用同样方法创建zk2.cfg、zk3.cfg，修改dataDir和clientPort</a:t>
            </a:r>
            <a:endParaRPr sz="2394">
              <a:solidFill>
                <a:srgbClr val="FFFFFF"/>
              </a:solidFill>
            </a:endParaRPr>
          </a:p>
          <a:p>
            <a:pPr lvl="0" marL="280034" indent="-280034" defTabSz="368045">
              <a:lnSpc>
                <a:spcPct val="3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启动三个实例</a:t>
            </a:r>
            <a:endParaRPr sz="2394">
              <a:solidFill>
                <a:srgbClr val="FFFFFF"/>
              </a:solidFill>
            </a:endParaRPr>
          </a:p>
          <a:p>
            <a:pPr lvl="2" marL="840105" indent="-280034" defTabSz="368045">
              <a:lnSpc>
                <a:spcPct val="3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# ZOO_HOME/bin/zkServer.sh start zk1.cfg</a:t>
            </a:r>
            <a:endParaRPr sz="2394">
              <a:solidFill>
                <a:srgbClr val="FFFFFF"/>
              </a:solidFill>
            </a:endParaRPr>
          </a:p>
          <a:p>
            <a:pPr lvl="2" marL="840105" indent="-280034" defTabSz="368045">
              <a:lnSpc>
                <a:spcPct val="3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# ZOO_HOME/bin/zkServer.sh start zk2.cfg</a:t>
            </a:r>
            <a:endParaRPr sz="2394">
              <a:solidFill>
                <a:srgbClr val="FFFFFF"/>
              </a:solidFill>
            </a:endParaRPr>
          </a:p>
          <a:p>
            <a:pPr lvl="2" marL="840105" indent="-280034" defTabSz="368045">
              <a:lnSpc>
                <a:spcPct val="3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# ZOO_HOME/bin/zkServer.sh start zk3.cfg</a:t>
            </a:r>
            <a:endParaRPr sz="2394">
              <a:solidFill>
                <a:srgbClr val="FFFFFF"/>
              </a:solidFill>
            </a:endParaRPr>
          </a:p>
          <a:p>
            <a:pPr lvl="0" marL="280034" indent="-280034" defTabSz="368045">
              <a:lnSpc>
                <a:spcPct val="3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检查是否启动，zookeeper安装完成</a:t>
            </a:r>
            <a:endParaRPr sz="2394">
              <a:solidFill>
                <a:srgbClr val="FFFFFF"/>
              </a:solidFill>
            </a:endParaRPr>
          </a:p>
          <a:p>
            <a:pPr lvl="2" marL="840105" indent="-280034" defTabSz="368045">
              <a:lnSpc>
                <a:spcPct val="3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# ZOO_HOME/bin/zkServer.sh status zk1.cfg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solrcloud安装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4479" indent="-284479" defTabSz="373887">
              <a:lnSpc>
                <a:spcPct val="4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solr下载：</a:t>
            </a:r>
            <a:r>
              <a:rPr sz="2432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http://lucene.apache.org/solr/</a:t>
            </a:r>
            <a:endParaRPr sz="2432">
              <a:solidFill>
                <a:srgbClr val="FFFFFF"/>
              </a:solidFill>
            </a:endParaRPr>
          </a:p>
          <a:p>
            <a:pPr lvl="0" marL="284479" indent="-284479" defTabSz="373887">
              <a:lnSpc>
                <a:spcPct val="4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下载文件解压到/export/home/solr/目录下（可以自行修改）</a:t>
            </a:r>
            <a:endParaRPr sz="2432">
              <a:solidFill>
                <a:srgbClr val="FFFFFF"/>
              </a:solidFill>
            </a:endParaRPr>
          </a:p>
          <a:p>
            <a:pPr lvl="0" marL="284479" indent="-284479" defTabSz="373887">
              <a:lnSpc>
                <a:spcPct val="4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把/export/home/solr/dist下的war包解压到tomcat目录下</a:t>
            </a:r>
            <a:endParaRPr sz="2432">
              <a:solidFill>
                <a:srgbClr val="FFFFFF"/>
              </a:solidFill>
            </a:endParaRPr>
          </a:p>
          <a:p>
            <a:pPr lvl="0" marL="284479" indent="-284479" defTabSz="373887">
              <a:lnSpc>
                <a:spcPct val="4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把/export/home/solr/example/lib/ext 目录里的jar包解压到solr应用的lib目录</a:t>
            </a:r>
            <a:endParaRPr sz="2432">
              <a:solidFill>
                <a:srgbClr val="FFFFFF"/>
              </a:solidFill>
            </a:endParaRPr>
          </a:p>
          <a:p>
            <a:pPr lvl="0" marL="284479" indent="-284479" defTabSz="373887">
              <a:lnSpc>
                <a:spcPct val="4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copy tomcat  至  server2  server3 ，  并修改响应的tomcat端口</a:t>
            </a:r>
            <a:endParaRPr sz="2432">
              <a:solidFill>
                <a:srgbClr val="FFFFFF"/>
              </a:solidFill>
            </a:endParaRPr>
          </a:p>
          <a:p>
            <a:pPr lvl="0" marL="284479" indent="-284479" defTabSz="373887">
              <a:lnSpc>
                <a:spcPct val="4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创建每个实例的solrhome目录,copy solr.xml到solrhome目录</a:t>
            </a:r>
            <a:endParaRPr sz="2432">
              <a:solidFill>
                <a:srgbClr val="FFFFFF"/>
              </a:solidFill>
            </a:endParaRPr>
          </a:p>
          <a:p>
            <a:pPr lvl="2" marL="853439" indent="-284479" defTabSz="373887">
              <a:lnSpc>
                <a:spcPct val="4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# mkdir -p  /export/data/solr/server1</a:t>
            </a:r>
            <a:endParaRPr sz="2432">
              <a:solidFill>
                <a:srgbClr val="FFFFFF"/>
              </a:solidFill>
            </a:endParaRPr>
          </a:p>
          <a:p>
            <a:pPr lvl="2" marL="853439" indent="-284479" defTabSz="373887">
              <a:lnSpc>
                <a:spcPct val="4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# mkdir -p  /export/data/solr/server2</a:t>
            </a:r>
            <a:endParaRPr sz="2432">
              <a:solidFill>
                <a:srgbClr val="FFFFFF"/>
              </a:solidFill>
            </a:endParaRPr>
          </a:p>
          <a:p>
            <a:pPr lvl="2" marL="853439" indent="-284479" defTabSz="373887">
              <a:lnSpc>
                <a:spcPct val="4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# mkdir -p  /export/data/solr/server3</a:t>
            </a:r>
            <a:endParaRPr sz="2432">
              <a:solidFill>
                <a:srgbClr val="FFFFFF"/>
              </a:solidFill>
            </a:endParaRPr>
          </a:p>
          <a:p>
            <a:pPr lvl="2" marL="853439" indent="-284479" defTabSz="373887">
              <a:lnSpc>
                <a:spcPct val="4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# cp  /export/home/solr/example/solr/solr.xml  /export/data/solr/server1</a:t>
            </a:r>
            <a:endParaRPr sz="2432">
              <a:solidFill>
                <a:srgbClr val="FFFFFF"/>
              </a:solidFill>
            </a:endParaRPr>
          </a:p>
          <a:p>
            <a:pPr lvl="2" marL="853439" indent="-284479" defTabSz="373887">
              <a:lnSpc>
                <a:spcPct val="4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#  cp  /export/home/solr/example/solr/solr.xml  /export/data/solr/server2</a:t>
            </a:r>
            <a:endParaRPr sz="2432">
              <a:solidFill>
                <a:srgbClr val="FFFFFF"/>
              </a:solidFill>
            </a:endParaRPr>
          </a:p>
          <a:p>
            <a:pPr lvl="2" marL="853439" indent="-284479" defTabSz="373887">
              <a:lnSpc>
                <a:spcPct val="40000"/>
              </a:lnSpc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#  cp  /export/home/solr/example/solr/solr.xml  /export/data/solr/server3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4485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修改每个solrhome下的solr.xml里的hostPort和hostContext，使之和server一一对应</a:t>
            </a:r>
            <a:endParaRPr sz="2774">
              <a:solidFill>
                <a:srgbClr val="FFFFFF"/>
              </a:solidFill>
            </a:endParaRPr>
          </a:p>
          <a:p>
            <a:pPr lvl="0" marL="324485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各server启动参数里添加-Dsolr.solr.home= /export/data/solr/server1 -DzkHost=127.0.0.1:2181/test,127.0.0.1:2182/test,127.0.0.1:2183/test，其中home的值各server不一样，修改成对应的solrhome目录</a:t>
            </a:r>
            <a:endParaRPr sz="2774">
              <a:solidFill>
                <a:srgbClr val="FFFFFF"/>
              </a:solidFill>
            </a:endParaRPr>
          </a:p>
          <a:p>
            <a:pPr lvl="0" marL="324485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启动server</a:t>
            </a:r>
            <a:endParaRPr sz="2774">
              <a:solidFill>
                <a:srgbClr val="FFFFFF"/>
              </a:solidFill>
            </a:endParaRPr>
          </a:p>
          <a:p>
            <a:pPr lvl="0" marL="324485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访问solr控制台 http://ip:8080/solr</a:t>
            </a:r>
            <a:endParaRPr sz="2774">
              <a:solidFill>
                <a:srgbClr val="FFFFFF"/>
              </a:solidFill>
            </a:endParaRPr>
          </a:p>
          <a:p>
            <a:pPr lvl="0" marL="324485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创建collection</a:t>
            </a:r>
            <a:endParaRPr sz="2774">
              <a:solidFill>
                <a:srgbClr val="FFFFFF"/>
              </a:solidFill>
            </a:endParaRPr>
          </a:p>
          <a:p>
            <a:pPr lvl="2" marL="973455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# curl ‘</a:t>
            </a:r>
            <a:r>
              <a:rPr sz="2774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http://ip:8080/admin/collections?action=CREATE&amp;name=solrColl&amp;numShards=3&amp;replicationFactor=3&amp;maxShardsPerNode=3&amp;collection.configName=test_conf'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Congratulations！</a:t>
            </a:r>
          </a:p>
        </p:txBody>
      </p:sp>
      <p:pic>
        <p:nvPicPr>
          <p:cNvPr id="99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621" y="970833"/>
            <a:ext cx="11219558" cy="5599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SOLR 配置文件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0055" indent="-440055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</a:rPr>
              <a:t>solr.xml</a:t>
            </a:r>
            <a:endParaRPr sz="3762">
              <a:solidFill>
                <a:srgbClr val="FFFFFF"/>
              </a:solidFill>
            </a:endParaRPr>
          </a:p>
          <a:p>
            <a:pPr lvl="2" marL="1320165" indent="-440055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</a:rPr>
              <a:t>solrhome主配置文件</a:t>
            </a:r>
            <a:endParaRPr sz="3762">
              <a:solidFill>
                <a:srgbClr val="FFFFFF"/>
              </a:solidFill>
            </a:endParaRPr>
          </a:p>
          <a:p>
            <a:pPr lvl="0" marL="440055" indent="-440055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</a:rPr>
              <a:t>solrconfig.xml</a:t>
            </a:r>
            <a:endParaRPr sz="3762">
              <a:solidFill>
                <a:srgbClr val="FFFFFF"/>
              </a:solidFill>
            </a:endParaRPr>
          </a:p>
          <a:p>
            <a:pPr lvl="2" marL="1320165" indent="-440055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</a:rPr>
              <a:t>solr应用主配置文件</a:t>
            </a:r>
            <a:endParaRPr sz="3762">
              <a:solidFill>
                <a:srgbClr val="FFFFFF"/>
              </a:solidFill>
            </a:endParaRPr>
          </a:p>
          <a:p>
            <a:pPr lvl="0" marL="440055" indent="-440055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</a:rPr>
              <a:t>schema.xml</a:t>
            </a:r>
            <a:endParaRPr sz="3762">
              <a:solidFill>
                <a:srgbClr val="FFFFFF"/>
              </a:solidFill>
            </a:endParaRPr>
          </a:p>
          <a:p>
            <a:pPr lvl="2" marL="1320165" indent="-440055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</a:rPr>
              <a:t>solr数据结构配置文件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目录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搜索基本知识介绍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solrcloud安装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solr联盟实践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参考资料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Q&amp;A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SOLR实践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提供联盟站长端搜索服务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最新的数据量300w+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全量创建索引15分钟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查询响应大部分在100毫秒以内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等待考验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参考资料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http://www.cnblogs.com/phinecos/archive/2012/02/10/2345634.html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http://wiki.apache.org/solr/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https://cwiki.apache.org/confluence/display/solr/Apache+Solr+Reference+Guide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Q&amp;A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搜索概述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从一堆数据集合中查询出满足条件的数据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结构化数据搜索：sql查询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非结构化数据搜索</a:t>
            </a:r>
            <a:endParaRPr b="1" sz="3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顺序扫描法，每次都全量扫描数据大的时候很慢，如grep</a:t>
            </a:r>
            <a:endParaRPr sz="3600">
              <a:solidFill>
                <a:srgbClr val="FFFFFF"/>
              </a:solidFill>
            </a:endParaRPr>
          </a:p>
          <a:p>
            <a:pPr lvl="2" marL="1251618" indent="-362618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把非结构化的数据中的一部分信息提取出来，重新组织成一定的结构，这种结构就叫做索引。先建立索引，再对索引进行搜索的过程就叫全文检索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lucene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创始人Doug Cutting 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2000年 lucene第一个开源版本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lucene提供了完整的查询引擎和索引引擎，为软件开发人员提供了一个简单易用的工具包去实现全文检索功能</a:t>
            </a:r>
          </a:p>
        </p:txBody>
      </p:sp>
      <p:pic>
        <p:nvPicPr>
          <p:cNvPr id="44" name="5200560152_71b70c422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550" y="2559050"/>
            <a:ext cx="4762500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1270000" y="7090415"/>
            <a:ext cx="10464800" cy="1422401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全文检索-Indexing&amp;Search</a:t>
            </a:r>
          </a:p>
        </p:txBody>
      </p:sp>
      <p:pic>
        <p:nvPicPr>
          <p:cNvPr id="47" name="3634917_1265048519dbe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4332" y="301661"/>
            <a:ext cx="7536136" cy="6635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问题来了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索引里面存了些什么？</a:t>
            </a:r>
            <a:endParaRPr sz="380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怎么创建索引？</a:t>
            </a:r>
            <a:endParaRPr sz="380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怎么对索引进行搜索？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索引里面存了些什么？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952500" y="4897250"/>
            <a:ext cx="11099800" cy="3980050"/>
          </a:xfrm>
          <a:prstGeom prst="rect">
            <a:avLst/>
          </a:prstGeom>
        </p:spPr>
        <p:txBody>
          <a:bodyPr/>
          <a:lstStyle/>
          <a:p>
            <a:pPr lvl="0" marL="324485" indent="-324485" defTabSz="426466">
              <a:lnSpc>
                <a:spcPct val="150000"/>
              </a:lnSpc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假设有100个文档，编号成1-100，可以得到上面的结构，左边的我们称之为词典，右边是包含此字符串的文档链表，也叫倒排表。</a:t>
            </a:r>
            <a:endParaRPr sz="2774">
              <a:solidFill>
                <a:srgbClr val="FFFFFF"/>
              </a:solidFill>
            </a:endParaRPr>
          </a:p>
          <a:p>
            <a:pPr lvl="0" marL="324485" indent="-324485" defTabSz="426466">
              <a:lnSpc>
                <a:spcPct val="150000"/>
              </a:lnSpc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我们要找到同时包含lucene和solr的文档，直接把这俩词典指向的倒排表合并就可以了。</a:t>
            </a:r>
            <a:endParaRPr sz="2774">
              <a:solidFill>
                <a:srgbClr val="FFFFFF"/>
              </a:solidFill>
            </a:endParaRPr>
          </a:p>
          <a:p>
            <a:pPr lvl="0" marL="324485" indent="-324485" defTabSz="426466">
              <a:lnSpc>
                <a:spcPct val="150000"/>
              </a:lnSpc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索引里面应该是有词典、对应文档链表、词频、词出现在文档中位置。</a:t>
            </a:r>
          </a:p>
        </p:txBody>
      </p:sp>
      <p:pic>
        <p:nvPicPr>
          <p:cNvPr id="54" name="3634917_1265048520Dccx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2957" y="2683575"/>
            <a:ext cx="6908801" cy="194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怎么创建索引？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952500" y="2590800"/>
            <a:ext cx="11099800" cy="3383432"/>
          </a:xfrm>
          <a:prstGeom prst="rect">
            <a:avLst/>
          </a:prstGeom>
        </p:spPr>
        <p:txBody>
          <a:bodyPr/>
          <a:lstStyle/>
          <a:p>
            <a:pPr lvl="0" marL="324485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第一步：准备需要的文档，doc1：“hello lucene，hello all”；doc2：“hello solr”</a:t>
            </a:r>
            <a:endParaRPr sz="2774">
              <a:solidFill>
                <a:srgbClr val="FFFFFF"/>
              </a:solidFill>
            </a:endParaRPr>
          </a:p>
          <a:p>
            <a:pPr lvl="0" marL="324485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第二步：将文档传给分词器，分成一个一个单独的单词，去除标点符号，去除停用词，再经过语言处理组件处理得到单独的词（term）</a:t>
            </a:r>
            <a:endParaRPr sz="2774">
              <a:solidFill>
                <a:srgbClr val="FFFFFF"/>
              </a:solidFill>
            </a:endParaRPr>
          </a:p>
          <a:p>
            <a:pPr lvl="0" marL="324485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第三步：将得到的词传给索引组件，索引组件根据term创建字典。我们上面的俩个文档字典如下表：</a:t>
            </a:r>
          </a:p>
        </p:txBody>
      </p:sp>
      <p:graphicFrame>
        <p:nvGraphicFramePr>
          <p:cNvPr id="58" name="Table 58"/>
          <p:cNvGraphicFramePr/>
          <p:nvPr/>
        </p:nvGraphicFramePr>
        <p:xfrm>
          <a:off x="2092003" y="6384532"/>
          <a:ext cx="3452014" cy="2171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19656"/>
                <a:gridCol w="1719656"/>
              </a:tblGrid>
              <a:tr h="3084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62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Term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62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DocumentId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3084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hello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84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lucene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84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hello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84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all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84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hello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84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solr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Table 59"/>
          <p:cNvGraphicFramePr/>
          <p:nvPr/>
        </p:nvGraphicFramePr>
        <p:xfrm>
          <a:off x="7365115" y="6384532"/>
          <a:ext cx="3452013" cy="2171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19656"/>
                <a:gridCol w="1719656"/>
              </a:tblGrid>
              <a:tr h="3084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62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Term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62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DocumentId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3084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all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84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hello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84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hello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84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hello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84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lucene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84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solr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2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60" name=""/>
          <p:cNvPicPr/>
          <p:nvPr/>
        </p:nvPicPr>
        <p:blipFill>
          <a:blip r:embed="rId2">
            <a:alphaModFix amt="71000"/>
            <a:extLst/>
          </a:blip>
          <a:stretch>
            <a:fillRect/>
          </a:stretch>
        </p:blipFill>
        <p:spPr>
          <a:xfrm>
            <a:off x="5787815" y="7014084"/>
            <a:ext cx="1336659" cy="1374153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5779886" y="6321488"/>
            <a:ext cx="1336659" cy="552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对字典按字母顺序排列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怎么创建索引？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952500" y="2590800"/>
            <a:ext cx="11099800" cy="982518"/>
          </a:xfrm>
          <a:prstGeom prst="rect">
            <a:avLst/>
          </a:prstGeom>
        </p:spPr>
        <p:txBody>
          <a:bodyPr/>
          <a:lstStyle>
            <a:lvl1pPr marL="440055" indent="-440055" defTabSz="578358">
              <a:spcBef>
                <a:spcPts val="4100"/>
              </a:spcBef>
              <a:defRPr sz="376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</a:rPr>
              <a:t>第四步：合并相同的词（term）成为文档倒排链表</a:t>
            </a:r>
          </a:p>
        </p:txBody>
      </p:sp>
      <p:graphicFrame>
        <p:nvGraphicFramePr>
          <p:cNvPr id="66" name="Table 66"/>
          <p:cNvGraphicFramePr/>
          <p:nvPr/>
        </p:nvGraphicFramePr>
        <p:xfrm>
          <a:off x="1345434" y="4030083"/>
          <a:ext cx="2465872" cy="312500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210400"/>
                <a:gridCol w="1242770"/>
              </a:tblGrid>
              <a:tr h="79003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Term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Doucment
Frequency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8056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all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8056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hello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8056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lucene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8056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solr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67" name="Table 67"/>
          <p:cNvGraphicFramePr/>
          <p:nvPr/>
        </p:nvGraphicFramePr>
        <p:xfrm>
          <a:off x="4976907" y="4300448"/>
          <a:ext cx="2625206" cy="28926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69734"/>
                <a:gridCol w="1242770"/>
              </a:tblGrid>
              <a:tr h="34748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DocumentId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Frequency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6177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61774"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36177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61774"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36177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61774"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361774"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8" name="Shape 68"/>
          <p:cNvSpPr/>
          <p:nvPr/>
        </p:nvSpPr>
        <p:spPr>
          <a:xfrm flipV="1">
            <a:off x="3809166" y="4875261"/>
            <a:ext cx="1160481" cy="29823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9" name="Shape 69"/>
          <p:cNvSpPr/>
          <p:nvPr/>
        </p:nvSpPr>
        <p:spPr>
          <a:xfrm flipV="1">
            <a:off x="3807254" y="5537267"/>
            <a:ext cx="1162544" cy="131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70" name="Shape 70"/>
          <p:cNvSpPr/>
          <p:nvPr/>
        </p:nvSpPr>
        <p:spPr>
          <a:xfrm>
            <a:off x="3794224" y="6295977"/>
            <a:ext cx="1187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71" name="Shape 71"/>
          <p:cNvSpPr/>
          <p:nvPr/>
        </p:nvSpPr>
        <p:spPr>
          <a:xfrm>
            <a:off x="3810207" y="6849847"/>
            <a:ext cx="4702628" cy="14262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graphicFrame>
        <p:nvGraphicFramePr>
          <p:cNvPr id="72" name="Table 72"/>
          <p:cNvGraphicFramePr/>
          <p:nvPr/>
        </p:nvGraphicFramePr>
        <p:xfrm>
          <a:off x="8524047" y="4300448"/>
          <a:ext cx="2625206" cy="28926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69734"/>
                <a:gridCol w="1242770"/>
              </a:tblGrid>
              <a:tr h="34748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DocumentId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Frequency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61774"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361774"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36177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61774"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361774"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61774"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36177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3" name="Shape 73"/>
          <p:cNvSpPr/>
          <p:nvPr/>
        </p:nvSpPr>
        <p:spPr>
          <a:xfrm>
            <a:off x="7587568" y="5584098"/>
            <a:ext cx="93832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74" name="Shape 74"/>
          <p:cNvSpPr/>
          <p:nvPr/>
        </p:nvSpPr>
        <p:spPr>
          <a:xfrm>
            <a:off x="952499" y="7599157"/>
            <a:ext cx="11099801" cy="1854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426719" indent="-426719" algn="l" defTabSz="560831">
              <a:spcBef>
                <a:spcPts val="4000"/>
              </a:spcBef>
              <a:buSzPct val="75000"/>
              <a:buChar char="•"/>
              <a:defRPr sz="364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48">
                <a:solidFill>
                  <a:srgbClr val="FFFFFF"/>
                </a:solidFill>
              </a:rPr>
              <a:t>上面的表差不多就是索引的结构了，其中Document Frequency文档频次，表示多少个文档出现过该词，Frequency词频率，表示词出现在此文档中的次数。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