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0" r:id="rId5"/>
    <p:sldId id="271" r:id="rId6"/>
    <p:sldId id="272" r:id="rId7"/>
    <p:sldId id="26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a:srgbClr val="3A4C6A"/>
    <a:srgbClr val="2980B9"/>
    <a:srgbClr val="33CCCC"/>
    <a:srgbClr val="2C3E50"/>
    <a:srgbClr val="2D3F51"/>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4" autoAdjust="0"/>
    <p:restoredTop sz="93258" autoAdjust="0"/>
  </p:normalViewPr>
  <p:slideViewPr>
    <p:cSldViewPr snapToGrid="0">
      <p:cViewPr varScale="1">
        <p:scale>
          <a:sx n="66" d="100"/>
          <a:sy n="66" d="100"/>
        </p:scale>
        <p:origin x="86" y="-24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C3E50"/>
            </a:solidFill>
            <a:ln>
              <a:noFill/>
            </a:ln>
          </c:spPr>
          <c:explosion val="20"/>
          <c:dPt>
            <c:idx val="0"/>
            <c:bubble3D val="0"/>
            <c:spPr>
              <a:solidFill>
                <a:srgbClr val="33CCCC"/>
              </a:solidFill>
              <a:ln w="19050">
                <a:noFill/>
              </a:ln>
              <a:effectLst/>
            </c:spPr>
            <c:extLst>
              <c:ext xmlns:c16="http://schemas.microsoft.com/office/drawing/2014/chart" uri="{C3380CC4-5D6E-409C-BE32-E72D297353CC}">
                <c16:uniqueId val="{00000001-13A0-41DC-B4E4-95D8B3A01C93}"/>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6-13A0-41DC-B4E4-95D8B3A01C93}"/>
            </c:ext>
          </c:extLst>
        </c:ser>
        <c:dLbls>
          <c:showLegendKey val="0"/>
          <c:showVal val="0"/>
          <c:showCatName val="0"/>
          <c:showSerName val="0"/>
          <c:showPercent val="0"/>
          <c:showBubbleSize val="0"/>
          <c:showLeaderLines val="1"/>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980B9"/>
            </a:solidFill>
            <a:ln>
              <a:noFill/>
            </a:ln>
          </c:spPr>
          <c:dPt>
            <c:idx val="0"/>
            <c:bubble3D val="0"/>
            <c:spPr>
              <a:solidFill>
                <a:srgbClr val="2980B9"/>
              </a:solidFill>
              <a:ln w="19050">
                <a:noFill/>
              </a:ln>
              <a:effectLst/>
            </c:spPr>
            <c:extLst>
              <c:ext xmlns:c16="http://schemas.microsoft.com/office/drawing/2014/chart" uri="{C3380CC4-5D6E-409C-BE32-E72D297353CC}">
                <c16:uniqueId val="{00000001-0EB4-435B-9E9D-9F5CAB6B71D5}"/>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0EB4-435B-9E9D-9F5CAB6B71D5}"/>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33CCCC"/>
            </a:solidFill>
            <a:ln>
              <a:noFill/>
            </a:ln>
          </c:spPr>
          <c:dPt>
            <c:idx val="0"/>
            <c:bubble3D val="0"/>
            <c:explosion val="38"/>
            <c:spPr>
              <a:solidFill>
                <a:srgbClr val="33CCCC"/>
              </a:solidFill>
              <a:ln w="19050">
                <a:noFill/>
              </a:ln>
              <a:effectLst/>
            </c:spPr>
            <c:extLst>
              <c:ext xmlns:c16="http://schemas.microsoft.com/office/drawing/2014/chart" uri="{C3380CC4-5D6E-409C-BE32-E72D297353CC}">
                <c16:uniqueId val="{00000001-D00E-42D4-B6B6-81ADF523EA60}"/>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D00E-42D4-B6B6-81ADF523EA60}"/>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dLbls>
          <c:showLegendKey val="0"/>
          <c:showVal val="0"/>
          <c:showCatName val="0"/>
          <c:showSerName val="0"/>
          <c:showPercent val="0"/>
          <c:showBubbleSize val="0"/>
          <c:showLeaderLines val="0"/>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dLbls>
          <c:showLegendKey val="0"/>
          <c:showVal val="0"/>
          <c:showCatName val="0"/>
          <c:showSerName val="0"/>
          <c:showPercent val="0"/>
          <c:showBubbleSize val="0"/>
          <c:showLeaderLines val="0"/>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980B9"/>
            </a:solidFill>
            <a:ln>
              <a:noFill/>
            </a:ln>
          </c:spPr>
          <c:dPt>
            <c:idx val="0"/>
            <c:bubble3D val="0"/>
            <c:spPr>
              <a:solidFill>
                <a:srgbClr val="2980B9"/>
              </a:solidFill>
              <a:ln w="19050">
                <a:noFill/>
              </a:ln>
              <a:effectLst/>
            </c:spPr>
            <c:extLst>
              <c:ext xmlns:c16="http://schemas.microsoft.com/office/drawing/2014/chart" uri="{C3380CC4-5D6E-409C-BE32-E72D297353CC}">
                <c16:uniqueId val="{00000001-6312-4FDA-AB59-957AE52D8FE6}"/>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6312-4FDA-AB59-957AE52D8FE6}"/>
            </c:ext>
          </c:extLst>
        </c:ser>
        <c:dLbls>
          <c:showLegendKey val="0"/>
          <c:showVal val="0"/>
          <c:showCatName val="0"/>
          <c:showSerName val="0"/>
          <c:showPercent val="0"/>
          <c:showBubbleSize val="0"/>
          <c:showLeaderLines val="1"/>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7009080580797"/>
          <c:y val="3.4236664352482252E-2"/>
          <c:w val="0.59566011190267065"/>
          <c:h val="0.89349016785400603"/>
        </c:manualLayout>
      </c:layout>
      <c:doughnutChart>
        <c:varyColors val="1"/>
        <c:ser>
          <c:idx val="0"/>
          <c:order val="0"/>
          <c:tx>
            <c:strRef>
              <c:f>Sheet1!$B$1</c:f>
              <c:strCache>
                <c:ptCount val="1"/>
                <c:pt idx="0">
                  <c:v>销售额</c:v>
                </c:pt>
              </c:strCache>
            </c:strRef>
          </c:tx>
          <c:spPr>
            <a:solidFill>
              <a:srgbClr val="33CCCC"/>
            </a:solidFill>
            <a:ln>
              <a:noFill/>
            </a:ln>
          </c:spPr>
          <c:dPt>
            <c:idx val="0"/>
            <c:bubble3D val="0"/>
            <c:spPr>
              <a:solidFill>
                <a:srgbClr val="33CCCC"/>
              </a:solidFill>
              <a:ln w="19050">
                <a:noFill/>
              </a:ln>
              <a:effectLst/>
            </c:spPr>
            <c:extLst>
              <c:ext xmlns:c16="http://schemas.microsoft.com/office/drawing/2014/chart" uri="{C3380CC4-5D6E-409C-BE32-E72D297353CC}">
                <c16:uniqueId val="{00000001-3FC1-4B66-B819-52D25B39C892}"/>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3FC1-4B66-B819-52D25B39C892}"/>
            </c:ext>
          </c:extLst>
        </c:ser>
        <c:dLbls>
          <c:showLegendKey val="0"/>
          <c:showVal val="0"/>
          <c:showCatName val="0"/>
          <c:showSerName val="0"/>
          <c:showPercent val="0"/>
          <c:showBubbleSize val="0"/>
          <c:showLeaderLines val="1"/>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D3F51"/>
            </a:solidFill>
            <a:ln>
              <a:noFill/>
            </a:ln>
          </c:spPr>
          <c:explosion val="20"/>
          <c:dPt>
            <c:idx val="0"/>
            <c:bubble3D val="0"/>
            <c:explosion val="22"/>
            <c:spPr>
              <a:solidFill>
                <a:srgbClr val="2D3F51"/>
              </a:solidFill>
              <a:ln w="19050">
                <a:noFill/>
              </a:ln>
              <a:effectLst/>
            </c:spPr>
            <c:extLst>
              <c:ext xmlns:c16="http://schemas.microsoft.com/office/drawing/2014/chart" uri="{C3380CC4-5D6E-409C-BE32-E72D297353CC}">
                <c16:uniqueId val="{00000001-DD7B-4E18-B9BD-99BF29D92305}"/>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DD7B-4E18-B9BD-99BF29D92305}"/>
            </c:ext>
          </c:extLst>
        </c:ser>
        <c:dLbls>
          <c:showLegendKey val="0"/>
          <c:showVal val="0"/>
          <c:showCatName val="0"/>
          <c:showSerName val="0"/>
          <c:showPercent val="0"/>
          <c:showBubbleSize val="0"/>
          <c:showLeaderLines val="1"/>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dLbls>
          <c:showLegendKey val="0"/>
          <c:showVal val="0"/>
          <c:showCatName val="0"/>
          <c:showSerName val="0"/>
          <c:showPercent val="0"/>
          <c:showBubbleSize val="0"/>
          <c:showLeaderLines val="0"/>
        </c:dLbls>
        <c:firstSliceAng val="360"/>
        <c:holeSize val="6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33CCCC"/>
            </a:solidFill>
            <a:ln>
              <a:noFill/>
            </a:ln>
          </c:spPr>
          <c:dPt>
            <c:idx val="0"/>
            <c:bubble3D val="0"/>
            <c:spPr>
              <a:solidFill>
                <a:srgbClr val="2D3F51"/>
              </a:solidFill>
              <a:ln w="19050">
                <a:noFill/>
              </a:ln>
              <a:effectLst/>
            </c:spPr>
            <c:extLst>
              <c:ext xmlns:c16="http://schemas.microsoft.com/office/drawing/2014/chart" uri="{C3380CC4-5D6E-409C-BE32-E72D297353CC}">
                <c16:uniqueId val="{00000001-C75B-41D8-9A66-F93447BA6A59}"/>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C75B-41D8-9A66-F93447BA6A59}"/>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D3F51"/>
            </a:solidFill>
            <a:ln>
              <a:noFill/>
            </a:ln>
          </c:spPr>
          <c:dPt>
            <c:idx val="0"/>
            <c:bubble3D val="0"/>
            <c:spPr>
              <a:solidFill>
                <a:srgbClr val="2D3F51"/>
              </a:solidFill>
              <a:ln w="19050">
                <a:noFill/>
              </a:ln>
              <a:effectLst/>
            </c:spPr>
            <c:extLst>
              <c:ext xmlns:c16="http://schemas.microsoft.com/office/drawing/2014/chart" uri="{C3380CC4-5D6E-409C-BE32-E72D297353CC}">
                <c16:uniqueId val="{00000001-2606-42BA-8E77-C779A5F0B905}"/>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2606-42BA-8E77-C779A5F0B905}"/>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33CCCC"/>
            </a:solidFill>
            <a:ln>
              <a:noFill/>
            </a:ln>
          </c:spPr>
          <c:explosion val="36"/>
          <c:dPt>
            <c:idx val="0"/>
            <c:bubble3D val="0"/>
            <c:spPr>
              <a:solidFill>
                <a:srgbClr val="33CCCC"/>
              </a:solidFill>
              <a:ln w="19050">
                <a:noFill/>
              </a:ln>
              <a:effectLst/>
            </c:spPr>
            <c:extLst>
              <c:ext xmlns:c16="http://schemas.microsoft.com/office/drawing/2014/chart" uri="{C3380CC4-5D6E-409C-BE32-E72D297353CC}">
                <c16:uniqueId val="{00000001-0F0C-45D5-93B4-C98664867064}"/>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0F0C-45D5-93B4-C98664867064}"/>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6994404866465"/>
          <c:y val="5.3254916072996976E-2"/>
          <c:w val="0.59566011190267065"/>
          <c:h val="0.89349016785400603"/>
        </c:manualLayout>
      </c:layout>
      <c:doughnutChart>
        <c:varyColors val="1"/>
        <c:ser>
          <c:idx val="0"/>
          <c:order val="0"/>
          <c:tx>
            <c:strRef>
              <c:f>Sheet1!$B$1</c:f>
              <c:strCache>
                <c:ptCount val="1"/>
                <c:pt idx="0">
                  <c:v>销售额</c:v>
                </c:pt>
              </c:strCache>
            </c:strRef>
          </c:tx>
          <c:spPr>
            <a:solidFill>
              <a:srgbClr val="2D3F51"/>
            </a:solidFill>
            <a:ln>
              <a:noFill/>
            </a:ln>
          </c:spPr>
          <c:dPt>
            <c:idx val="0"/>
            <c:bubble3D val="0"/>
            <c:spPr>
              <a:solidFill>
                <a:srgbClr val="2D3F51"/>
              </a:solidFill>
              <a:ln w="19050">
                <a:noFill/>
              </a:ln>
              <a:effectLst/>
            </c:spPr>
            <c:extLst>
              <c:ext xmlns:c16="http://schemas.microsoft.com/office/drawing/2014/chart" uri="{C3380CC4-5D6E-409C-BE32-E72D297353CC}">
                <c16:uniqueId val="{00000001-9A77-4708-9525-E0D26F40E38A}"/>
              </c:ext>
            </c:extLst>
          </c:dPt>
          <c:cat>
            <c:strRef>
              <c:f>Sheet1!$A$2:$A$2</c:f>
              <c:strCache>
                <c:ptCount val="1"/>
                <c:pt idx="0">
                  <c:v>第一季度</c:v>
                </c:pt>
              </c:strCache>
            </c:strRef>
          </c:cat>
          <c:val>
            <c:numRef>
              <c:f>Sheet1!$B$2:$B$2</c:f>
              <c:numCache>
                <c:formatCode>General</c:formatCode>
                <c:ptCount val="1"/>
                <c:pt idx="0">
                  <c:v>8.1999999999999993</c:v>
                </c:pt>
              </c:numCache>
            </c:numRef>
          </c:val>
          <c:extLst>
            <c:ext xmlns:c16="http://schemas.microsoft.com/office/drawing/2014/chart" uri="{C3380CC4-5D6E-409C-BE32-E72D297353CC}">
              <c16:uniqueId val="{00000002-9A77-4708-9525-E0D26F40E38A}"/>
            </c:ext>
          </c:extLst>
        </c:ser>
        <c:dLbls>
          <c:showLegendKey val="0"/>
          <c:showVal val="0"/>
          <c:showCatName val="0"/>
          <c:showSerName val="0"/>
          <c:showPercent val="0"/>
          <c:showBubbleSize val="0"/>
          <c:showLeaderLines val="1"/>
        </c:dLbls>
        <c:firstSliceAng val="360"/>
        <c:holeSize val="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FFD8C-CED6-491B-B608-36F04D27B11B}" type="datetimeFigureOut">
              <a:rPr lang="zh-CN" altLang="en-US" smtClean="0"/>
              <a:t>2018/9/22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98D0A-DF9D-4E9F-8A46-185ED1C5EE5B}" type="slidenum">
              <a:rPr lang="zh-CN" altLang="en-US" smtClean="0"/>
              <a:t>‹#›</a:t>
            </a:fld>
            <a:endParaRPr lang="zh-CN" altLang="en-US"/>
          </a:p>
        </p:txBody>
      </p:sp>
    </p:spTree>
    <p:extLst>
      <p:ext uri="{BB962C8B-B14F-4D97-AF65-F5344CB8AC3E}">
        <p14:creationId xmlns:p14="http://schemas.microsoft.com/office/powerpoint/2010/main" val="94121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F98D0A-DF9D-4E9F-8A46-185ED1C5EE5B}" type="slidenum">
              <a:rPr lang="zh-CN" altLang="en-US" smtClean="0"/>
              <a:t>1</a:t>
            </a:fld>
            <a:endParaRPr lang="zh-CN" altLang="en-US"/>
          </a:p>
        </p:txBody>
      </p:sp>
    </p:spTree>
    <p:extLst>
      <p:ext uri="{BB962C8B-B14F-4D97-AF65-F5344CB8AC3E}">
        <p14:creationId xmlns:p14="http://schemas.microsoft.com/office/powerpoint/2010/main" val="370118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00111001 110011  P209    </a:t>
            </a:r>
            <a:r>
              <a:rPr lang="en-US" altLang="zh-CN" dirty="0" err="1"/>
              <a:t>beq</a:t>
            </a:r>
            <a:r>
              <a:rPr lang="zh-CN" altLang="en-US" dirty="0"/>
              <a:t>指令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BEQ </a:t>
            </a:r>
            <a:r>
              <a:rPr lang="en-US" altLang="zh-CN" dirty="0" err="1"/>
              <a:t>rs</a:t>
            </a:r>
            <a:r>
              <a:rPr lang="en-US" altLang="zh-CN" dirty="0"/>
              <a:t> rt offset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PC</a:t>
            </a:r>
            <a:r>
              <a:rPr lang="zh-CN" altLang="en-US" dirty="0"/>
              <a:t>累加得到</a:t>
            </a:r>
            <a:r>
              <a:rPr lang="en-US" altLang="zh-CN" dirty="0" err="1"/>
              <a:t>beq</a:t>
            </a:r>
            <a:r>
              <a:rPr lang="zh-CN" altLang="en-US" dirty="0"/>
              <a:t>的地址  通过</a:t>
            </a:r>
            <a:r>
              <a:rPr lang="en-US" altLang="zh-CN" dirty="0"/>
              <a:t>AXI</a:t>
            </a:r>
            <a:r>
              <a:rPr lang="zh-CN" altLang="en-US" dirty="0"/>
              <a:t>从指令存储器中取出指令传向译码阶段</a:t>
            </a:r>
            <a:r>
              <a:rPr lang="en-US" altLang="zh-CN" dirty="0"/>
              <a:t>-&gt;</a:t>
            </a:r>
            <a:r>
              <a:rPr lang="en-US" altLang="zh-CN" dirty="0" err="1"/>
              <a:t>beq</a:t>
            </a:r>
            <a:r>
              <a:rPr lang="zh-CN" altLang="en-US" dirty="0"/>
              <a:t>指令 在译码阶段拓展立即数获得转移地址  对寄存器的堆值进行读取 </a:t>
            </a:r>
            <a:r>
              <a:rPr lang="en-US" altLang="zh-CN" dirty="0"/>
              <a:t>)[ </a:t>
            </a:r>
            <a:r>
              <a:rPr lang="zh-CN" altLang="en-US" dirty="0"/>
              <a:t>译码阶段 我们处理了 ：设置返回地址 判断下一条是否在延迟槽中 是否写寄存器 判断运算类型和子类型等 </a:t>
            </a:r>
            <a:r>
              <a:rPr lang="en-US" altLang="zh-CN" dirty="0"/>
              <a:t>]-&gt;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HILO</a:t>
            </a:r>
            <a:r>
              <a:rPr lang="zh-CN" altLang="en-US" dirty="0"/>
              <a:t>：移动操作的寄存器 四条指令</a:t>
            </a:r>
            <a:r>
              <a:rPr lang="en-US" altLang="zh-CN" dirty="0" err="1"/>
              <a:t>mfhi</a:t>
            </a:r>
            <a:r>
              <a:rPr lang="en-US" altLang="zh-CN" dirty="0"/>
              <a:t> </a:t>
            </a:r>
            <a:r>
              <a:rPr lang="en-US" altLang="zh-CN" dirty="0" err="1"/>
              <a:t>mflo</a:t>
            </a:r>
            <a:r>
              <a:rPr lang="en-US" altLang="zh-CN" dirty="0"/>
              <a:t> </a:t>
            </a:r>
            <a:r>
              <a:rPr lang="en-US" altLang="zh-CN" dirty="0" err="1"/>
              <a:t>mthi</a:t>
            </a:r>
            <a:r>
              <a:rPr lang="en-US" altLang="zh-CN" dirty="0"/>
              <a:t> </a:t>
            </a:r>
            <a:r>
              <a:rPr lang="en-US" altLang="zh-CN" dirty="0" err="1"/>
              <a:t>mtlo</a:t>
            </a:r>
            <a:r>
              <a:rPr lang="en-US" altLang="zh-CN" dirty="0"/>
              <a:t> </a:t>
            </a:r>
            <a:r>
              <a:rPr lang="zh-CN" altLang="en-US" dirty="0"/>
              <a:t> </a:t>
            </a:r>
            <a:r>
              <a:rPr lang="en-US" altLang="zh-CN" dirty="0"/>
              <a:t>p133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Llbit</a:t>
            </a:r>
            <a:r>
              <a:rPr lang="zh-CN" altLang="en-US" dirty="0"/>
              <a:t>：待定删除</a:t>
            </a:r>
            <a:r>
              <a:rPr lang="en-US" altLang="zh-CN" dirty="0"/>
              <a:t>                       P271</a:t>
            </a:r>
          </a:p>
        </p:txBody>
      </p:sp>
      <p:sp>
        <p:nvSpPr>
          <p:cNvPr id="4" name="灯片编号占位符 3"/>
          <p:cNvSpPr>
            <a:spLocks noGrp="1"/>
          </p:cNvSpPr>
          <p:nvPr>
            <p:ph type="sldNum" sz="quarter" idx="10"/>
          </p:nvPr>
        </p:nvSpPr>
        <p:spPr/>
        <p:txBody>
          <a:bodyPr/>
          <a:lstStyle/>
          <a:p>
            <a:fld id="{DBF98D0A-DF9D-4E9F-8A46-185ED1C5EE5B}" type="slidenum">
              <a:rPr lang="zh-CN" altLang="en-US" smtClean="0"/>
              <a:t>3</a:t>
            </a:fld>
            <a:endParaRPr lang="zh-CN" altLang="en-US"/>
          </a:p>
        </p:txBody>
      </p:sp>
    </p:spTree>
    <p:extLst>
      <p:ext uri="{BB962C8B-B14F-4D97-AF65-F5344CB8AC3E}">
        <p14:creationId xmlns:p14="http://schemas.microsoft.com/office/powerpoint/2010/main" val="167588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F98D0A-DF9D-4E9F-8A46-185ED1C5EE5B}" type="slidenum">
              <a:rPr lang="zh-CN" altLang="en-US" smtClean="0"/>
              <a:t>4</a:t>
            </a:fld>
            <a:endParaRPr lang="zh-CN" altLang="en-US"/>
          </a:p>
        </p:txBody>
      </p:sp>
    </p:spTree>
    <p:extLst>
      <p:ext uri="{BB962C8B-B14F-4D97-AF65-F5344CB8AC3E}">
        <p14:creationId xmlns:p14="http://schemas.microsoft.com/office/powerpoint/2010/main" val="31740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F98D0A-DF9D-4E9F-8A46-185ED1C5EE5B}" type="slidenum">
              <a:rPr lang="zh-CN" altLang="en-US" smtClean="0"/>
              <a:t>6</a:t>
            </a:fld>
            <a:endParaRPr lang="zh-CN" altLang="en-US"/>
          </a:p>
        </p:txBody>
      </p:sp>
    </p:spTree>
    <p:extLst>
      <p:ext uri="{BB962C8B-B14F-4D97-AF65-F5344CB8AC3E}">
        <p14:creationId xmlns:p14="http://schemas.microsoft.com/office/powerpoint/2010/main" val="160075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7B6EE-B82D-45D6-89D5-494B4BCAEF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017FB5-05CA-42B8-9ABA-304F035D4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6EF2FB-E647-425A-ABC9-6A415734FBF7}"/>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D1498165-7A60-42B6-8FE0-518C9A6458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6F422A-9580-438F-8A08-B64F6D46376B}"/>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225115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0C6CA-7385-4013-ABE2-25E2C5564D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31BD5E-4293-4A35-9000-EAC8AB99EBF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FC8434-DA1C-4B2E-B492-3662D07378AA}"/>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77A26012-E9B4-48A4-B4DE-338BEC2FE7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8D829-5649-4B93-81AF-01B70F841ED3}"/>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9160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F30EE9-261E-444F-9407-FAD1AE311DC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E2587AF-66BE-4B3B-9042-A809F91544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B1D6EF-A2E1-43A9-A69E-D4FFAE17AF9F}"/>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F8B153F0-7A37-4B40-B0D2-5A6A3CF841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92782D-62C9-448A-BE48-512B9B331303}"/>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148166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9573F-0FF1-4ABA-8AA3-7126F5C799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10EB0E-F0D1-4E6F-AB29-066B8D8A35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96011E-8313-405E-B7B2-85F43A35AA2F}"/>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D74684F6-4DBB-4D05-B00D-4B5693FCC3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6CBED-35EA-4069-94E8-15B6FDE34816}"/>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141571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6215F-B2FE-440B-8CB2-C0C4A436F4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7A35BE-449F-4EB8-AFDC-FA8E2418C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FF6FE01-524E-418C-8C31-084D35382C3F}"/>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7B091778-FFF1-4155-88A6-8D81DB7B27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4CFD0-55C2-4257-AF17-CBD2A23A9A48}"/>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6435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2A4CB-C6CC-4245-A73E-72A6B2E11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C4EA15-7FAF-469C-B3C9-9D7B958E4B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10605A-CF1C-4823-B329-A7B4A22B827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BEA3EF4-2063-4854-99C5-4CD679F93C77}"/>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6" name="页脚占位符 5">
            <a:extLst>
              <a:ext uri="{FF2B5EF4-FFF2-40B4-BE49-F238E27FC236}">
                <a16:creationId xmlns:a16="http://schemas.microsoft.com/office/drawing/2014/main" id="{A13CAE1A-FA5E-42DE-A7D3-BC3B7978FD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76D51F-407A-42EA-BE5A-EF96006B6FA8}"/>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29052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F0CF-9B7A-4A43-8CA0-67B18E3BA5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87A0E5-C9F4-4C2D-B376-F1AC35923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F335288-B909-4D51-9CE0-DA67E2B99E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A2467C8-219F-427E-BE3D-0EAB9139E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904F798-28CB-4843-B5A4-D5579419BEF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300F8F5-4827-4872-B83C-0F2A5C620F09}"/>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8" name="页脚占位符 7">
            <a:extLst>
              <a:ext uri="{FF2B5EF4-FFF2-40B4-BE49-F238E27FC236}">
                <a16:creationId xmlns:a16="http://schemas.microsoft.com/office/drawing/2014/main" id="{B090C461-4DFA-4458-9544-BA56D7C923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F59DF8-9B18-43BF-9655-5F67E4DC927B}"/>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292603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A2A38-2A83-4A56-839A-E885DB90CC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9D719F-6AF5-4109-8F7F-6A50BE1FA58B}"/>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4" name="页脚占位符 3">
            <a:extLst>
              <a:ext uri="{FF2B5EF4-FFF2-40B4-BE49-F238E27FC236}">
                <a16:creationId xmlns:a16="http://schemas.microsoft.com/office/drawing/2014/main" id="{047616FC-44BE-4D81-9E82-8B3C8EC65BD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04D36F-3021-4A0A-8F8F-4433F68D5710}"/>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240271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C319CC-DBD0-402A-8541-E0223E365F6B}"/>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3" name="页脚占位符 2">
            <a:extLst>
              <a:ext uri="{FF2B5EF4-FFF2-40B4-BE49-F238E27FC236}">
                <a16:creationId xmlns:a16="http://schemas.microsoft.com/office/drawing/2014/main" id="{5AC30650-8FA8-45F9-AF13-2FF57972EC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B0637E-5701-4810-B73F-80C8F3C5DA97}"/>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132243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782CD-3595-436E-98C1-1BD948D6BA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2C015F-E6E8-44CB-9693-5A8048AC0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3316F5-1923-4669-AD4B-B66DE1467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966EE0B-45D0-46F1-9133-C1CBC91F333D}"/>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6" name="页脚占位符 5">
            <a:extLst>
              <a:ext uri="{FF2B5EF4-FFF2-40B4-BE49-F238E27FC236}">
                <a16:creationId xmlns:a16="http://schemas.microsoft.com/office/drawing/2014/main" id="{2989A71D-9E3C-4FB5-8C73-02F5E17E3E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DF8B44-ED15-4AE8-A7A9-1C6D81F33472}"/>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170008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AC07D-0DC0-476F-99AB-D16165F4E9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9DF5D6-3FF5-4537-8832-DE1E66479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C2F183-C0E8-4927-B7F8-6FA214BCD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952FB9-769B-48E2-8345-3028EB01BF32}"/>
              </a:ext>
            </a:extLst>
          </p:cNvPr>
          <p:cNvSpPr>
            <a:spLocks noGrp="1"/>
          </p:cNvSpPr>
          <p:nvPr>
            <p:ph type="dt" sz="half" idx="10"/>
          </p:nvPr>
        </p:nvSpPr>
        <p:spPr/>
        <p:txBody>
          <a:bodyPr/>
          <a:lstStyle/>
          <a:p>
            <a:fld id="{FD33F006-7DE1-4030-A370-C58655A47E91}" type="datetimeFigureOut">
              <a:rPr lang="zh-CN" altLang="en-US" smtClean="0"/>
              <a:t>2018/9/22</a:t>
            </a:fld>
            <a:endParaRPr lang="zh-CN" altLang="en-US"/>
          </a:p>
        </p:txBody>
      </p:sp>
      <p:sp>
        <p:nvSpPr>
          <p:cNvPr id="6" name="页脚占位符 5">
            <a:extLst>
              <a:ext uri="{FF2B5EF4-FFF2-40B4-BE49-F238E27FC236}">
                <a16:creationId xmlns:a16="http://schemas.microsoft.com/office/drawing/2014/main" id="{98EE9564-89B2-47EB-9538-E48A961D17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6AEBF2-CB72-4945-97B9-86AA3B61934A}"/>
              </a:ext>
            </a:extLst>
          </p:cNvPr>
          <p:cNvSpPr>
            <a:spLocks noGrp="1"/>
          </p:cNvSpPr>
          <p:nvPr>
            <p:ph type="sldNum" sz="quarter" idx="12"/>
          </p:nvPr>
        </p:nvSpPr>
        <p:spPr/>
        <p:txBody>
          <a:body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383885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B357A-D9B3-4A1F-B522-7B280DC4A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94C1B8-6C3A-4970-9D6F-0DB5FDBF2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887B8E-0E61-4E6C-88EE-38BFFA564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3F006-7DE1-4030-A370-C58655A47E91}" type="datetimeFigureOut">
              <a:rPr lang="zh-CN" altLang="en-US" smtClean="0"/>
              <a:t>2018/9/22</a:t>
            </a:fld>
            <a:endParaRPr lang="zh-CN" altLang="en-US"/>
          </a:p>
        </p:txBody>
      </p:sp>
      <p:sp>
        <p:nvSpPr>
          <p:cNvPr id="5" name="页脚占位符 4">
            <a:extLst>
              <a:ext uri="{FF2B5EF4-FFF2-40B4-BE49-F238E27FC236}">
                <a16:creationId xmlns:a16="http://schemas.microsoft.com/office/drawing/2014/main" id="{A6C870C5-E4A6-47D4-A70A-D730579C5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EFA248-8F37-44FB-B1B6-3CF51FBAF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13A6F-070E-4957-9A5B-8162B87BC248}" type="slidenum">
              <a:rPr lang="zh-CN" altLang="en-US" smtClean="0"/>
              <a:t>‹#›</a:t>
            </a:fld>
            <a:endParaRPr lang="zh-CN" altLang="en-US"/>
          </a:p>
        </p:txBody>
      </p:sp>
    </p:spTree>
    <p:extLst>
      <p:ext uri="{BB962C8B-B14F-4D97-AF65-F5344CB8AC3E}">
        <p14:creationId xmlns:p14="http://schemas.microsoft.com/office/powerpoint/2010/main" val="287366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D0D1D3-57CB-4865-9E7F-F944D3488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70" y="0"/>
            <a:ext cx="12665069" cy="6858000"/>
          </a:xfrm>
          <a:prstGeom prst="rect">
            <a:avLst/>
          </a:prstGeom>
        </p:spPr>
      </p:pic>
      <p:sp>
        <p:nvSpPr>
          <p:cNvPr id="9" name="矩形 8">
            <a:extLst>
              <a:ext uri="{FF2B5EF4-FFF2-40B4-BE49-F238E27FC236}">
                <a16:creationId xmlns:a16="http://schemas.microsoft.com/office/drawing/2014/main" id="{ED61B7C8-5B7F-458E-B8A9-86AC53F42248}"/>
              </a:ext>
            </a:extLst>
          </p:cNvPr>
          <p:cNvSpPr/>
          <p:nvPr/>
        </p:nvSpPr>
        <p:spPr>
          <a:xfrm>
            <a:off x="-337270" y="5241303"/>
            <a:ext cx="12665069" cy="1616697"/>
          </a:xfrm>
          <a:prstGeom prst="rect">
            <a:avLst/>
          </a:prstGeom>
          <a:solidFill>
            <a:srgbClr val="2C3E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tLang="zh-CN" sz="2400" dirty="0">
              <a:latin typeface="微软雅黑" panose="020B0503020204020204" pitchFamily="34" charset="-122"/>
              <a:ea typeface="微软雅黑" panose="020B0503020204020204" pitchFamily="34" charset="-122"/>
            </a:endParaRPr>
          </a:p>
          <a:p>
            <a:pPr algn="r"/>
            <a:endParaRPr lang="en-US" altLang="zh-CN" sz="2400" dirty="0">
              <a:latin typeface="微软雅黑" panose="020B0503020204020204" pitchFamily="34" charset="-122"/>
              <a:ea typeface="微软雅黑" panose="020B0503020204020204" pitchFamily="34" charset="-122"/>
            </a:endParaRPr>
          </a:p>
          <a:p>
            <a:pPr algn="r"/>
            <a:r>
              <a:rPr lang="zh-CN" altLang="en-US" sz="2400" dirty="0">
                <a:latin typeface="Adobe 黑体 Std R" panose="020B0400000000000000" pitchFamily="34" charset="-122"/>
                <a:ea typeface="Adobe 黑体 Std R" panose="020B0400000000000000" pitchFamily="34" charset="-122"/>
              </a:rPr>
              <a:t>张家逢 周泽帆 刘涛 高小萌</a:t>
            </a:r>
          </a:p>
        </p:txBody>
      </p:sp>
      <p:sp>
        <p:nvSpPr>
          <p:cNvPr id="2" name="文本框 1">
            <a:extLst>
              <a:ext uri="{FF2B5EF4-FFF2-40B4-BE49-F238E27FC236}">
                <a16:creationId xmlns:a16="http://schemas.microsoft.com/office/drawing/2014/main" id="{26B16F7F-7044-48BD-BBE4-CA1C88681E4B}"/>
              </a:ext>
            </a:extLst>
          </p:cNvPr>
          <p:cNvSpPr txBox="1"/>
          <p:nvPr/>
        </p:nvSpPr>
        <p:spPr>
          <a:xfrm>
            <a:off x="-116444" y="5463280"/>
            <a:ext cx="7667314" cy="646331"/>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NEU-02 </a:t>
            </a:r>
            <a:r>
              <a:rPr lang="zh-CN" altLang="en-US" sz="3600" dirty="0">
                <a:solidFill>
                  <a:schemeClr val="bg1"/>
                </a:solidFill>
                <a:latin typeface="微软雅黑" panose="020B0503020204020204" pitchFamily="34" charset="-122"/>
                <a:ea typeface="微软雅黑" panose="020B0503020204020204" pitchFamily="34" charset="-122"/>
              </a:rPr>
              <a:t>龙翔队</a:t>
            </a:r>
          </a:p>
        </p:txBody>
      </p:sp>
    </p:spTree>
    <p:extLst>
      <p:ext uri="{BB962C8B-B14F-4D97-AF65-F5344CB8AC3E}">
        <p14:creationId xmlns:p14="http://schemas.microsoft.com/office/powerpoint/2010/main" val="3312834638"/>
      </p:ext>
    </p:extLst>
  </p:cSld>
  <p:clrMapOvr>
    <a:masterClrMapping/>
  </p:clrMapOvr>
  <mc:AlternateContent xmlns:mc="http://schemas.openxmlformats.org/markup-compatibility/2006" xmlns:p14="http://schemas.microsoft.com/office/powerpoint/2010/main">
    <mc:Choice Requires="p14">
      <p:transition spd="slow" p14:dur="2000" advTm="6298"/>
    </mc:Choice>
    <mc:Fallback xmlns="">
      <p:transition spd="slow" advTm="629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07B479A-0212-4D1B-BEA4-D7F8BA1C251E}"/>
              </a:ext>
            </a:extLst>
          </p:cNvPr>
          <p:cNvGrpSpPr/>
          <p:nvPr/>
        </p:nvGrpSpPr>
        <p:grpSpPr>
          <a:xfrm>
            <a:off x="226021" y="687158"/>
            <a:ext cx="11739957" cy="5399286"/>
            <a:chOff x="84496" y="230548"/>
            <a:chExt cx="11739957" cy="5399286"/>
          </a:xfrm>
        </p:grpSpPr>
        <p:grpSp>
          <p:nvGrpSpPr>
            <p:cNvPr id="19" name="组合 18">
              <a:extLst>
                <a:ext uri="{FF2B5EF4-FFF2-40B4-BE49-F238E27FC236}">
                  <a16:creationId xmlns:a16="http://schemas.microsoft.com/office/drawing/2014/main" id="{71082F92-16BC-4532-AEDE-EAB55E6AED1F}"/>
                </a:ext>
              </a:extLst>
            </p:cNvPr>
            <p:cNvGrpSpPr/>
            <p:nvPr/>
          </p:nvGrpSpPr>
          <p:grpSpPr>
            <a:xfrm>
              <a:off x="751634" y="2018950"/>
              <a:ext cx="2202453" cy="1576002"/>
              <a:chOff x="384087" y="2467190"/>
              <a:chExt cx="2202453" cy="1576002"/>
            </a:xfrm>
          </p:grpSpPr>
          <p:graphicFrame>
            <p:nvGraphicFramePr>
              <p:cNvPr id="7" name="图表 6">
                <a:extLst>
                  <a:ext uri="{FF2B5EF4-FFF2-40B4-BE49-F238E27FC236}">
                    <a16:creationId xmlns:a16="http://schemas.microsoft.com/office/drawing/2014/main" id="{344525C7-E640-4A23-8E13-7EEBF96CFB83}"/>
                  </a:ext>
                </a:extLst>
              </p:cNvPr>
              <p:cNvGraphicFramePr/>
              <p:nvPr>
                <p:extLst>
                  <p:ext uri="{D42A27DB-BD31-4B8C-83A1-F6EECF244321}">
                    <p14:modId xmlns:p14="http://schemas.microsoft.com/office/powerpoint/2010/main" val="957799158"/>
                  </p:ext>
                </p:extLst>
              </p:nvPr>
            </p:nvGraphicFramePr>
            <p:xfrm>
              <a:off x="384087" y="2467190"/>
              <a:ext cx="2202453" cy="1576002"/>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AECD023A-DBD2-4197-96F1-0AD30FB0132C}"/>
                  </a:ext>
                </a:extLst>
              </p:cNvPr>
              <p:cNvSpPr txBox="1"/>
              <p:nvPr/>
            </p:nvSpPr>
            <p:spPr>
              <a:xfrm>
                <a:off x="1158574" y="3069196"/>
                <a:ext cx="634441" cy="646331"/>
              </a:xfrm>
              <a:prstGeom prst="rect">
                <a:avLst/>
              </a:prstGeom>
              <a:noFill/>
            </p:spPr>
            <p:txBody>
              <a:bodyPr wrap="square" rtlCol="0">
                <a:spAutoFit/>
              </a:bodyPr>
              <a:lstStyle/>
              <a:p>
                <a:r>
                  <a:rPr lang="zh-CN" altLang="en-US" sz="3600" b="1" dirty="0">
                    <a:solidFill>
                      <a:schemeClr val="tx1">
                        <a:lumMod val="50000"/>
                        <a:lumOff val="50000"/>
                      </a:schemeClr>
                    </a:solidFill>
                    <a:latin typeface="Adobe 黑体 Std R" panose="020B0400000000000000" pitchFamily="34" charset="-122"/>
                    <a:ea typeface="Adobe 黑体 Std R" panose="020B0400000000000000" pitchFamily="34" charset="-122"/>
                  </a:rPr>
                  <a:t>壹</a:t>
                </a:r>
              </a:p>
            </p:txBody>
          </p:sp>
        </p:grpSp>
        <p:grpSp>
          <p:nvGrpSpPr>
            <p:cNvPr id="18" name="组合 17">
              <a:extLst>
                <a:ext uri="{FF2B5EF4-FFF2-40B4-BE49-F238E27FC236}">
                  <a16:creationId xmlns:a16="http://schemas.microsoft.com/office/drawing/2014/main" id="{36B11D43-31F2-4D72-98F1-414A7005A0D7}"/>
                </a:ext>
              </a:extLst>
            </p:cNvPr>
            <p:cNvGrpSpPr/>
            <p:nvPr/>
          </p:nvGrpSpPr>
          <p:grpSpPr>
            <a:xfrm>
              <a:off x="2634408" y="1909684"/>
              <a:ext cx="3005865" cy="2085688"/>
              <a:chOff x="1966055" y="2338951"/>
              <a:chExt cx="3005865" cy="2085688"/>
            </a:xfrm>
          </p:grpSpPr>
          <p:graphicFrame>
            <p:nvGraphicFramePr>
              <p:cNvPr id="10" name="图表 9">
                <a:extLst>
                  <a:ext uri="{FF2B5EF4-FFF2-40B4-BE49-F238E27FC236}">
                    <a16:creationId xmlns:a16="http://schemas.microsoft.com/office/drawing/2014/main" id="{499D1DA7-F685-410D-B32D-D7842FD58065}"/>
                  </a:ext>
                </a:extLst>
              </p:cNvPr>
              <p:cNvGraphicFramePr/>
              <p:nvPr>
                <p:extLst>
                  <p:ext uri="{D42A27DB-BD31-4B8C-83A1-F6EECF244321}">
                    <p14:modId xmlns:p14="http://schemas.microsoft.com/office/powerpoint/2010/main" val="2376440499"/>
                  </p:ext>
                </p:extLst>
              </p:nvPr>
            </p:nvGraphicFramePr>
            <p:xfrm>
              <a:off x="1966055" y="2338951"/>
              <a:ext cx="3005865" cy="2085688"/>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a:extLst>
                  <a:ext uri="{FF2B5EF4-FFF2-40B4-BE49-F238E27FC236}">
                    <a16:creationId xmlns:a16="http://schemas.microsoft.com/office/drawing/2014/main" id="{735265ED-4527-4E6F-81BB-F8E38882CC71}"/>
                  </a:ext>
                </a:extLst>
              </p:cNvPr>
              <p:cNvSpPr txBox="1"/>
              <p:nvPr/>
            </p:nvSpPr>
            <p:spPr>
              <a:xfrm>
                <a:off x="3154135" y="3053589"/>
                <a:ext cx="562919" cy="642965"/>
              </a:xfrm>
              <a:prstGeom prst="rect">
                <a:avLst/>
              </a:prstGeom>
              <a:noFill/>
            </p:spPr>
            <p:txBody>
              <a:bodyPr wrap="square" rtlCol="0">
                <a:spAutoFit/>
              </a:bodyPr>
              <a:lstStyle/>
              <a:p>
                <a:r>
                  <a:rPr lang="zh-CN" altLang="en-US" sz="3600" b="1" dirty="0">
                    <a:solidFill>
                      <a:schemeClr val="tx1">
                        <a:lumMod val="50000"/>
                        <a:lumOff val="50000"/>
                      </a:schemeClr>
                    </a:solidFill>
                    <a:latin typeface="Adobe 黑体 Std R" panose="020B0400000000000000" pitchFamily="34" charset="-122"/>
                    <a:ea typeface="Adobe 黑体 Std R" panose="020B0400000000000000" pitchFamily="34" charset="-122"/>
                  </a:rPr>
                  <a:t>贰</a:t>
                </a:r>
              </a:p>
            </p:txBody>
          </p:sp>
        </p:grpSp>
        <p:graphicFrame>
          <p:nvGraphicFramePr>
            <p:cNvPr id="12" name="图表 11">
              <a:extLst>
                <a:ext uri="{FF2B5EF4-FFF2-40B4-BE49-F238E27FC236}">
                  <a16:creationId xmlns:a16="http://schemas.microsoft.com/office/drawing/2014/main" id="{5D6EF141-28BB-4E57-9046-228D4DD2AF63}"/>
                </a:ext>
              </a:extLst>
            </p:cNvPr>
            <p:cNvGraphicFramePr/>
            <p:nvPr>
              <p:extLst>
                <p:ext uri="{D42A27DB-BD31-4B8C-83A1-F6EECF244321}">
                  <p14:modId xmlns:p14="http://schemas.microsoft.com/office/powerpoint/2010/main" val="2824050925"/>
                </p:ext>
              </p:extLst>
            </p:nvPr>
          </p:nvGraphicFramePr>
          <p:xfrm>
            <a:off x="7595752" y="1948836"/>
            <a:ext cx="3005865" cy="20856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图表 15">
              <a:extLst>
                <a:ext uri="{FF2B5EF4-FFF2-40B4-BE49-F238E27FC236}">
                  <a16:creationId xmlns:a16="http://schemas.microsoft.com/office/drawing/2014/main" id="{F14EE786-5240-46AB-8E59-AF07150176AA}"/>
                </a:ext>
              </a:extLst>
            </p:cNvPr>
            <p:cNvGraphicFramePr/>
            <p:nvPr>
              <p:extLst>
                <p:ext uri="{D42A27DB-BD31-4B8C-83A1-F6EECF244321}">
                  <p14:modId xmlns:p14="http://schemas.microsoft.com/office/powerpoint/2010/main" val="1778225973"/>
                </p:ext>
              </p:extLst>
            </p:nvPr>
          </p:nvGraphicFramePr>
          <p:xfrm>
            <a:off x="5333098" y="1920019"/>
            <a:ext cx="2514483" cy="16866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图表 20">
              <a:extLst>
                <a:ext uri="{FF2B5EF4-FFF2-40B4-BE49-F238E27FC236}">
                  <a16:creationId xmlns:a16="http://schemas.microsoft.com/office/drawing/2014/main" id="{3BD0BA6F-512F-47AC-8927-D4253A1AE22F}"/>
                </a:ext>
              </a:extLst>
            </p:cNvPr>
            <p:cNvGraphicFramePr/>
            <p:nvPr>
              <p:extLst>
                <p:ext uri="{D42A27DB-BD31-4B8C-83A1-F6EECF244321}">
                  <p14:modId xmlns:p14="http://schemas.microsoft.com/office/powerpoint/2010/main" val="3316797205"/>
                </p:ext>
              </p:extLst>
            </p:nvPr>
          </p:nvGraphicFramePr>
          <p:xfrm>
            <a:off x="9622000" y="2018950"/>
            <a:ext cx="2202453" cy="157600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 name="图表 29">
              <a:extLst>
                <a:ext uri="{FF2B5EF4-FFF2-40B4-BE49-F238E27FC236}">
                  <a16:creationId xmlns:a16="http://schemas.microsoft.com/office/drawing/2014/main" id="{3D19D012-1636-4168-8448-216D70680175}"/>
                </a:ext>
              </a:extLst>
            </p:cNvPr>
            <p:cNvGraphicFramePr/>
            <p:nvPr>
              <p:extLst>
                <p:ext uri="{D42A27DB-BD31-4B8C-83A1-F6EECF244321}">
                  <p14:modId xmlns:p14="http://schemas.microsoft.com/office/powerpoint/2010/main" val="1268589992"/>
                </p:ext>
              </p:extLst>
            </p:nvPr>
          </p:nvGraphicFramePr>
          <p:xfrm>
            <a:off x="84496" y="230548"/>
            <a:ext cx="1701497" cy="159181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图表 30">
              <a:extLst>
                <a:ext uri="{FF2B5EF4-FFF2-40B4-BE49-F238E27FC236}">
                  <a16:creationId xmlns:a16="http://schemas.microsoft.com/office/drawing/2014/main" id="{A391EB84-6AF3-44EE-B04E-84B191801891}"/>
                </a:ext>
              </a:extLst>
            </p:cNvPr>
            <p:cNvGraphicFramePr/>
            <p:nvPr>
              <p:extLst>
                <p:ext uri="{D42A27DB-BD31-4B8C-83A1-F6EECF244321}">
                  <p14:modId xmlns:p14="http://schemas.microsoft.com/office/powerpoint/2010/main" val="3060110463"/>
                </p:ext>
              </p:extLst>
            </p:nvPr>
          </p:nvGraphicFramePr>
          <p:xfrm>
            <a:off x="2308804" y="3075350"/>
            <a:ext cx="755121" cy="6613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2" name="图表 31">
              <a:extLst>
                <a:ext uri="{FF2B5EF4-FFF2-40B4-BE49-F238E27FC236}">
                  <a16:creationId xmlns:a16="http://schemas.microsoft.com/office/drawing/2014/main" id="{3AA1E916-417B-4F27-9DD1-D9DC6E449E62}"/>
                </a:ext>
              </a:extLst>
            </p:cNvPr>
            <p:cNvGraphicFramePr/>
            <p:nvPr>
              <p:extLst>
                <p:ext uri="{D42A27DB-BD31-4B8C-83A1-F6EECF244321}">
                  <p14:modId xmlns:p14="http://schemas.microsoft.com/office/powerpoint/2010/main" val="1255013701"/>
                </p:ext>
              </p:extLst>
            </p:nvPr>
          </p:nvGraphicFramePr>
          <p:xfrm>
            <a:off x="4867754" y="1618598"/>
            <a:ext cx="920387" cy="82423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3" name="图表 32">
              <a:extLst>
                <a:ext uri="{FF2B5EF4-FFF2-40B4-BE49-F238E27FC236}">
                  <a16:creationId xmlns:a16="http://schemas.microsoft.com/office/drawing/2014/main" id="{CD774E60-7C7F-4201-AA10-2830A2694676}"/>
                </a:ext>
              </a:extLst>
            </p:cNvPr>
            <p:cNvGraphicFramePr/>
            <p:nvPr>
              <p:extLst>
                <p:ext uri="{D42A27DB-BD31-4B8C-83A1-F6EECF244321}">
                  <p14:modId xmlns:p14="http://schemas.microsoft.com/office/powerpoint/2010/main" val="2899605737"/>
                </p:ext>
              </p:extLst>
            </p:nvPr>
          </p:nvGraphicFramePr>
          <p:xfrm>
            <a:off x="9846496" y="2171861"/>
            <a:ext cx="755121" cy="66138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4" name="图表 33">
              <a:extLst>
                <a:ext uri="{FF2B5EF4-FFF2-40B4-BE49-F238E27FC236}">
                  <a16:creationId xmlns:a16="http://schemas.microsoft.com/office/drawing/2014/main" id="{6968B70C-372A-4CB0-AD69-A22D1FA0C398}"/>
                </a:ext>
              </a:extLst>
            </p:cNvPr>
            <p:cNvGraphicFramePr/>
            <p:nvPr>
              <p:extLst>
                <p:ext uri="{D42A27DB-BD31-4B8C-83A1-F6EECF244321}">
                  <p14:modId xmlns:p14="http://schemas.microsoft.com/office/powerpoint/2010/main" val="3676210595"/>
                </p:ext>
              </p:extLst>
            </p:nvPr>
          </p:nvGraphicFramePr>
          <p:xfrm>
            <a:off x="7092460" y="3173589"/>
            <a:ext cx="755121" cy="6613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5" name="图表 34">
              <a:extLst>
                <a:ext uri="{FF2B5EF4-FFF2-40B4-BE49-F238E27FC236}">
                  <a16:creationId xmlns:a16="http://schemas.microsoft.com/office/drawing/2014/main" id="{4A1572CC-4501-4493-A65C-9AA4BA515DB8}"/>
                </a:ext>
              </a:extLst>
            </p:cNvPr>
            <p:cNvGraphicFramePr/>
            <p:nvPr>
              <p:extLst>
                <p:ext uri="{D42A27DB-BD31-4B8C-83A1-F6EECF244321}">
                  <p14:modId xmlns:p14="http://schemas.microsoft.com/office/powerpoint/2010/main" val="1649959520"/>
                </p:ext>
              </p:extLst>
            </p:nvPr>
          </p:nvGraphicFramePr>
          <p:xfrm>
            <a:off x="10557710" y="3150118"/>
            <a:ext cx="1105195" cy="91319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6" name="图表 35">
              <a:extLst>
                <a:ext uri="{FF2B5EF4-FFF2-40B4-BE49-F238E27FC236}">
                  <a16:creationId xmlns:a16="http://schemas.microsoft.com/office/drawing/2014/main" id="{76525DF5-A8E6-408B-B2A3-033BCD1E3118}"/>
                </a:ext>
              </a:extLst>
            </p:cNvPr>
            <p:cNvGraphicFramePr/>
            <p:nvPr>
              <p:extLst>
                <p:ext uri="{D42A27DB-BD31-4B8C-83A1-F6EECF244321}">
                  <p14:modId xmlns:p14="http://schemas.microsoft.com/office/powerpoint/2010/main" val="1359594146"/>
                </p:ext>
              </p:extLst>
            </p:nvPr>
          </p:nvGraphicFramePr>
          <p:xfrm>
            <a:off x="9562806" y="463660"/>
            <a:ext cx="755121" cy="661380"/>
          </p:xfrm>
          <a:graphic>
            <a:graphicData uri="http://schemas.openxmlformats.org/drawingml/2006/chart">
              <c:chart xmlns:c="http://schemas.openxmlformats.org/drawingml/2006/chart" xmlns:r="http://schemas.openxmlformats.org/officeDocument/2006/relationships" r:id="rId13"/>
            </a:graphicData>
          </a:graphic>
        </p:graphicFrame>
        <p:sp>
          <p:nvSpPr>
            <p:cNvPr id="46" name="文本框 45">
              <a:extLst>
                <a:ext uri="{FF2B5EF4-FFF2-40B4-BE49-F238E27FC236}">
                  <a16:creationId xmlns:a16="http://schemas.microsoft.com/office/drawing/2014/main" id="{563151DA-E245-46AD-BA01-1A5D9AFCB641}"/>
                </a:ext>
              </a:extLst>
            </p:cNvPr>
            <p:cNvSpPr txBox="1"/>
            <p:nvPr/>
          </p:nvSpPr>
          <p:spPr>
            <a:xfrm>
              <a:off x="935244" y="4242879"/>
              <a:ext cx="1990880"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数据通路</a:t>
              </a:r>
              <a:endParaRPr lang="en-US" altLang="zh-CN" sz="2400" b="1" dirty="0">
                <a:solidFill>
                  <a:schemeClr val="tx1">
                    <a:lumMod val="50000"/>
                    <a:lumOff val="50000"/>
                  </a:schemeClr>
                </a:solidFill>
                <a:latin typeface="+mn-ea"/>
              </a:endParaRPr>
            </a:p>
          </p:txBody>
        </p:sp>
        <p:sp>
          <p:nvSpPr>
            <p:cNvPr id="47" name="文本框 46">
              <a:extLst>
                <a:ext uri="{FF2B5EF4-FFF2-40B4-BE49-F238E27FC236}">
                  <a16:creationId xmlns:a16="http://schemas.microsoft.com/office/drawing/2014/main" id="{51A6DAA2-76A7-4C8A-9847-8B1089F895A7}"/>
                </a:ext>
              </a:extLst>
            </p:cNvPr>
            <p:cNvSpPr txBox="1"/>
            <p:nvPr/>
          </p:nvSpPr>
          <p:spPr>
            <a:xfrm>
              <a:off x="5471372" y="4244839"/>
              <a:ext cx="2126295" cy="46166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附加 </a:t>
              </a:r>
              <a:r>
                <a:rPr lang="en-US" altLang="zh-CN" sz="2400" b="1" dirty="0">
                  <a:solidFill>
                    <a:schemeClr val="tx1">
                      <a:lumMod val="50000"/>
                      <a:lumOff val="50000"/>
                    </a:schemeClr>
                  </a:solidFill>
                  <a:latin typeface="Adobe 黑体 Std R" panose="020B0400000000000000" pitchFamily="34" charset="-122"/>
                  <a:ea typeface="Adobe 黑体 Std R" panose="020B0400000000000000" pitchFamily="34" charset="-122"/>
                </a:rPr>
                <a:t>AXI</a:t>
              </a: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总线</a:t>
              </a:r>
              <a:endParaRPr lang="zh-CN" altLang="en-US" sz="2000" b="1" dirty="0">
                <a:solidFill>
                  <a:schemeClr val="tx1">
                    <a:lumMod val="50000"/>
                    <a:lumOff val="50000"/>
                  </a:schemeClr>
                </a:solidFill>
                <a:latin typeface="Adobe 黑体 Std R" panose="020B0400000000000000" pitchFamily="34" charset="-122"/>
                <a:ea typeface="Adobe 黑体 Std R" panose="020B0400000000000000" pitchFamily="34" charset="-122"/>
              </a:endParaRPr>
            </a:p>
          </p:txBody>
        </p:sp>
        <p:sp>
          <p:nvSpPr>
            <p:cNvPr id="48" name="文本框 47">
              <a:extLst>
                <a:ext uri="{FF2B5EF4-FFF2-40B4-BE49-F238E27FC236}">
                  <a16:creationId xmlns:a16="http://schemas.microsoft.com/office/drawing/2014/main" id="{D900F2E8-E8CC-42E3-A1F9-33AF034BE454}"/>
                </a:ext>
              </a:extLst>
            </p:cNvPr>
            <p:cNvSpPr txBox="1"/>
            <p:nvPr/>
          </p:nvSpPr>
          <p:spPr>
            <a:xfrm>
              <a:off x="8024945" y="4244839"/>
              <a:ext cx="2292982" cy="1384995"/>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我们做了什么</a:t>
              </a:r>
              <a:r>
                <a:rPr lang="en-US" altLang="zh-CN" sz="2400" b="1" dirty="0">
                  <a:solidFill>
                    <a:schemeClr val="tx1">
                      <a:lumMod val="50000"/>
                      <a:lumOff val="50000"/>
                    </a:schemeClr>
                  </a:solidFill>
                  <a:latin typeface="Adobe 黑体 Std R" panose="020B0400000000000000" pitchFamily="34" charset="-122"/>
                  <a:ea typeface="Adobe 黑体 Std R" panose="020B0400000000000000" pitchFamily="34" charset="-122"/>
                </a:rPr>
                <a:t>&amp;</a:t>
              </a: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失败史</a:t>
              </a:r>
              <a:r>
                <a:rPr lang="en-US" altLang="zh-CN" sz="2400" b="1" dirty="0">
                  <a:solidFill>
                    <a:schemeClr val="tx1">
                      <a:lumMod val="50000"/>
                      <a:lumOff val="50000"/>
                    </a:schemeClr>
                  </a:solidFill>
                  <a:latin typeface="Adobe 黑体 Std R" panose="020B0400000000000000" pitchFamily="34" charset="-122"/>
                  <a:ea typeface="Adobe 黑体 Std R" panose="020B0400000000000000" pitchFamily="34" charset="-122"/>
                </a:rPr>
                <a:t>#</a:t>
              </a: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展望</a:t>
              </a:r>
              <a:r>
                <a:rPr lang="en-US" altLang="zh-CN" sz="2400" b="1" dirty="0">
                  <a:solidFill>
                    <a:schemeClr val="tx1">
                      <a:lumMod val="50000"/>
                      <a:lumOff val="50000"/>
                    </a:schemeClr>
                  </a:solidFill>
                  <a:latin typeface="Adobe 黑体 Std R" panose="020B0400000000000000" pitchFamily="34" charset="-122"/>
                  <a:ea typeface="Adobe 黑体 Std R" panose="020B0400000000000000" pitchFamily="34" charset="-122"/>
                </a:rPr>
                <a:t>#</a:t>
              </a:r>
              <a:endParaRPr lang="zh-CN" altLang="en-US" sz="2400" dirty="0">
                <a:solidFill>
                  <a:schemeClr val="tx1">
                    <a:lumMod val="50000"/>
                    <a:lumOff val="50000"/>
                  </a:schemeClr>
                </a:solidFill>
                <a:latin typeface="Adobe 黑体 Std R" panose="020B0400000000000000" pitchFamily="34" charset="-122"/>
                <a:ea typeface="Adobe 黑体 Std R" panose="020B0400000000000000" pitchFamily="34" charset="-122"/>
              </a:endParaRPr>
            </a:p>
            <a:p>
              <a:pPr algn="ctr"/>
              <a:endParaRPr lang="en-US" altLang="zh-CN" dirty="0">
                <a:solidFill>
                  <a:schemeClr val="tx1">
                    <a:lumMod val="50000"/>
                    <a:lumOff val="50000"/>
                  </a:schemeClr>
                </a:solidFill>
              </a:endParaRPr>
            </a:p>
            <a:p>
              <a:pPr algn="ctr"/>
              <a:endParaRPr lang="en-US" altLang="zh-CN" dirty="0">
                <a:solidFill>
                  <a:schemeClr val="tx1">
                    <a:lumMod val="50000"/>
                    <a:lumOff val="50000"/>
                  </a:schemeClr>
                </a:solidFill>
              </a:endParaRPr>
            </a:p>
          </p:txBody>
        </p:sp>
        <p:sp>
          <p:nvSpPr>
            <p:cNvPr id="49" name="文本框 48">
              <a:extLst>
                <a:ext uri="{FF2B5EF4-FFF2-40B4-BE49-F238E27FC236}">
                  <a16:creationId xmlns:a16="http://schemas.microsoft.com/office/drawing/2014/main" id="{A9F40FE3-8B8B-4331-AE32-E24948088465}"/>
                </a:ext>
              </a:extLst>
            </p:cNvPr>
            <p:cNvSpPr txBox="1"/>
            <p:nvPr/>
          </p:nvSpPr>
          <p:spPr>
            <a:xfrm>
              <a:off x="3194177" y="4212101"/>
              <a:ext cx="2382459" cy="523220"/>
            </a:xfrm>
            <a:prstGeom prst="rect">
              <a:avLst/>
            </a:prstGeom>
            <a:noFill/>
          </p:spPr>
          <p:txBody>
            <a:bodyPr wrap="square" rtlCol="0">
              <a:spAutoFit/>
            </a:bodyPr>
            <a:lstStyle/>
            <a:p>
              <a:pPr algn="ctr"/>
              <a:r>
                <a:rPr lang="zh-CN" altLang="en-US" sz="2400" b="1" dirty="0">
                  <a:solidFill>
                    <a:schemeClr val="tx1">
                      <a:lumMod val="50000"/>
                      <a:lumOff val="50000"/>
                    </a:schemeClr>
                  </a:solidFill>
                  <a:latin typeface="Adobe 黑体 Std R" panose="020B0400000000000000" pitchFamily="34" charset="-122"/>
                  <a:ea typeface="Adobe 黑体 Std R" panose="020B0400000000000000" pitchFamily="34" charset="-122"/>
                </a:rPr>
                <a:t>冒险处理</a:t>
              </a:r>
              <a:r>
                <a:rPr lang="zh-CN" altLang="en-US" sz="2800" dirty="0">
                  <a:solidFill>
                    <a:schemeClr val="bg1"/>
                  </a:solidFill>
                  <a:latin typeface="微软雅黑" panose="020B0503020204020204" pitchFamily="34" charset="-122"/>
                  <a:ea typeface="微软雅黑" panose="020B0503020204020204" pitchFamily="34" charset="-122"/>
                </a:rPr>
                <a:t>、</a:t>
              </a:r>
            </a:p>
          </p:txBody>
        </p:sp>
      </p:grpSp>
      <p:graphicFrame>
        <p:nvGraphicFramePr>
          <p:cNvPr id="27" name="图表 26">
            <a:extLst>
              <a:ext uri="{FF2B5EF4-FFF2-40B4-BE49-F238E27FC236}">
                <a16:creationId xmlns:a16="http://schemas.microsoft.com/office/drawing/2014/main" id="{2D684A8D-CCD4-4A29-A181-3E2A83159F45}"/>
              </a:ext>
            </a:extLst>
          </p:cNvPr>
          <p:cNvGraphicFramePr/>
          <p:nvPr>
            <p:extLst>
              <p:ext uri="{D42A27DB-BD31-4B8C-83A1-F6EECF244321}">
                <p14:modId xmlns:p14="http://schemas.microsoft.com/office/powerpoint/2010/main" val="2107134786"/>
              </p:ext>
            </p:extLst>
          </p:nvPr>
        </p:nvGraphicFramePr>
        <p:xfrm>
          <a:off x="5830533" y="-48491"/>
          <a:ext cx="3005865" cy="2085688"/>
        </p:xfrm>
        <a:graphic>
          <a:graphicData uri="http://schemas.openxmlformats.org/drawingml/2006/chart">
            <c:chart xmlns:c="http://schemas.openxmlformats.org/drawingml/2006/chart" xmlns:r="http://schemas.openxmlformats.org/officeDocument/2006/relationships" r:id="rId14"/>
          </a:graphicData>
        </a:graphic>
      </p:graphicFrame>
      <p:sp>
        <p:nvSpPr>
          <p:cNvPr id="37" name="文本框 36">
            <a:extLst>
              <a:ext uri="{FF2B5EF4-FFF2-40B4-BE49-F238E27FC236}">
                <a16:creationId xmlns:a16="http://schemas.microsoft.com/office/drawing/2014/main" id="{B6C4CD6A-10EA-4BCF-A15A-E2022E98A36E}"/>
              </a:ext>
            </a:extLst>
          </p:cNvPr>
          <p:cNvSpPr txBox="1"/>
          <p:nvPr/>
        </p:nvSpPr>
        <p:spPr>
          <a:xfrm>
            <a:off x="6419420" y="3024511"/>
            <a:ext cx="562919" cy="646331"/>
          </a:xfrm>
          <a:prstGeom prst="rect">
            <a:avLst/>
          </a:prstGeom>
          <a:noFill/>
        </p:spPr>
        <p:txBody>
          <a:bodyPr wrap="square" rtlCol="0">
            <a:spAutoFit/>
          </a:bodyPr>
          <a:lstStyle/>
          <a:p>
            <a:r>
              <a:rPr lang="zh-CN" altLang="en-US" sz="3600" b="1" dirty="0">
                <a:solidFill>
                  <a:schemeClr val="tx1">
                    <a:lumMod val="50000"/>
                    <a:lumOff val="50000"/>
                  </a:schemeClr>
                </a:solidFill>
                <a:latin typeface="Adobe 黑体 Std R" panose="020B0400000000000000" pitchFamily="34" charset="-122"/>
                <a:ea typeface="Adobe 黑体 Std R" panose="020B0400000000000000" pitchFamily="34" charset="-122"/>
              </a:rPr>
              <a:t>叁</a:t>
            </a:r>
          </a:p>
        </p:txBody>
      </p:sp>
      <p:sp>
        <p:nvSpPr>
          <p:cNvPr id="38" name="文本框 37">
            <a:extLst>
              <a:ext uri="{FF2B5EF4-FFF2-40B4-BE49-F238E27FC236}">
                <a16:creationId xmlns:a16="http://schemas.microsoft.com/office/drawing/2014/main" id="{8070F361-4326-4FF8-A5C7-C57355E70CCA}"/>
              </a:ext>
            </a:extLst>
          </p:cNvPr>
          <p:cNvSpPr txBox="1"/>
          <p:nvPr/>
        </p:nvSpPr>
        <p:spPr>
          <a:xfrm>
            <a:off x="8957247" y="3024510"/>
            <a:ext cx="562919" cy="646331"/>
          </a:xfrm>
          <a:prstGeom prst="rect">
            <a:avLst/>
          </a:prstGeom>
          <a:noFill/>
        </p:spPr>
        <p:txBody>
          <a:bodyPr wrap="square" rtlCol="0">
            <a:spAutoFit/>
          </a:bodyPr>
          <a:lstStyle/>
          <a:p>
            <a:r>
              <a:rPr lang="zh-CN" altLang="en-US" sz="3600" b="1" dirty="0">
                <a:solidFill>
                  <a:schemeClr val="tx1">
                    <a:lumMod val="50000"/>
                    <a:lumOff val="50000"/>
                  </a:schemeClr>
                </a:solidFill>
                <a:latin typeface="Adobe 黑体 Std R" panose="020B0400000000000000" pitchFamily="34" charset="-122"/>
                <a:ea typeface="Adobe 黑体 Std R" panose="020B0400000000000000" pitchFamily="34" charset="-122"/>
              </a:rPr>
              <a:t>肆</a:t>
            </a:r>
          </a:p>
        </p:txBody>
      </p:sp>
    </p:spTree>
    <p:extLst>
      <p:ext uri="{BB962C8B-B14F-4D97-AF65-F5344CB8AC3E}">
        <p14:creationId xmlns:p14="http://schemas.microsoft.com/office/powerpoint/2010/main" val="14457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20208BD-2EDB-4A16-BBD2-C1668C6D9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 y="830083"/>
            <a:ext cx="8967850" cy="5501204"/>
          </a:xfrm>
          <a:prstGeom prst="rect">
            <a:avLst/>
          </a:prstGeom>
        </p:spPr>
      </p:pic>
      <p:sp>
        <p:nvSpPr>
          <p:cNvPr id="4" name="矩形 3">
            <a:extLst>
              <a:ext uri="{FF2B5EF4-FFF2-40B4-BE49-F238E27FC236}">
                <a16:creationId xmlns:a16="http://schemas.microsoft.com/office/drawing/2014/main" id="{00DA0E96-C939-4D92-BA1A-B9C0C8EBC1AD}"/>
              </a:ext>
            </a:extLst>
          </p:cNvPr>
          <p:cNvSpPr/>
          <p:nvPr/>
        </p:nvSpPr>
        <p:spPr>
          <a:xfrm>
            <a:off x="9339484" y="0"/>
            <a:ext cx="2830286" cy="6858000"/>
          </a:xfrm>
          <a:prstGeom prst="rect">
            <a:avLst/>
          </a:prstGeom>
          <a:solidFill>
            <a:srgbClr val="2C3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a:extLst>
              <a:ext uri="{FF2B5EF4-FFF2-40B4-BE49-F238E27FC236}">
                <a16:creationId xmlns:a16="http://schemas.microsoft.com/office/drawing/2014/main" id="{160780E8-A84B-4043-BD5D-90BEE6C84E80}"/>
              </a:ext>
            </a:extLst>
          </p:cNvPr>
          <p:cNvGrpSpPr/>
          <p:nvPr/>
        </p:nvGrpSpPr>
        <p:grpSpPr>
          <a:xfrm>
            <a:off x="0" y="-26126"/>
            <a:ext cx="3649856" cy="939800"/>
            <a:chOff x="0" y="-26126"/>
            <a:chExt cx="3649856" cy="939800"/>
          </a:xfrm>
        </p:grpSpPr>
        <p:sp>
          <p:nvSpPr>
            <p:cNvPr id="9" name="矩形 8">
              <a:extLst>
                <a:ext uri="{FF2B5EF4-FFF2-40B4-BE49-F238E27FC236}">
                  <a16:creationId xmlns:a16="http://schemas.microsoft.com/office/drawing/2014/main" id="{22C1F6E3-8098-4DD8-8385-A47C30F9CE1A}"/>
                </a:ext>
              </a:extLst>
            </p:cNvPr>
            <p:cNvSpPr/>
            <p:nvPr/>
          </p:nvSpPr>
          <p:spPr>
            <a:xfrm>
              <a:off x="0" y="-26126"/>
              <a:ext cx="3632200" cy="939800"/>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3BCF48E-F89E-412F-93A6-C2BCEA1F36A0}"/>
                </a:ext>
              </a:extLst>
            </p:cNvPr>
            <p:cNvSpPr txBox="1"/>
            <p:nvPr/>
          </p:nvSpPr>
          <p:spPr>
            <a:xfrm>
              <a:off x="17656" y="193912"/>
              <a:ext cx="3632200" cy="523220"/>
            </a:xfrm>
            <a:prstGeom prst="rect">
              <a:avLst/>
            </a:prstGeom>
            <a:noFill/>
          </p:spPr>
          <p:txBody>
            <a:bodyPr wrap="square" rtlCol="0">
              <a:spAutoFit/>
            </a:bodyPr>
            <a:lstStyle/>
            <a:p>
              <a:r>
                <a:rPr lang="en-US" altLang="zh-CN" sz="2800" b="1" dirty="0">
                  <a:solidFill>
                    <a:srgbClr val="ECF0F1"/>
                  </a:solidFill>
                  <a:latin typeface="微软雅黑" panose="020B0503020204020204" pitchFamily="34" charset="-122"/>
                  <a:ea typeface="微软雅黑" panose="020B0503020204020204" pitchFamily="34" charset="-122"/>
                </a:rPr>
                <a:t>1.</a:t>
              </a:r>
              <a:r>
                <a:rPr lang="zh-CN" altLang="en-US" sz="2800" b="1" dirty="0">
                  <a:solidFill>
                    <a:srgbClr val="ECF0F1"/>
                  </a:solidFill>
                  <a:latin typeface="微软雅黑" panose="020B0503020204020204" pitchFamily="34" charset="-122"/>
                  <a:ea typeface="微软雅黑" panose="020B0503020204020204" pitchFamily="34" charset="-122"/>
                </a:rPr>
                <a:t>数据通路图</a:t>
              </a:r>
              <a:r>
                <a:rPr lang="en-US" altLang="zh-CN" sz="2800" b="1" dirty="0">
                  <a:solidFill>
                    <a:srgbClr val="ECF0F1"/>
                  </a:solidFill>
                  <a:latin typeface="微软雅黑" panose="020B0503020204020204" pitchFamily="34" charset="-122"/>
                  <a:ea typeface="微软雅黑" panose="020B0503020204020204" pitchFamily="34" charset="-122"/>
                </a:rPr>
                <a:t>-CPU</a:t>
              </a:r>
              <a:endParaRPr lang="zh-CN" altLang="en-US" sz="2800" b="1" dirty="0">
                <a:solidFill>
                  <a:srgbClr val="ECF0F1"/>
                </a:solidFill>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B519867A-0084-4E23-B6F9-CD8DE7AF9627}"/>
              </a:ext>
            </a:extLst>
          </p:cNvPr>
          <p:cNvSpPr txBox="1"/>
          <p:nvPr/>
        </p:nvSpPr>
        <p:spPr>
          <a:xfrm>
            <a:off x="3705931" y="760825"/>
            <a:ext cx="248560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Data path map</a:t>
            </a:r>
            <a:endParaRPr lang="zh-CN" altLang="en-US" sz="2400" b="1" dirty="0">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2D09FCC5-3751-4E5D-8CFA-6A79E018DAB2}"/>
              </a:ext>
            </a:extLst>
          </p:cNvPr>
          <p:cNvSpPr/>
          <p:nvPr/>
        </p:nvSpPr>
        <p:spPr>
          <a:xfrm>
            <a:off x="5592550" y="2987891"/>
            <a:ext cx="1386585" cy="1300052"/>
          </a:xfrm>
          <a:prstGeom prst="ellipse">
            <a:avLst/>
          </a:prstGeom>
          <a:noFill/>
          <a:ln w="38100">
            <a:solidFill>
              <a:srgbClr val="C00000">
                <a:alpha val="82000"/>
              </a:srgb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47" name="椭圆 46">
            <a:extLst>
              <a:ext uri="{FF2B5EF4-FFF2-40B4-BE49-F238E27FC236}">
                <a16:creationId xmlns:a16="http://schemas.microsoft.com/office/drawing/2014/main" id="{B2D38287-07E2-467D-8CA2-67CE15F1B6B2}"/>
              </a:ext>
            </a:extLst>
          </p:cNvPr>
          <p:cNvSpPr/>
          <p:nvPr/>
        </p:nvSpPr>
        <p:spPr>
          <a:xfrm>
            <a:off x="3803331" y="3432277"/>
            <a:ext cx="1242563" cy="1179827"/>
          </a:xfrm>
          <a:prstGeom prst="ellipse">
            <a:avLst/>
          </a:prstGeom>
          <a:noFill/>
          <a:ln w="38100">
            <a:solidFill>
              <a:srgbClr val="C00000">
                <a:alpha val="82000"/>
              </a:srgb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8CED288A-7393-4707-89B5-CEF1EAF0298E}"/>
              </a:ext>
            </a:extLst>
          </p:cNvPr>
          <p:cNvSpPr/>
          <p:nvPr/>
        </p:nvSpPr>
        <p:spPr>
          <a:xfrm>
            <a:off x="1829993" y="3213934"/>
            <a:ext cx="1778607" cy="1661419"/>
          </a:xfrm>
          <a:prstGeom prst="ellipse">
            <a:avLst/>
          </a:prstGeom>
          <a:noFill/>
          <a:ln w="38100">
            <a:solidFill>
              <a:srgbClr val="C00000">
                <a:alpha val="82000"/>
              </a:srgb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id="{CF878856-46C0-40A1-9D3B-86A9997EBA10}"/>
              </a:ext>
            </a:extLst>
          </p:cNvPr>
          <p:cNvSpPr txBox="1"/>
          <p:nvPr/>
        </p:nvSpPr>
        <p:spPr>
          <a:xfrm>
            <a:off x="9441095" y="28313"/>
            <a:ext cx="2366813" cy="1200329"/>
          </a:xfrm>
          <a:prstGeom prst="rect">
            <a:avLst/>
          </a:prstGeom>
          <a:noFill/>
        </p:spPr>
        <p:txBody>
          <a:bodyPr wrap="square" rtlCol="0">
            <a:spAutoFit/>
          </a:bodyPr>
          <a:lstStyle/>
          <a:p>
            <a:pPr algn="ctr"/>
            <a:r>
              <a:rPr lang="zh-CN" altLang="en-US" b="1" dirty="0">
                <a:solidFill>
                  <a:schemeClr val="bg1"/>
                </a:solidFill>
              </a:rPr>
              <a:t>以</a:t>
            </a:r>
            <a:r>
              <a:rPr lang="en-US" altLang="zh-CN" b="1" dirty="0" err="1">
                <a:solidFill>
                  <a:schemeClr val="bg1"/>
                </a:solidFill>
              </a:rPr>
              <a:t>beq</a:t>
            </a:r>
            <a:r>
              <a:rPr lang="zh-CN" altLang="en-US" b="1" dirty="0">
                <a:solidFill>
                  <a:schemeClr val="bg1"/>
                </a:solidFill>
              </a:rPr>
              <a:t>指令为例 </a:t>
            </a:r>
            <a:endParaRPr lang="en-US" altLang="zh-CN" b="1" dirty="0">
              <a:solidFill>
                <a:schemeClr val="bg1"/>
              </a:solidFill>
            </a:endParaRPr>
          </a:p>
          <a:p>
            <a:pPr algn="ctr"/>
            <a:r>
              <a:rPr lang="zh-CN" altLang="en-US" b="1" dirty="0">
                <a:solidFill>
                  <a:schemeClr val="bg1"/>
                </a:solidFill>
              </a:rPr>
              <a:t>讲解我们的数据通路</a:t>
            </a:r>
            <a:endParaRPr lang="en-US" altLang="zh-CN" b="1" dirty="0">
              <a:solidFill>
                <a:schemeClr val="bg1"/>
              </a:solidFill>
            </a:endParaRPr>
          </a:p>
          <a:p>
            <a:pPr algn="ctr"/>
            <a:r>
              <a:rPr lang="en-US" altLang="zh-CN" dirty="0">
                <a:solidFill>
                  <a:schemeClr val="bg1"/>
                </a:solidFill>
              </a:rPr>
              <a:t>BEQ</a:t>
            </a:r>
          </a:p>
          <a:p>
            <a:pPr algn="ctr"/>
            <a:r>
              <a:rPr lang="en-US" altLang="zh-CN" dirty="0">
                <a:solidFill>
                  <a:schemeClr val="bg1"/>
                </a:solidFill>
              </a:rPr>
              <a:t>000100 </a:t>
            </a:r>
            <a:r>
              <a:rPr lang="en-US" altLang="zh-CN" dirty="0" err="1">
                <a:solidFill>
                  <a:schemeClr val="bg1"/>
                </a:solidFill>
              </a:rPr>
              <a:t>rs</a:t>
            </a:r>
            <a:r>
              <a:rPr lang="en-US" altLang="zh-CN" dirty="0">
                <a:solidFill>
                  <a:schemeClr val="bg1"/>
                </a:solidFill>
              </a:rPr>
              <a:t> rt offset </a:t>
            </a:r>
            <a:endParaRPr lang="zh-CN" altLang="zh-CN" dirty="0">
              <a:solidFill>
                <a:schemeClr val="bg1"/>
              </a:solidFill>
            </a:endParaRPr>
          </a:p>
        </p:txBody>
      </p:sp>
      <p:cxnSp>
        <p:nvCxnSpPr>
          <p:cNvPr id="45" name="直接连接符 44">
            <a:extLst>
              <a:ext uri="{FF2B5EF4-FFF2-40B4-BE49-F238E27FC236}">
                <a16:creationId xmlns:a16="http://schemas.microsoft.com/office/drawing/2014/main" id="{BA4C5CAE-DCF9-4769-A252-2823FAB08366}"/>
              </a:ext>
            </a:extLst>
          </p:cNvPr>
          <p:cNvCxnSpPr>
            <a:cxnSpLocks/>
          </p:cNvCxnSpPr>
          <p:nvPr/>
        </p:nvCxnSpPr>
        <p:spPr>
          <a:xfrm flipH="1">
            <a:off x="3457317" y="2704645"/>
            <a:ext cx="518059" cy="5963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D210F80-8C41-4492-A73E-F61C51B0EAD8}"/>
              </a:ext>
            </a:extLst>
          </p:cNvPr>
          <p:cNvCxnSpPr>
            <a:cxnSpLocks/>
          </p:cNvCxnSpPr>
          <p:nvPr/>
        </p:nvCxnSpPr>
        <p:spPr>
          <a:xfrm flipH="1">
            <a:off x="3975727" y="2689578"/>
            <a:ext cx="5448097" cy="3013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D210F80-8C41-4492-A73E-F61C51B0EAD8}"/>
              </a:ext>
            </a:extLst>
          </p:cNvPr>
          <p:cNvCxnSpPr>
            <a:cxnSpLocks/>
          </p:cNvCxnSpPr>
          <p:nvPr/>
        </p:nvCxnSpPr>
        <p:spPr>
          <a:xfrm>
            <a:off x="6889361" y="3983527"/>
            <a:ext cx="553251" cy="112456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31D4EB1-2D2A-4A9E-9B26-36409D7060CA}"/>
              </a:ext>
            </a:extLst>
          </p:cNvPr>
          <p:cNvCxnSpPr>
            <a:cxnSpLocks/>
          </p:cNvCxnSpPr>
          <p:nvPr/>
        </p:nvCxnSpPr>
        <p:spPr>
          <a:xfrm flipH="1" flipV="1">
            <a:off x="7442612" y="5096073"/>
            <a:ext cx="1998483" cy="2402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1445961-0856-45BF-A054-A0233FB45D55}"/>
              </a:ext>
            </a:extLst>
          </p:cNvPr>
          <p:cNvCxnSpPr>
            <a:cxnSpLocks/>
            <a:stCxn id="78" idx="1"/>
            <a:endCxn id="47" idx="6"/>
          </p:cNvCxnSpPr>
          <p:nvPr/>
        </p:nvCxnSpPr>
        <p:spPr>
          <a:xfrm flipH="1">
            <a:off x="5045894" y="3983527"/>
            <a:ext cx="4407666" cy="3866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7" name="矩形: 圆角 76">
            <a:extLst>
              <a:ext uri="{FF2B5EF4-FFF2-40B4-BE49-F238E27FC236}">
                <a16:creationId xmlns:a16="http://schemas.microsoft.com/office/drawing/2014/main" id="{E5E99AC1-D6BD-4F1C-8399-3355A7813D86}"/>
              </a:ext>
            </a:extLst>
          </p:cNvPr>
          <p:cNvSpPr/>
          <p:nvPr/>
        </p:nvSpPr>
        <p:spPr>
          <a:xfrm>
            <a:off x="9463580" y="1768576"/>
            <a:ext cx="2493485" cy="1424796"/>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译码阶段 我们处理了 ：设置返回地址 判断下一条是否在延迟槽中，判断运算类型和子类型，判断</a:t>
            </a:r>
            <a:r>
              <a:rPr lang="en-US" altLang="zh-CN" sz="1400" dirty="0"/>
              <a:t>load</a:t>
            </a:r>
            <a:r>
              <a:rPr lang="zh-CN" altLang="en-US" sz="1400" dirty="0"/>
              <a:t>相关等操作</a:t>
            </a:r>
          </a:p>
        </p:txBody>
      </p:sp>
      <p:sp>
        <p:nvSpPr>
          <p:cNvPr id="78" name="矩形: 圆角 77">
            <a:extLst>
              <a:ext uri="{FF2B5EF4-FFF2-40B4-BE49-F238E27FC236}">
                <a16:creationId xmlns:a16="http://schemas.microsoft.com/office/drawing/2014/main" id="{408A95E9-F04B-4DB5-904A-9A5F7A873918}"/>
              </a:ext>
            </a:extLst>
          </p:cNvPr>
          <p:cNvSpPr/>
          <p:nvPr/>
        </p:nvSpPr>
        <p:spPr>
          <a:xfrm>
            <a:off x="9453560" y="3539813"/>
            <a:ext cx="2675730" cy="887427"/>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执行阶段</a:t>
            </a:r>
            <a:r>
              <a:rPr lang="en-US" altLang="zh-CN" sz="1600" dirty="0"/>
              <a:t>:</a:t>
            </a:r>
            <a:r>
              <a:rPr lang="zh-CN" altLang="en-US" sz="1600" dirty="0"/>
              <a:t>依据各指令功能码，区分运算类型，计算指令结果 </a:t>
            </a:r>
            <a:endParaRPr lang="en-US" altLang="zh-CN" sz="1600" dirty="0"/>
          </a:p>
        </p:txBody>
      </p:sp>
      <p:sp>
        <p:nvSpPr>
          <p:cNvPr id="79" name="矩形: 圆角 78">
            <a:extLst>
              <a:ext uri="{FF2B5EF4-FFF2-40B4-BE49-F238E27FC236}">
                <a16:creationId xmlns:a16="http://schemas.microsoft.com/office/drawing/2014/main" id="{35B44051-F223-4068-8F21-6C3D363A9074}"/>
              </a:ext>
            </a:extLst>
          </p:cNvPr>
          <p:cNvSpPr/>
          <p:nvPr/>
        </p:nvSpPr>
        <p:spPr>
          <a:xfrm>
            <a:off x="9433232" y="3629750"/>
            <a:ext cx="2663223" cy="2245009"/>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访存模块：实现加载</a:t>
            </a:r>
            <a:r>
              <a:rPr lang="en-US" altLang="zh-CN" dirty="0"/>
              <a:t>/</a:t>
            </a:r>
            <a:r>
              <a:rPr lang="zh-CN" altLang="en-US" dirty="0"/>
              <a:t>存储指令，汇总得到最终的异常类型</a:t>
            </a:r>
            <a:endParaRPr lang="en-US" altLang="zh-CN" dirty="0"/>
          </a:p>
          <a:p>
            <a:pPr algn="ctr"/>
            <a:r>
              <a:rPr lang="zh-CN" altLang="en-US" dirty="0"/>
              <a:t>异常监测模块：在译码执行访存阶段收集异常信息</a:t>
            </a:r>
            <a:r>
              <a:rPr lang="en-US" altLang="zh-CN" dirty="0"/>
              <a:t>-&gt;control</a:t>
            </a:r>
            <a:r>
              <a:rPr lang="zh-CN" altLang="en-US" dirty="0"/>
              <a:t>模块：获得异常处理例程⼊⼝地址 </a:t>
            </a:r>
            <a:endParaRPr lang="zh-CN" altLang="en-US" sz="1200" dirty="0"/>
          </a:p>
        </p:txBody>
      </p:sp>
      <p:cxnSp>
        <p:nvCxnSpPr>
          <p:cNvPr id="68" name="直接箭头连接符 67">
            <a:extLst>
              <a:ext uri="{FF2B5EF4-FFF2-40B4-BE49-F238E27FC236}">
                <a16:creationId xmlns:a16="http://schemas.microsoft.com/office/drawing/2014/main" id="{48A5E13C-1660-43B5-9B09-FB8F196EEC0B}"/>
              </a:ext>
            </a:extLst>
          </p:cNvPr>
          <p:cNvCxnSpPr>
            <a:cxnSpLocks/>
          </p:cNvCxnSpPr>
          <p:nvPr/>
        </p:nvCxnSpPr>
        <p:spPr>
          <a:xfrm>
            <a:off x="2110740" y="3770906"/>
            <a:ext cx="489585" cy="1"/>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
        <p:nvSpPr>
          <p:cNvPr id="81" name="文本框 80">
            <a:extLst>
              <a:ext uri="{FF2B5EF4-FFF2-40B4-BE49-F238E27FC236}">
                <a16:creationId xmlns:a16="http://schemas.microsoft.com/office/drawing/2014/main" id="{F0B55CCC-76EB-403C-9741-8CFC2542560D}"/>
              </a:ext>
            </a:extLst>
          </p:cNvPr>
          <p:cNvSpPr txBox="1"/>
          <p:nvPr/>
        </p:nvSpPr>
        <p:spPr>
          <a:xfrm>
            <a:off x="33775" y="2600504"/>
            <a:ext cx="2270205" cy="646331"/>
          </a:xfrm>
          <a:prstGeom prst="rect">
            <a:avLst/>
          </a:prstGeom>
          <a:solidFill>
            <a:schemeClr val="bg2"/>
          </a:solidFill>
        </p:spPr>
        <p:txBody>
          <a:bodyPr wrap="square" rtlCol="0">
            <a:spAutoFit/>
          </a:bodyPr>
          <a:lstStyle/>
          <a:p>
            <a:r>
              <a:rPr lang="en-US" altLang="zh-CN" sz="1200" b="1" dirty="0">
                <a:solidFill>
                  <a:schemeClr val="accent1">
                    <a:lumMod val="75000"/>
                  </a:schemeClr>
                </a:solidFill>
              </a:rPr>
              <a:t>1</a:t>
            </a:r>
            <a:r>
              <a:rPr lang="en-US" altLang="zh-CN" sz="1200" b="1" baseline="30000" dirty="0">
                <a:solidFill>
                  <a:schemeClr val="accent1">
                    <a:lumMod val="75000"/>
                  </a:schemeClr>
                </a:solidFill>
              </a:rPr>
              <a:t>ST</a:t>
            </a:r>
            <a:r>
              <a:rPr lang="en-US" altLang="zh-CN" sz="1200" b="1" dirty="0">
                <a:solidFill>
                  <a:schemeClr val="accent1">
                    <a:lumMod val="75000"/>
                  </a:schemeClr>
                </a:solidFill>
              </a:rPr>
              <a:t>:PC</a:t>
            </a:r>
            <a:r>
              <a:rPr lang="zh-CN" altLang="en-US" sz="1200" b="1" dirty="0">
                <a:solidFill>
                  <a:schemeClr val="accent1">
                    <a:lumMod val="75000"/>
                  </a:schemeClr>
                </a:solidFill>
              </a:rPr>
              <a:t>累加得到</a:t>
            </a:r>
            <a:r>
              <a:rPr lang="en-US" altLang="zh-CN" sz="1200" b="1" dirty="0" err="1">
                <a:solidFill>
                  <a:schemeClr val="accent1">
                    <a:lumMod val="75000"/>
                  </a:schemeClr>
                </a:solidFill>
              </a:rPr>
              <a:t>beq</a:t>
            </a:r>
            <a:r>
              <a:rPr lang="zh-CN" altLang="en-US" sz="1200" b="1" dirty="0">
                <a:solidFill>
                  <a:schemeClr val="accent1">
                    <a:lumMod val="75000"/>
                  </a:schemeClr>
                </a:solidFill>
              </a:rPr>
              <a:t>的地址  通过</a:t>
            </a:r>
            <a:r>
              <a:rPr lang="en-US" altLang="zh-CN" sz="1200" b="1" dirty="0">
                <a:solidFill>
                  <a:schemeClr val="accent1">
                    <a:lumMod val="75000"/>
                  </a:schemeClr>
                </a:solidFill>
              </a:rPr>
              <a:t>AXI</a:t>
            </a:r>
            <a:r>
              <a:rPr lang="zh-CN" altLang="en-US" sz="1200" b="1" dirty="0">
                <a:solidFill>
                  <a:schemeClr val="accent1">
                    <a:lumMod val="75000"/>
                  </a:schemeClr>
                </a:solidFill>
              </a:rPr>
              <a:t>从指令存储器中取出指令传向译码阶段</a:t>
            </a:r>
            <a:r>
              <a:rPr lang="en-US" altLang="zh-CN" sz="1200" dirty="0">
                <a:solidFill>
                  <a:schemeClr val="accent1">
                    <a:lumMod val="75000"/>
                  </a:schemeClr>
                </a:solidFill>
              </a:rPr>
              <a:t> </a:t>
            </a:r>
            <a:endParaRPr lang="zh-CN" altLang="zh-CN" sz="1200" dirty="0">
              <a:solidFill>
                <a:schemeClr val="accent1">
                  <a:lumMod val="75000"/>
                </a:schemeClr>
              </a:solidFill>
            </a:endParaRPr>
          </a:p>
        </p:txBody>
      </p:sp>
      <p:sp>
        <p:nvSpPr>
          <p:cNvPr id="74" name="文本框 73">
            <a:extLst>
              <a:ext uri="{FF2B5EF4-FFF2-40B4-BE49-F238E27FC236}">
                <a16:creationId xmlns:a16="http://schemas.microsoft.com/office/drawing/2014/main" id="{94489025-3449-43E8-B168-782AE1D62DFC}"/>
              </a:ext>
            </a:extLst>
          </p:cNvPr>
          <p:cNvSpPr txBox="1"/>
          <p:nvPr/>
        </p:nvSpPr>
        <p:spPr>
          <a:xfrm>
            <a:off x="1473829" y="5060142"/>
            <a:ext cx="2021430" cy="646331"/>
          </a:xfrm>
          <a:prstGeom prst="rect">
            <a:avLst/>
          </a:prstGeom>
          <a:solidFill>
            <a:schemeClr val="bg2"/>
          </a:solidFill>
        </p:spPr>
        <p:txBody>
          <a:bodyPr wrap="square" rtlCol="0">
            <a:spAutoFit/>
          </a:bodyPr>
          <a:lstStyle/>
          <a:p>
            <a:r>
              <a:rPr lang="en-US" altLang="zh-CN" sz="1200" b="1" dirty="0">
                <a:solidFill>
                  <a:schemeClr val="accent1">
                    <a:lumMod val="75000"/>
                  </a:schemeClr>
                </a:solidFill>
              </a:rPr>
              <a:t>2</a:t>
            </a:r>
            <a:r>
              <a:rPr lang="en-US" altLang="zh-CN" sz="1200" b="1" baseline="30000" dirty="0">
                <a:solidFill>
                  <a:schemeClr val="accent1">
                    <a:lumMod val="75000"/>
                  </a:schemeClr>
                </a:solidFill>
              </a:rPr>
              <a:t>nd</a:t>
            </a:r>
            <a:r>
              <a:rPr lang="en-US" altLang="zh-CN" sz="1200" b="1" dirty="0">
                <a:solidFill>
                  <a:schemeClr val="accent1">
                    <a:lumMod val="75000"/>
                  </a:schemeClr>
                </a:solidFill>
              </a:rPr>
              <a:t>:beq</a:t>
            </a:r>
            <a:r>
              <a:rPr lang="zh-CN" altLang="en-US" sz="1200" b="1" dirty="0">
                <a:solidFill>
                  <a:schemeClr val="accent1">
                    <a:lumMod val="75000"/>
                  </a:schemeClr>
                </a:solidFill>
              </a:rPr>
              <a:t>在译码阶段  拓展立即数获得转移地址  对</a:t>
            </a:r>
            <a:r>
              <a:rPr lang="en-US" altLang="zh-CN" sz="1200" b="1" dirty="0" err="1">
                <a:solidFill>
                  <a:schemeClr val="accent1">
                    <a:lumMod val="75000"/>
                  </a:schemeClr>
                </a:solidFill>
              </a:rPr>
              <a:t>rs</a:t>
            </a:r>
            <a:r>
              <a:rPr lang="en-US" altLang="zh-CN" sz="1200" b="1" dirty="0">
                <a:solidFill>
                  <a:schemeClr val="accent1">
                    <a:lumMod val="75000"/>
                  </a:schemeClr>
                </a:solidFill>
              </a:rPr>
              <a:t> rt </a:t>
            </a:r>
            <a:r>
              <a:rPr lang="zh-CN" altLang="en-US" sz="1200" b="1" dirty="0">
                <a:solidFill>
                  <a:schemeClr val="accent1">
                    <a:lumMod val="75000"/>
                  </a:schemeClr>
                </a:solidFill>
              </a:rPr>
              <a:t>寄存器的值进行读取  </a:t>
            </a:r>
            <a:endParaRPr lang="zh-CN" altLang="zh-CN" dirty="0">
              <a:solidFill>
                <a:schemeClr val="accent1">
                  <a:lumMod val="75000"/>
                </a:schemeClr>
              </a:solidFill>
              <a:latin typeface="+mn-ea"/>
            </a:endParaRPr>
          </a:p>
        </p:txBody>
      </p:sp>
      <p:sp>
        <p:nvSpPr>
          <p:cNvPr id="83" name="文本框 82">
            <a:extLst>
              <a:ext uri="{FF2B5EF4-FFF2-40B4-BE49-F238E27FC236}">
                <a16:creationId xmlns:a16="http://schemas.microsoft.com/office/drawing/2014/main" id="{DFB1634C-9F9B-400D-A47F-5CA9B3E791EA}"/>
              </a:ext>
            </a:extLst>
          </p:cNvPr>
          <p:cNvSpPr txBox="1"/>
          <p:nvPr/>
        </p:nvSpPr>
        <p:spPr>
          <a:xfrm>
            <a:off x="3509101" y="5083013"/>
            <a:ext cx="2021430" cy="461665"/>
          </a:xfrm>
          <a:prstGeom prst="rect">
            <a:avLst/>
          </a:prstGeom>
          <a:solidFill>
            <a:schemeClr val="bg2"/>
          </a:solidFill>
        </p:spPr>
        <p:txBody>
          <a:bodyPr wrap="square" rtlCol="0">
            <a:spAutoFit/>
          </a:bodyPr>
          <a:lstStyle/>
          <a:p>
            <a:r>
              <a:rPr lang="en-US" altLang="zh-CN" sz="1200" b="1" dirty="0">
                <a:solidFill>
                  <a:schemeClr val="accent1">
                    <a:lumMod val="75000"/>
                  </a:schemeClr>
                </a:solidFill>
              </a:rPr>
              <a:t>3</a:t>
            </a:r>
            <a:r>
              <a:rPr lang="en-US" altLang="zh-CN" sz="1200" b="1" baseline="30000" dirty="0">
                <a:solidFill>
                  <a:schemeClr val="accent1">
                    <a:lumMod val="75000"/>
                  </a:schemeClr>
                </a:solidFill>
              </a:rPr>
              <a:t>rd</a:t>
            </a:r>
            <a:r>
              <a:rPr lang="en-US" altLang="zh-CN" sz="1200" b="1" dirty="0">
                <a:solidFill>
                  <a:schemeClr val="accent1">
                    <a:lumMod val="75000"/>
                  </a:schemeClr>
                </a:solidFill>
              </a:rPr>
              <a:t>:beq</a:t>
            </a:r>
            <a:r>
              <a:rPr lang="zh-CN" altLang="en-US" sz="1200" b="1" dirty="0">
                <a:solidFill>
                  <a:schemeClr val="accent1">
                    <a:lumMod val="75000"/>
                  </a:schemeClr>
                </a:solidFill>
              </a:rPr>
              <a:t>在执行阶段将返回地址输出</a:t>
            </a:r>
            <a:endParaRPr lang="zh-CN" altLang="zh-CN" dirty="0">
              <a:solidFill>
                <a:schemeClr val="accent1">
                  <a:lumMod val="75000"/>
                </a:schemeClr>
              </a:solidFill>
              <a:latin typeface="+mn-ea"/>
            </a:endParaRPr>
          </a:p>
        </p:txBody>
      </p:sp>
      <p:sp>
        <p:nvSpPr>
          <p:cNvPr id="84" name="文本框 83">
            <a:extLst>
              <a:ext uri="{FF2B5EF4-FFF2-40B4-BE49-F238E27FC236}">
                <a16:creationId xmlns:a16="http://schemas.microsoft.com/office/drawing/2014/main" id="{8ECA50BE-808D-4CF7-96B4-794ACDDD01A7}"/>
              </a:ext>
            </a:extLst>
          </p:cNvPr>
          <p:cNvSpPr txBox="1"/>
          <p:nvPr/>
        </p:nvSpPr>
        <p:spPr>
          <a:xfrm>
            <a:off x="5263634" y="4335105"/>
            <a:ext cx="2082046" cy="276999"/>
          </a:xfrm>
          <a:prstGeom prst="rect">
            <a:avLst/>
          </a:prstGeom>
          <a:solidFill>
            <a:schemeClr val="accent3">
              <a:lumMod val="20000"/>
              <a:lumOff val="80000"/>
            </a:schemeClr>
          </a:solidFill>
        </p:spPr>
        <p:txBody>
          <a:bodyPr wrap="square" rtlCol="0">
            <a:spAutoFit/>
          </a:bodyPr>
          <a:lstStyle/>
          <a:p>
            <a:r>
              <a:rPr lang="en-US" altLang="zh-CN" sz="1200" b="1" dirty="0">
                <a:solidFill>
                  <a:schemeClr val="accent1">
                    <a:lumMod val="75000"/>
                  </a:schemeClr>
                </a:solidFill>
              </a:rPr>
              <a:t>4</a:t>
            </a:r>
            <a:r>
              <a:rPr lang="en-US" altLang="zh-CN" sz="1200" b="1" baseline="30000" dirty="0">
                <a:solidFill>
                  <a:schemeClr val="accent1">
                    <a:lumMod val="75000"/>
                  </a:schemeClr>
                </a:solidFill>
              </a:rPr>
              <a:t>th</a:t>
            </a:r>
            <a:r>
              <a:rPr lang="en-US" altLang="zh-CN" sz="1200" b="1" dirty="0">
                <a:solidFill>
                  <a:schemeClr val="accent1">
                    <a:lumMod val="75000"/>
                  </a:schemeClr>
                </a:solidFill>
              </a:rPr>
              <a:t>:beq</a:t>
            </a:r>
            <a:r>
              <a:rPr lang="zh-CN" altLang="en-US" sz="1200" b="1" dirty="0">
                <a:solidFill>
                  <a:schemeClr val="accent1">
                    <a:lumMod val="75000"/>
                  </a:schemeClr>
                </a:solidFill>
              </a:rPr>
              <a:t>访存阶段无具体操作 </a:t>
            </a:r>
            <a:endParaRPr lang="zh-CN" altLang="zh-CN" dirty="0">
              <a:solidFill>
                <a:schemeClr val="accent1">
                  <a:lumMod val="75000"/>
                </a:schemeClr>
              </a:solidFill>
              <a:latin typeface="+mn-ea"/>
            </a:endParaRPr>
          </a:p>
        </p:txBody>
      </p:sp>
      <p:sp>
        <p:nvSpPr>
          <p:cNvPr id="85" name="文本框 84">
            <a:extLst>
              <a:ext uri="{FF2B5EF4-FFF2-40B4-BE49-F238E27FC236}">
                <a16:creationId xmlns:a16="http://schemas.microsoft.com/office/drawing/2014/main" id="{AC087764-A665-4D4A-9C23-E47F7FAC1DC8}"/>
              </a:ext>
            </a:extLst>
          </p:cNvPr>
          <p:cNvSpPr txBox="1"/>
          <p:nvPr/>
        </p:nvSpPr>
        <p:spPr>
          <a:xfrm>
            <a:off x="6734869" y="1115997"/>
            <a:ext cx="2151796" cy="276999"/>
          </a:xfrm>
          <a:prstGeom prst="rect">
            <a:avLst/>
          </a:prstGeom>
          <a:solidFill>
            <a:schemeClr val="bg1">
              <a:lumMod val="95000"/>
            </a:schemeClr>
          </a:solidFill>
        </p:spPr>
        <p:txBody>
          <a:bodyPr wrap="square" rtlCol="0">
            <a:spAutoFit/>
          </a:bodyPr>
          <a:lstStyle/>
          <a:p>
            <a:r>
              <a:rPr lang="en-US" altLang="zh-CN" sz="1200" b="1" dirty="0">
                <a:solidFill>
                  <a:schemeClr val="accent1">
                    <a:lumMod val="75000"/>
                  </a:schemeClr>
                </a:solidFill>
              </a:rPr>
              <a:t>5</a:t>
            </a:r>
            <a:r>
              <a:rPr lang="en-US" altLang="zh-CN" sz="1200" b="1" baseline="30000" dirty="0">
                <a:solidFill>
                  <a:schemeClr val="accent1">
                    <a:lumMod val="75000"/>
                  </a:schemeClr>
                </a:solidFill>
              </a:rPr>
              <a:t>th</a:t>
            </a:r>
            <a:r>
              <a:rPr lang="en-US" altLang="zh-CN" sz="1200" b="1" dirty="0">
                <a:solidFill>
                  <a:schemeClr val="accent1">
                    <a:lumMod val="75000"/>
                  </a:schemeClr>
                </a:solidFill>
              </a:rPr>
              <a:t>:beq</a:t>
            </a:r>
            <a:r>
              <a:rPr lang="zh-CN" altLang="en-US" sz="1200" b="1" dirty="0">
                <a:solidFill>
                  <a:schemeClr val="accent1">
                    <a:lumMod val="75000"/>
                  </a:schemeClr>
                </a:solidFill>
              </a:rPr>
              <a:t>回写阶段无具体操作</a:t>
            </a:r>
            <a:endParaRPr lang="zh-CN" altLang="zh-CN" dirty="0">
              <a:solidFill>
                <a:schemeClr val="accent1">
                  <a:lumMod val="75000"/>
                </a:schemeClr>
              </a:solidFill>
              <a:latin typeface="+mn-ea"/>
            </a:endParaRPr>
          </a:p>
        </p:txBody>
      </p:sp>
      <p:cxnSp>
        <p:nvCxnSpPr>
          <p:cNvPr id="86" name="直接箭头连接符 85">
            <a:extLst>
              <a:ext uri="{FF2B5EF4-FFF2-40B4-BE49-F238E27FC236}">
                <a16:creationId xmlns:a16="http://schemas.microsoft.com/office/drawing/2014/main" id="{31979164-55A2-4D45-A7EB-95999ED8550E}"/>
              </a:ext>
            </a:extLst>
          </p:cNvPr>
          <p:cNvCxnSpPr>
            <a:cxnSpLocks/>
          </p:cNvCxnSpPr>
          <p:nvPr/>
        </p:nvCxnSpPr>
        <p:spPr>
          <a:xfrm flipV="1">
            <a:off x="2044581" y="3770906"/>
            <a:ext cx="23387" cy="2048518"/>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
        <p:nvSpPr>
          <p:cNvPr id="93" name="箭头: 下 92">
            <a:extLst>
              <a:ext uri="{FF2B5EF4-FFF2-40B4-BE49-F238E27FC236}">
                <a16:creationId xmlns:a16="http://schemas.microsoft.com/office/drawing/2014/main" id="{4C1F25DF-8524-4DAC-A3DE-307361B9476A}"/>
              </a:ext>
            </a:extLst>
          </p:cNvPr>
          <p:cNvSpPr/>
          <p:nvPr/>
        </p:nvSpPr>
        <p:spPr>
          <a:xfrm>
            <a:off x="707080" y="5161926"/>
            <a:ext cx="259882" cy="221381"/>
          </a:xfrm>
          <a:prstGeom prst="downArrow">
            <a:avLst/>
          </a:prstGeom>
          <a:solidFill>
            <a:srgbClr val="2980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a:extLst>
              <a:ext uri="{FF2B5EF4-FFF2-40B4-BE49-F238E27FC236}">
                <a16:creationId xmlns:a16="http://schemas.microsoft.com/office/drawing/2014/main" id="{E7AC9BEE-32AA-4DBB-86C7-A9FD4191B298}"/>
              </a:ext>
            </a:extLst>
          </p:cNvPr>
          <p:cNvCxnSpPr>
            <a:cxnSpLocks/>
          </p:cNvCxnSpPr>
          <p:nvPr/>
        </p:nvCxnSpPr>
        <p:spPr>
          <a:xfrm>
            <a:off x="2666484" y="3729503"/>
            <a:ext cx="1619131" cy="365677"/>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
        <p:nvSpPr>
          <p:cNvPr id="97" name="箭头: 下 96">
            <a:extLst>
              <a:ext uri="{FF2B5EF4-FFF2-40B4-BE49-F238E27FC236}">
                <a16:creationId xmlns:a16="http://schemas.microsoft.com/office/drawing/2014/main" id="{660CEFA6-91B6-46A3-97BF-952890EDD61F}"/>
              </a:ext>
            </a:extLst>
          </p:cNvPr>
          <p:cNvSpPr/>
          <p:nvPr/>
        </p:nvSpPr>
        <p:spPr>
          <a:xfrm>
            <a:off x="2758278" y="3581478"/>
            <a:ext cx="259882" cy="221381"/>
          </a:xfrm>
          <a:prstGeom prst="downArrow">
            <a:avLst/>
          </a:prstGeom>
          <a:solidFill>
            <a:srgbClr val="2980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箭头: 下 100">
            <a:extLst>
              <a:ext uri="{FF2B5EF4-FFF2-40B4-BE49-F238E27FC236}">
                <a16:creationId xmlns:a16="http://schemas.microsoft.com/office/drawing/2014/main" id="{6AFEBAE7-05F5-4487-BD31-0F38093641A2}"/>
              </a:ext>
            </a:extLst>
          </p:cNvPr>
          <p:cNvSpPr/>
          <p:nvPr/>
        </p:nvSpPr>
        <p:spPr>
          <a:xfrm>
            <a:off x="2555746" y="3824957"/>
            <a:ext cx="259882" cy="221381"/>
          </a:xfrm>
          <a:prstGeom prst="downArrow">
            <a:avLst/>
          </a:prstGeom>
          <a:solidFill>
            <a:srgbClr val="2980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箭头连接符 101">
            <a:extLst>
              <a:ext uri="{FF2B5EF4-FFF2-40B4-BE49-F238E27FC236}">
                <a16:creationId xmlns:a16="http://schemas.microsoft.com/office/drawing/2014/main" id="{7DC07E5F-254C-4972-B5EF-E94661B2A01F}"/>
              </a:ext>
            </a:extLst>
          </p:cNvPr>
          <p:cNvCxnSpPr>
            <a:cxnSpLocks/>
          </p:cNvCxnSpPr>
          <p:nvPr/>
        </p:nvCxnSpPr>
        <p:spPr>
          <a:xfrm flipV="1">
            <a:off x="4473338" y="3824957"/>
            <a:ext cx="1648148" cy="245498"/>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sp>
        <p:nvSpPr>
          <p:cNvPr id="112" name="箭头: 下 111">
            <a:extLst>
              <a:ext uri="{FF2B5EF4-FFF2-40B4-BE49-F238E27FC236}">
                <a16:creationId xmlns:a16="http://schemas.microsoft.com/office/drawing/2014/main" id="{37CA8E03-E432-427E-88BE-E45937AC7B3C}"/>
              </a:ext>
            </a:extLst>
          </p:cNvPr>
          <p:cNvSpPr/>
          <p:nvPr/>
        </p:nvSpPr>
        <p:spPr>
          <a:xfrm>
            <a:off x="4344607" y="3762146"/>
            <a:ext cx="259882" cy="221381"/>
          </a:xfrm>
          <a:prstGeom prst="downArrow">
            <a:avLst/>
          </a:prstGeom>
          <a:solidFill>
            <a:srgbClr val="2980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下 53">
            <a:extLst>
              <a:ext uri="{FF2B5EF4-FFF2-40B4-BE49-F238E27FC236}">
                <a16:creationId xmlns:a16="http://schemas.microsoft.com/office/drawing/2014/main" id="{6B2C8112-C9FB-4B28-AC11-282F1E2AC5BB}"/>
              </a:ext>
            </a:extLst>
          </p:cNvPr>
          <p:cNvSpPr/>
          <p:nvPr/>
        </p:nvSpPr>
        <p:spPr>
          <a:xfrm>
            <a:off x="6116876" y="3501921"/>
            <a:ext cx="259882" cy="221381"/>
          </a:xfrm>
          <a:prstGeom prst="downArrow">
            <a:avLst/>
          </a:prstGeom>
          <a:solidFill>
            <a:srgbClr val="2980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a:extLst>
              <a:ext uri="{FF2B5EF4-FFF2-40B4-BE49-F238E27FC236}">
                <a16:creationId xmlns:a16="http://schemas.microsoft.com/office/drawing/2014/main" id="{18D6C613-91F9-4AF0-B154-4E87CF7A9EFC}"/>
              </a:ext>
            </a:extLst>
          </p:cNvPr>
          <p:cNvCxnSpPr>
            <a:cxnSpLocks/>
          </p:cNvCxnSpPr>
          <p:nvPr/>
        </p:nvCxnSpPr>
        <p:spPr>
          <a:xfrm flipH="1" flipV="1">
            <a:off x="3398521" y="1506689"/>
            <a:ext cx="4136181" cy="14384"/>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cxnSp>
        <p:nvCxnSpPr>
          <p:cNvPr id="69" name="直接箭头连接符 68">
            <a:extLst>
              <a:ext uri="{FF2B5EF4-FFF2-40B4-BE49-F238E27FC236}">
                <a16:creationId xmlns:a16="http://schemas.microsoft.com/office/drawing/2014/main" id="{CA89264C-3EF5-4A9A-956D-6C750E89ECFE}"/>
              </a:ext>
            </a:extLst>
          </p:cNvPr>
          <p:cNvCxnSpPr>
            <a:cxnSpLocks/>
          </p:cNvCxnSpPr>
          <p:nvPr/>
        </p:nvCxnSpPr>
        <p:spPr>
          <a:xfrm flipV="1">
            <a:off x="7498644" y="1508760"/>
            <a:ext cx="0" cy="2316198"/>
          </a:xfrm>
          <a:prstGeom prst="straightConnector1">
            <a:avLst/>
          </a:prstGeom>
          <a:ln>
            <a:tailEnd type="triangle"/>
          </a:ln>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cxnSp>
      <p:cxnSp>
        <p:nvCxnSpPr>
          <p:cNvPr id="70" name="直接连接符 69">
            <a:extLst>
              <a:ext uri="{FF2B5EF4-FFF2-40B4-BE49-F238E27FC236}">
                <a16:creationId xmlns:a16="http://schemas.microsoft.com/office/drawing/2014/main" id="{13E6341A-71CE-488A-8BDF-5F8C572D5657}"/>
              </a:ext>
            </a:extLst>
          </p:cNvPr>
          <p:cNvCxnSpPr>
            <a:cxnSpLocks/>
          </p:cNvCxnSpPr>
          <p:nvPr/>
        </p:nvCxnSpPr>
        <p:spPr>
          <a:xfrm>
            <a:off x="8202611" y="4335105"/>
            <a:ext cx="1221213" cy="152193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矩形: 圆角 86">
            <a:extLst>
              <a:ext uri="{FF2B5EF4-FFF2-40B4-BE49-F238E27FC236}">
                <a16:creationId xmlns:a16="http://schemas.microsoft.com/office/drawing/2014/main" id="{26BA99F3-C9E1-4E35-82DB-BA95A419AEE9}"/>
              </a:ext>
            </a:extLst>
          </p:cNvPr>
          <p:cNvSpPr/>
          <p:nvPr/>
        </p:nvSpPr>
        <p:spPr>
          <a:xfrm>
            <a:off x="9420955" y="5874759"/>
            <a:ext cx="2663223" cy="895504"/>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回写</a:t>
            </a:r>
            <a:r>
              <a:rPr lang="en-US" altLang="zh-CN" sz="1600" dirty="0"/>
              <a:t>:</a:t>
            </a:r>
            <a:r>
              <a:rPr lang="zh-CN" altLang="en-US" sz="1600" dirty="0"/>
              <a:t>指令运算结果写⼊对应寄存器</a:t>
            </a:r>
          </a:p>
        </p:txBody>
      </p:sp>
      <p:sp>
        <p:nvSpPr>
          <p:cNvPr id="49" name="椭圆 48">
            <a:extLst>
              <a:ext uri="{FF2B5EF4-FFF2-40B4-BE49-F238E27FC236}">
                <a16:creationId xmlns:a16="http://schemas.microsoft.com/office/drawing/2014/main" id="{BA61A018-703B-440F-9385-1EEA6C0B544B}"/>
              </a:ext>
            </a:extLst>
          </p:cNvPr>
          <p:cNvSpPr/>
          <p:nvPr/>
        </p:nvSpPr>
        <p:spPr>
          <a:xfrm>
            <a:off x="4609682" y="1312040"/>
            <a:ext cx="1386585" cy="1300052"/>
          </a:xfrm>
          <a:prstGeom prst="ellipse">
            <a:avLst/>
          </a:prstGeom>
          <a:noFill/>
          <a:ln w="38100">
            <a:solidFill>
              <a:srgbClr val="C00000">
                <a:alpha val="82000"/>
              </a:srgb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50" name="椭圆 49">
            <a:extLst>
              <a:ext uri="{FF2B5EF4-FFF2-40B4-BE49-F238E27FC236}">
                <a16:creationId xmlns:a16="http://schemas.microsoft.com/office/drawing/2014/main" id="{2EC289E2-21AE-4D15-AEA9-D0B789AA2879}"/>
              </a:ext>
            </a:extLst>
          </p:cNvPr>
          <p:cNvSpPr/>
          <p:nvPr/>
        </p:nvSpPr>
        <p:spPr>
          <a:xfrm>
            <a:off x="7338859" y="2585613"/>
            <a:ext cx="1248267" cy="1213023"/>
          </a:xfrm>
          <a:prstGeom prst="ellipse">
            <a:avLst/>
          </a:prstGeom>
          <a:noFill/>
          <a:ln w="38100">
            <a:solidFill>
              <a:srgbClr val="C00000">
                <a:alpha val="82000"/>
              </a:srgb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cxnSp>
        <p:nvCxnSpPr>
          <p:cNvPr id="55" name="直接连接符 54">
            <a:extLst>
              <a:ext uri="{FF2B5EF4-FFF2-40B4-BE49-F238E27FC236}">
                <a16:creationId xmlns:a16="http://schemas.microsoft.com/office/drawing/2014/main" id="{46BD8881-8367-4D1C-9618-867532680518}"/>
              </a:ext>
            </a:extLst>
          </p:cNvPr>
          <p:cNvCxnSpPr>
            <a:cxnSpLocks/>
          </p:cNvCxnSpPr>
          <p:nvPr/>
        </p:nvCxnSpPr>
        <p:spPr>
          <a:xfrm flipH="1">
            <a:off x="5996268" y="1505947"/>
            <a:ext cx="3391415" cy="43629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C42BFE6-7601-4A24-A719-17198ED28DBD}"/>
              </a:ext>
            </a:extLst>
          </p:cNvPr>
          <p:cNvCxnSpPr>
            <a:cxnSpLocks/>
          </p:cNvCxnSpPr>
          <p:nvPr/>
        </p:nvCxnSpPr>
        <p:spPr>
          <a:xfrm flipH="1">
            <a:off x="8587126" y="3160143"/>
            <a:ext cx="752358"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17872EBE-E8C7-4C37-A3A0-C51B3B1BBEDB}"/>
              </a:ext>
            </a:extLst>
          </p:cNvPr>
          <p:cNvSpPr/>
          <p:nvPr/>
        </p:nvSpPr>
        <p:spPr>
          <a:xfrm>
            <a:off x="9399846" y="1189080"/>
            <a:ext cx="2493485" cy="649602"/>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控制模块：响应输⼊请求发出流⽔线，暂停</a:t>
            </a:r>
            <a:r>
              <a:rPr lang="en-US" altLang="zh-CN" sz="1400" dirty="0"/>
              <a:t>/</a:t>
            </a:r>
            <a:r>
              <a:rPr lang="zh-CN" altLang="en-US" sz="1400" dirty="0"/>
              <a:t>清空信号</a:t>
            </a:r>
          </a:p>
        </p:txBody>
      </p:sp>
      <p:sp>
        <p:nvSpPr>
          <p:cNvPr id="75" name="矩形: 圆角 74">
            <a:extLst>
              <a:ext uri="{FF2B5EF4-FFF2-40B4-BE49-F238E27FC236}">
                <a16:creationId xmlns:a16="http://schemas.microsoft.com/office/drawing/2014/main" id="{496D7486-B008-48F0-A417-A4399D02E078}"/>
              </a:ext>
            </a:extLst>
          </p:cNvPr>
          <p:cNvSpPr/>
          <p:nvPr/>
        </p:nvSpPr>
        <p:spPr>
          <a:xfrm>
            <a:off x="9382575" y="2378616"/>
            <a:ext cx="2713880" cy="1531148"/>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HILO</a:t>
            </a:r>
            <a:r>
              <a:rPr lang="en-US" altLang="zh-CN" sz="1400" dirty="0"/>
              <a:t> </a:t>
            </a:r>
            <a:r>
              <a:rPr lang="zh-CN" altLang="en-US" sz="1400" dirty="0"/>
              <a:t>：实现</a:t>
            </a:r>
            <a:r>
              <a:rPr lang="en-US" altLang="zh-CN" sz="1400" dirty="0" err="1"/>
              <a:t>mfhi</a:t>
            </a:r>
            <a:r>
              <a:rPr lang="en-US" altLang="zh-CN" sz="1400" dirty="0"/>
              <a:t> </a:t>
            </a:r>
            <a:r>
              <a:rPr lang="en-US" altLang="zh-CN" sz="1400" dirty="0" err="1"/>
              <a:t>mthi</a:t>
            </a:r>
            <a:r>
              <a:rPr lang="en-US" altLang="zh-CN" sz="1400" dirty="0"/>
              <a:t> </a:t>
            </a:r>
            <a:r>
              <a:rPr lang="en-US" altLang="zh-CN" sz="1400" dirty="0" err="1"/>
              <a:t>mflo</a:t>
            </a:r>
            <a:r>
              <a:rPr lang="en-US" altLang="zh-CN" sz="1400" dirty="0"/>
              <a:t> </a:t>
            </a:r>
            <a:r>
              <a:rPr lang="en-US" altLang="zh-CN" sz="1400" dirty="0" err="1"/>
              <a:t>mtlo</a:t>
            </a:r>
            <a:r>
              <a:rPr lang="zh-CN" altLang="en-US" sz="1400" dirty="0"/>
              <a:t>指令；保存乘法除法结果</a:t>
            </a:r>
            <a:r>
              <a:rPr lang="en-US" altLang="zh-CN" dirty="0"/>
              <a:t>CP0</a:t>
            </a:r>
            <a:r>
              <a:rPr lang="zh-CN" altLang="en-US" dirty="0"/>
              <a:t>模块</a:t>
            </a:r>
            <a:r>
              <a:rPr lang="zh-CN" altLang="en-US" sz="1400" dirty="0"/>
              <a:t> ：</a:t>
            </a:r>
            <a:br>
              <a:rPr lang="zh-CN" altLang="en-US" sz="1400" dirty="0"/>
            </a:br>
            <a:r>
              <a:rPr lang="zh-CN" altLang="en-US" sz="1400" dirty="0"/>
              <a:t>读</a:t>
            </a:r>
            <a:r>
              <a:rPr lang="en-US" altLang="zh-CN" sz="1400" dirty="0"/>
              <a:t>/</a:t>
            </a:r>
            <a:r>
              <a:rPr lang="zh-CN" altLang="en-US" sz="1400" dirty="0"/>
              <a:t>写</a:t>
            </a:r>
            <a:r>
              <a:rPr lang="en-US" altLang="zh-CN" sz="1400" dirty="0"/>
              <a:t>CP0</a:t>
            </a:r>
            <a:r>
              <a:rPr lang="zh-CN" altLang="en-US" sz="1400" dirty="0"/>
              <a:t>中各寄存器，根据最终异常类型修改</a:t>
            </a:r>
            <a:r>
              <a:rPr lang="en-US" altLang="zh-CN" sz="1400" dirty="0"/>
              <a:t>CP0</a:t>
            </a:r>
            <a:r>
              <a:rPr lang="zh-CN" altLang="en-US" sz="1400" dirty="0"/>
              <a:t>寄存器值</a:t>
            </a:r>
          </a:p>
        </p:txBody>
      </p:sp>
      <p:cxnSp>
        <p:nvCxnSpPr>
          <p:cNvPr id="11" name="连接符: 肘形 10">
            <a:extLst>
              <a:ext uri="{FF2B5EF4-FFF2-40B4-BE49-F238E27FC236}">
                <a16:creationId xmlns:a16="http://schemas.microsoft.com/office/drawing/2014/main" id="{4A246778-339F-4601-BE55-FE852F55F5A2}"/>
              </a:ext>
            </a:extLst>
          </p:cNvPr>
          <p:cNvCxnSpPr>
            <a:cxnSpLocks/>
            <a:endCxn id="47" idx="3"/>
          </p:cNvCxnSpPr>
          <p:nvPr/>
        </p:nvCxnSpPr>
        <p:spPr>
          <a:xfrm rot="10800000" flipV="1">
            <a:off x="3985300" y="4335104"/>
            <a:ext cx="3943358" cy="104218"/>
          </a:xfrm>
          <a:prstGeom prst="bentConnector4">
            <a:avLst>
              <a:gd name="adj1" fmla="val -138"/>
              <a:gd name="adj2" fmla="val 1751246"/>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7A565707-2784-4F84-9641-0283D26C31B5}"/>
              </a:ext>
            </a:extLst>
          </p:cNvPr>
          <p:cNvCxnSpPr>
            <a:cxnSpLocks/>
          </p:cNvCxnSpPr>
          <p:nvPr/>
        </p:nvCxnSpPr>
        <p:spPr>
          <a:xfrm rot="16200000" flipV="1">
            <a:off x="2793619" y="4999124"/>
            <a:ext cx="1203767" cy="1159748"/>
          </a:xfrm>
          <a:prstGeom prst="bentConnector3">
            <a:avLst>
              <a:gd name="adj1" fmla="val 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E1C25093-7CBD-42A6-B881-129860B0A007}"/>
              </a:ext>
            </a:extLst>
          </p:cNvPr>
          <p:cNvCxnSpPr>
            <a:cxnSpLocks/>
          </p:cNvCxnSpPr>
          <p:nvPr/>
        </p:nvCxnSpPr>
        <p:spPr>
          <a:xfrm rot="5400000">
            <a:off x="4009914" y="4969786"/>
            <a:ext cx="1761610" cy="12403"/>
          </a:xfrm>
          <a:prstGeom prst="bentConnector3">
            <a:avLst>
              <a:gd name="adj1" fmla="val 50000"/>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272CAC76-822D-479F-9F37-6491DB8F7C86}"/>
              </a:ext>
            </a:extLst>
          </p:cNvPr>
          <p:cNvCxnSpPr/>
          <p:nvPr/>
        </p:nvCxnSpPr>
        <p:spPr>
          <a:xfrm rot="10800000">
            <a:off x="2983499" y="4977115"/>
            <a:ext cx="1900632" cy="879927"/>
          </a:xfrm>
          <a:prstGeom prst="bentConnector3">
            <a:avLst>
              <a:gd name="adj1" fmla="val 100546"/>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EB34B42-BB8B-4A3D-A49E-1B553C0C4348}"/>
              </a:ext>
            </a:extLst>
          </p:cNvPr>
          <p:cNvCxnSpPr/>
          <p:nvPr/>
        </p:nvCxnSpPr>
        <p:spPr>
          <a:xfrm>
            <a:off x="6699775" y="4095180"/>
            <a:ext cx="0" cy="20857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395B9234-D218-40FA-A0A8-778FC1588A91}"/>
              </a:ext>
            </a:extLst>
          </p:cNvPr>
          <p:cNvCxnSpPr>
            <a:cxnSpLocks/>
          </p:cNvCxnSpPr>
          <p:nvPr/>
        </p:nvCxnSpPr>
        <p:spPr>
          <a:xfrm rot="16200000" flipV="1">
            <a:off x="520606" y="5023154"/>
            <a:ext cx="1272806" cy="925"/>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7704F2A9-E4AE-4293-9E8E-3112C3DC0265}"/>
              </a:ext>
            </a:extLst>
          </p:cNvPr>
          <p:cNvCxnSpPr/>
          <p:nvPr/>
        </p:nvCxnSpPr>
        <p:spPr>
          <a:xfrm rot="16200000" flipV="1">
            <a:off x="8063317" y="3482084"/>
            <a:ext cx="769421" cy="420167"/>
          </a:xfrm>
          <a:prstGeom prst="bentConnector3">
            <a:avLst>
              <a:gd name="adj1" fmla="val 101147"/>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par>
                                <p:cTn id="22" presetID="0" presetClass="path" presetSubtype="0" accel="50000" decel="50000" fill="hold" grpId="4" nodeType="withEffect">
                                  <p:stCondLst>
                                    <p:cond delay="0"/>
                                  </p:stCondLst>
                                  <p:childTnLst>
                                    <p:animMotion origin="layout" path="M -0.00234 0.00116 L -0.00234 0.08912 L 0.10195 0.08912 L 0.10326 -0.24213 L 0.14766 -0.24213 " pathEditMode="relative" ptsTypes="AAAAA">
                                      <p:cBhvr>
                                        <p:cTn id="23" dur="2000" fill="hold"/>
                                        <p:tgtEl>
                                          <p:spTgt spid="93"/>
                                        </p:tgtEl>
                                        <p:attrNameLst>
                                          <p:attrName>ppt_x</p:attrName>
                                          <p:attrName>ppt_y</p:attrName>
                                        </p:attrNameLst>
                                      </p:cBhvr>
                                    </p:animMotion>
                                  </p:childTnLst>
                                </p:cTn>
                              </p:par>
                              <p:par>
                                <p:cTn id="24" presetID="27" presetClass="emph" presetSubtype="0" repeatCount="indefinite" fill="remove" grpId="2" nodeType="withEffect">
                                  <p:stCondLst>
                                    <p:cond delay="0"/>
                                  </p:stCondLst>
                                  <p:endCondLst>
                                    <p:cond evt="onNext" delay="0">
                                      <p:tgtEl>
                                        <p:sldTgt/>
                                      </p:tgtEl>
                                    </p:cond>
                                  </p:endCondLst>
                                  <p:childTnLst>
                                    <p:animClr clrSpc="rgb" dir="cw">
                                      <p:cBhvr override="childStyle">
                                        <p:cTn id="25" dur="500" autoRev="1" fill="remove"/>
                                        <p:tgtEl>
                                          <p:spTgt spid="93"/>
                                        </p:tgtEl>
                                        <p:attrNameLst>
                                          <p:attrName>style.color</p:attrName>
                                        </p:attrNameLst>
                                      </p:cBhvr>
                                      <p:to>
                                        <a:schemeClr val="bg1"/>
                                      </p:to>
                                    </p:animClr>
                                    <p:animClr clrSpc="rgb" dir="cw">
                                      <p:cBhvr>
                                        <p:cTn id="26" dur="500" autoRev="1" fill="remove"/>
                                        <p:tgtEl>
                                          <p:spTgt spid="93"/>
                                        </p:tgtEl>
                                        <p:attrNameLst>
                                          <p:attrName>fillcolor</p:attrName>
                                        </p:attrNameLst>
                                      </p:cBhvr>
                                      <p:to>
                                        <a:schemeClr val="bg1"/>
                                      </p:to>
                                    </p:animClr>
                                    <p:set>
                                      <p:cBhvr>
                                        <p:cTn id="27" dur="500" autoRev="1" fill="remove"/>
                                        <p:tgtEl>
                                          <p:spTgt spid="93"/>
                                        </p:tgtEl>
                                        <p:attrNameLst>
                                          <p:attrName>fill.type</p:attrName>
                                        </p:attrNameLst>
                                      </p:cBhvr>
                                      <p:to>
                                        <p:strVal val="solid"/>
                                      </p:to>
                                    </p:set>
                                    <p:set>
                                      <p:cBhvr>
                                        <p:cTn id="28" dur="500" autoRev="1" fill="remove"/>
                                        <p:tgtEl>
                                          <p:spTgt spid="9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xit" presetSubtype="0" fill="hold" nodeType="withEffect">
                                  <p:stCondLst>
                                    <p:cond delay="0"/>
                                  </p:stCondLst>
                                  <p:childTnLst>
                                    <p:animEffect transition="out" filter="fade">
                                      <p:cBhvr>
                                        <p:cTn id="41" dur="500"/>
                                        <p:tgtEl>
                                          <p:spTgt spid="68"/>
                                        </p:tgtEl>
                                      </p:cBhvr>
                                    </p:animEffect>
                                    <p:set>
                                      <p:cBhvr>
                                        <p:cTn id="42" dur="1" fill="hold">
                                          <p:stCondLst>
                                            <p:cond delay="499"/>
                                          </p:stCondLst>
                                        </p:cTn>
                                        <p:tgtEl>
                                          <p:spTgt spid="68"/>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86"/>
                                        </p:tgtEl>
                                      </p:cBhvr>
                                    </p:animEffect>
                                    <p:set>
                                      <p:cBhvr>
                                        <p:cTn id="45" dur="1" fill="hold">
                                          <p:stCondLst>
                                            <p:cond delay="499"/>
                                          </p:stCondLst>
                                        </p:cTn>
                                        <p:tgtEl>
                                          <p:spTgt spid="8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1"/>
                                        </p:tgtEl>
                                      </p:cBhvr>
                                    </p:animEffect>
                                    <p:set>
                                      <p:cBhvr>
                                        <p:cTn id="48" dur="1" fill="hold">
                                          <p:stCondLst>
                                            <p:cond delay="499"/>
                                          </p:stCondLst>
                                        </p:cTn>
                                        <p:tgtEl>
                                          <p:spTgt spid="81"/>
                                        </p:tgtEl>
                                        <p:attrNameLst>
                                          <p:attrName>style.visibility</p:attrName>
                                        </p:attrNameLst>
                                      </p:cBhvr>
                                      <p:to>
                                        <p:strVal val="hidden"/>
                                      </p:to>
                                    </p:set>
                                  </p:childTnLst>
                                </p:cTn>
                              </p:par>
                              <p:par>
                                <p:cTn id="49" presetID="10" presetClass="exit" presetSubtype="0" fill="hold" grpId="3" nodeType="withEffect">
                                  <p:stCondLst>
                                    <p:cond delay="0"/>
                                  </p:stCondLst>
                                  <p:childTnLst>
                                    <p:animEffect transition="out" filter="fade">
                                      <p:cBhvr>
                                        <p:cTn id="50" dur="500"/>
                                        <p:tgtEl>
                                          <p:spTgt spid="93"/>
                                        </p:tgtEl>
                                      </p:cBhvr>
                                    </p:animEffect>
                                    <p:set>
                                      <p:cBhvr>
                                        <p:cTn id="51" dur="1" fill="hold">
                                          <p:stCondLst>
                                            <p:cond delay="499"/>
                                          </p:stCondLst>
                                        </p:cTn>
                                        <p:tgtEl>
                                          <p:spTgt spid="93"/>
                                        </p:tgtEl>
                                        <p:attrNameLst>
                                          <p:attrName>style.visibility</p:attrName>
                                        </p:attrNameLst>
                                      </p:cBhvr>
                                      <p:to>
                                        <p:strVal val="hidden"/>
                                      </p:to>
                                    </p:set>
                                  </p:childTnLst>
                                </p:cTn>
                              </p:par>
                              <p:par>
                                <p:cTn id="52" presetID="1" presetClass="entr" presetSubtype="0" fill="hold" grpId="4" nodeType="with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par>
                                <p:cTn id="54" presetID="27" presetClass="emph" presetSubtype="0" repeatCount="indefinite" fill="remove" grpId="3" nodeType="withEffect">
                                  <p:stCondLst>
                                    <p:cond delay="0"/>
                                  </p:stCondLst>
                                  <p:endCondLst>
                                    <p:cond evt="onNext" delay="0">
                                      <p:tgtEl>
                                        <p:sldTgt/>
                                      </p:tgtEl>
                                    </p:cond>
                                  </p:endCondLst>
                                  <p:childTnLst>
                                    <p:animClr clrSpc="rgb" dir="cw">
                                      <p:cBhvr override="childStyle">
                                        <p:cTn id="55" dur="500" autoRev="1" fill="remove"/>
                                        <p:tgtEl>
                                          <p:spTgt spid="101"/>
                                        </p:tgtEl>
                                        <p:attrNameLst>
                                          <p:attrName>style.color</p:attrName>
                                        </p:attrNameLst>
                                      </p:cBhvr>
                                      <p:to>
                                        <a:schemeClr val="bg1"/>
                                      </p:to>
                                    </p:animClr>
                                    <p:animClr clrSpc="rgb" dir="cw">
                                      <p:cBhvr>
                                        <p:cTn id="56" dur="500" autoRev="1" fill="remove"/>
                                        <p:tgtEl>
                                          <p:spTgt spid="101"/>
                                        </p:tgtEl>
                                        <p:attrNameLst>
                                          <p:attrName>fillcolor</p:attrName>
                                        </p:attrNameLst>
                                      </p:cBhvr>
                                      <p:to>
                                        <a:schemeClr val="bg1"/>
                                      </p:to>
                                    </p:animClr>
                                    <p:set>
                                      <p:cBhvr>
                                        <p:cTn id="57" dur="500" autoRev="1" fill="remove"/>
                                        <p:tgtEl>
                                          <p:spTgt spid="101"/>
                                        </p:tgtEl>
                                        <p:attrNameLst>
                                          <p:attrName>fill.type</p:attrName>
                                        </p:attrNameLst>
                                      </p:cBhvr>
                                      <p:to>
                                        <p:strVal val="solid"/>
                                      </p:to>
                                    </p:set>
                                    <p:set>
                                      <p:cBhvr>
                                        <p:cTn id="58" dur="500" autoRev="1" fill="remove"/>
                                        <p:tgtEl>
                                          <p:spTgt spid="101"/>
                                        </p:tgtEl>
                                        <p:attrNameLst>
                                          <p:attrName>fill.on</p:attrName>
                                        </p:attrNameLst>
                                      </p:cBhvr>
                                      <p:to>
                                        <p:strVal val="true"/>
                                      </p:to>
                                    </p:se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par>
                                <p:cTn id="70" presetID="10" presetClass="exit" presetSubtype="0" fill="hold" grpId="1" nodeType="withEffect">
                                  <p:stCondLst>
                                    <p:cond delay="0"/>
                                  </p:stCondLst>
                                  <p:childTnLst>
                                    <p:animEffect transition="out" filter="fade">
                                      <p:cBhvr>
                                        <p:cTn id="71" dur="500"/>
                                        <p:tgtEl>
                                          <p:spTgt spid="74"/>
                                        </p:tgtEl>
                                      </p:cBhvr>
                                    </p:animEffect>
                                    <p:set>
                                      <p:cBhvr>
                                        <p:cTn id="72" dur="1" fill="hold">
                                          <p:stCondLst>
                                            <p:cond delay="499"/>
                                          </p:stCondLst>
                                        </p:cTn>
                                        <p:tgtEl>
                                          <p:spTgt spid="74"/>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10" presetClass="exit" presetSubtype="0" fill="hold" grpId="5" nodeType="withEffect">
                                  <p:stCondLst>
                                    <p:cond delay="0"/>
                                  </p:stCondLst>
                                  <p:childTnLst>
                                    <p:animEffect transition="out" filter="fade">
                                      <p:cBhvr>
                                        <p:cTn id="77" dur="500"/>
                                        <p:tgtEl>
                                          <p:spTgt spid="101"/>
                                        </p:tgtEl>
                                      </p:cBhvr>
                                    </p:animEffect>
                                    <p:set>
                                      <p:cBhvr>
                                        <p:cTn id="78" dur="1" fill="hold">
                                          <p:stCondLst>
                                            <p:cond delay="499"/>
                                          </p:stCondLst>
                                        </p:cTn>
                                        <p:tgtEl>
                                          <p:spTgt spid="10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7"/>
                                        </p:tgtEl>
                                      </p:cBhvr>
                                    </p:animEffect>
                                    <p:set>
                                      <p:cBhvr>
                                        <p:cTn id="84" dur="1" fill="hold">
                                          <p:stCondLst>
                                            <p:cond delay="499"/>
                                          </p:stCondLst>
                                        </p:cTn>
                                        <p:tgtEl>
                                          <p:spTgt spid="7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10" presetClass="entr" presetSubtype="0" fill="hold" grpId="0" nodeType="withEffect">
                                  <p:stCondLst>
                                    <p:cond delay="0"/>
                                  </p:stCondLst>
                                  <p:childTnLst>
                                    <p:set>
                                      <p:cBhvr>
                                        <p:cTn id="89" dur="1" fill="hold">
                                          <p:stCondLst>
                                            <p:cond delay="0"/>
                                          </p:stCondLst>
                                        </p:cTn>
                                        <p:tgtEl>
                                          <p:spTgt spid="97"/>
                                        </p:tgtEl>
                                        <p:attrNameLst>
                                          <p:attrName>style.visibility</p:attrName>
                                        </p:attrNameLst>
                                      </p:cBhvr>
                                      <p:to>
                                        <p:strVal val="visible"/>
                                      </p:to>
                                    </p:set>
                                    <p:animEffect transition="in" filter="fade">
                                      <p:cBhvr>
                                        <p:cTn id="90" dur="500"/>
                                        <p:tgtEl>
                                          <p:spTgt spid="97"/>
                                        </p:tgtEl>
                                      </p:cBhvr>
                                    </p:animEffect>
                                  </p:childTnLst>
                                </p:cTn>
                              </p:par>
                              <p:par>
                                <p:cTn id="91" presetID="0" presetClass="path" presetSubtype="0" accel="50000" decel="50000" fill="hold" grpId="4" nodeType="withEffect">
                                  <p:stCondLst>
                                    <p:cond delay="0"/>
                                  </p:stCondLst>
                                  <p:childTnLst>
                                    <p:animMotion origin="layout" path="M 0.00221 -0.00371 L 0.11237 0.04629 " pathEditMode="relative" ptsTypes="AA">
                                      <p:cBhvr>
                                        <p:cTn id="92" dur="2000" fill="hold"/>
                                        <p:tgtEl>
                                          <p:spTgt spid="97"/>
                                        </p:tgtEl>
                                        <p:attrNameLst>
                                          <p:attrName>ppt_x</p:attrName>
                                          <p:attrName>ppt_y</p:attrName>
                                        </p:attrNameLst>
                                      </p:cBhvr>
                                    </p:animMotion>
                                  </p:childTnLst>
                                </p:cTn>
                              </p:par>
                              <p:par>
                                <p:cTn id="93" presetID="26" presetClass="emph" presetSubtype="0" repeatCount="indefinite" fill="hold" grpId="2" nodeType="withEffect">
                                  <p:stCondLst>
                                    <p:cond delay="0"/>
                                  </p:stCondLst>
                                  <p:endCondLst>
                                    <p:cond evt="onNext" delay="0">
                                      <p:tgtEl>
                                        <p:sldTgt/>
                                      </p:tgtEl>
                                    </p:cond>
                                  </p:endCondLst>
                                  <p:childTnLst>
                                    <p:animEffect transition="out" filter="fade">
                                      <p:cBhvr>
                                        <p:cTn id="94" dur="1000" tmFilter="0, 0; .2, .5; .8, .5; 1, 0"/>
                                        <p:tgtEl>
                                          <p:spTgt spid="97"/>
                                        </p:tgtEl>
                                      </p:cBhvr>
                                    </p:animEffect>
                                    <p:animScale>
                                      <p:cBhvr>
                                        <p:cTn id="95" dur="500" autoRev="1" fill="hold"/>
                                        <p:tgtEl>
                                          <p:spTgt spid="97"/>
                                        </p:tgtEl>
                                      </p:cBhvr>
                                      <p:by x="105000" y="105000"/>
                                    </p:animScale>
                                  </p:childTnLst>
                                </p:cTn>
                              </p:par>
                              <p:par>
                                <p:cTn id="96" presetID="10" presetClass="entr" presetSubtype="0" fill="hold" grpId="0" nodeType="with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nodeType="with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fade">
                                      <p:cBhvr>
                                        <p:cTn id="101" dur="500"/>
                                        <p:tgtEl>
                                          <p:spTgt spid="7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par>
                                <p:cTn id="108" presetID="26" presetClass="emph" presetSubtype="0" repeatCount="indefinite" fill="hold" grpId="2" nodeType="withEffect">
                                  <p:stCondLst>
                                    <p:cond delay="0"/>
                                  </p:stCondLst>
                                  <p:endCondLst>
                                    <p:cond evt="onNext" delay="0">
                                      <p:tgtEl>
                                        <p:sldTgt/>
                                      </p:tgtEl>
                                    </p:cond>
                                  </p:endCondLst>
                                  <p:childTnLst>
                                    <p:animEffect transition="out" filter="fade">
                                      <p:cBhvr>
                                        <p:cTn id="109" dur="1000" tmFilter="0, 0; .2, .5; .8, .5; 1, 0"/>
                                        <p:tgtEl>
                                          <p:spTgt spid="101"/>
                                        </p:tgtEl>
                                      </p:cBhvr>
                                    </p:animEffect>
                                    <p:animScale>
                                      <p:cBhvr>
                                        <p:cTn id="110" dur="500" autoRev="1" fill="hold"/>
                                        <p:tgtEl>
                                          <p:spTgt spid="101"/>
                                        </p:tgtEl>
                                      </p:cBhvr>
                                      <p:by x="105000" y="105000"/>
                                    </p:animScale>
                                  </p:childTnLst>
                                </p:cTn>
                              </p:par>
                              <p:par>
                                <p:cTn id="111" presetID="10" presetClass="entr" presetSubtype="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83"/>
                                        </p:tgtEl>
                                      </p:cBhvr>
                                    </p:animEffect>
                                    <p:set>
                                      <p:cBhvr>
                                        <p:cTn id="118" dur="1" fill="hold">
                                          <p:stCondLst>
                                            <p:cond delay="499"/>
                                          </p:stCondLst>
                                        </p:cTn>
                                        <p:tgtEl>
                                          <p:spTgt spid="83"/>
                                        </p:tgtEl>
                                        <p:attrNameLst>
                                          <p:attrName>style.visibility</p:attrName>
                                        </p:attrNameLst>
                                      </p:cBhvr>
                                      <p:to>
                                        <p:strVal val="hidden"/>
                                      </p:to>
                                    </p:set>
                                  </p:childTnLst>
                                </p:cTn>
                              </p:par>
                              <p:par>
                                <p:cTn id="119" presetID="10" presetClass="entr" presetSubtype="0" fill="hold" nodeType="withEffect">
                                  <p:stCondLst>
                                    <p:cond delay="0"/>
                                  </p:stCondLst>
                                  <p:childTnLst>
                                    <p:set>
                                      <p:cBhvr>
                                        <p:cTn id="120" dur="1" fill="hold">
                                          <p:stCondLst>
                                            <p:cond delay="0"/>
                                          </p:stCondLst>
                                        </p:cTn>
                                        <p:tgtEl>
                                          <p:spTgt spid="102"/>
                                        </p:tgtEl>
                                        <p:attrNameLst>
                                          <p:attrName>style.visibility</p:attrName>
                                        </p:attrNameLst>
                                      </p:cBhvr>
                                      <p:to>
                                        <p:strVal val="visible"/>
                                      </p:to>
                                    </p:set>
                                    <p:animEffect transition="in" filter="fade">
                                      <p:cBhvr>
                                        <p:cTn id="121" dur="500"/>
                                        <p:tgtEl>
                                          <p:spTgt spid="102"/>
                                        </p:tgtEl>
                                      </p:cBhvr>
                                    </p:animEffect>
                                  </p:childTnLst>
                                </p:cTn>
                              </p:par>
                              <p:par>
                                <p:cTn id="122" presetID="10" presetClass="exit" presetSubtype="0" fill="hold" nodeType="withEffect">
                                  <p:stCondLst>
                                    <p:cond delay="0"/>
                                  </p:stCondLst>
                                  <p:childTnLst>
                                    <p:animEffect transition="out" filter="fade">
                                      <p:cBhvr>
                                        <p:cTn id="123" dur="500"/>
                                        <p:tgtEl>
                                          <p:spTgt spid="71"/>
                                        </p:tgtEl>
                                      </p:cBhvr>
                                    </p:animEffect>
                                    <p:set>
                                      <p:cBhvr>
                                        <p:cTn id="124" dur="1" fill="hold">
                                          <p:stCondLst>
                                            <p:cond delay="499"/>
                                          </p:stCondLst>
                                        </p:cTn>
                                        <p:tgtEl>
                                          <p:spTgt spid="71"/>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78"/>
                                        </p:tgtEl>
                                      </p:cBhvr>
                                    </p:animEffect>
                                    <p:set>
                                      <p:cBhvr>
                                        <p:cTn id="127" dur="1" fill="hold">
                                          <p:stCondLst>
                                            <p:cond delay="499"/>
                                          </p:stCondLst>
                                        </p:cTn>
                                        <p:tgtEl>
                                          <p:spTgt spid="78"/>
                                        </p:tgtEl>
                                        <p:attrNameLst>
                                          <p:attrName>style.visibility</p:attrName>
                                        </p:attrNameLst>
                                      </p:cBhvr>
                                      <p:to>
                                        <p:strVal val="hidden"/>
                                      </p:to>
                                    </p:set>
                                  </p:childTnLst>
                                </p:cTn>
                              </p:par>
                              <p:par>
                                <p:cTn id="128" presetID="10" presetClass="exit" presetSubtype="0" fill="hold" grpId="6" nodeType="withEffect">
                                  <p:stCondLst>
                                    <p:cond delay="0"/>
                                  </p:stCondLst>
                                  <p:childTnLst>
                                    <p:animEffect transition="out" filter="fade">
                                      <p:cBhvr>
                                        <p:cTn id="129" dur="500"/>
                                        <p:tgtEl>
                                          <p:spTgt spid="101"/>
                                        </p:tgtEl>
                                      </p:cBhvr>
                                    </p:animEffect>
                                    <p:set>
                                      <p:cBhvr>
                                        <p:cTn id="130" dur="1" fill="hold">
                                          <p:stCondLst>
                                            <p:cond delay="499"/>
                                          </p:stCondLst>
                                        </p:cTn>
                                        <p:tgtEl>
                                          <p:spTgt spid="101"/>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45"/>
                                        </p:tgtEl>
                                      </p:cBhvr>
                                    </p:animEffect>
                                    <p:set>
                                      <p:cBhvr>
                                        <p:cTn id="133" dur="1" fill="hold">
                                          <p:stCondLst>
                                            <p:cond delay="499"/>
                                          </p:stCondLst>
                                        </p:cTn>
                                        <p:tgtEl>
                                          <p:spTgt spid="45"/>
                                        </p:tgtEl>
                                        <p:attrNameLst>
                                          <p:attrName>style.visibility</p:attrName>
                                        </p:attrNameLst>
                                      </p:cBhvr>
                                      <p:to>
                                        <p:strVal val="hidden"/>
                                      </p:to>
                                    </p:set>
                                  </p:childTnLst>
                                </p:cTn>
                              </p:par>
                              <p:par>
                                <p:cTn id="134" presetID="10" presetClass="entr" presetSubtype="0" fill="hold" grpId="1" nodeType="withEffect">
                                  <p:stCondLst>
                                    <p:cond delay="0"/>
                                  </p:stCondLst>
                                  <p:childTnLst>
                                    <p:set>
                                      <p:cBhvr>
                                        <p:cTn id="135" dur="1" fill="hold">
                                          <p:stCondLst>
                                            <p:cond delay="0"/>
                                          </p:stCondLst>
                                        </p:cTn>
                                        <p:tgtEl>
                                          <p:spTgt spid="112"/>
                                        </p:tgtEl>
                                        <p:attrNameLst>
                                          <p:attrName>style.visibility</p:attrName>
                                        </p:attrNameLst>
                                      </p:cBhvr>
                                      <p:to>
                                        <p:strVal val="visible"/>
                                      </p:to>
                                    </p:set>
                                    <p:animEffect transition="in" filter="fade">
                                      <p:cBhvr>
                                        <p:cTn id="136" dur="500"/>
                                        <p:tgtEl>
                                          <p:spTgt spid="112"/>
                                        </p:tgtEl>
                                      </p:cBhvr>
                                    </p:animEffect>
                                  </p:childTnLst>
                                </p:cTn>
                              </p:par>
                              <p:par>
                                <p:cTn id="137" presetID="27" presetClass="emph" presetSubtype="0" repeatCount="indefinite" fill="remove" grpId="2" nodeType="withEffect">
                                  <p:stCondLst>
                                    <p:cond delay="0"/>
                                  </p:stCondLst>
                                  <p:endCondLst>
                                    <p:cond evt="onNext" delay="0">
                                      <p:tgtEl>
                                        <p:sldTgt/>
                                      </p:tgtEl>
                                    </p:cond>
                                  </p:endCondLst>
                                  <p:childTnLst>
                                    <p:animClr clrSpc="rgb" dir="cw">
                                      <p:cBhvr override="childStyle">
                                        <p:cTn id="138" dur="500" autoRev="1" fill="remove"/>
                                        <p:tgtEl>
                                          <p:spTgt spid="112"/>
                                        </p:tgtEl>
                                        <p:attrNameLst>
                                          <p:attrName>style.color</p:attrName>
                                        </p:attrNameLst>
                                      </p:cBhvr>
                                      <p:to>
                                        <a:schemeClr val="bg1"/>
                                      </p:to>
                                    </p:animClr>
                                    <p:animClr clrSpc="rgb" dir="cw">
                                      <p:cBhvr>
                                        <p:cTn id="139" dur="500" autoRev="1" fill="remove"/>
                                        <p:tgtEl>
                                          <p:spTgt spid="112"/>
                                        </p:tgtEl>
                                        <p:attrNameLst>
                                          <p:attrName>fillcolor</p:attrName>
                                        </p:attrNameLst>
                                      </p:cBhvr>
                                      <p:to>
                                        <a:schemeClr val="bg1"/>
                                      </p:to>
                                    </p:animClr>
                                    <p:set>
                                      <p:cBhvr>
                                        <p:cTn id="140" dur="500" autoRev="1" fill="remove"/>
                                        <p:tgtEl>
                                          <p:spTgt spid="112"/>
                                        </p:tgtEl>
                                        <p:attrNameLst>
                                          <p:attrName>fill.type</p:attrName>
                                        </p:attrNameLst>
                                      </p:cBhvr>
                                      <p:to>
                                        <p:strVal val="solid"/>
                                      </p:to>
                                    </p:set>
                                    <p:set>
                                      <p:cBhvr>
                                        <p:cTn id="141" dur="500" autoRev="1" fill="remove"/>
                                        <p:tgtEl>
                                          <p:spTgt spid="112"/>
                                        </p:tgtEl>
                                        <p:attrNameLst>
                                          <p:attrName>fill.on</p:attrName>
                                        </p:attrNameLst>
                                      </p:cBhvr>
                                      <p:to>
                                        <p:strVal val="true"/>
                                      </p:to>
                                    </p:set>
                                  </p:childTnLst>
                                </p:cTn>
                              </p:par>
                              <p:par>
                                <p:cTn id="142" presetID="0" presetClass="path" presetSubtype="0" accel="50000" decel="50000" fill="hold" grpId="4" nodeType="withEffect">
                                  <p:stCondLst>
                                    <p:cond delay="0"/>
                                  </p:stCondLst>
                                  <p:childTnLst>
                                    <p:animMotion origin="layout" path="M 0.0026 0.00209 L 0.14166 -0.03125 " pathEditMode="relative" ptsTypes="AA">
                                      <p:cBhvr>
                                        <p:cTn id="143" dur="2000" fill="hold"/>
                                        <p:tgtEl>
                                          <p:spTgt spid="112"/>
                                        </p:tgtEl>
                                        <p:attrNameLst>
                                          <p:attrName>ppt_x</p:attrName>
                                          <p:attrName>ppt_y</p:attrName>
                                        </p:attrNameLst>
                                      </p:cBhvr>
                                    </p:animMotion>
                                  </p:childTnLst>
                                </p:cTn>
                              </p:par>
                              <p:par>
                                <p:cTn id="144" presetID="10" presetClass="exit" presetSubtype="0" fill="hold" grpId="3" nodeType="withEffect">
                                  <p:stCondLst>
                                    <p:cond delay="0"/>
                                  </p:stCondLst>
                                  <p:childTnLst>
                                    <p:animEffect transition="out" filter="fade">
                                      <p:cBhvr>
                                        <p:cTn id="145" dur="500"/>
                                        <p:tgtEl>
                                          <p:spTgt spid="97"/>
                                        </p:tgtEl>
                                      </p:cBhvr>
                                    </p:animEffect>
                                    <p:set>
                                      <p:cBhvr>
                                        <p:cTn id="146" dur="1" fill="hold">
                                          <p:stCondLst>
                                            <p:cond delay="499"/>
                                          </p:stCondLst>
                                        </p:cTn>
                                        <p:tgtEl>
                                          <p:spTgt spid="97"/>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94"/>
                                        </p:tgtEl>
                                      </p:cBhvr>
                                    </p:animEffect>
                                    <p:set>
                                      <p:cBhvr>
                                        <p:cTn id="149" dur="1" fill="hold">
                                          <p:stCondLst>
                                            <p:cond delay="499"/>
                                          </p:stCondLst>
                                        </p:cTn>
                                        <p:tgtEl>
                                          <p:spTgt spid="94"/>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47"/>
                                        </p:tgtEl>
                                      </p:cBhvr>
                                    </p:animEffect>
                                    <p:set>
                                      <p:cBhvr>
                                        <p:cTn id="152" dur="1" fill="hold">
                                          <p:stCondLst>
                                            <p:cond delay="499"/>
                                          </p:stCondLst>
                                        </p:cTn>
                                        <p:tgtEl>
                                          <p:spTgt spid="47"/>
                                        </p:tgtEl>
                                        <p:attrNameLst>
                                          <p:attrName>style.visibility</p:attrName>
                                        </p:attrNameLst>
                                      </p:cBhvr>
                                      <p:to>
                                        <p:strVal val="hidden"/>
                                      </p:to>
                                    </p:set>
                                  </p:childTnLst>
                                </p:cTn>
                              </p:par>
                              <p:par>
                                <p:cTn id="153" presetID="10" presetClass="entr" presetSubtype="0" fill="hold" grpId="1"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par>
                                <p:cTn id="156" presetID="10" presetClass="entr" presetSubtype="0" fill="hold"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fade">
                                      <p:cBhvr>
                                        <p:cTn id="158" dur="500"/>
                                        <p:tgtEl>
                                          <p:spTgt spid="62"/>
                                        </p:tgtEl>
                                      </p:cBhvr>
                                    </p:animEffect>
                                  </p:childTnLst>
                                </p:cTn>
                              </p:par>
                              <p:par>
                                <p:cTn id="159" presetID="10" presetClass="entr" presetSubtype="0" fill="hold" nodeType="with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fade">
                                      <p:cBhvr>
                                        <p:cTn id="161" dur="500"/>
                                        <p:tgtEl>
                                          <p:spTgt spid="6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fade">
                                      <p:cBhvr>
                                        <p:cTn id="164" dur="500"/>
                                        <p:tgtEl>
                                          <p:spTgt spid="84"/>
                                        </p:tgtEl>
                                      </p:cBhvr>
                                    </p:animEffect>
                                  </p:childTnLst>
                                </p:cTn>
                              </p:par>
                              <p:par>
                                <p:cTn id="165" presetID="10" presetClass="entr" presetSubtype="0" fill="hold" grpId="1" nodeType="withEffect">
                                  <p:stCondLst>
                                    <p:cond delay="0"/>
                                  </p:stCondLst>
                                  <p:childTnLst>
                                    <p:set>
                                      <p:cBhvr>
                                        <p:cTn id="166" dur="1" fill="hold">
                                          <p:stCondLst>
                                            <p:cond delay="0"/>
                                          </p:stCondLst>
                                        </p:cTn>
                                        <p:tgtEl>
                                          <p:spTgt spid="79"/>
                                        </p:tgtEl>
                                        <p:attrNameLst>
                                          <p:attrName>style.visibility</p:attrName>
                                        </p:attrNameLst>
                                      </p:cBhvr>
                                      <p:to>
                                        <p:strVal val="visible"/>
                                      </p:to>
                                    </p:set>
                                    <p:animEffect transition="in" filter="fade">
                                      <p:cBhvr>
                                        <p:cTn id="167" dur="500"/>
                                        <p:tgtEl>
                                          <p:spTgt spid="79"/>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500"/>
                                        <p:tgtEl>
                                          <p:spTgt spid="62"/>
                                        </p:tgtEl>
                                      </p:cBhvr>
                                    </p:animEffect>
                                    <p:set>
                                      <p:cBhvr>
                                        <p:cTn id="172" dur="1" fill="hold">
                                          <p:stCondLst>
                                            <p:cond delay="499"/>
                                          </p:stCondLst>
                                        </p:cTn>
                                        <p:tgtEl>
                                          <p:spTgt spid="62"/>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4"/>
                                        </p:tgtEl>
                                      </p:cBhvr>
                                    </p:animEffect>
                                    <p:set>
                                      <p:cBhvr>
                                        <p:cTn id="175" dur="1" fill="hold">
                                          <p:stCondLst>
                                            <p:cond delay="499"/>
                                          </p:stCondLst>
                                        </p:cTn>
                                        <p:tgtEl>
                                          <p:spTgt spid="6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79"/>
                                        </p:tgtEl>
                                      </p:cBhvr>
                                    </p:animEffect>
                                    <p:set>
                                      <p:cBhvr>
                                        <p:cTn id="178" dur="1" fill="hold">
                                          <p:stCondLst>
                                            <p:cond delay="499"/>
                                          </p:stCondLst>
                                        </p:cTn>
                                        <p:tgtEl>
                                          <p:spTgt spid="79"/>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102"/>
                                        </p:tgtEl>
                                      </p:cBhvr>
                                    </p:animEffect>
                                    <p:set>
                                      <p:cBhvr>
                                        <p:cTn id="181" dur="1" fill="hold">
                                          <p:stCondLst>
                                            <p:cond delay="499"/>
                                          </p:stCondLst>
                                        </p:cTn>
                                        <p:tgtEl>
                                          <p:spTgt spid="102"/>
                                        </p:tgtEl>
                                        <p:attrNameLst>
                                          <p:attrName>style.visibility</p:attrName>
                                        </p:attrNameLst>
                                      </p:cBhvr>
                                      <p:to>
                                        <p:strVal val="hidden"/>
                                      </p:to>
                                    </p:set>
                                  </p:childTnLst>
                                </p:cTn>
                              </p:par>
                              <p:par>
                                <p:cTn id="182" presetID="10" presetClass="exit" presetSubtype="0" fill="hold" grpId="2" nodeType="withEffect">
                                  <p:stCondLst>
                                    <p:cond delay="0"/>
                                  </p:stCondLst>
                                  <p:childTnLst>
                                    <p:animEffect transition="out" filter="fade">
                                      <p:cBhvr>
                                        <p:cTn id="183" dur="500"/>
                                        <p:tgtEl>
                                          <p:spTgt spid="48"/>
                                        </p:tgtEl>
                                      </p:cBhvr>
                                    </p:animEffect>
                                    <p:set>
                                      <p:cBhvr>
                                        <p:cTn id="184" dur="1" fill="hold">
                                          <p:stCondLst>
                                            <p:cond delay="499"/>
                                          </p:stCondLst>
                                        </p:cTn>
                                        <p:tgtEl>
                                          <p:spTgt spid="48"/>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84"/>
                                        </p:tgtEl>
                                      </p:cBhvr>
                                    </p:animEffect>
                                    <p:set>
                                      <p:cBhvr>
                                        <p:cTn id="187" dur="1" fill="hold">
                                          <p:stCondLst>
                                            <p:cond delay="499"/>
                                          </p:stCondLst>
                                        </p:cTn>
                                        <p:tgtEl>
                                          <p:spTgt spid="84"/>
                                        </p:tgtEl>
                                        <p:attrNameLst>
                                          <p:attrName>style.visibility</p:attrName>
                                        </p:attrNameLst>
                                      </p:cBhvr>
                                      <p:to>
                                        <p:strVal val="hidden"/>
                                      </p:to>
                                    </p:set>
                                  </p:childTnLst>
                                </p:cTn>
                              </p:par>
                              <p:par>
                                <p:cTn id="188" presetID="10" presetClass="exit" presetSubtype="0" fill="hold" grpId="3" nodeType="withEffect">
                                  <p:stCondLst>
                                    <p:cond delay="0"/>
                                  </p:stCondLst>
                                  <p:childTnLst>
                                    <p:animEffect transition="out" filter="fade">
                                      <p:cBhvr>
                                        <p:cTn id="189" dur="500"/>
                                        <p:tgtEl>
                                          <p:spTgt spid="112"/>
                                        </p:tgtEl>
                                      </p:cBhvr>
                                    </p:animEffect>
                                    <p:set>
                                      <p:cBhvr>
                                        <p:cTn id="190" dur="1" fill="hold">
                                          <p:stCondLst>
                                            <p:cond delay="499"/>
                                          </p:stCondLst>
                                        </p:cTn>
                                        <p:tgtEl>
                                          <p:spTgt spid="112"/>
                                        </p:tgtEl>
                                        <p:attrNameLst>
                                          <p:attrName>style.visibility</p:attrName>
                                        </p:attrNameLst>
                                      </p:cBhvr>
                                      <p:to>
                                        <p:strVal val="hidden"/>
                                      </p:to>
                                    </p:set>
                                  </p:childTnLst>
                                </p:cTn>
                              </p:par>
                              <p:par>
                                <p:cTn id="191" presetID="10" presetClass="entr" presetSubtype="0" fill="hold" grpId="0" nodeType="withEffect">
                                  <p:stCondLst>
                                    <p:cond delay="0"/>
                                  </p:stCondLst>
                                  <p:childTnLst>
                                    <p:set>
                                      <p:cBhvr>
                                        <p:cTn id="192" dur="1" fill="hold">
                                          <p:stCondLst>
                                            <p:cond delay="0"/>
                                          </p:stCondLst>
                                        </p:cTn>
                                        <p:tgtEl>
                                          <p:spTgt spid="54"/>
                                        </p:tgtEl>
                                        <p:attrNameLst>
                                          <p:attrName>style.visibility</p:attrName>
                                        </p:attrNameLst>
                                      </p:cBhvr>
                                      <p:to>
                                        <p:strVal val="visible"/>
                                      </p:to>
                                    </p:set>
                                    <p:animEffect transition="in" filter="fade">
                                      <p:cBhvr>
                                        <p:cTn id="193" dur="500"/>
                                        <p:tgtEl>
                                          <p:spTgt spid="54"/>
                                        </p:tgtEl>
                                      </p:cBhvr>
                                    </p:animEffect>
                                  </p:childTnLst>
                                </p:cTn>
                              </p:par>
                              <p:par>
                                <p:cTn id="194" presetID="0" presetClass="path" presetSubtype="0" accel="50000" decel="50000" fill="hold" grpId="2" nodeType="withEffect">
                                  <p:stCondLst>
                                    <p:cond delay="0"/>
                                  </p:stCondLst>
                                  <p:childTnLst>
                                    <p:animMotion origin="layout" path="M 0.00312 -0.00023 L 0.10885 0.03773 L 0.10951 -0.32222 L -0.27799 -0.32431 " pathEditMode="relative" ptsTypes="AAAA">
                                      <p:cBhvr>
                                        <p:cTn id="195" dur="3000" fill="hold"/>
                                        <p:tgtEl>
                                          <p:spTgt spid="54"/>
                                        </p:tgtEl>
                                        <p:attrNameLst>
                                          <p:attrName>ppt_x</p:attrName>
                                          <p:attrName>ppt_y</p:attrName>
                                        </p:attrNameLst>
                                      </p:cBhvr>
                                    </p:animMotion>
                                  </p:childTnLst>
                                </p:cTn>
                              </p:par>
                              <p:par>
                                <p:cTn id="196" presetID="27" presetClass="emph" presetSubtype="0" repeatCount="indefinite" fill="remove" grpId="1" nodeType="withEffect">
                                  <p:stCondLst>
                                    <p:cond delay="0"/>
                                  </p:stCondLst>
                                  <p:endCondLst>
                                    <p:cond evt="onNext" delay="0">
                                      <p:tgtEl>
                                        <p:sldTgt/>
                                      </p:tgtEl>
                                    </p:cond>
                                  </p:endCondLst>
                                  <p:childTnLst>
                                    <p:animClr clrSpc="rgb" dir="cw">
                                      <p:cBhvr override="childStyle">
                                        <p:cTn id="197" dur="500" autoRev="1" fill="remove"/>
                                        <p:tgtEl>
                                          <p:spTgt spid="54"/>
                                        </p:tgtEl>
                                        <p:attrNameLst>
                                          <p:attrName>style.color</p:attrName>
                                        </p:attrNameLst>
                                      </p:cBhvr>
                                      <p:to>
                                        <a:schemeClr val="bg1"/>
                                      </p:to>
                                    </p:animClr>
                                    <p:animClr clrSpc="rgb" dir="cw">
                                      <p:cBhvr>
                                        <p:cTn id="198" dur="500" autoRev="1" fill="remove"/>
                                        <p:tgtEl>
                                          <p:spTgt spid="54"/>
                                        </p:tgtEl>
                                        <p:attrNameLst>
                                          <p:attrName>fillcolor</p:attrName>
                                        </p:attrNameLst>
                                      </p:cBhvr>
                                      <p:to>
                                        <a:schemeClr val="bg1"/>
                                      </p:to>
                                    </p:animClr>
                                    <p:set>
                                      <p:cBhvr>
                                        <p:cTn id="199" dur="500" autoRev="1" fill="remove"/>
                                        <p:tgtEl>
                                          <p:spTgt spid="54"/>
                                        </p:tgtEl>
                                        <p:attrNameLst>
                                          <p:attrName>fill.type</p:attrName>
                                        </p:attrNameLst>
                                      </p:cBhvr>
                                      <p:to>
                                        <p:strVal val="solid"/>
                                      </p:to>
                                    </p:set>
                                    <p:set>
                                      <p:cBhvr>
                                        <p:cTn id="200" dur="500" autoRev="1" fill="remove"/>
                                        <p:tgtEl>
                                          <p:spTgt spid="54"/>
                                        </p:tgtEl>
                                        <p:attrNameLst>
                                          <p:attrName>fill.on</p:attrName>
                                        </p:attrNameLst>
                                      </p:cBhvr>
                                      <p:to>
                                        <p:strVal val="true"/>
                                      </p:to>
                                    </p:set>
                                  </p:childTnLst>
                                </p:cTn>
                              </p:par>
                              <p:par>
                                <p:cTn id="201" presetID="10" presetClass="entr" presetSubtype="0" fill="hold" nodeType="withEffect">
                                  <p:stCondLst>
                                    <p:cond delay="0"/>
                                  </p:stCondLst>
                                  <p:childTnLst>
                                    <p:set>
                                      <p:cBhvr>
                                        <p:cTn id="202" dur="1" fill="hold">
                                          <p:stCondLst>
                                            <p:cond delay="0"/>
                                          </p:stCondLst>
                                        </p:cTn>
                                        <p:tgtEl>
                                          <p:spTgt spid="65"/>
                                        </p:tgtEl>
                                        <p:attrNameLst>
                                          <p:attrName>style.visibility</p:attrName>
                                        </p:attrNameLst>
                                      </p:cBhvr>
                                      <p:to>
                                        <p:strVal val="visible"/>
                                      </p:to>
                                    </p:set>
                                    <p:animEffect transition="in" filter="fade">
                                      <p:cBhvr>
                                        <p:cTn id="203" dur="500"/>
                                        <p:tgtEl>
                                          <p:spTgt spid="65"/>
                                        </p:tgtEl>
                                      </p:cBhvr>
                                    </p:animEffect>
                                  </p:childTnLst>
                                </p:cTn>
                              </p:par>
                              <p:par>
                                <p:cTn id="204" presetID="10" presetClass="entr" presetSubtype="0" fill="hold" nodeType="with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fade">
                                      <p:cBhvr>
                                        <p:cTn id="206" dur="500"/>
                                        <p:tgtEl>
                                          <p:spTgt spid="6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85"/>
                                        </p:tgtEl>
                                        <p:attrNameLst>
                                          <p:attrName>style.visibility</p:attrName>
                                        </p:attrNameLst>
                                      </p:cBhvr>
                                      <p:to>
                                        <p:strVal val="visible"/>
                                      </p:to>
                                    </p:set>
                                    <p:animEffect transition="in" filter="fade">
                                      <p:cBhvr>
                                        <p:cTn id="209" dur="500"/>
                                        <p:tgtEl>
                                          <p:spTgt spid="85"/>
                                        </p:tgtEl>
                                      </p:cBhvr>
                                    </p:animEffect>
                                  </p:childTnLst>
                                </p:cTn>
                              </p:par>
                              <p:par>
                                <p:cTn id="210" presetID="10" presetClass="entr" presetSubtype="0" fill="hold" nodeType="withEffect">
                                  <p:stCondLst>
                                    <p:cond delay="0"/>
                                  </p:stCondLst>
                                  <p:childTnLst>
                                    <p:set>
                                      <p:cBhvr>
                                        <p:cTn id="211" dur="1" fill="hold">
                                          <p:stCondLst>
                                            <p:cond delay="0"/>
                                          </p:stCondLst>
                                        </p:cTn>
                                        <p:tgtEl>
                                          <p:spTgt spid="70"/>
                                        </p:tgtEl>
                                        <p:attrNameLst>
                                          <p:attrName>style.visibility</p:attrName>
                                        </p:attrNameLst>
                                      </p:cBhvr>
                                      <p:to>
                                        <p:strVal val="visible"/>
                                      </p:to>
                                    </p:set>
                                    <p:animEffect transition="in" filter="fade">
                                      <p:cBhvr>
                                        <p:cTn id="212" dur="500"/>
                                        <p:tgtEl>
                                          <p:spTgt spid="70"/>
                                        </p:tgtEl>
                                      </p:cBhvr>
                                    </p:animEffect>
                                  </p:childTnLst>
                                </p:cTn>
                              </p:par>
                              <p:par>
                                <p:cTn id="213" presetID="10" presetClass="entr" presetSubtype="0" fill="hold" grpId="1" nodeType="withEffect">
                                  <p:stCondLst>
                                    <p:cond delay="0"/>
                                  </p:stCondLst>
                                  <p:childTnLst>
                                    <p:set>
                                      <p:cBhvr>
                                        <p:cTn id="214" dur="1" fill="hold">
                                          <p:stCondLst>
                                            <p:cond delay="0"/>
                                          </p:stCondLst>
                                        </p:cTn>
                                        <p:tgtEl>
                                          <p:spTgt spid="87"/>
                                        </p:tgtEl>
                                        <p:attrNameLst>
                                          <p:attrName>style.visibility</p:attrName>
                                        </p:attrNameLst>
                                      </p:cBhvr>
                                      <p:to>
                                        <p:strVal val="visible"/>
                                      </p:to>
                                    </p:set>
                                    <p:animEffect transition="in" filter="fade">
                                      <p:cBhvr>
                                        <p:cTn id="215" dur="500"/>
                                        <p:tgtEl>
                                          <p:spTgt spid="87"/>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49"/>
                                        </p:tgtEl>
                                        <p:attrNameLst>
                                          <p:attrName>style.visibility</p:attrName>
                                        </p:attrNameLst>
                                      </p:cBhvr>
                                      <p:to>
                                        <p:strVal val="visible"/>
                                      </p:to>
                                    </p:set>
                                    <p:animEffect transition="in" filter="fade">
                                      <p:cBhvr>
                                        <p:cTn id="220" dur="500"/>
                                        <p:tgtEl>
                                          <p:spTgt spid="49"/>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50"/>
                                        </p:tgtEl>
                                        <p:attrNameLst>
                                          <p:attrName>style.visibility</p:attrName>
                                        </p:attrNameLst>
                                      </p:cBhvr>
                                      <p:to>
                                        <p:strVal val="visible"/>
                                      </p:to>
                                    </p:set>
                                    <p:animEffect transition="in" filter="fade">
                                      <p:cBhvr>
                                        <p:cTn id="223" dur="500"/>
                                        <p:tgtEl>
                                          <p:spTgt spid="50"/>
                                        </p:tgtEl>
                                      </p:cBhvr>
                                    </p:animEffect>
                                  </p:childTnLst>
                                </p:cTn>
                              </p:par>
                              <p:par>
                                <p:cTn id="224" presetID="10" presetClass="exit" presetSubtype="0" fill="hold" nodeType="withEffect">
                                  <p:stCondLst>
                                    <p:cond delay="0"/>
                                  </p:stCondLst>
                                  <p:childTnLst>
                                    <p:animEffect transition="out" filter="fade">
                                      <p:cBhvr>
                                        <p:cTn id="225" dur="500"/>
                                        <p:tgtEl>
                                          <p:spTgt spid="70"/>
                                        </p:tgtEl>
                                      </p:cBhvr>
                                    </p:animEffect>
                                    <p:set>
                                      <p:cBhvr>
                                        <p:cTn id="226" dur="1" fill="hold">
                                          <p:stCondLst>
                                            <p:cond delay="499"/>
                                          </p:stCondLst>
                                        </p:cTn>
                                        <p:tgtEl>
                                          <p:spTgt spid="70"/>
                                        </p:tgtEl>
                                        <p:attrNameLst>
                                          <p:attrName>style.visibility</p:attrName>
                                        </p:attrNameLst>
                                      </p:cBhvr>
                                      <p:to>
                                        <p:strVal val="hidden"/>
                                      </p:to>
                                    </p:set>
                                  </p:childTnLst>
                                </p:cTn>
                              </p:par>
                              <p:par>
                                <p:cTn id="227" presetID="10" presetClass="exit" presetSubtype="0" fill="hold" grpId="2" nodeType="withEffect">
                                  <p:stCondLst>
                                    <p:cond delay="0"/>
                                  </p:stCondLst>
                                  <p:childTnLst>
                                    <p:animEffect transition="out" filter="fade">
                                      <p:cBhvr>
                                        <p:cTn id="228" dur="500"/>
                                        <p:tgtEl>
                                          <p:spTgt spid="87"/>
                                        </p:tgtEl>
                                      </p:cBhvr>
                                    </p:animEffect>
                                    <p:set>
                                      <p:cBhvr>
                                        <p:cTn id="229" dur="1" fill="hold">
                                          <p:stCondLst>
                                            <p:cond delay="499"/>
                                          </p:stCondLst>
                                        </p:cTn>
                                        <p:tgtEl>
                                          <p:spTgt spid="87"/>
                                        </p:tgtEl>
                                        <p:attrNameLst>
                                          <p:attrName>style.visibility</p:attrName>
                                        </p:attrNameLst>
                                      </p:cBhvr>
                                      <p:to>
                                        <p:strVal val="hidden"/>
                                      </p:to>
                                    </p:set>
                                  </p:childTnLst>
                                </p:cTn>
                              </p:par>
                              <p:par>
                                <p:cTn id="230" presetID="10" presetClass="entr" presetSubtype="0" fill="hold" nodeType="withEffect">
                                  <p:stCondLst>
                                    <p:cond delay="0"/>
                                  </p:stCondLst>
                                  <p:childTnLst>
                                    <p:set>
                                      <p:cBhvr>
                                        <p:cTn id="231" dur="1" fill="hold">
                                          <p:stCondLst>
                                            <p:cond delay="0"/>
                                          </p:stCondLst>
                                        </p:cTn>
                                        <p:tgtEl>
                                          <p:spTgt spid="86"/>
                                        </p:tgtEl>
                                        <p:attrNameLst>
                                          <p:attrName>style.visibility</p:attrName>
                                        </p:attrNameLst>
                                      </p:cBhvr>
                                      <p:to>
                                        <p:strVal val="visible"/>
                                      </p:to>
                                    </p:set>
                                    <p:animEffect transition="in" filter="fade">
                                      <p:cBhvr>
                                        <p:cTn id="232" dur="500"/>
                                        <p:tgtEl>
                                          <p:spTgt spid="86"/>
                                        </p:tgtEl>
                                      </p:cBhvr>
                                    </p:animEffect>
                                  </p:childTnLst>
                                </p:cTn>
                              </p:par>
                              <p:par>
                                <p:cTn id="233" presetID="10" presetClass="entr" presetSubtype="0" fill="hold" nodeType="withEffect">
                                  <p:stCondLst>
                                    <p:cond delay="0"/>
                                  </p:stCondLst>
                                  <p:childTnLst>
                                    <p:set>
                                      <p:cBhvr>
                                        <p:cTn id="234" dur="1" fill="hold">
                                          <p:stCondLst>
                                            <p:cond delay="0"/>
                                          </p:stCondLst>
                                        </p:cTn>
                                        <p:tgtEl>
                                          <p:spTgt spid="68"/>
                                        </p:tgtEl>
                                        <p:attrNameLst>
                                          <p:attrName>style.visibility</p:attrName>
                                        </p:attrNameLst>
                                      </p:cBhvr>
                                      <p:to>
                                        <p:strVal val="visible"/>
                                      </p:to>
                                    </p:set>
                                    <p:animEffect transition="in" filter="fade">
                                      <p:cBhvr>
                                        <p:cTn id="235" dur="500"/>
                                        <p:tgtEl>
                                          <p:spTgt spid="68"/>
                                        </p:tgtEl>
                                      </p:cBhvr>
                                    </p:animEffect>
                                  </p:childTnLst>
                                </p:cTn>
                              </p:par>
                              <p:par>
                                <p:cTn id="236" presetID="10" presetClass="entr" presetSubtype="0" fill="hold" grpId="2" nodeType="with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fade">
                                      <p:cBhvr>
                                        <p:cTn id="238" dur="500"/>
                                        <p:tgtEl>
                                          <p:spTgt spid="81"/>
                                        </p:tgtEl>
                                      </p:cBhvr>
                                    </p:animEffect>
                                  </p:childTnLst>
                                </p:cTn>
                              </p:par>
                              <p:par>
                                <p:cTn id="239" presetID="10" presetClass="entr" presetSubtype="0" fill="hold" grpId="2" nodeType="withEffect">
                                  <p:stCondLst>
                                    <p:cond delay="0"/>
                                  </p:stCondLst>
                                  <p:childTnLst>
                                    <p:set>
                                      <p:cBhvr>
                                        <p:cTn id="240" dur="1" fill="hold">
                                          <p:stCondLst>
                                            <p:cond delay="0"/>
                                          </p:stCondLst>
                                        </p:cTn>
                                        <p:tgtEl>
                                          <p:spTgt spid="74"/>
                                        </p:tgtEl>
                                        <p:attrNameLst>
                                          <p:attrName>style.visibility</p:attrName>
                                        </p:attrNameLst>
                                      </p:cBhvr>
                                      <p:to>
                                        <p:strVal val="visible"/>
                                      </p:to>
                                    </p:set>
                                    <p:animEffect transition="in" filter="fade">
                                      <p:cBhvr>
                                        <p:cTn id="241" dur="500"/>
                                        <p:tgtEl>
                                          <p:spTgt spid="74"/>
                                        </p:tgtEl>
                                      </p:cBhvr>
                                    </p:animEffect>
                                  </p:childTnLst>
                                </p:cTn>
                              </p:par>
                              <p:par>
                                <p:cTn id="242" presetID="10" presetClass="entr" presetSubtype="0" fill="hold" nodeType="withEffect">
                                  <p:stCondLst>
                                    <p:cond delay="0"/>
                                  </p:stCondLst>
                                  <p:childTnLst>
                                    <p:set>
                                      <p:cBhvr>
                                        <p:cTn id="243" dur="1" fill="hold">
                                          <p:stCondLst>
                                            <p:cond delay="0"/>
                                          </p:stCondLst>
                                        </p:cTn>
                                        <p:tgtEl>
                                          <p:spTgt spid="94"/>
                                        </p:tgtEl>
                                        <p:attrNameLst>
                                          <p:attrName>style.visibility</p:attrName>
                                        </p:attrNameLst>
                                      </p:cBhvr>
                                      <p:to>
                                        <p:strVal val="visible"/>
                                      </p:to>
                                    </p:set>
                                    <p:animEffect transition="in" filter="fade">
                                      <p:cBhvr>
                                        <p:cTn id="244" dur="500"/>
                                        <p:tgtEl>
                                          <p:spTgt spid="94"/>
                                        </p:tgtEl>
                                      </p:cBhvr>
                                    </p:animEffect>
                                  </p:childTnLst>
                                </p:cTn>
                              </p:par>
                              <p:par>
                                <p:cTn id="245" presetID="10" presetClass="entr" presetSubtype="0" fill="hold" grpId="2" nodeType="withEffect">
                                  <p:stCondLst>
                                    <p:cond delay="0"/>
                                  </p:stCondLst>
                                  <p:childTnLst>
                                    <p:set>
                                      <p:cBhvr>
                                        <p:cTn id="246" dur="1" fill="hold">
                                          <p:stCondLst>
                                            <p:cond delay="0"/>
                                          </p:stCondLst>
                                        </p:cTn>
                                        <p:tgtEl>
                                          <p:spTgt spid="83"/>
                                        </p:tgtEl>
                                        <p:attrNameLst>
                                          <p:attrName>style.visibility</p:attrName>
                                        </p:attrNameLst>
                                      </p:cBhvr>
                                      <p:to>
                                        <p:strVal val="visible"/>
                                      </p:to>
                                    </p:set>
                                    <p:animEffect transition="in" filter="fade">
                                      <p:cBhvr>
                                        <p:cTn id="247" dur="500"/>
                                        <p:tgtEl>
                                          <p:spTgt spid="83"/>
                                        </p:tgtEl>
                                      </p:cBhvr>
                                    </p:animEffect>
                                  </p:childTnLst>
                                </p:cTn>
                              </p:par>
                              <p:par>
                                <p:cTn id="248" presetID="10" presetClass="entr" presetSubtype="0" fill="hold" nodeType="withEffect">
                                  <p:stCondLst>
                                    <p:cond delay="0"/>
                                  </p:stCondLst>
                                  <p:childTnLst>
                                    <p:set>
                                      <p:cBhvr>
                                        <p:cTn id="249" dur="1" fill="hold">
                                          <p:stCondLst>
                                            <p:cond delay="0"/>
                                          </p:stCondLst>
                                        </p:cTn>
                                        <p:tgtEl>
                                          <p:spTgt spid="102"/>
                                        </p:tgtEl>
                                        <p:attrNameLst>
                                          <p:attrName>style.visibility</p:attrName>
                                        </p:attrNameLst>
                                      </p:cBhvr>
                                      <p:to>
                                        <p:strVal val="visible"/>
                                      </p:to>
                                    </p:set>
                                    <p:animEffect transition="in" filter="fade">
                                      <p:cBhvr>
                                        <p:cTn id="250" dur="500"/>
                                        <p:tgtEl>
                                          <p:spTgt spid="102"/>
                                        </p:tgtEl>
                                      </p:cBhvr>
                                    </p:animEffect>
                                  </p:childTnLst>
                                </p:cTn>
                              </p:par>
                              <p:par>
                                <p:cTn id="251" presetID="10" presetClass="entr" presetSubtype="0" fill="hold" grpId="2" nodeType="withEffect">
                                  <p:stCondLst>
                                    <p:cond delay="0"/>
                                  </p:stCondLst>
                                  <p:childTnLst>
                                    <p:set>
                                      <p:cBhvr>
                                        <p:cTn id="252" dur="1" fill="hold">
                                          <p:stCondLst>
                                            <p:cond delay="0"/>
                                          </p:stCondLst>
                                        </p:cTn>
                                        <p:tgtEl>
                                          <p:spTgt spid="84"/>
                                        </p:tgtEl>
                                        <p:attrNameLst>
                                          <p:attrName>style.visibility</p:attrName>
                                        </p:attrNameLst>
                                      </p:cBhvr>
                                      <p:to>
                                        <p:strVal val="visible"/>
                                      </p:to>
                                    </p:set>
                                    <p:animEffect transition="in" filter="fade">
                                      <p:cBhvr>
                                        <p:cTn id="253" dur="500"/>
                                        <p:tgtEl>
                                          <p:spTgt spid="84"/>
                                        </p:tgtEl>
                                      </p:cBhvr>
                                    </p:animEffect>
                                  </p:childTnLst>
                                </p:cTn>
                              </p:par>
                              <p:par>
                                <p:cTn id="254" presetID="10" presetClass="entr" presetSubtype="0" fill="hold" nodeType="withEffect">
                                  <p:stCondLst>
                                    <p:cond delay="0"/>
                                  </p:stCondLst>
                                  <p:childTnLst>
                                    <p:set>
                                      <p:cBhvr>
                                        <p:cTn id="255" dur="1" fill="hold">
                                          <p:stCondLst>
                                            <p:cond delay="0"/>
                                          </p:stCondLst>
                                        </p:cTn>
                                        <p:tgtEl>
                                          <p:spTgt spid="65"/>
                                        </p:tgtEl>
                                        <p:attrNameLst>
                                          <p:attrName>style.visibility</p:attrName>
                                        </p:attrNameLst>
                                      </p:cBhvr>
                                      <p:to>
                                        <p:strVal val="visible"/>
                                      </p:to>
                                    </p:set>
                                    <p:animEffect transition="in" filter="fade">
                                      <p:cBhvr>
                                        <p:cTn id="256" dur="500"/>
                                        <p:tgtEl>
                                          <p:spTgt spid="65"/>
                                        </p:tgtEl>
                                      </p:cBhvr>
                                    </p:animEffect>
                                  </p:childTnLst>
                                </p:cTn>
                              </p:par>
                              <p:par>
                                <p:cTn id="257" presetID="10" presetClass="entr" presetSubtype="0" fill="hold" nodeType="withEffect">
                                  <p:stCondLst>
                                    <p:cond delay="0"/>
                                  </p:stCondLst>
                                  <p:childTnLst>
                                    <p:set>
                                      <p:cBhvr>
                                        <p:cTn id="258" dur="1" fill="hold">
                                          <p:stCondLst>
                                            <p:cond delay="0"/>
                                          </p:stCondLst>
                                        </p:cTn>
                                        <p:tgtEl>
                                          <p:spTgt spid="69"/>
                                        </p:tgtEl>
                                        <p:attrNameLst>
                                          <p:attrName>style.visibility</p:attrName>
                                        </p:attrNameLst>
                                      </p:cBhvr>
                                      <p:to>
                                        <p:strVal val="visible"/>
                                      </p:to>
                                    </p:set>
                                    <p:animEffect transition="in" filter="fade">
                                      <p:cBhvr>
                                        <p:cTn id="259" dur="500"/>
                                        <p:tgtEl>
                                          <p:spTgt spid="69"/>
                                        </p:tgtEl>
                                      </p:cBhvr>
                                    </p:animEffect>
                                  </p:childTnLst>
                                </p:cTn>
                              </p:par>
                              <p:par>
                                <p:cTn id="260" presetID="10" presetClass="entr" presetSubtype="0" fill="hold" grpId="1" nodeType="withEffect">
                                  <p:stCondLst>
                                    <p:cond delay="0"/>
                                  </p:stCondLst>
                                  <p:childTnLst>
                                    <p:set>
                                      <p:cBhvr>
                                        <p:cTn id="261" dur="1" fill="hold">
                                          <p:stCondLst>
                                            <p:cond delay="0"/>
                                          </p:stCondLst>
                                        </p:cTn>
                                        <p:tgtEl>
                                          <p:spTgt spid="85"/>
                                        </p:tgtEl>
                                        <p:attrNameLst>
                                          <p:attrName>style.visibility</p:attrName>
                                        </p:attrNameLst>
                                      </p:cBhvr>
                                      <p:to>
                                        <p:strVal val="visible"/>
                                      </p:to>
                                    </p:set>
                                    <p:animEffect transition="in" filter="fade">
                                      <p:cBhvr>
                                        <p:cTn id="262" dur="500"/>
                                        <p:tgtEl>
                                          <p:spTgt spid="85"/>
                                        </p:tgtEl>
                                      </p:cBhvr>
                                    </p:animEffect>
                                  </p:childTnLst>
                                </p:cTn>
                              </p:par>
                              <p:par>
                                <p:cTn id="263" presetID="10" presetClass="entr" presetSubtype="0" fill="hold" nodeType="withEffect">
                                  <p:stCondLst>
                                    <p:cond delay="0"/>
                                  </p:stCondLst>
                                  <p:childTnLst>
                                    <p:set>
                                      <p:cBhvr>
                                        <p:cTn id="264" dur="1" fill="hold">
                                          <p:stCondLst>
                                            <p:cond delay="0"/>
                                          </p:stCondLst>
                                        </p:cTn>
                                        <p:tgtEl>
                                          <p:spTgt spid="55"/>
                                        </p:tgtEl>
                                        <p:attrNameLst>
                                          <p:attrName>style.visibility</p:attrName>
                                        </p:attrNameLst>
                                      </p:cBhvr>
                                      <p:to>
                                        <p:strVal val="visible"/>
                                      </p:to>
                                    </p:set>
                                    <p:animEffect transition="in" filter="fade">
                                      <p:cBhvr>
                                        <p:cTn id="265" dur="500"/>
                                        <p:tgtEl>
                                          <p:spTgt spid="55"/>
                                        </p:tgtEl>
                                      </p:cBhvr>
                                    </p:animEffect>
                                  </p:childTnLst>
                                </p:cTn>
                              </p:par>
                              <p:par>
                                <p:cTn id="266" presetID="10" presetClass="entr" presetSubtype="0" fill="hold" nodeType="withEffect">
                                  <p:stCondLst>
                                    <p:cond delay="0"/>
                                  </p:stCondLst>
                                  <p:childTnLst>
                                    <p:set>
                                      <p:cBhvr>
                                        <p:cTn id="267" dur="1" fill="hold">
                                          <p:stCondLst>
                                            <p:cond delay="0"/>
                                          </p:stCondLst>
                                        </p:cTn>
                                        <p:tgtEl>
                                          <p:spTgt spid="57"/>
                                        </p:tgtEl>
                                        <p:attrNameLst>
                                          <p:attrName>style.visibility</p:attrName>
                                        </p:attrNameLst>
                                      </p:cBhvr>
                                      <p:to>
                                        <p:strVal val="visible"/>
                                      </p:to>
                                    </p:set>
                                    <p:animEffect transition="in" filter="fade">
                                      <p:cBhvr>
                                        <p:cTn id="268" dur="500"/>
                                        <p:tgtEl>
                                          <p:spTgt spid="57"/>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63"/>
                                        </p:tgtEl>
                                        <p:attrNameLst>
                                          <p:attrName>style.visibility</p:attrName>
                                        </p:attrNameLst>
                                      </p:cBhvr>
                                      <p:to>
                                        <p:strVal val="visible"/>
                                      </p:to>
                                    </p:set>
                                    <p:animEffect transition="in" filter="fade">
                                      <p:cBhvr>
                                        <p:cTn id="271" dur="500"/>
                                        <p:tgtEl>
                                          <p:spTgt spid="63"/>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75"/>
                                        </p:tgtEl>
                                        <p:attrNameLst>
                                          <p:attrName>style.visibility</p:attrName>
                                        </p:attrNameLst>
                                      </p:cBhvr>
                                      <p:to>
                                        <p:strVal val="visible"/>
                                      </p:to>
                                    </p:set>
                                    <p:animEffect transition="in" filter="fade">
                                      <p:cBhvr>
                                        <p:cTn id="27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1" animBg="1"/>
      <p:bldP spid="48" grpId="2" animBg="1"/>
      <p:bldP spid="47" grpId="0" animBg="1"/>
      <p:bldP spid="47" grpId="1" animBg="1"/>
      <p:bldP spid="46" grpId="0" animBg="1"/>
      <p:bldP spid="46" grpId="1" animBg="1"/>
      <p:bldP spid="43" grpId="0"/>
      <p:bldP spid="77" grpId="0" animBg="1"/>
      <p:bldP spid="77" grpId="1" animBg="1"/>
      <p:bldP spid="78" grpId="0" animBg="1"/>
      <p:bldP spid="78" grpId="1" animBg="1"/>
      <p:bldP spid="79" grpId="0" animBg="1"/>
      <p:bldP spid="79" grpId="1" animBg="1"/>
      <p:bldP spid="81" grpId="0" animBg="1"/>
      <p:bldP spid="81" grpId="1" animBg="1"/>
      <p:bldP spid="81" grpId="2" animBg="1"/>
      <p:bldP spid="74" grpId="0" animBg="1"/>
      <p:bldP spid="74" grpId="1" animBg="1"/>
      <p:bldP spid="74" grpId="2" animBg="1"/>
      <p:bldP spid="83" grpId="0" animBg="1"/>
      <p:bldP spid="83" grpId="1" animBg="1"/>
      <p:bldP spid="83" grpId="2" animBg="1"/>
      <p:bldP spid="84" grpId="0" animBg="1"/>
      <p:bldP spid="84" grpId="1" animBg="1"/>
      <p:bldP spid="84" grpId="2" animBg="1"/>
      <p:bldP spid="85" grpId="0" animBg="1"/>
      <p:bldP spid="85" grpId="1" animBg="1"/>
      <p:bldP spid="93" grpId="1" animBg="1"/>
      <p:bldP spid="93" grpId="2" animBg="1"/>
      <p:bldP spid="93" grpId="3" animBg="1"/>
      <p:bldP spid="93" grpId="4" animBg="1"/>
      <p:bldP spid="97" grpId="0" animBg="1"/>
      <p:bldP spid="97" grpId="2" animBg="1"/>
      <p:bldP spid="97" grpId="3" animBg="1"/>
      <p:bldP spid="97" grpId="4" animBg="1"/>
      <p:bldP spid="101" grpId="0" animBg="1"/>
      <p:bldP spid="101" grpId="2" animBg="1"/>
      <p:bldP spid="101" grpId="3" animBg="1"/>
      <p:bldP spid="101" grpId="4" animBg="1"/>
      <p:bldP spid="101" grpId="5" animBg="1"/>
      <p:bldP spid="101" grpId="6" animBg="1"/>
      <p:bldP spid="112" grpId="1" animBg="1"/>
      <p:bldP spid="112" grpId="2" animBg="1"/>
      <p:bldP spid="112" grpId="3" animBg="1"/>
      <p:bldP spid="112" grpId="4" animBg="1"/>
      <p:bldP spid="54" grpId="0" animBg="1"/>
      <p:bldP spid="54" grpId="1" animBg="1"/>
      <p:bldP spid="54" grpId="2" animBg="1"/>
      <p:bldP spid="87" grpId="1" animBg="1"/>
      <p:bldP spid="87" grpId="2" animBg="1"/>
      <p:bldP spid="49" grpId="0" animBg="1"/>
      <p:bldP spid="50" grpId="0" animBg="1"/>
      <p:bldP spid="63" grpId="0" animBg="1"/>
      <p:bldP spid="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7D71C2E-19BA-4B0A-B6AB-B7EB04644C3A}"/>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98000"/>
                    </a14:imgEffect>
                    <a14:imgEffect>
                      <a14:colorTemperature colorTemp="7618"/>
                    </a14:imgEffect>
                    <a14:imgEffect>
                      <a14:saturation sat="66000"/>
                    </a14:imgEffect>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454872" y="1556400"/>
            <a:ext cx="3674794" cy="3410255"/>
          </a:xfrm>
          <a:prstGeom prst="rect">
            <a:avLst/>
          </a:prstGeom>
          <a:noFill/>
          <a:ln>
            <a:solidFill>
              <a:schemeClr val="bg1"/>
            </a:solidFill>
          </a:ln>
          <a:effectLst>
            <a:glow>
              <a:schemeClr val="accent1"/>
            </a:glow>
            <a:outerShdw blurRad="50800" dist="139700" dir="5400000" algn="ctr" rotWithShape="0">
              <a:schemeClr val="bg1"/>
            </a:outerShdw>
            <a:reflection stA="99000" endPos="13000" dist="50800" dir="5400000" sy="-100000" algn="bl" rotWithShape="0"/>
          </a:effectLst>
        </p:spPr>
      </p:pic>
      <p:grpSp>
        <p:nvGrpSpPr>
          <p:cNvPr id="10" name="组合 9">
            <a:extLst>
              <a:ext uri="{FF2B5EF4-FFF2-40B4-BE49-F238E27FC236}">
                <a16:creationId xmlns:a16="http://schemas.microsoft.com/office/drawing/2014/main" id="{D904D889-18D7-4F70-90D1-50DBC33CEE93}"/>
              </a:ext>
            </a:extLst>
          </p:cNvPr>
          <p:cNvGrpSpPr/>
          <p:nvPr/>
        </p:nvGrpSpPr>
        <p:grpSpPr>
          <a:xfrm>
            <a:off x="0" y="-26126"/>
            <a:ext cx="3632200" cy="939800"/>
            <a:chOff x="0" y="-26126"/>
            <a:chExt cx="3632200" cy="939800"/>
          </a:xfrm>
        </p:grpSpPr>
        <p:sp>
          <p:nvSpPr>
            <p:cNvPr id="2" name="矩形 1">
              <a:extLst>
                <a:ext uri="{FF2B5EF4-FFF2-40B4-BE49-F238E27FC236}">
                  <a16:creationId xmlns:a16="http://schemas.microsoft.com/office/drawing/2014/main" id="{35372691-E4BF-4E21-93A3-8E59772269C0}"/>
                </a:ext>
              </a:extLst>
            </p:cNvPr>
            <p:cNvSpPr/>
            <p:nvPr/>
          </p:nvSpPr>
          <p:spPr>
            <a:xfrm>
              <a:off x="0" y="-26126"/>
              <a:ext cx="3632200" cy="939800"/>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0C63F81-4142-419D-826B-B2671FFF09B8}"/>
                </a:ext>
              </a:extLst>
            </p:cNvPr>
            <p:cNvSpPr txBox="1"/>
            <p:nvPr/>
          </p:nvSpPr>
          <p:spPr>
            <a:xfrm>
              <a:off x="366123" y="164479"/>
              <a:ext cx="2899954" cy="523220"/>
            </a:xfrm>
            <a:prstGeom prst="rect">
              <a:avLst/>
            </a:prstGeom>
            <a:noFill/>
          </p:spPr>
          <p:txBody>
            <a:bodyPr wrap="square" rtlCol="0">
              <a:spAutoFit/>
            </a:bodyPr>
            <a:lstStyle/>
            <a:p>
              <a:r>
                <a:rPr lang="en-US" altLang="zh-CN" sz="2800" b="1" dirty="0">
                  <a:solidFill>
                    <a:srgbClr val="ECF0F1"/>
                  </a:solidFill>
                  <a:latin typeface="微软雅黑" panose="020B0503020204020204" pitchFamily="34" charset="-122"/>
                  <a:ea typeface="微软雅黑" panose="020B0503020204020204" pitchFamily="34" charset="-122"/>
                </a:rPr>
                <a:t>2</a:t>
              </a:r>
              <a:r>
                <a:rPr lang="zh-CN" altLang="en-US" sz="2800" b="1" dirty="0">
                  <a:solidFill>
                    <a:srgbClr val="ECF0F1"/>
                  </a:solidFill>
                  <a:latin typeface="微软雅黑" panose="020B0503020204020204" pitchFamily="34" charset="-122"/>
                  <a:ea typeface="微软雅黑" panose="020B0503020204020204" pitchFamily="34" charset="-122"/>
                </a:rPr>
                <a:t>、冒险处理</a:t>
              </a:r>
            </a:p>
          </p:txBody>
        </p:sp>
      </p:grpSp>
      <p:sp>
        <p:nvSpPr>
          <p:cNvPr id="8" name="矩形 7">
            <a:extLst>
              <a:ext uri="{FF2B5EF4-FFF2-40B4-BE49-F238E27FC236}">
                <a16:creationId xmlns:a16="http://schemas.microsoft.com/office/drawing/2014/main" id="{72ACE860-785E-4363-A3F1-BE1FECE22598}"/>
              </a:ext>
            </a:extLst>
          </p:cNvPr>
          <p:cNvSpPr/>
          <p:nvPr/>
        </p:nvSpPr>
        <p:spPr>
          <a:xfrm>
            <a:off x="9361714" y="0"/>
            <a:ext cx="2830286" cy="6858000"/>
          </a:xfrm>
          <a:prstGeom prst="rect">
            <a:avLst/>
          </a:prstGeom>
          <a:solidFill>
            <a:srgbClr val="2C3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内容占位符 2">
            <a:extLst>
              <a:ext uri="{FF2B5EF4-FFF2-40B4-BE49-F238E27FC236}">
                <a16:creationId xmlns:a16="http://schemas.microsoft.com/office/drawing/2014/main" id="{58190E31-0FC9-4DAE-B660-97157A465949}"/>
              </a:ext>
            </a:extLst>
          </p:cNvPr>
          <p:cNvSpPr>
            <a:spLocks noGrp="1"/>
          </p:cNvSpPr>
          <p:nvPr>
            <p:ph idx="1"/>
          </p:nvPr>
        </p:nvSpPr>
        <p:spPr>
          <a:xfrm>
            <a:off x="620874" y="1537524"/>
            <a:ext cx="8255696" cy="4550123"/>
          </a:xfrm>
        </p:spPr>
        <p:txBody>
          <a:bodyPr/>
          <a:lstStyle/>
          <a:p>
            <a:r>
              <a:rPr lang="zh-CN" altLang="zh-CN" b="1" dirty="0">
                <a:solidFill>
                  <a:schemeClr val="tx1">
                    <a:lumMod val="65000"/>
                    <a:lumOff val="35000"/>
                  </a:schemeClr>
                </a:solidFill>
              </a:rPr>
              <a:t>一．</a:t>
            </a:r>
            <a:r>
              <a:rPr lang="zh-CN" altLang="en-US" b="1" dirty="0">
                <a:solidFill>
                  <a:schemeClr val="tx1">
                    <a:lumMod val="65000"/>
                    <a:lumOff val="35000"/>
                  </a:schemeClr>
                </a:solidFill>
              </a:rPr>
              <a:t>结构冒险</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zh-CN" dirty="0">
                <a:solidFill>
                  <a:schemeClr val="tx1">
                    <a:lumMod val="65000"/>
                    <a:lumOff val="35000"/>
                  </a:schemeClr>
                </a:solidFill>
              </a:rPr>
              <a:t>二</a:t>
            </a:r>
            <a:r>
              <a:rPr lang="zh-CN" altLang="zh-CN" b="1" dirty="0">
                <a:solidFill>
                  <a:schemeClr val="tx1">
                    <a:lumMod val="65000"/>
                    <a:lumOff val="35000"/>
                  </a:schemeClr>
                </a:solidFill>
              </a:rPr>
              <a:t>．</a:t>
            </a:r>
            <a:r>
              <a:rPr lang="zh-CN" altLang="en-US" b="1" dirty="0">
                <a:solidFill>
                  <a:schemeClr val="tx1">
                    <a:lumMod val="65000"/>
                    <a:lumOff val="35000"/>
                  </a:schemeClr>
                </a:solidFill>
              </a:rPr>
              <a:t>数据冒险</a:t>
            </a:r>
            <a:endParaRPr lang="en-US" altLang="zh-CN" b="1" dirty="0">
              <a:solidFill>
                <a:schemeClr val="tx1">
                  <a:lumMod val="65000"/>
                  <a:lumOff val="35000"/>
                </a:schemeClr>
              </a:solidFill>
            </a:endParaRPr>
          </a:p>
          <a:p>
            <a:endParaRPr lang="en-US" altLang="zh-CN" b="1" dirty="0">
              <a:solidFill>
                <a:schemeClr val="tx1">
                  <a:lumMod val="65000"/>
                  <a:lumOff val="35000"/>
                </a:schemeClr>
              </a:solidFill>
            </a:endParaRPr>
          </a:p>
          <a:p>
            <a:r>
              <a:rPr lang="zh-CN" altLang="zh-CN" dirty="0">
                <a:solidFill>
                  <a:schemeClr val="tx1">
                    <a:lumMod val="65000"/>
                    <a:lumOff val="35000"/>
                  </a:schemeClr>
                </a:solidFill>
              </a:rPr>
              <a:t>二</a:t>
            </a:r>
            <a:r>
              <a:rPr lang="zh-CN" altLang="zh-CN" b="1" dirty="0">
                <a:solidFill>
                  <a:schemeClr val="tx1">
                    <a:lumMod val="65000"/>
                    <a:lumOff val="35000"/>
                  </a:schemeClr>
                </a:solidFill>
              </a:rPr>
              <a:t>．</a:t>
            </a:r>
            <a:r>
              <a:rPr lang="zh-CN" altLang="en-US" b="1" dirty="0">
                <a:solidFill>
                  <a:schemeClr val="tx1">
                    <a:lumMod val="65000"/>
                    <a:lumOff val="35000"/>
                  </a:schemeClr>
                </a:solidFill>
              </a:rPr>
              <a:t>控制冒险</a:t>
            </a:r>
            <a:endParaRPr lang="zh-CN" altLang="zh-CN" dirty="0">
              <a:solidFill>
                <a:schemeClr val="tx1">
                  <a:lumMod val="65000"/>
                  <a:lumOff val="35000"/>
                </a:schemeClr>
              </a:solidFill>
            </a:endParaRPr>
          </a:p>
        </p:txBody>
      </p:sp>
      <p:sp>
        <p:nvSpPr>
          <p:cNvPr id="12" name="矩形: 圆角 11">
            <a:extLst>
              <a:ext uri="{FF2B5EF4-FFF2-40B4-BE49-F238E27FC236}">
                <a16:creationId xmlns:a16="http://schemas.microsoft.com/office/drawing/2014/main" id="{B595156C-B6DF-42B9-BCC1-66EBE3BF7B30}"/>
              </a:ext>
            </a:extLst>
          </p:cNvPr>
          <p:cNvSpPr/>
          <p:nvPr/>
        </p:nvSpPr>
        <p:spPr>
          <a:xfrm>
            <a:off x="9382730" y="475264"/>
            <a:ext cx="2830286" cy="920387"/>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我们通过 </a:t>
            </a:r>
            <a:r>
              <a:rPr lang="en-US" altLang="zh-CN" dirty="0" err="1"/>
              <a:t>axi</a:t>
            </a:r>
            <a:r>
              <a:rPr lang="zh-CN" altLang="en-US" dirty="0"/>
              <a:t>总线仲裁的方式解决</a:t>
            </a:r>
          </a:p>
        </p:txBody>
      </p:sp>
      <p:sp>
        <p:nvSpPr>
          <p:cNvPr id="28" name="文本框 27">
            <a:extLst>
              <a:ext uri="{FF2B5EF4-FFF2-40B4-BE49-F238E27FC236}">
                <a16:creationId xmlns:a16="http://schemas.microsoft.com/office/drawing/2014/main" id="{0D64E150-C11E-4E81-8C22-ACA254B31BE7}"/>
              </a:ext>
            </a:extLst>
          </p:cNvPr>
          <p:cNvSpPr txBox="1"/>
          <p:nvPr/>
        </p:nvSpPr>
        <p:spPr>
          <a:xfrm>
            <a:off x="5027696" y="364533"/>
            <a:ext cx="3632200" cy="646331"/>
          </a:xfrm>
          <a:prstGeom prst="rect">
            <a:avLst/>
          </a:prstGeom>
          <a:noFill/>
        </p:spPr>
        <p:txBody>
          <a:bodyPr wrap="square" rtlCol="0">
            <a:spAutoFit/>
          </a:bodyPr>
          <a:lstStyle/>
          <a:p>
            <a:r>
              <a:rPr lang="zh-CN" altLang="en-US" dirty="0">
                <a:solidFill>
                  <a:schemeClr val="tx1">
                    <a:lumMod val="75000"/>
                    <a:lumOff val="25000"/>
                  </a:schemeClr>
                </a:solidFill>
              </a:rPr>
              <a:t>  解决指令存储和数据存储共用同一块外设，存在结构冒险的问题</a:t>
            </a:r>
          </a:p>
        </p:txBody>
      </p:sp>
      <p:cxnSp>
        <p:nvCxnSpPr>
          <p:cNvPr id="30" name="直接连接符 29">
            <a:extLst>
              <a:ext uri="{FF2B5EF4-FFF2-40B4-BE49-F238E27FC236}">
                <a16:creationId xmlns:a16="http://schemas.microsoft.com/office/drawing/2014/main" id="{57256971-EB0A-4F36-AFF1-E82059256F54}"/>
              </a:ext>
            </a:extLst>
          </p:cNvPr>
          <p:cNvCxnSpPr>
            <a:cxnSpLocks/>
          </p:cNvCxnSpPr>
          <p:nvPr/>
        </p:nvCxnSpPr>
        <p:spPr>
          <a:xfrm flipH="1">
            <a:off x="3127783" y="951989"/>
            <a:ext cx="1315010" cy="80212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0B84B90-C843-41CD-BCA7-82EE9EABFE86}"/>
              </a:ext>
            </a:extLst>
          </p:cNvPr>
          <p:cNvCxnSpPr>
            <a:cxnSpLocks/>
          </p:cNvCxnSpPr>
          <p:nvPr/>
        </p:nvCxnSpPr>
        <p:spPr>
          <a:xfrm flipH="1" flipV="1">
            <a:off x="4442793" y="951990"/>
            <a:ext cx="4918921" cy="1780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08ECA241-611D-436E-848F-1781F5E95DD7}"/>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98000"/>
                    </a14:imgEffect>
                    <a14:imgEffect>
                      <a14:colorTemperature colorTemp="7618"/>
                    </a14:imgEffect>
                    <a14:imgEffect>
                      <a14:saturation sat="66000"/>
                    </a14:imgEffect>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399290" y="1583609"/>
            <a:ext cx="3674794" cy="3410255"/>
          </a:xfrm>
          <a:prstGeom prst="rect">
            <a:avLst/>
          </a:prstGeom>
          <a:noFill/>
          <a:ln>
            <a:solidFill>
              <a:schemeClr val="bg1"/>
            </a:solidFill>
          </a:ln>
          <a:effectLst>
            <a:glow>
              <a:schemeClr val="accent1"/>
            </a:glow>
            <a:outerShdw blurRad="50800" dist="139700" dir="5400000" algn="ctr" rotWithShape="0">
              <a:schemeClr val="bg1"/>
            </a:outerShdw>
            <a:reflection stA="99000" endPos="13000" dist="50800" dir="5400000" sy="-100000" algn="bl" rotWithShape="0"/>
          </a:effectLst>
        </p:spPr>
      </p:pic>
      <p:sp>
        <p:nvSpPr>
          <p:cNvPr id="4" name="矩形 3">
            <a:extLst>
              <a:ext uri="{FF2B5EF4-FFF2-40B4-BE49-F238E27FC236}">
                <a16:creationId xmlns:a16="http://schemas.microsoft.com/office/drawing/2014/main" id="{B6FA20A0-02EA-49EF-9AF4-D1ECEACEF0DE}"/>
              </a:ext>
            </a:extLst>
          </p:cNvPr>
          <p:cNvSpPr/>
          <p:nvPr/>
        </p:nvSpPr>
        <p:spPr>
          <a:xfrm>
            <a:off x="9361714" y="-26126"/>
            <a:ext cx="2830286" cy="6858000"/>
          </a:xfrm>
          <a:prstGeom prst="rect">
            <a:avLst/>
          </a:prstGeom>
          <a:solidFill>
            <a:srgbClr val="2C3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内容占位符 2">
            <a:extLst>
              <a:ext uri="{FF2B5EF4-FFF2-40B4-BE49-F238E27FC236}">
                <a16:creationId xmlns:a16="http://schemas.microsoft.com/office/drawing/2014/main" id="{E691C95D-E002-4015-82DB-73DE356DC0D6}"/>
              </a:ext>
            </a:extLst>
          </p:cNvPr>
          <p:cNvSpPr>
            <a:spLocks noGrp="1"/>
          </p:cNvSpPr>
          <p:nvPr>
            <p:ph idx="1"/>
          </p:nvPr>
        </p:nvSpPr>
        <p:spPr>
          <a:xfrm>
            <a:off x="489283" y="1583609"/>
            <a:ext cx="8255696" cy="4678080"/>
          </a:xfrm>
        </p:spPr>
        <p:txBody>
          <a:bodyPr>
            <a:normAutofit lnSpcReduction="10000"/>
          </a:bodyPr>
          <a:lstStyle/>
          <a:p>
            <a:r>
              <a:rPr lang="zh-CN" altLang="zh-CN" b="1" dirty="0">
                <a:solidFill>
                  <a:schemeClr val="tx1">
                    <a:lumMod val="65000"/>
                    <a:lumOff val="35000"/>
                  </a:schemeClr>
                </a:solidFill>
              </a:rPr>
              <a:t>一．</a:t>
            </a:r>
            <a:r>
              <a:rPr lang="zh-CN" altLang="en-US" b="1" dirty="0">
                <a:solidFill>
                  <a:schemeClr val="tx1">
                    <a:lumMod val="65000"/>
                    <a:lumOff val="35000"/>
                  </a:schemeClr>
                </a:solidFill>
              </a:rPr>
              <a:t>仲裁</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解决结构冒险</a:t>
            </a:r>
            <a:r>
              <a:rPr lang="en-US" altLang="zh-CN" sz="2400" b="1" dirty="0">
                <a:solidFill>
                  <a:schemeClr val="tx1">
                    <a:lumMod val="65000"/>
                    <a:lumOff val="35000"/>
                  </a:schemeClr>
                </a:solidFill>
              </a:rPr>
              <a:t>)</a:t>
            </a:r>
          </a:p>
          <a:p>
            <a:pPr marL="0" indent="0">
              <a:lnSpc>
                <a:spcPct val="150000"/>
              </a:lnSpc>
              <a:spcAft>
                <a:spcPts val="0"/>
              </a:spcAft>
              <a:buNone/>
            </a:pPr>
            <a:r>
              <a:rPr lang="en-US" altLang="zh-CN" sz="1800" dirty="0">
                <a:latin typeface="Times New Roman" panose="02020603050405020304" pitchFamily="18" charset="0"/>
                <a:ea typeface="宋体" panose="02010600030101010101" pitchFamily="2" charset="-122"/>
              </a:rPr>
              <a:t>   </a:t>
            </a:r>
            <a:r>
              <a:rPr lang="zh-CN" altLang="zh-CN" sz="2000" b="1" dirty="0">
                <a:solidFill>
                  <a:srgbClr val="FF0000"/>
                </a:solidFill>
                <a:latin typeface="Times New Roman" panose="02020603050405020304" pitchFamily="18" charset="0"/>
                <a:ea typeface="宋体" panose="02010600030101010101" pitchFamily="2" charset="-122"/>
              </a:rPr>
              <a:t>自动状态机</a:t>
            </a:r>
            <a:r>
              <a:rPr lang="zh-CN" altLang="zh-CN" sz="2000" dirty="0">
                <a:latin typeface="Times New Roman" panose="02020603050405020304" pitchFamily="18" charset="0"/>
                <a:ea typeface="宋体" panose="02010600030101010101" pitchFamily="2" charset="-122"/>
              </a:rPr>
              <a:t>的转换和</a:t>
            </a:r>
            <a:r>
              <a:rPr lang="zh-CN" altLang="zh-CN" sz="2000" b="1" dirty="0">
                <a:solidFill>
                  <a:srgbClr val="FF0000"/>
                </a:solidFill>
                <a:latin typeface="Times New Roman" panose="02020603050405020304" pitchFamily="18" charset="0"/>
                <a:ea typeface="宋体" panose="02010600030101010101" pitchFamily="2" charset="-122"/>
              </a:rPr>
              <a:t>各握手信号</a:t>
            </a:r>
            <a:r>
              <a:rPr lang="zh-CN" altLang="en-US" sz="2000" b="1" dirty="0">
                <a:solidFill>
                  <a:srgbClr val="FF0000"/>
                </a:solidFill>
                <a:latin typeface="Times New Roman" panose="02020603050405020304" pitchFamily="18" charset="0"/>
                <a:ea typeface="宋体" panose="02010600030101010101" pitchFamily="2" charset="-122"/>
              </a:rPr>
              <a:t>的</a:t>
            </a:r>
            <a:r>
              <a:rPr lang="zh-CN" altLang="zh-CN" sz="2000" b="1" dirty="0">
                <a:solidFill>
                  <a:srgbClr val="FF0000"/>
                </a:solidFill>
                <a:latin typeface="Times New Roman" panose="02020603050405020304" pitchFamily="18" charset="0"/>
                <a:ea typeface="宋体" panose="02010600030101010101" pitchFamily="2" charset="-122"/>
              </a:rPr>
              <a:t>条件预设</a:t>
            </a:r>
            <a:r>
              <a:rPr lang="zh-CN" altLang="zh-CN" sz="2000" dirty="0">
                <a:latin typeface="Times New Roman" panose="02020603050405020304" pitchFamily="18" charset="0"/>
                <a:ea typeface="宋体" panose="02010600030101010101" pitchFamily="2" charset="-122"/>
              </a:rPr>
              <a:t>来达成握手</a:t>
            </a:r>
          </a:p>
          <a:p>
            <a:pPr marL="0" indent="0">
              <a:lnSpc>
                <a:spcPct val="150000"/>
              </a:lnSpc>
              <a:spcAft>
                <a:spcPts val="0"/>
              </a:spcAft>
              <a:buNone/>
            </a:pPr>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规定</a:t>
            </a:r>
            <a:r>
              <a:rPr lang="zh-CN" altLang="zh-CN" sz="2000" b="1" dirty="0">
                <a:solidFill>
                  <a:srgbClr val="FF0000"/>
                </a:solidFill>
                <a:latin typeface="Times New Roman" panose="02020603050405020304" pitchFamily="18" charset="0"/>
                <a:ea typeface="宋体" panose="02010600030101010101" pitchFamily="2" charset="-122"/>
              </a:rPr>
              <a:t>访存优先于取</a:t>
            </a:r>
            <a:r>
              <a:rPr lang="zh-CN" altLang="en-US" sz="2000" b="1" dirty="0">
                <a:solidFill>
                  <a:srgbClr val="FF0000"/>
                </a:solidFill>
                <a:latin typeface="Times New Roman" panose="02020603050405020304" pitchFamily="18" charset="0"/>
                <a:ea typeface="宋体" panose="02010600030101010101" pitchFamily="2" charset="-122"/>
              </a:rPr>
              <a:t>指</a:t>
            </a:r>
            <a:r>
              <a:rPr lang="zh-CN" altLang="zh-CN" sz="2000" dirty="0">
                <a:latin typeface="Times New Roman" panose="02020603050405020304" pitchFamily="18" charset="0"/>
                <a:ea typeface="宋体" panose="02010600030101010101" pitchFamily="2" charset="-122"/>
              </a:rPr>
              <a:t>，通过</a:t>
            </a:r>
            <a:r>
              <a:rPr lang="zh-CN" altLang="zh-CN" sz="2000" b="1" dirty="0">
                <a:solidFill>
                  <a:srgbClr val="FF0000"/>
                </a:solidFill>
                <a:latin typeface="Times New Roman" panose="02020603050405020304" pitchFamily="18" charset="0"/>
                <a:ea typeface="宋体" panose="02010600030101010101" pitchFamily="2" charset="-122"/>
              </a:rPr>
              <a:t>仿真</a:t>
            </a:r>
            <a:r>
              <a:rPr lang="zh-CN" altLang="en-US" sz="2000" b="1" dirty="0">
                <a:solidFill>
                  <a:srgbClr val="FF0000"/>
                </a:solidFill>
                <a:latin typeface="Times New Roman" panose="02020603050405020304" pitchFamily="18" charset="0"/>
                <a:ea typeface="宋体" panose="02010600030101010101" pitchFamily="2" charset="-122"/>
              </a:rPr>
              <a:t>来</a:t>
            </a:r>
            <a:r>
              <a:rPr lang="zh-CN" altLang="zh-CN" sz="2000" b="1" dirty="0">
                <a:solidFill>
                  <a:srgbClr val="FF0000"/>
                </a:solidFill>
                <a:latin typeface="Times New Roman" panose="02020603050405020304" pitchFamily="18" charset="0"/>
                <a:ea typeface="宋体" panose="02010600030101010101" pitchFamily="2" charset="-122"/>
              </a:rPr>
              <a:t>比对信号间关系</a:t>
            </a:r>
            <a:r>
              <a:rPr lang="zh-CN" altLang="zh-CN" sz="2000" dirty="0">
                <a:latin typeface="Times New Roman" panose="02020603050405020304" pitchFamily="18" charset="0"/>
                <a:ea typeface="宋体" panose="02010600030101010101" pitchFamily="2" charset="-122"/>
              </a:rPr>
              <a:t>，控制</a:t>
            </a:r>
            <a:r>
              <a:rPr lang="en-US" altLang="zh-CN" sz="2000" dirty="0">
                <a:latin typeface="Times New Roman" panose="02020603050405020304" pitchFamily="18" charset="0"/>
                <a:ea typeface="宋体" panose="02010600030101010101" pitchFamily="2" charset="-122"/>
              </a:rPr>
              <a:t>PC</a:t>
            </a:r>
            <a:r>
              <a:rPr lang="zh-CN" altLang="zh-CN" sz="2000" dirty="0">
                <a:latin typeface="Times New Roman" panose="02020603050405020304" pitchFamily="18" charset="0"/>
                <a:ea typeface="宋体" panose="02010600030101010101" pitchFamily="2" charset="-122"/>
              </a:rPr>
              <a:t>模块，解决访存与跳转的冲突</a:t>
            </a:r>
            <a:r>
              <a:rPr lang="zh-CN" altLang="en-US" sz="2000" dirty="0">
                <a:latin typeface="Times New Roman" panose="02020603050405020304" pitchFamily="18" charset="0"/>
                <a:ea typeface="宋体" panose="02010600030101010101" pitchFamily="2" charset="-122"/>
              </a:rPr>
              <a:t>等</a:t>
            </a:r>
            <a:endParaRPr lang="en-US" altLang="zh-CN" sz="3200" dirty="0">
              <a:solidFill>
                <a:schemeClr val="tx1">
                  <a:lumMod val="65000"/>
                  <a:lumOff val="35000"/>
                </a:schemeClr>
              </a:solidFill>
            </a:endParaRPr>
          </a:p>
          <a:p>
            <a:r>
              <a:rPr lang="zh-CN" altLang="zh-CN" dirty="0">
                <a:solidFill>
                  <a:schemeClr val="tx1">
                    <a:lumMod val="65000"/>
                    <a:lumOff val="35000"/>
                  </a:schemeClr>
                </a:solidFill>
              </a:rPr>
              <a:t>二</a:t>
            </a:r>
            <a:r>
              <a:rPr lang="zh-CN" altLang="zh-CN" b="1" dirty="0">
                <a:solidFill>
                  <a:schemeClr val="tx1">
                    <a:lumMod val="65000"/>
                    <a:lumOff val="35000"/>
                  </a:schemeClr>
                </a:solidFill>
              </a:rPr>
              <a:t>．</a:t>
            </a:r>
            <a:r>
              <a:rPr lang="zh-CN" altLang="en-US" b="1" dirty="0">
                <a:solidFill>
                  <a:schemeClr val="tx1">
                    <a:lumMod val="65000"/>
                    <a:lumOff val="35000"/>
                  </a:schemeClr>
                </a:solidFill>
              </a:rPr>
              <a:t>简易缓存</a:t>
            </a:r>
            <a:r>
              <a:rPr lang="zh-CN" altLang="en-US" sz="2400" b="1" dirty="0">
                <a:solidFill>
                  <a:schemeClr val="tx1">
                    <a:lumMod val="65000"/>
                    <a:lumOff val="35000"/>
                  </a:schemeClr>
                </a:solidFill>
              </a:rPr>
              <a:t>（加快取指速度）</a:t>
            </a:r>
            <a:endParaRPr lang="en-US" altLang="zh-CN" sz="2400" b="1" dirty="0">
              <a:solidFill>
                <a:schemeClr val="tx1">
                  <a:lumMod val="65000"/>
                  <a:lumOff val="35000"/>
                </a:schemeClr>
              </a:solidFill>
            </a:endParaRPr>
          </a:p>
          <a:p>
            <a:pPr marL="0" indent="0">
              <a:lnSpc>
                <a:spcPct val="150000"/>
              </a:lnSpc>
              <a:spcAft>
                <a:spcPts val="0"/>
              </a:spcAft>
              <a:buNone/>
            </a:pPr>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发现</a:t>
            </a:r>
            <a:r>
              <a:rPr lang="zh-CN" altLang="zh-CN" sz="2000" b="1" dirty="0">
                <a:solidFill>
                  <a:srgbClr val="FF0000"/>
                </a:solidFill>
                <a:latin typeface="Times New Roman" panose="02020603050405020304" pitchFamily="18" charset="0"/>
                <a:ea typeface="宋体" panose="02010600030101010101" pitchFamily="2" charset="-122"/>
              </a:rPr>
              <a:t>取指</a:t>
            </a:r>
            <a:r>
              <a:rPr lang="zh-CN" altLang="en-US" sz="2000" b="1" dirty="0">
                <a:solidFill>
                  <a:srgbClr val="FF0000"/>
                </a:solidFill>
                <a:latin typeface="Times New Roman" panose="02020603050405020304" pitchFamily="18" charset="0"/>
                <a:ea typeface="宋体" panose="02010600030101010101" pitchFamily="2" charset="-122"/>
              </a:rPr>
              <a:t>时</a:t>
            </a:r>
            <a:r>
              <a:rPr lang="zh-CN" altLang="zh-CN" sz="2000" b="1" dirty="0">
                <a:solidFill>
                  <a:srgbClr val="FF0000"/>
                </a:solidFill>
                <a:latin typeface="Times New Roman" panose="02020603050405020304" pitchFamily="18" charset="0"/>
                <a:ea typeface="宋体" panose="02010600030101010101" pitchFamily="2" charset="-122"/>
              </a:rPr>
              <a:t>等待握手耗费</a:t>
            </a:r>
            <a:r>
              <a:rPr lang="zh-CN" altLang="en-US" sz="2000" b="1" dirty="0">
                <a:solidFill>
                  <a:srgbClr val="FF0000"/>
                </a:solidFill>
                <a:latin typeface="Times New Roman" panose="02020603050405020304" pitchFamily="18" charset="0"/>
                <a:ea typeface="宋体" panose="02010600030101010101" pitchFamily="2" charset="-122"/>
              </a:rPr>
              <a:t>的时间</a:t>
            </a:r>
            <a:r>
              <a:rPr lang="zh-CN" altLang="zh-CN" sz="2000" b="1" dirty="0">
                <a:solidFill>
                  <a:srgbClr val="FF0000"/>
                </a:solidFill>
                <a:latin typeface="Times New Roman" panose="02020603050405020304" pitchFamily="18" charset="0"/>
                <a:ea typeface="宋体" panose="02010600030101010101" pitchFamily="2" charset="-122"/>
              </a:rPr>
              <a:t>周期最长</a:t>
            </a:r>
            <a:r>
              <a:rPr lang="en-US" altLang="zh-CN" sz="2000" dirty="0">
                <a:latin typeface="Times New Roman" panose="02020603050405020304" pitchFamily="18" charset="0"/>
                <a:ea typeface="宋体" panose="02010600030101010101" pitchFamily="2" charset="-122"/>
              </a:rPr>
              <a:t>-&gt;</a:t>
            </a:r>
            <a:r>
              <a:rPr lang="zh-CN" altLang="en-US" sz="2000" dirty="0">
                <a:latin typeface="Times New Roman" panose="02020603050405020304" pitchFamily="18" charset="0"/>
                <a:ea typeface="宋体" panose="02010600030101010101" pitchFamily="2" charset="-122"/>
              </a:rPr>
              <a:t>采用</a:t>
            </a:r>
            <a:r>
              <a:rPr lang="zh-CN" altLang="zh-CN" sz="2000" dirty="0">
                <a:latin typeface="Times New Roman" panose="02020603050405020304" pitchFamily="18" charset="0"/>
                <a:ea typeface="宋体" panose="02010600030101010101" pitchFamily="2" charset="-122"/>
              </a:rPr>
              <a:t>预取</a:t>
            </a:r>
            <a:r>
              <a:rPr lang="zh-CN" altLang="en-US" sz="2000" dirty="0">
                <a:latin typeface="Times New Roman" panose="02020603050405020304" pitchFamily="18" charset="0"/>
                <a:ea typeface="宋体" panose="02010600030101010101" pitchFamily="2" charset="-122"/>
              </a:rPr>
              <a:t>指令至缓存的方式解决</a:t>
            </a:r>
            <a:endParaRPr lang="zh-CN" altLang="zh-CN" sz="2000" dirty="0">
              <a:latin typeface="Times New Roman" panose="02020603050405020304" pitchFamily="18" charset="0"/>
              <a:ea typeface="宋体" panose="02010600030101010101" pitchFamily="2" charset="-122"/>
            </a:endParaRPr>
          </a:p>
          <a:p>
            <a:pPr marL="0" indent="0">
              <a:lnSpc>
                <a:spcPct val="150000"/>
              </a:lnSpc>
              <a:spcAft>
                <a:spcPts val="0"/>
              </a:spcAft>
              <a:buNone/>
            </a:pPr>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即</a:t>
            </a:r>
            <a:r>
              <a:rPr lang="zh-CN" altLang="zh-CN" sz="2000" b="1" dirty="0">
                <a:solidFill>
                  <a:srgbClr val="FF0000"/>
                </a:solidFill>
                <a:latin typeface="Times New Roman" panose="02020603050405020304" pitchFamily="18" charset="0"/>
                <a:ea typeface="宋体" panose="02010600030101010101" pitchFamily="2" charset="-122"/>
              </a:rPr>
              <a:t>传输地址后</a:t>
            </a:r>
            <a:r>
              <a:rPr lang="zh-CN" altLang="zh-CN" sz="2000" dirty="0">
                <a:latin typeface="Times New Roman" panose="02020603050405020304" pitchFamily="18" charset="0"/>
                <a:ea typeface="宋体" panose="02010600030101010101" pitchFamily="2" charset="-122"/>
              </a:rPr>
              <a:t>进行</a:t>
            </a:r>
            <a:r>
              <a:rPr lang="zh-CN" altLang="zh-CN" sz="2000" b="1" dirty="0">
                <a:solidFill>
                  <a:srgbClr val="FF0000"/>
                </a:solidFill>
                <a:latin typeface="Times New Roman" panose="02020603050405020304" pitchFamily="18" charset="0"/>
                <a:ea typeface="宋体" panose="02010600030101010101" pitchFamily="2" charset="-122"/>
              </a:rPr>
              <a:t>多次数据握手 </a:t>
            </a:r>
            <a:r>
              <a:rPr lang="zh-CN" altLang="zh-CN" sz="2000" dirty="0">
                <a:latin typeface="Times New Roman" panose="02020603050405020304" pitchFamily="18" charset="0"/>
                <a:ea typeface="宋体" panose="02010600030101010101" pitchFamily="2" charset="-122"/>
              </a:rPr>
              <a:t>存储对应地址的数据</a:t>
            </a:r>
            <a:endParaRPr lang="en-US" altLang="zh-CN" sz="2000" dirty="0">
              <a:latin typeface="Times New Roman" panose="02020603050405020304" pitchFamily="18" charset="0"/>
              <a:ea typeface="宋体" panose="02010600030101010101" pitchFamily="2" charset="-122"/>
            </a:endParaRPr>
          </a:p>
          <a:p>
            <a:pPr marL="0" indent="0">
              <a:lnSpc>
                <a:spcPct val="150000"/>
              </a:lnSpc>
              <a:spcAft>
                <a:spcPts val="0"/>
              </a:spcAft>
              <a:buNone/>
            </a:pPr>
            <a:r>
              <a:rPr lang="zh-CN" altLang="en-US" sz="2000" dirty="0">
                <a:latin typeface="Times New Roman" panose="02020603050405020304" pitchFamily="18" charset="0"/>
                <a:ea typeface="宋体" panose="02010600030101010101" pitchFamily="2" charset="-122"/>
              </a:rPr>
              <a:t>（不足之处）没有在此处进行预测，遇到跳转指令，缓存中的指令无效</a:t>
            </a:r>
            <a:endParaRPr lang="zh-CN" altLang="zh-CN" sz="2000" dirty="0">
              <a:latin typeface="Times New Roman" panose="02020603050405020304" pitchFamily="18" charset="0"/>
              <a:ea typeface="宋体" panose="02010600030101010101" pitchFamily="2" charset="-122"/>
            </a:endParaRPr>
          </a:p>
          <a:p>
            <a:pPr marL="0" indent="0">
              <a:buNone/>
            </a:pPr>
            <a:endParaRPr lang="zh-CN" altLang="zh-CN" dirty="0">
              <a:solidFill>
                <a:schemeClr val="tx1">
                  <a:lumMod val="65000"/>
                  <a:lumOff val="35000"/>
                </a:schemeClr>
              </a:solidFill>
            </a:endParaRPr>
          </a:p>
        </p:txBody>
      </p:sp>
      <p:grpSp>
        <p:nvGrpSpPr>
          <p:cNvPr id="5" name="组合 4">
            <a:extLst>
              <a:ext uri="{FF2B5EF4-FFF2-40B4-BE49-F238E27FC236}">
                <a16:creationId xmlns:a16="http://schemas.microsoft.com/office/drawing/2014/main" id="{2482F1BB-51F2-4611-BBBE-1D092F718561}"/>
              </a:ext>
            </a:extLst>
          </p:cNvPr>
          <p:cNvGrpSpPr/>
          <p:nvPr/>
        </p:nvGrpSpPr>
        <p:grpSpPr>
          <a:xfrm>
            <a:off x="0" y="0"/>
            <a:ext cx="3748406" cy="1106483"/>
            <a:chOff x="0" y="-26126"/>
            <a:chExt cx="3748406" cy="1106483"/>
          </a:xfrm>
        </p:grpSpPr>
        <p:sp>
          <p:nvSpPr>
            <p:cNvPr id="6" name="矩形 5">
              <a:extLst>
                <a:ext uri="{FF2B5EF4-FFF2-40B4-BE49-F238E27FC236}">
                  <a16:creationId xmlns:a16="http://schemas.microsoft.com/office/drawing/2014/main" id="{4F6561B4-3D12-41CD-89B7-1C48FA0D7AC4}"/>
                </a:ext>
              </a:extLst>
            </p:cNvPr>
            <p:cNvSpPr/>
            <p:nvPr/>
          </p:nvSpPr>
          <p:spPr>
            <a:xfrm>
              <a:off x="0" y="-26126"/>
              <a:ext cx="3632200" cy="939800"/>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915092D-7B9E-4C2B-9D48-D08D5D02139D}"/>
                </a:ext>
              </a:extLst>
            </p:cNvPr>
            <p:cNvSpPr txBox="1"/>
            <p:nvPr/>
          </p:nvSpPr>
          <p:spPr>
            <a:xfrm>
              <a:off x="489283" y="126250"/>
              <a:ext cx="3259123" cy="954107"/>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附加 </a:t>
              </a:r>
              <a:r>
                <a:rPr lang="en-US" altLang="zh-CN" sz="2800" b="1" dirty="0">
                  <a:solidFill>
                    <a:schemeClr val="bg1"/>
                  </a:solidFill>
                  <a:latin typeface="微软雅黑" panose="020B0503020204020204" pitchFamily="34" charset="-122"/>
                  <a:ea typeface="微软雅黑" panose="020B0503020204020204" pitchFamily="34" charset="-122"/>
                </a:rPr>
                <a:t>AXI</a:t>
              </a:r>
              <a:r>
                <a:rPr lang="zh-CN" altLang="en-US" sz="2800" b="1" dirty="0">
                  <a:solidFill>
                    <a:schemeClr val="bg1"/>
                  </a:solidFill>
                  <a:latin typeface="微软雅黑" panose="020B0503020204020204" pitchFamily="34" charset="-122"/>
                  <a:ea typeface="微软雅黑" panose="020B0503020204020204" pitchFamily="34" charset="-122"/>
                </a:rPr>
                <a:t>总线</a:t>
              </a:r>
            </a:p>
            <a:p>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4286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7D71C2E-19BA-4B0A-B6AB-B7EB04644C3A}"/>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98000"/>
                    </a14:imgEffect>
                    <a14:imgEffect>
                      <a14:colorTemperature colorTemp="7618"/>
                    </a14:imgEffect>
                    <a14:imgEffect>
                      <a14:saturation sat="66000"/>
                    </a14:imgEffect>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454872" y="1556400"/>
            <a:ext cx="3674794" cy="3410255"/>
          </a:xfrm>
          <a:prstGeom prst="rect">
            <a:avLst/>
          </a:prstGeom>
          <a:noFill/>
          <a:ln>
            <a:solidFill>
              <a:schemeClr val="bg1"/>
            </a:solidFill>
          </a:ln>
          <a:effectLst>
            <a:glow>
              <a:schemeClr val="accent1"/>
            </a:glow>
            <a:outerShdw blurRad="50800" dist="139700" dir="5400000" algn="ctr" rotWithShape="0">
              <a:schemeClr val="bg1"/>
            </a:outerShdw>
            <a:reflection stA="99000" endPos="13000" dist="50800" dir="5400000" sy="-100000" algn="bl" rotWithShape="0"/>
          </a:effectLst>
        </p:spPr>
      </p:pic>
      <p:grpSp>
        <p:nvGrpSpPr>
          <p:cNvPr id="10" name="组合 9">
            <a:extLst>
              <a:ext uri="{FF2B5EF4-FFF2-40B4-BE49-F238E27FC236}">
                <a16:creationId xmlns:a16="http://schemas.microsoft.com/office/drawing/2014/main" id="{D904D889-18D7-4F70-90D1-50DBC33CEE93}"/>
              </a:ext>
            </a:extLst>
          </p:cNvPr>
          <p:cNvGrpSpPr/>
          <p:nvPr/>
        </p:nvGrpSpPr>
        <p:grpSpPr>
          <a:xfrm>
            <a:off x="0" y="-26126"/>
            <a:ext cx="3632200" cy="939800"/>
            <a:chOff x="0" y="-26126"/>
            <a:chExt cx="3632200" cy="939800"/>
          </a:xfrm>
        </p:grpSpPr>
        <p:sp>
          <p:nvSpPr>
            <p:cNvPr id="2" name="矩形 1">
              <a:extLst>
                <a:ext uri="{FF2B5EF4-FFF2-40B4-BE49-F238E27FC236}">
                  <a16:creationId xmlns:a16="http://schemas.microsoft.com/office/drawing/2014/main" id="{35372691-E4BF-4E21-93A3-8E59772269C0}"/>
                </a:ext>
              </a:extLst>
            </p:cNvPr>
            <p:cNvSpPr/>
            <p:nvPr/>
          </p:nvSpPr>
          <p:spPr>
            <a:xfrm>
              <a:off x="0" y="-26126"/>
              <a:ext cx="3632200" cy="939800"/>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0C63F81-4142-419D-826B-B2671FFF09B8}"/>
                </a:ext>
              </a:extLst>
            </p:cNvPr>
            <p:cNvSpPr txBox="1"/>
            <p:nvPr/>
          </p:nvSpPr>
          <p:spPr>
            <a:xfrm>
              <a:off x="366123" y="164479"/>
              <a:ext cx="2899954" cy="523220"/>
            </a:xfrm>
            <a:prstGeom prst="rect">
              <a:avLst/>
            </a:prstGeom>
            <a:noFill/>
          </p:spPr>
          <p:txBody>
            <a:bodyPr wrap="square" rtlCol="0">
              <a:spAutoFit/>
            </a:bodyPr>
            <a:lstStyle/>
            <a:p>
              <a:r>
                <a:rPr lang="zh-CN" altLang="en-US" sz="2800" b="1" dirty="0">
                  <a:solidFill>
                    <a:srgbClr val="ECF0F1"/>
                  </a:solidFill>
                  <a:latin typeface="微软雅黑" panose="020B0503020204020204" pitchFamily="34" charset="-122"/>
                  <a:ea typeface="微软雅黑" panose="020B0503020204020204" pitchFamily="34" charset="-122"/>
                </a:rPr>
                <a:t>二、冒险处理</a:t>
              </a:r>
            </a:p>
          </p:txBody>
        </p:sp>
      </p:grpSp>
      <p:sp>
        <p:nvSpPr>
          <p:cNvPr id="8" name="矩形 7">
            <a:extLst>
              <a:ext uri="{FF2B5EF4-FFF2-40B4-BE49-F238E27FC236}">
                <a16:creationId xmlns:a16="http://schemas.microsoft.com/office/drawing/2014/main" id="{72ACE860-785E-4363-A3F1-BE1FECE22598}"/>
              </a:ext>
            </a:extLst>
          </p:cNvPr>
          <p:cNvSpPr/>
          <p:nvPr/>
        </p:nvSpPr>
        <p:spPr>
          <a:xfrm>
            <a:off x="9361714" y="0"/>
            <a:ext cx="2830286" cy="6858000"/>
          </a:xfrm>
          <a:prstGeom prst="rect">
            <a:avLst/>
          </a:prstGeom>
          <a:solidFill>
            <a:srgbClr val="2C3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内容占位符 2">
            <a:extLst>
              <a:ext uri="{FF2B5EF4-FFF2-40B4-BE49-F238E27FC236}">
                <a16:creationId xmlns:a16="http://schemas.microsoft.com/office/drawing/2014/main" id="{58190E31-0FC9-4DAE-B660-97157A465949}"/>
              </a:ext>
            </a:extLst>
          </p:cNvPr>
          <p:cNvSpPr>
            <a:spLocks noGrp="1"/>
          </p:cNvSpPr>
          <p:nvPr>
            <p:ph idx="1"/>
          </p:nvPr>
        </p:nvSpPr>
        <p:spPr>
          <a:xfrm>
            <a:off x="620874" y="1537524"/>
            <a:ext cx="8255696" cy="4550123"/>
          </a:xfrm>
        </p:spPr>
        <p:txBody>
          <a:bodyPr/>
          <a:lstStyle/>
          <a:p>
            <a:r>
              <a:rPr lang="zh-CN" altLang="zh-CN" b="1" dirty="0">
                <a:solidFill>
                  <a:schemeClr val="tx1">
                    <a:lumMod val="65000"/>
                    <a:lumOff val="35000"/>
                  </a:schemeClr>
                </a:solidFill>
              </a:rPr>
              <a:t>一．</a:t>
            </a:r>
            <a:r>
              <a:rPr lang="zh-CN" altLang="en-US" b="1" dirty="0">
                <a:solidFill>
                  <a:schemeClr val="tx1">
                    <a:lumMod val="65000"/>
                    <a:lumOff val="35000"/>
                  </a:schemeClr>
                </a:solidFill>
              </a:rPr>
              <a:t>结构冒险</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zh-CN" dirty="0">
                <a:solidFill>
                  <a:schemeClr val="tx1">
                    <a:lumMod val="65000"/>
                    <a:lumOff val="35000"/>
                  </a:schemeClr>
                </a:solidFill>
              </a:rPr>
              <a:t>二</a:t>
            </a:r>
            <a:r>
              <a:rPr lang="zh-CN" altLang="zh-CN" b="1" dirty="0">
                <a:solidFill>
                  <a:schemeClr val="tx1">
                    <a:lumMod val="65000"/>
                    <a:lumOff val="35000"/>
                  </a:schemeClr>
                </a:solidFill>
              </a:rPr>
              <a:t>．</a:t>
            </a:r>
            <a:r>
              <a:rPr lang="zh-CN" altLang="en-US" b="1" dirty="0">
                <a:solidFill>
                  <a:schemeClr val="tx1">
                    <a:lumMod val="65000"/>
                    <a:lumOff val="35000"/>
                  </a:schemeClr>
                </a:solidFill>
              </a:rPr>
              <a:t>数据冒险</a:t>
            </a:r>
            <a:endParaRPr lang="en-US" altLang="zh-CN" b="1" dirty="0">
              <a:solidFill>
                <a:schemeClr val="tx1">
                  <a:lumMod val="65000"/>
                  <a:lumOff val="35000"/>
                </a:schemeClr>
              </a:solidFill>
            </a:endParaRPr>
          </a:p>
          <a:p>
            <a:endParaRPr lang="en-US" altLang="zh-CN" b="1" dirty="0">
              <a:solidFill>
                <a:schemeClr val="tx1">
                  <a:lumMod val="65000"/>
                  <a:lumOff val="35000"/>
                </a:schemeClr>
              </a:solidFill>
            </a:endParaRPr>
          </a:p>
          <a:p>
            <a:r>
              <a:rPr lang="zh-CN" altLang="zh-CN" dirty="0">
                <a:solidFill>
                  <a:schemeClr val="tx1">
                    <a:lumMod val="65000"/>
                    <a:lumOff val="35000"/>
                  </a:schemeClr>
                </a:solidFill>
              </a:rPr>
              <a:t>二</a:t>
            </a:r>
            <a:r>
              <a:rPr lang="zh-CN" altLang="zh-CN" b="1" dirty="0">
                <a:solidFill>
                  <a:schemeClr val="tx1">
                    <a:lumMod val="65000"/>
                    <a:lumOff val="35000"/>
                  </a:schemeClr>
                </a:solidFill>
              </a:rPr>
              <a:t>．</a:t>
            </a:r>
            <a:r>
              <a:rPr lang="zh-CN" altLang="en-US" b="1" dirty="0">
                <a:solidFill>
                  <a:schemeClr val="tx1">
                    <a:lumMod val="65000"/>
                    <a:lumOff val="35000"/>
                  </a:schemeClr>
                </a:solidFill>
              </a:rPr>
              <a:t>控制冒险</a:t>
            </a:r>
            <a:endParaRPr lang="zh-CN" altLang="zh-CN" dirty="0">
              <a:solidFill>
                <a:schemeClr val="tx1">
                  <a:lumMod val="65000"/>
                  <a:lumOff val="35000"/>
                </a:schemeClr>
              </a:solidFill>
            </a:endParaRPr>
          </a:p>
        </p:txBody>
      </p:sp>
      <p:sp>
        <p:nvSpPr>
          <p:cNvPr id="16" name="矩形: 圆角 15">
            <a:extLst>
              <a:ext uri="{FF2B5EF4-FFF2-40B4-BE49-F238E27FC236}">
                <a16:creationId xmlns:a16="http://schemas.microsoft.com/office/drawing/2014/main" id="{FA8674EE-5656-43C2-9036-2BF55235827D}"/>
              </a:ext>
            </a:extLst>
          </p:cNvPr>
          <p:cNvSpPr/>
          <p:nvPr/>
        </p:nvSpPr>
        <p:spPr>
          <a:xfrm>
            <a:off x="9382730" y="1677943"/>
            <a:ext cx="2830286" cy="965600"/>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我们通过数据前推，在译码执行模块设置多路选择器解决这个问题</a:t>
            </a:r>
          </a:p>
        </p:txBody>
      </p:sp>
      <p:sp>
        <p:nvSpPr>
          <p:cNvPr id="17" name="矩形: 圆角 16">
            <a:extLst>
              <a:ext uri="{FF2B5EF4-FFF2-40B4-BE49-F238E27FC236}">
                <a16:creationId xmlns:a16="http://schemas.microsoft.com/office/drawing/2014/main" id="{4A50B9CD-6E09-4179-AA21-67E3CF78153C}"/>
              </a:ext>
            </a:extLst>
          </p:cNvPr>
          <p:cNvSpPr/>
          <p:nvPr/>
        </p:nvSpPr>
        <p:spPr>
          <a:xfrm>
            <a:off x="9492626" y="2804661"/>
            <a:ext cx="2629589" cy="3758000"/>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加入延迟槽，并且在译码阶段判断下一条指令是否为跳转指令，如果是就直接取跳转目标地址。</a:t>
            </a:r>
            <a:endParaRPr lang="en-US" altLang="zh-CN" dirty="0"/>
          </a:p>
          <a:p>
            <a:pPr algn="ctr"/>
            <a:r>
              <a:rPr lang="zh-CN" altLang="en-US" dirty="0"/>
              <a:t>（分支预测的实现方法是建立一个历史跳转记录表来预测目标的跳转地址，我们考虑了，但是既然需要延迟槽，我们采用了上面的方法）</a:t>
            </a:r>
          </a:p>
        </p:txBody>
      </p:sp>
      <p:cxnSp>
        <p:nvCxnSpPr>
          <p:cNvPr id="18" name="直接连接符 17">
            <a:extLst>
              <a:ext uri="{FF2B5EF4-FFF2-40B4-BE49-F238E27FC236}">
                <a16:creationId xmlns:a16="http://schemas.microsoft.com/office/drawing/2014/main" id="{B6CA512B-A30D-47C8-BBB4-A7075CDB56DF}"/>
              </a:ext>
            </a:extLst>
          </p:cNvPr>
          <p:cNvCxnSpPr>
            <a:cxnSpLocks/>
          </p:cNvCxnSpPr>
          <p:nvPr/>
        </p:nvCxnSpPr>
        <p:spPr>
          <a:xfrm flipH="1" flipV="1">
            <a:off x="3093773" y="3812587"/>
            <a:ext cx="2219512" cy="78082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67D177B-D92D-4538-8D2A-CB4AC9FF8A6F}"/>
              </a:ext>
            </a:extLst>
          </p:cNvPr>
          <p:cNvCxnSpPr>
            <a:cxnSpLocks/>
          </p:cNvCxnSpPr>
          <p:nvPr/>
        </p:nvCxnSpPr>
        <p:spPr>
          <a:xfrm flipH="1">
            <a:off x="5313285" y="4593416"/>
            <a:ext cx="412502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2184F3B-557D-4873-8DC4-F10B222A515A}"/>
              </a:ext>
            </a:extLst>
          </p:cNvPr>
          <p:cNvSpPr txBox="1"/>
          <p:nvPr/>
        </p:nvSpPr>
        <p:spPr>
          <a:xfrm>
            <a:off x="5458400" y="3670104"/>
            <a:ext cx="3834795" cy="923330"/>
          </a:xfrm>
          <a:prstGeom prst="rect">
            <a:avLst/>
          </a:prstGeom>
          <a:noFill/>
        </p:spPr>
        <p:txBody>
          <a:bodyPr wrap="square" rtlCol="0">
            <a:spAutoFit/>
          </a:bodyPr>
          <a:lstStyle/>
          <a:p>
            <a:r>
              <a:rPr lang="zh-CN" altLang="en-US" b="1" dirty="0">
                <a:solidFill>
                  <a:schemeClr val="tx1">
                    <a:lumMod val="75000"/>
                    <a:lumOff val="25000"/>
                  </a:schemeClr>
                </a:solidFill>
              </a:rPr>
              <a:t>  跳转指令处于执行阶段时，其后进入流水线的两条指令说多余的，浪费了两个</a:t>
            </a:r>
            <a:r>
              <a:rPr lang="en-US" altLang="zh-CN" b="1" dirty="0">
                <a:solidFill>
                  <a:schemeClr val="tx1">
                    <a:lumMod val="75000"/>
                    <a:lumOff val="25000"/>
                  </a:schemeClr>
                </a:solidFill>
              </a:rPr>
              <a:t>CLOCK</a:t>
            </a:r>
            <a:endParaRPr lang="zh-CN" altLang="en-US" b="1" dirty="0">
              <a:solidFill>
                <a:schemeClr val="tx1">
                  <a:lumMod val="75000"/>
                  <a:lumOff val="25000"/>
                </a:schemeClr>
              </a:solidFill>
            </a:endParaRPr>
          </a:p>
        </p:txBody>
      </p:sp>
      <p:sp>
        <p:nvSpPr>
          <p:cNvPr id="27" name="文本框 26">
            <a:extLst>
              <a:ext uri="{FF2B5EF4-FFF2-40B4-BE49-F238E27FC236}">
                <a16:creationId xmlns:a16="http://schemas.microsoft.com/office/drawing/2014/main" id="{3F786A8A-E467-4FCC-B32F-972D5A95711F}"/>
              </a:ext>
            </a:extLst>
          </p:cNvPr>
          <p:cNvSpPr txBox="1"/>
          <p:nvPr/>
        </p:nvSpPr>
        <p:spPr>
          <a:xfrm>
            <a:off x="5440243" y="1556400"/>
            <a:ext cx="3921471" cy="646331"/>
          </a:xfrm>
          <a:prstGeom prst="rect">
            <a:avLst/>
          </a:prstGeom>
          <a:noFill/>
        </p:spPr>
        <p:txBody>
          <a:bodyPr wrap="square" rtlCol="0">
            <a:spAutoFit/>
          </a:bodyPr>
          <a:lstStyle/>
          <a:p>
            <a:r>
              <a:rPr lang="zh-CN" altLang="en-US" b="1" dirty="0">
                <a:solidFill>
                  <a:schemeClr val="tx1">
                    <a:lumMod val="75000"/>
                    <a:lumOff val="25000"/>
                  </a:schemeClr>
                </a:solidFill>
              </a:rPr>
              <a:t>  如之前的指令改变了寄存器的内容，导致之后的指令取值不是最新</a:t>
            </a:r>
          </a:p>
        </p:txBody>
      </p:sp>
      <p:cxnSp>
        <p:nvCxnSpPr>
          <p:cNvPr id="41" name="直接连接符 40">
            <a:extLst>
              <a:ext uri="{FF2B5EF4-FFF2-40B4-BE49-F238E27FC236}">
                <a16:creationId xmlns:a16="http://schemas.microsoft.com/office/drawing/2014/main" id="{EA716DA7-C7E0-4533-A4FA-BDE2ABE98CC8}"/>
              </a:ext>
            </a:extLst>
          </p:cNvPr>
          <p:cNvCxnSpPr>
            <a:cxnSpLocks/>
          </p:cNvCxnSpPr>
          <p:nvPr/>
        </p:nvCxnSpPr>
        <p:spPr>
          <a:xfrm flipH="1">
            <a:off x="3093773" y="2261726"/>
            <a:ext cx="1261214" cy="54293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49969C4A-6BEB-4F40-A2AF-98F57FAA3695}"/>
              </a:ext>
            </a:extLst>
          </p:cNvPr>
          <p:cNvCxnSpPr>
            <a:cxnSpLocks/>
          </p:cNvCxnSpPr>
          <p:nvPr/>
        </p:nvCxnSpPr>
        <p:spPr>
          <a:xfrm flipH="1">
            <a:off x="4354988" y="2261726"/>
            <a:ext cx="5006726"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97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41"/>
                                        </p:tgtEl>
                                      </p:cBhvr>
                                    </p:animEffect>
                                    <p:set>
                                      <p:cBhvr>
                                        <p:cTn id="21" dur="1" fill="hold">
                                          <p:stCondLst>
                                            <p:cond delay="499"/>
                                          </p:stCondLst>
                                        </p:cTn>
                                        <p:tgtEl>
                                          <p:spTgt spid="4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44"/>
                                        </p:tgtEl>
                                      </p:cBhvr>
                                    </p:animEffect>
                                    <p:set>
                                      <p:cBhvr>
                                        <p:cTn id="24" dur="1" fill="hold">
                                          <p:stCondLst>
                                            <p:cond delay="499"/>
                                          </p:stCondLst>
                                        </p:cTn>
                                        <p:tgtEl>
                                          <p:spTgt spid="4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6"/>
                                        </p:tgtEl>
                                      </p:cBhvr>
                                    </p:animEffect>
                                    <p:set>
                                      <p:cBhvr>
                                        <p:cTn id="30" dur="1" fill="hold">
                                          <p:stCondLst>
                                            <p:cond delay="499"/>
                                          </p:stCondLst>
                                        </p:cTn>
                                        <p:tgtEl>
                                          <p:spTgt spid="16"/>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25" grpId="0"/>
      <p:bldP spid="27" grpId="0"/>
      <p:bldP spid="2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412841BA-E5B7-4259-A278-06631A70999A}"/>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98000"/>
                    </a14:imgEffect>
                    <a14:imgEffect>
                      <a14:colorTemperature colorTemp="7618"/>
                    </a14:imgEffect>
                    <a14:imgEffect>
                      <a14:saturation sat="66000"/>
                    </a14:imgEffect>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399290" y="1583609"/>
            <a:ext cx="3674794" cy="3410255"/>
          </a:xfrm>
          <a:prstGeom prst="rect">
            <a:avLst/>
          </a:prstGeom>
          <a:noFill/>
          <a:ln>
            <a:solidFill>
              <a:schemeClr val="bg1"/>
            </a:solidFill>
          </a:ln>
          <a:effectLst>
            <a:glow>
              <a:schemeClr val="accent1"/>
            </a:glow>
            <a:outerShdw blurRad="50800" dist="139700" dir="5400000" algn="ctr" rotWithShape="0">
              <a:schemeClr val="bg1"/>
            </a:outerShdw>
            <a:reflection stA="99000" endPos="13000" dist="50800" dir="5400000" sy="-100000" algn="bl" rotWithShape="0"/>
          </a:effectLst>
        </p:spPr>
      </p:pic>
      <p:sp>
        <p:nvSpPr>
          <p:cNvPr id="4" name="矩形 3">
            <a:extLst>
              <a:ext uri="{FF2B5EF4-FFF2-40B4-BE49-F238E27FC236}">
                <a16:creationId xmlns:a16="http://schemas.microsoft.com/office/drawing/2014/main" id="{00DA0E96-C939-4D92-BA1A-B9C0C8EBC1AD}"/>
              </a:ext>
            </a:extLst>
          </p:cNvPr>
          <p:cNvSpPr/>
          <p:nvPr/>
        </p:nvSpPr>
        <p:spPr>
          <a:xfrm>
            <a:off x="9361714" y="-26126"/>
            <a:ext cx="2830286" cy="6884126"/>
          </a:xfrm>
          <a:prstGeom prst="rect">
            <a:avLst/>
          </a:prstGeom>
          <a:solidFill>
            <a:srgbClr val="2C3E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a:extLst>
              <a:ext uri="{FF2B5EF4-FFF2-40B4-BE49-F238E27FC236}">
                <a16:creationId xmlns:a16="http://schemas.microsoft.com/office/drawing/2014/main" id="{8990AED8-14F6-4BAB-AE8D-80AC85802D65}"/>
              </a:ext>
            </a:extLst>
          </p:cNvPr>
          <p:cNvCxnSpPr>
            <a:cxnSpLocks/>
          </p:cNvCxnSpPr>
          <p:nvPr/>
        </p:nvCxnSpPr>
        <p:spPr>
          <a:xfrm>
            <a:off x="5353050" y="2086751"/>
            <a:ext cx="405235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CBEC8D57-D84A-45EE-86A7-0098733E6C90}"/>
              </a:ext>
            </a:extLst>
          </p:cNvPr>
          <p:cNvSpPr/>
          <p:nvPr/>
        </p:nvSpPr>
        <p:spPr>
          <a:xfrm>
            <a:off x="9487372" y="782640"/>
            <a:ext cx="2655534" cy="732920"/>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 name="矩形: 圆角 20">
            <a:extLst>
              <a:ext uri="{FF2B5EF4-FFF2-40B4-BE49-F238E27FC236}">
                <a16:creationId xmlns:a16="http://schemas.microsoft.com/office/drawing/2014/main" id="{F7BC9A7A-59BE-48AA-9D2E-0B0E8D2909C8}"/>
              </a:ext>
            </a:extLst>
          </p:cNvPr>
          <p:cNvSpPr/>
          <p:nvPr/>
        </p:nvSpPr>
        <p:spPr>
          <a:xfrm>
            <a:off x="9443683" y="1641812"/>
            <a:ext cx="2617252" cy="963256"/>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7" name="组合 6">
            <a:extLst>
              <a:ext uri="{FF2B5EF4-FFF2-40B4-BE49-F238E27FC236}">
                <a16:creationId xmlns:a16="http://schemas.microsoft.com/office/drawing/2014/main" id="{EEB3F85F-B3DC-4C19-A55B-89CC6E3C5552}"/>
              </a:ext>
            </a:extLst>
          </p:cNvPr>
          <p:cNvGrpSpPr/>
          <p:nvPr/>
        </p:nvGrpSpPr>
        <p:grpSpPr>
          <a:xfrm>
            <a:off x="0" y="-26126"/>
            <a:ext cx="3507446" cy="913054"/>
            <a:chOff x="0" y="-26126"/>
            <a:chExt cx="3507446" cy="913054"/>
          </a:xfrm>
        </p:grpSpPr>
        <p:sp>
          <p:nvSpPr>
            <p:cNvPr id="8" name="矩形 7">
              <a:extLst>
                <a:ext uri="{FF2B5EF4-FFF2-40B4-BE49-F238E27FC236}">
                  <a16:creationId xmlns:a16="http://schemas.microsoft.com/office/drawing/2014/main" id="{3DEBFF58-5EA5-490C-B9AF-7E989B2EA4E3}"/>
                </a:ext>
              </a:extLst>
            </p:cNvPr>
            <p:cNvSpPr/>
            <p:nvPr/>
          </p:nvSpPr>
          <p:spPr>
            <a:xfrm>
              <a:off x="0" y="-26126"/>
              <a:ext cx="3507446" cy="913054"/>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7BDE34D-A1A2-4584-A9DD-D6B82D490D0F}"/>
                </a:ext>
              </a:extLst>
            </p:cNvPr>
            <p:cNvSpPr txBox="1"/>
            <p:nvPr/>
          </p:nvSpPr>
          <p:spPr>
            <a:xfrm>
              <a:off x="0" y="190557"/>
              <a:ext cx="3507446"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三、</a:t>
              </a:r>
              <a:r>
                <a:rPr lang="en-US" altLang="zh-CN" sz="1600" b="1" dirty="0" err="1">
                  <a:solidFill>
                    <a:schemeClr val="bg1"/>
                  </a:solidFill>
                  <a:latin typeface="微软雅黑" panose="020B0503020204020204" pitchFamily="34" charset="-122"/>
                  <a:ea typeface="微软雅黑" panose="020B0503020204020204" pitchFamily="34" charset="-122"/>
                </a:rPr>
                <a:t>WeDo</a:t>
              </a:r>
              <a:r>
                <a:rPr lang="zh-CN" altLang="en-US" sz="2400" b="1" dirty="0">
                  <a:solidFill>
                    <a:schemeClr val="bg1"/>
                  </a:solidFill>
                  <a:latin typeface="微软雅黑" panose="020B0503020204020204" pitchFamily="34" charset="-122"/>
                  <a:ea typeface="微软雅黑" panose="020B0503020204020204" pitchFamily="34" charset="-122"/>
                </a:rPr>
                <a:t>失败史</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展望</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
        <p:nvSpPr>
          <p:cNvPr id="18" name="矩形: 圆角 17">
            <a:extLst>
              <a:ext uri="{FF2B5EF4-FFF2-40B4-BE49-F238E27FC236}">
                <a16:creationId xmlns:a16="http://schemas.microsoft.com/office/drawing/2014/main" id="{AEDC0B2F-0A6B-4DE1-B5A6-5C3F1F123D9E}"/>
              </a:ext>
            </a:extLst>
          </p:cNvPr>
          <p:cNvSpPr/>
          <p:nvPr/>
        </p:nvSpPr>
        <p:spPr>
          <a:xfrm>
            <a:off x="9356308" y="2766046"/>
            <a:ext cx="2830286" cy="432620"/>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2" name="内容占位符 2">
            <a:extLst>
              <a:ext uri="{FF2B5EF4-FFF2-40B4-BE49-F238E27FC236}">
                <a16:creationId xmlns:a16="http://schemas.microsoft.com/office/drawing/2014/main" id="{7103180E-D4B4-43B6-8004-9844D54AEB0E}"/>
              </a:ext>
            </a:extLst>
          </p:cNvPr>
          <p:cNvSpPr>
            <a:spLocks noGrp="1"/>
          </p:cNvSpPr>
          <p:nvPr>
            <p:ph idx="1"/>
          </p:nvPr>
        </p:nvSpPr>
        <p:spPr>
          <a:xfrm>
            <a:off x="464844" y="1788047"/>
            <a:ext cx="5135974" cy="1542512"/>
          </a:xfrm>
        </p:spPr>
        <p:txBody>
          <a:bodyPr>
            <a:normAutofit fontScale="92500"/>
          </a:bodyPr>
          <a:lstStyle/>
          <a:p>
            <a:pPr marL="0" indent="0">
              <a:buNone/>
            </a:pPr>
            <a:r>
              <a:rPr lang="zh-CN" altLang="en-US" sz="2000" b="1" dirty="0">
                <a:solidFill>
                  <a:schemeClr val="tx1">
                    <a:lumMod val="65000"/>
                    <a:lumOff val="35000"/>
                  </a:schemeClr>
                </a:solidFill>
              </a:rPr>
              <a:t>（</a:t>
            </a:r>
            <a:r>
              <a:rPr lang="en-US" altLang="zh-CN" sz="2000" b="1" dirty="0" err="1">
                <a:solidFill>
                  <a:schemeClr val="tx1">
                    <a:lumMod val="65000"/>
                    <a:lumOff val="35000"/>
                  </a:schemeClr>
                </a:solidFill>
              </a:rPr>
              <a:t>pmon</a:t>
            </a:r>
            <a:r>
              <a:rPr lang="zh-CN" altLang="en-US" sz="2000" b="1" dirty="0">
                <a:solidFill>
                  <a:schemeClr val="tx1">
                    <a:lumMod val="65000"/>
                    <a:lumOff val="35000"/>
                  </a:schemeClr>
                </a:solidFill>
              </a:rPr>
              <a:t>已经上去的，较为简单，完备的闭合</a:t>
            </a:r>
            <a:r>
              <a:rPr lang="en-US" altLang="zh-CN" sz="2000" b="1" dirty="0">
                <a:solidFill>
                  <a:schemeClr val="tx1">
                    <a:lumMod val="65000"/>
                    <a:lumOff val="35000"/>
                  </a:schemeClr>
                </a:solidFill>
              </a:rPr>
              <a:t>soc</a:t>
            </a:r>
            <a:r>
              <a:rPr lang="zh-CN" altLang="en-US" sz="2000" b="1" dirty="0">
                <a:solidFill>
                  <a:schemeClr val="tx1">
                    <a:lumMod val="65000"/>
                    <a:lumOff val="35000"/>
                  </a:schemeClr>
                </a:solidFill>
              </a:rPr>
              <a:t>就行</a:t>
            </a:r>
            <a:r>
              <a:rPr lang="en-US" altLang="zh-CN" sz="2000" b="1" dirty="0">
                <a:solidFill>
                  <a:schemeClr val="tx1">
                    <a:lumMod val="65000"/>
                    <a:lumOff val="35000"/>
                  </a:schemeClr>
                </a:solidFill>
              </a:rPr>
              <a:t>&lt;</a:t>
            </a:r>
            <a:r>
              <a:rPr lang="zh-CN" altLang="en-US" sz="2000" b="1" dirty="0">
                <a:solidFill>
                  <a:schemeClr val="tx1">
                    <a:lumMod val="65000"/>
                    <a:lumOff val="35000"/>
                  </a:schemeClr>
                </a:solidFill>
              </a:rPr>
              <a:t>看到其余大学有提及的</a:t>
            </a:r>
            <a:r>
              <a:rPr lang="en-US" altLang="zh-CN" sz="2000" b="1" dirty="0">
                <a:solidFill>
                  <a:schemeClr val="tx1">
                    <a:lumMod val="65000"/>
                    <a:lumOff val="35000"/>
                  </a:schemeClr>
                </a:solidFill>
              </a:rPr>
              <a:t>&gt;</a:t>
            </a:r>
            <a:r>
              <a:rPr lang="en-US" altLang="zh-CN" sz="2000" b="1" dirty="0" err="1">
                <a:solidFill>
                  <a:schemeClr val="tx1">
                    <a:lumMod val="65000"/>
                    <a:lumOff val="35000"/>
                  </a:schemeClr>
                </a:solidFill>
              </a:rPr>
              <a:t>pmon</a:t>
            </a:r>
            <a:r>
              <a:rPr lang="zh-CN" altLang="en-US" sz="2000" b="1" dirty="0">
                <a:solidFill>
                  <a:schemeClr val="tx1">
                    <a:lumMod val="65000"/>
                    <a:lumOff val="35000"/>
                  </a:schemeClr>
                </a:solidFill>
              </a:rPr>
              <a:t>串口命令行我们当然已经实现，但是操作系统失败了，</a:t>
            </a:r>
            <a:r>
              <a:rPr lang="en-US" altLang="zh-CN" sz="2000" b="1" dirty="0" err="1">
                <a:solidFill>
                  <a:schemeClr val="tx1">
                    <a:lumMod val="65000"/>
                    <a:lumOff val="35000"/>
                  </a:schemeClr>
                </a:solidFill>
              </a:rPr>
              <a:t>pmon</a:t>
            </a:r>
            <a:r>
              <a:rPr lang="zh-CN" altLang="en-US" sz="2000" b="1" dirty="0">
                <a:solidFill>
                  <a:schemeClr val="tx1">
                    <a:lumMod val="65000"/>
                    <a:lumOff val="35000"/>
                  </a:schemeClr>
                </a:solidFill>
              </a:rPr>
              <a:t>只是一个引导程序所以我们实际上并没有任何可以展示的而且酷炫的东西）</a:t>
            </a:r>
            <a:endParaRPr lang="en-US" altLang="zh-CN" sz="2000" dirty="0">
              <a:solidFill>
                <a:schemeClr val="tx1">
                  <a:lumMod val="65000"/>
                  <a:lumOff val="35000"/>
                </a:schemeClr>
              </a:solidFill>
            </a:endParaRPr>
          </a:p>
        </p:txBody>
      </p:sp>
      <p:sp>
        <p:nvSpPr>
          <p:cNvPr id="23" name="矩形: 圆角 22">
            <a:extLst>
              <a:ext uri="{FF2B5EF4-FFF2-40B4-BE49-F238E27FC236}">
                <a16:creationId xmlns:a16="http://schemas.microsoft.com/office/drawing/2014/main" id="{71CCAB53-6F82-474D-9E2F-B229530C59FC}"/>
              </a:ext>
            </a:extLst>
          </p:cNvPr>
          <p:cNvSpPr/>
          <p:nvPr/>
        </p:nvSpPr>
        <p:spPr>
          <a:xfrm>
            <a:off x="9356308" y="3295121"/>
            <a:ext cx="2830286" cy="432620"/>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4" name="内容占位符 2">
            <a:extLst>
              <a:ext uri="{FF2B5EF4-FFF2-40B4-BE49-F238E27FC236}">
                <a16:creationId xmlns:a16="http://schemas.microsoft.com/office/drawing/2014/main" id="{7F1698BE-844F-4505-B4A4-7A0E1514BB09}"/>
              </a:ext>
            </a:extLst>
          </p:cNvPr>
          <p:cNvSpPr txBox="1">
            <a:spLocks/>
          </p:cNvSpPr>
          <p:nvPr/>
        </p:nvSpPr>
        <p:spPr>
          <a:xfrm>
            <a:off x="419128" y="4429568"/>
            <a:ext cx="5343960" cy="1009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b="1" dirty="0">
                <a:solidFill>
                  <a:schemeClr val="tx1">
                    <a:lumMod val="65000"/>
                    <a:lumOff val="35000"/>
                  </a:schemeClr>
                </a:solidFill>
              </a:rPr>
              <a:t>正点原子的一款</a:t>
            </a:r>
            <a:r>
              <a:rPr lang="en-US" altLang="zh-CN" sz="1800" b="1" dirty="0">
                <a:solidFill>
                  <a:schemeClr val="tx1">
                    <a:lumMod val="65000"/>
                    <a:lumOff val="35000"/>
                  </a:schemeClr>
                </a:solidFill>
              </a:rPr>
              <a:t>4.3’</a:t>
            </a:r>
            <a:r>
              <a:rPr lang="zh-CN" altLang="en-US" sz="1800" b="1" dirty="0">
                <a:solidFill>
                  <a:schemeClr val="tx1">
                    <a:lumMod val="65000"/>
                    <a:lumOff val="35000"/>
                  </a:schemeClr>
                </a:solidFill>
              </a:rPr>
              <a:t>电容触摸屏，平时</a:t>
            </a:r>
            <a:r>
              <a:rPr lang="en-US" altLang="zh-CN" sz="1800" b="1" dirty="0">
                <a:solidFill>
                  <a:schemeClr val="tx1">
                    <a:lumMod val="65000"/>
                    <a:lumOff val="35000"/>
                  </a:schemeClr>
                </a:solidFill>
              </a:rPr>
              <a:t>ARM</a:t>
            </a:r>
            <a:r>
              <a:rPr lang="zh-CN" altLang="en-US" sz="1800" b="1" dirty="0">
                <a:solidFill>
                  <a:schemeClr val="tx1">
                    <a:lumMod val="65000"/>
                    <a:lumOff val="35000"/>
                  </a:schemeClr>
                </a:solidFill>
              </a:rPr>
              <a:t>用</a:t>
            </a:r>
            <a:r>
              <a:rPr lang="en-US" altLang="zh-CN" sz="1800" b="1" dirty="0">
                <a:solidFill>
                  <a:schemeClr val="tx1">
                    <a:lumMod val="65000"/>
                    <a:lumOff val="35000"/>
                  </a:schemeClr>
                </a:solidFill>
              </a:rPr>
              <a:t>MCU</a:t>
            </a:r>
            <a:r>
              <a:rPr lang="zh-CN" altLang="en-US" sz="1800" b="1" dirty="0">
                <a:solidFill>
                  <a:schemeClr val="tx1">
                    <a:lumMod val="65000"/>
                    <a:lumOff val="35000"/>
                  </a:schemeClr>
                </a:solidFill>
              </a:rPr>
              <a:t>模式的液晶屏转到</a:t>
            </a:r>
            <a:r>
              <a:rPr lang="en-US" altLang="zh-CN" sz="1800" b="1" dirty="0">
                <a:solidFill>
                  <a:schemeClr val="tx1">
                    <a:lumMod val="65000"/>
                    <a:lumOff val="35000"/>
                  </a:schemeClr>
                </a:solidFill>
              </a:rPr>
              <a:t>FPGA</a:t>
            </a:r>
            <a:r>
              <a:rPr lang="zh-CN" altLang="en-US" sz="1800" b="1" dirty="0">
                <a:solidFill>
                  <a:schemeClr val="tx1">
                    <a:lumMod val="65000"/>
                    <a:lumOff val="35000"/>
                  </a:schemeClr>
                </a:solidFill>
              </a:rPr>
              <a:t>，操作系统换方向时间太短，转换时序未处理完毕。板卡集成</a:t>
            </a:r>
            <a:r>
              <a:rPr lang="en-US" altLang="zh-CN" sz="1800" b="1" dirty="0">
                <a:solidFill>
                  <a:schemeClr val="tx1">
                    <a:lumMod val="65000"/>
                    <a:lumOff val="35000"/>
                  </a:schemeClr>
                </a:solidFill>
              </a:rPr>
              <a:t>LCD</a:t>
            </a:r>
            <a:r>
              <a:rPr lang="zh-CN" altLang="en-US" sz="1800" b="1" dirty="0">
                <a:solidFill>
                  <a:schemeClr val="tx1">
                    <a:lumMod val="65000"/>
                    <a:lumOff val="35000"/>
                  </a:schemeClr>
                </a:solidFill>
              </a:rPr>
              <a:t>比</a:t>
            </a:r>
            <a:r>
              <a:rPr lang="en-US" altLang="zh-CN" sz="1800" b="1" dirty="0">
                <a:solidFill>
                  <a:schemeClr val="tx1">
                    <a:lumMod val="65000"/>
                    <a:lumOff val="35000"/>
                  </a:schemeClr>
                </a:solidFill>
              </a:rPr>
              <a:t>FPGA</a:t>
            </a:r>
            <a:r>
              <a:rPr lang="zh-CN" altLang="en-US" sz="1800" b="1" dirty="0">
                <a:solidFill>
                  <a:schemeClr val="tx1">
                    <a:lumMod val="65000"/>
                    <a:lumOff val="35000"/>
                  </a:schemeClr>
                </a:solidFill>
              </a:rPr>
              <a:t>通常用的</a:t>
            </a:r>
            <a:r>
              <a:rPr lang="en-US" altLang="zh-CN" sz="1800" b="1" dirty="0">
                <a:solidFill>
                  <a:schemeClr val="tx1">
                    <a:lumMod val="65000"/>
                    <a:lumOff val="35000"/>
                  </a:schemeClr>
                </a:solidFill>
              </a:rPr>
              <a:t>RGB</a:t>
            </a:r>
            <a:r>
              <a:rPr lang="zh-CN" altLang="en-US" sz="1800" b="1" dirty="0">
                <a:solidFill>
                  <a:schemeClr val="tx1">
                    <a:lumMod val="65000"/>
                    <a:lumOff val="35000"/>
                  </a:schemeClr>
                </a:solidFill>
              </a:rPr>
              <a:t>模式</a:t>
            </a:r>
            <a:r>
              <a:rPr lang="en-US" altLang="zh-CN" sz="1800" b="1" dirty="0">
                <a:solidFill>
                  <a:schemeClr val="tx1">
                    <a:lumMod val="65000"/>
                    <a:lumOff val="35000"/>
                  </a:schemeClr>
                </a:solidFill>
              </a:rPr>
              <a:t>Sync mode </a:t>
            </a:r>
            <a:r>
              <a:rPr lang="zh-CN" altLang="en-US" sz="1800" b="1" dirty="0">
                <a:solidFill>
                  <a:schemeClr val="tx1">
                    <a:lumMod val="65000"/>
                    <a:lumOff val="35000"/>
                  </a:schemeClr>
                </a:solidFill>
              </a:rPr>
              <a:t>的液晶屏难一些</a:t>
            </a:r>
            <a:endParaRPr lang="en-US" altLang="zh-CN" sz="1800" dirty="0">
              <a:solidFill>
                <a:schemeClr val="tx1">
                  <a:lumMod val="65000"/>
                  <a:lumOff val="35000"/>
                </a:schemeClr>
              </a:solidFill>
            </a:endParaRPr>
          </a:p>
        </p:txBody>
      </p:sp>
      <p:sp>
        <p:nvSpPr>
          <p:cNvPr id="25" name="内容占位符 2">
            <a:extLst>
              <a:ext uri="{FF2B5EF4-FFF2-40B4-BE49-F238E27FC236}">
                <a16:creationId xmlns:a16="http://schemas.microsoft.com/office/drawing/2014/main" id="{24BD5A23-ADD1-46C5-8CF7-DA2E354159B1}"/>
              </a:ext>
            </a:extLst>
          </p:cNvPr>
          <p:cNvSpPr txBox="1">
            <a:spLocks/>
          </p:cNvSpPr>
          <p:nvPr/>
        </p:nvSpPr>
        <p:spPr>
          <a:xfrm>
            <a:off x="559979" y="1053963"/>
            <a:ext cx="4913165" cy="7882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chemeClr val="tx1">
                    <a:lumMod val="65000"/>
                    <a:lumOff val="35000"/>
                  </a:schemeClr>
                </a:solidFill>
              </a:rPr>
              <a:t>CPU</a:t>
            </a:r>
            <a:r>
              <a:rPr lang="zh-CN" altLang="en-US" sz="1800" b="1" dirty="0">
                <a:solidFill>
                  <a:schemeClr val="tx1">
                    <a:lumMod val="65000"/>
                    <a:lumOff val="35000"/>
                  </a:schemeClr>
                </a:solidFill>
              </a:rPr>
              <a:t>代码复制</a:t>
            </a:r>
            <a:r>
              <a:rPr lang="en-US" altLang="zh-CN" sz="1800" b="1" dirty="0">
                <a:solidFill>
                  <a:schemeClr val="tx1">
                    <a:lumMod val="65000"/>
                    <a:lumOff val="35000"/>
                  </a:schemeClr>
                </a:solidFill>
              </a:rPr>
              <a:t>2X</a:t>
            </a:r>
            <a:r>
              <a:rPr lang="zh-CN" altLang="en-US" sz="1800" b="1" dirty="0">
                <a:solidFill>
                  <a:schemeClr val="tx1">
                    <a:lumMod val="65000"/>
                    <a:lumOff val="35000"/>
                  </a:schemeClr>
                </a:solidFill>
              </a:rPr>
              <a:t>，由于我们</a:t>
            </a:r>
            <a:r>
              <a:rPr lang="en-US" altLang="zh-CN" sz="1800" b="1" dirty="0">
                <a:solidFill>
                  <a:schemeClr val="tx1">
                    <a:lumMod val="65000"/>
                    <a:lumOff val="35000"/>
                  </a:schemeClr>
                </a:solidFill>
              </a:rPr>
              <a:t>AXI</a:t>
            </a:r>
            <a:r>
              <a:rPr lang="zh-CN" altLang="en-US" sz="1800" b="1">
                <a:solidFill>
                  <a:schemeClr val="tx1">
                    <a:lumMod val="65000"/>
                    <a:lumOff val="35000"/>
                  </a:schemeClr>
                </a:solidFill>
              </a:rPr>
              <a:t>有提前取指的简易</a:t>
            </a:r>
            <a:r>
              <a:rPr lang="zh-CN" altLang="en-US" sz="1800" b="1" dirty="0">
                <a:solidFill>
                  <a:schemeClr val="tx1">
                    <a:lumMod val="65000"/>
                    <a:lumOff val="35000"/>
                  </a:schemeClr>
                </a:solidFill>
              </a:rPr>
              <a:t>缓存，提前判断缓存中同样类型的操作</a:t>
            </a:r>
            <a:r>
              <a:rPr lang="en-US" altLang="zh-CN" sz="1800" b="1" dirty="0">
                <a:solidFill>
                  <a:schemeClr val="tx1">
                    <a:lumMod val="65000"/>
                    <a:lumOff val="35000"/>
                  </a:schemeClr>
                </a:solidFill>
              </a:rPr>
              <a:t>……</a:t>
            </a:r>
            <a:r>
              <a:rPr lang="en-US" altLang="zh-CN" sz="1800" b="1" dirty="0">
                <a:solidFill>
                  <a:schemeClr val="accent1">
                    <a:lumMod val="75000"/>
                  </a:schemeClr>
                </a:solidFill>
              </a:rPr>
              <a:t> </a:t>
            </a:r>
            <a:r>
              <a:rPr lang="en-US" altLang="zh-CN" sz="1800" b="1" dirty="0">
                <a:solidFill>
                  <a:srgbClr val="FF0000"/>
                </a:solidFill>
              </a:rPr>
              <a:t>1</a:t>
            </a:r>
            <a:r>
              <a:rPr lang="en-US" altLang="zh-CN" sz="1800" b="1" baseline="30000" dirty="0">
                <a:solidFill>
                  <a:srgbClr val="FF0000"/>
                </a:solidFill>
              </a:rPr>
              <a:t>ST</a:t>
            </a:r>
            <a:r>
              <a:rPr lang="en-US" altLang="zh-CN" sz="1800" b="1" baseline="30000" dirty="0">
                <a:solidFill>
                  <a:schemeClr val="accent1">
                    <a:lumMod val="75000"/>
                  </a:schemeClr>
                </a:solidFill>
              </a:rPr>
              <a:t> </a:t>
            </a:r>
            <a:r>
              <a:rPr lang="en-US" altLang="zh-CN" sz="1800" b="1" dirty="0">
                <a:solidFill>
                  <a:schemeClr val="tx1">
                    <a:lumMod val="65000"/>
                    <a:lumOff val="35000"/>
                  </a:schemeClr>
                </a:solidFill>
              </a:rPr>
              <a:t>CPU pc+8</a:t>
            </a:r>
            <a:r>
              <a:rPr lang="zh-CN" altLang="en-US" sz="1800" b="1" dirty="0">
                <a:solidFill>
                  <a:schemeClr val="tx1">
                    <a:lumMod val="65000"/>
                    <a:lumOff val="35000"/>
                  </a:schemeClr>
                </a:solidFill>
              </a:rPr>
              <a:t>跳过</a:t>
            </a:r>
            <a:r>
              <a:rPr lang="en-US" altLang="zh-CN" sz="1800" b="1" dirty="0">
                <a:solidFill>
                  <a:schemeClr val="accent1">
                    <a:lumMod val="75000"/>
                  </a:schemeClr>
                </a:solidFill>
              </a:rPr>
              <a:t> </a:t>
            </a:r>
            <a:r>
              <a:rPr lang="en-US" altLang="zh-CN" sz="1800" b="1" dirty="0">
                <a:solidFill>
                  <a:srgbClr val="FF0000"/>
                </a:solidFill>
              </a:rPr>
              <a:t>2</a:t>
            </a:r>
            <a:r>
              <a:rPr lang="en-US" altLang="zh-CN" sz="1800" b="1" baseline="30000" dirty="0">
                <a:solidFill>
                  <a:srgbClr val="FF0000"/>
                </a:solidFill>
              </a:rPr>
              <a:t>nd</a:t>
            </a:r>
            <a:r>
              <a:rPr lang="en-US" altLang="zh-CN" sz="1800" b="1" baseline="30000" dirty="0">
                <a:solidFill>
                  <a:schemeClr val="accent1">
                    <a:lumMod val="75000"/>
                  </a:schemeClr>
                </a:solidFill>
              </a:rPr>
              <a:t> </a:t>
            </a:r>
            <a:r>
              <a:rPr lang="en-US" altLang="zh-CN" sz="1800" b="1" dirty="0">
                <a:solidFill>
                  <a:schemeClr val="tx1">
                    <a:lumMod val="65000"/>
                    <a:lumOff val="35000"/>
                  </a:schemeClr>
                </a:solidFill>
              </a:rPr>
              <a:t>CPUpc+4</a:t>
            </a:r>
            <a:r>
              <a:rPr lang="zh-CN" altLang="en-US" sz="1800" b="1" dirty="0">
                <a:solidFill>
                  <a:schemeClr val="tx1">
                    <a:lumMod val="65000"/>
                    <a:lumOff val="35000"/>
                  </a:schemeClr>
                </a:solidFill>
              </a:rPr>
              <a:t>）</a:t>
            </a:r>
            <a:endParaRPr lang="en-US" altLang="zh-CN" sz="1800" dirty="0">
              <a:solidFill>
                <a:schemeClr val="tx1">
                  <a:lumMod val="65000"/>
                  <a:lumOff val="35000"/>
                </a:schemeClr>
              </a:solidFill>
            </a:endParaRPr>
          </a:p>
        </p:txBody>
      </p:sp>
      <p:cxnSp>
        <p:nvCxnSpPr>
          <p:cNvPr id="26" name="直接连接符 25">
            <a:extLst>
              <a:ext uri="{FF2B5EF4-FFF2-40B4-BE49-F238E27FC236}">
                <a16:creationId xmlns:a16="http://schemas.microsoft.com/office/drawing/2014/main" id="{1808CD56-1A82-421D-A6C7-30B5AE3F9808}"/>
              </a:ext>
            </a:extLst>
          </p:cNvPr>
          <p:cNvCxnSpPr>
            <a:cxnSpLocks/>
          </p:cNvCxnSpPr>
          <p:nvPr/>
        </p:nvCxnSpPr>
        <p:spPr>
          <a:xfrm>
            <a:off x="5473144" y="1114556"/>
            <a:ext cx="3975946"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8C92BB85-617D-4AE2-9410-05DA6AB0EB67}"/>
              </a:ext>
            </a:extLst>
          </p:cNvPr>
          <p:cNvSpPr/>
          <p:nvPr/>
        </p:nvSpPr>
        <p:spPr>
          <a:xfrm>
            <a:off x="9356308" y="3852608"/>
            <a:ext cx="2742910" cy="628454"/>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9" name="矩形: 圆角 28">
            <a:extLst>
              <a:ext uri="{FF2B5EF4-FFF2-40B4-BE49-F238E27FC236}">
                <a16:creationId xmlns:a16="http://schemas.microsoft.com/office/drawing/2014/main" id="{318DD371-9B72-433A-A87B-47695F6709A1}"/>
              </a:ext>
            </a:extLst>
          </p:cNvPr>
          <p:cNvSpPr/>
          <p:nvPr/>
        </p:nvSpPr>
        <p:spPr>
          <a:xfrm>
            <a:off x="9356308" y="4642497"/>
            <a:ext cx="2742910" cy="650373"/>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30" name="内容占位符 2">
            <a:extLst>
              <a:ext uri="{FF2B5EF4-FFF2-40B4-BE49-F238E27FC236}">
                <a16:creationId xmlns:a16="http://schemas.microsoft.com/office/drawing/2014/main" id="{EB1CCF87-640C-4132-93F5-64AAD391C2C7}"/>
              </a:ext>
            </a:extLst>
          </p:cNvPr>
          <p:cNvSpPr txBox="1">
            <a:spLocks/>
          </p:cNvSpPr>
          <p:nvPr/>
        </p:nvSpPr>
        <p:spPr>
          <a:xfrm>
            <a:off x="849923" y="1996084"/>
            <a:ext cx="4913165" cy="78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600" dirty="0">
              <a:solidFill>
                <a:schemeClr val="tx1">
                  <a:lumMod val="65000"/>
                  <a:lumOff val="35000"/>
                </a:schemeClr>
              </a:solidFill>
            </a:endParaRPr>
          </a:p>
        </p:txBody>
      </p:sp>
      <p:sp>
        <p:nvSpPr>
          <p:cNvPr id="13" name="矩形 12">
            <a:extLst>
              <a:ext uri="{FF2B5EF4-FFF2-40B4-BE49-F238E27FC236}">
                <a16:creationId xmlns:a16="http://schemas.microsoft.com/office/drawing/2014/main" id="{D4083EB0-152C-4DB4-AB9D-8BD6DC6B594D}"/>
              </a:ext>
            </a:extLst>
          </p:cNvPr>
          <p:cNvSpPr/>
          <p:nvPr/>
        </p:nvSpPr>
        <p:spPr>
          <a:xfrm>
            <a:off x="415750" y="3229238"/>
            <a:ext cx="5710498" cy="1200329"/>
          </a:xfrm>
          <a:prstGeom prst="rect">
            <a:avLst/>
          </a:prstGeom>
        </p:spPr>
        <p:txBody>
          <a:bodyPr wrap="square">
            <a:spAutoFit/>
          </a:bodyPr>
          <a:lstStyle/>
          <a:p>
            <a:r>
              <a:rPr lang="zh-CN" altLang="en-US" b="1" dirty="0">
                <a:solidFill>
                  <a:schemeClr val="tx1">
                    <a:lumMod val="65000"/>
                    <a:lumOff val="35000"/>
                  </a:schemeClr>
                </a:solidFill>
              </a:rPr>
              <a:t>译码级</a:t>
            </a:r>
            <a:r>
              <a:rPr lang="en-US" altLang="zh-CN" b="1" dirty="0">
                <a:solidFill>
                  <a:schemeClr val="tx1">
                    <a:lumMod val="65000"/>
                    <a:lumOff val="35000"/>
                  </a:schemeClr>
                </a:solidFill>
              </a:rPr>
              <a:t>&amp;</a:t>
            </a:r>
            <a:r>
              <a:rPr lang="zh-CN" altLang="en-US" b="1" dirty="0">
                <a:solidFill>
                  <a:schemeClr val="tx1">
                    <a:lumMod val="65000"/>
                    <a:lumOff val="35000"/>
                  </a:schemeClr>
                </a:solidFill>
              </a:rPr>
              <a:t>执行级中间加了选择级，把前面两级的多路选择器放到这一级，对要进入执行阶段</a:t>
            </a:r>
            <a:r>
              <a:rPr lang="en-US" altLang="zh-CN" b="1" dirty="0">
                <a:solidFill>
                  <a:schemeClr val="tx1">
                    <a:lumMod val="65000"/>
                    <a:lumOff val="35000"/>
                  </a:schemeClr>
                </a:solidFill>
              </a:rPr>
              <a:t>ALU</a:t>
            </a:r>
            <a:r>
              <a:rPr lang="zh-CN" altLang="en-US" b="1" dirty="0">
                <a:solidFill>
                  <a:schemeClr val="tx1">
                    <a:lumMod val="65000"/>
                    <a:lumOff val="35000"/>
                  </a:schemeClr>
                </a:solidFill>
              </a:rPr>
              <a:t>两个输入端口的运算数预选择来化解数据冲突，并且计算出转移指令的目标地址</a:t>
            </a:r>
            <a:endParaRPr lang="en-US" altLang="zh-CN" dirty="0">
              <a:solidFill>
                <a:schemeClr val="tx1">
                  <a:lumMod val="65000"/>
                  <a:lumOff val="35000"/>
                </a:schemeClr>
              </a:solidFill>
            </a:endParaRPr>
          </a:p>
        </p:txBody>
      </p:sp>
      <p:sp>
        <p:nvSpPr>
          <p:cNvPr id="32" name="矩形 31">
            <a:extLst>
              <a:ext uri="{FF2B5EF4-FFF2-40B4-BE49-F238E27FC236}">
                <a16:creationId xmlns:a16="http://schemas.microsoft.com/office/drawing/2014/main" id="{651491C1-79EA-478B-BC3B-39C851D95C57}"/>
              </a:ext>
            </a:extLst>
          </p:cNvPr>
          <p:cNvSpPr/>
          <p:nvPr/>
        </p:nvSpPr>
        <p:spPr>
          <a:xfrm>
            <a:off x="415750" y="5365209"/>
            <a:ext cx="4201502" cy="646331"/>
          </a:xfrm>
          <a:prstGeom prst="rect">
            <a:avLst/>
          </a:prstGeom>
        </p:spPr>
        <p:txBody>
          <a:bodyPr wrap="square">
            <a:spAutoFit/>
          </a:bodyPr>
          <a:lstStyle/>
          <a:p>
            <a:r>
              <a:rPr lang="zh-CN" altLang="en-US" b="1" dirty="0">
                <a:solidFill>
                  <a:schemeClr val="tx1">
                    <a:lumMod val="65000"/>
                    <a:lumOff val="35000"/>
                  </a:schemeClr>
                </a:solidFill>
              </a:rPr>
              <a:t>前面冒险处理已经基本解决了这个问题，再进行历史表的分支预测意义不大</a:t>
            </a:r>
            <a:endParaRPr lang="en-US" altLang="zh-CN" b="1" dirty="0">
              <a:solidFill>
                <a:schemeClr val="tx1">
                  <a:lumMod val="65000"/>
                  <a:lumOff val="35000"/>
                </a:schemeClr>
              </a:solidFill>
            </a:endParaRPr>
          </a:p>
        </p:txBody>
      </p:sp>
      <p:cxnSp>
        <p:nvCxnSpPr>
          <p:cNvPr id="40" name="直接连接符 39">
            <a:extLst>
              <a:ext uri="{FF2B5EF4-FFF2-40B4-BE49-F238E27FC236}">
                <a16:creationId xmlns:a16="http://schemas.microsoft.com/office/drawing/2014/main" id="{270A7C55-C205-4137-98E6-0DE5D8601506}"/>
              </a:ext>
            </a:extLst>
          </p:cNvPr>
          <p:cNvCxnSpPr>
            <a:cxnSpLocks/>
          </p:cNvCxnSpPr>
          <p:nvPr/>
        </p:nvCxnSpPr>
        <p:spPr>
          <a:xfrm flipV="1">
            <a:off x="5165489" y="1114556"/>
            <a:ext cx="307655" cy="227346"/>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F709CC8-70F9-47AB-A754-D9BA87CD5AB7}"/>
              </a:ext>
            </a:extLst>
          </p:cNvPr>
          <p:cNvCxnSpPr>
            <a:cxnSpLocks/>
          </p:cNvCxnSpPr>
          <p:nvPr/>
        </p:nvCxnSpPr>
        <p:spPr>
          <a:xfrm flipV="1">
            <a:off x="5952789" y="3024109"/>
            <a:ext cx="1121295" cy="70363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8B38216-224B-447A-B1B3-036C1B50960A}"/>
              </a:ext>
            </a:extLst>
          </p:cNvPr>
          <p:cNvCxnSpPr>
            <a:cxnSpLocks/>
          </p:cNvCxnSpPr>
          <p:nvPr/>
        </p:nvCxnSpPr>
        <p:spPr>
          <a:xfrm>
            <a:off x="7569843" y="3523749"/>
            <a:ext cx="1786465"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AF0655E2-DABA-4313-9255-FB211E1892C3}"/>
              </a:ext>
            </a:extLst>
          </p:cNvPr>
          <p:cNvCxnSpPr>
            <a:cxnSpLocks/>
          </p:cNvCxnSpPr>
          <p:nvPr/>
        </p:nvCxnSpPr>
        <p:spPr>
          <a:xfrm>
            <a:off x="7074084" y="3024109"/>
            <a:ext cx="2282224"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DEA2E9C3-C2D8-4B5D-A28F-19EC34737C73}"/>
              </a:ext>
            </a:extLst>
          </p:cNvPr>
          <p:cNvCxnSpPr>
            <a:cxnSpLocks/>
          </p:cNvCxnSpPr>
          <p:nvPr/>
        </p:nvCxnSpPr>
        <p:spPr>
          <a:xfrm flipV="1">
            <a:off x="5763088" y="3523749"/>
            <a:ext cx="1806755" cy="128837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04CC1BA4-1DBA-4749-BDBF-F52F017C82CC}"/>
              </a:ext>
            </a:extLst>
          </p:cNvPr>
          <p:cNvCxnSpPr>
            <a:cxnSpLocks/>
          </p:cNvCxnSpPr>
          <p:nvPr/>
        </p:nvCxnSpPr>
        <p:spPr>
          <a:xfrm>
            <a:off x="5868365" y="4243309"/>
            <a:ext cx="3487943"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6A3C0AD0-F287-4426-9373-6AEDB865CE51}"/>
              </a:ext>
            </a:extLst>
          </p:cNvPr>
          <p:cNvCxnSpPr>
            <a:cxnSpLocks/>
          </p:cNvCxnSpPr>
          <p:nvPr/>
        </p:nvCxnSpPr>
        <p:spPr>
          <a:xfrm flipV="1">
            <a:off x="4418421" y="4253219"/>
            <a:ext cx="1459948" cy="116720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49CA8540-DF33-4DC9-B162-F56E853F9DC8}"/>
              </a:ext>
            </a:extLst>
          </p:cNvPr>
          <p:cNvSpPr txBox="1"/>
          <p:nvPr/>
        </p:nvSpPr>
        <p:spPr>
          <a:xfrm>
            <a:off x="9574742" y="172770"/>
            <a:ext cx="2355132" cy="615553"/>
          </a:xfrm>
          <a:prstGeom prst="rect">
            <a:avLst/>
          </a:prstGeom>
          <a:noFill/>
        </p:spPr>
        <p:txBody>
          <a:bodyPr wrap="none" rtlCol="0">
            <a:spAutoFit/>
          </a:bodyPr>
          <a:lstStyle/>
          <a:p>
            <a:r>
              <a:rPr lang="en-US" altLang="zh-CN" sz="1600" dirty="0">
                <a:solidFill>
                  <a:schemeClr val="bg1"/>
                </a:solidFill>
              </a:rPr>
              <a:t>(</a:t>
            </a:r>
            <a:r>
              <a:rPr lang="zh-CN" altLang="en-US" sz="1600" dirty="0">
                <a:solidFill>
                  <a:schemeClr val="bg1"/>
                </a:solidFill>
              </a:rPr>
              <a:t>不成熟想法</a:t>
            </a:r>
            <a:r>
              <a:rPr lang="en-US" altLang="zh-CN" sz="1600" dirty="0">
                <a:solidFill>
                  <a:schemeClr val="bg1"/>
                </a:solidFill>
              </a:rPr>
              <a:t>)</a:t>
            </a:r>
            <a:r>
              <a:rPr lang="zh-CN" altLang="en-US" sz="1600" dirty="0">
                <a:solidFill>
                  <a:schemeClr val="bg1"/>
                </a:solidFill>
              </a:rPr>
              <a:t>指令计算器</a:t>
            </a:r>
          </a:p>
          <a:p>
            <a:endParaRPr lang="zh-CN" altLang="en-US" dirty="0"/>
          </a:p>
        </p:txBody>
      </p:sp>
      <p:sp>
        <p:nvSpPr>
          <p:cNvPr id="90" name="文本框 89">
            <a:extLst>
              <a:ext uri="{FF2B5EF4-FFF2-40B4-BE49-F238E27FC236}">
                <a16:creationId xmlns:a16="http://schemas.microsoft.com/office/drawing/2014/main" id="{075E0F24-9B02-4C25-920D-3E6CAE858588}"/>
              </a:ext>
            </a:extLst>
          </p:cNvPr>
          <p:cNvSpPr txBox="1"/>
          <p:nvPr/>
        </p:nvSpPr>
        <p:spPr>
          <a:xfrm>
            <a:off x="9351695" y="958636"/>
            <a:ext cx="2848857" cy="646331"/>
          </a:xfrm>
          <a:prstGeom prst="rect">
            <a:avLst/>
          </a:prstGeom>
          <a:noFill/>
        </p:spPr>
        <p:txBody>
          <a:bodyPr wrap="square" rtlCol="0">
            <a:spAutoFit/>
          </a:bodyPr>
          <a:lstStyle/>
          <a:p>
            <a:r>
              <a:rPr lang="zh-CN" altLang="en-US" dirty="0">
                <a:solidFill>
                  <a:schemeClr val="bg1"/>
                </a:solidFill>
              </a:rPr>
              <a:t>（“稚嫩“的想法）双核</a:t>
            </a:r>
            <a:r>
              <a:rPr lang="en-US" altLang="zh-CN" dirty="0">
                <a:solidFill>
                  <a:schemeClr val="bg1"/>
                </a:solidFill>
              </a:rPr>
              <a:t>CPU</a:t>
            </a:r>
            <a:endParaRPr lang="zh-CN" altLang="en-US" dirty="0">
              <a:solidFill>
                <a:schemeClr val="bg1"/>
              </a:solidFill>
            </a:endParaRPr>
          </a:p>
          <a:p>
            <a:endParaRPr lang="zh-CN" altLang="en-US" dirty="0"/>
          </a:p>
        </p:txBody>
      </p:sp>
      <p:sp>
        <p:nvSpPr>
          <p:cNvPr id="91" name="文本框 90">
            <a:extLst>
              <a:ext uri="{FF2B5EF4-FFF2-40B4-BE49-F238E27FC236}">
                <a16:creationId xmlns:a16="http://schemas.microsoft.com/office/drawing/2014/main" id="{8FD5DAD3-E289-43AC-8754-6273B1EE3BE0}"/>
              </a:ext>
            </a:extLst>
          </p:cNvPr>
          <p:cNvSpPr txBox="1"/>
          <p:nvPr/>
        </p:nvSpPr>
        <p:spPr>
          <a:xfrm>
            <a:off x="9540890" y="1701421"/>
            <a:ext cx="2461122" cy="1107996"/>
          </a:xfrm>
          <a:prstGeom prst="rect">
            <a:avLst/>
          </a:prstGeom>
          <a:noFill/>
        </p:spPr>
        <p:txBody>
          <a:bodyPr wrap="square" rtlCol="0">
            <a:spAutoFit/>
          </a:bodyPr>
          <a:lstStyle/>
          <a:p>
            <a:r>
              <a:rPr lang="zh-CN" altLang="en-US" sz="1600" dirty="0">
                <a:solidFill>
                  <a:schemeClr val="bg1"/>
                </a:solidFill>
              </a:rPr>
              <a:t>（失败的操作）卡在搭建操作系统</a:t>
            </a:r>
            <a:r>
              <a:rPr lang="en-US" altLang="zh-CN" sz="1600" dirty="0" err="1">
                <a:solidFill>
                  <a:schemeClr val="bg1"/>
                </a:solidFill>
              </a:rPr>
              <a:t>uCore</a:t>
            </a:r>
            <a:r>
              <a:rPr lang="en-US" altLang="zh-CN" sz="1600" dirty="0">
                <a:solidFill>
                  <a:schemeClr val="bg1"/>
                </a:solidFill>
              </a:rPr>
              <a:t>&amp;</a:t>
            </a:r>
            <a:r>
              <a:rPr lang="el-GR" altLang="zh-CN" sz="1600" dirty="0">
                <a:solidFill>
                  <a:schemeClr val="bg1"/>
                </a:solidFill>
              </a:rPr>
              <a:t>μ</a:t>
            </a:r>
            <a:r>
              <a:rPr lang="en-US" altLang="zh-CN" sz="1600" dirty="0">
                <a:solidFill>
                  <a:schemeClr val="bg1"/>
                </a:solidFill>
              </a:rPr>
              <a:t>C/OS III</a:t>
            </a:r>
            <a:r>
              <a:rPr lang="zh-CN" altLang="en-US" sz="1600" dirty="0">
                <a:solidFill>
                  <a:schemeClr val="bg1"/>
                </a:solidFill>
              </a:rPr>
              <a:t>更不用谈</a:t>
            </a:r>
            <a:r>
              <a:rPr lang="en-US" altLang="zh-CN" sz="1600" dirty="0" err="1">
                <a:solidFill>
                  <a:schemeClr val="bg1"/>
                </a:solidFill>
              </a:rPr>
              <a:t>emWin</a:t>
            </a:r>
            <a:endParaRPr lang="en-US" altLang="zh-CN" sz="1600" dirty="0">
              <a:solidFill>
                <a:schemeClr val="bg1"/>
              </a:solidFill>
            </a:endParaRPr>
          </a:p>
          <a:p>
            <a:endParaRPr lang="zh-CN" altLang="en-US" dirty="0"/>
          </a:p>
        </p:txBody>
      </p:sp>
      <p:sp>
        <p:nvSpPr>
          <p:cNvPr id="92" name="文本框 91">
            <a:extLst>
              <a:ext uri="{FF2B5EF4-FFF2-40B4-BE49-F238E27FC236}">
                <a16:creationId xmlns:a16="http://schemas.microsoft.com/office/drawing/2014/main" id="{05F3296D-90AB-4889-9DE0-E4F6629E41FF}"/>
              </a:ext>
            </a:extLst>
          </p:cNvPr>
          <p:cNvSpPr txBox="1"/>
          <p:nvPr/>
        </p:nvSpPr>
        <p:spPr>
          <a:xfrm>
            <a:off x="9361714" y="2851957"/>
            <a:ext cx="2830286" cy="338554"/>
          </a:xfrm>
          <a:prstGeom prst="rect">
            <a:avLst/>
          </a:prstGeom>
          <a:noFill/>
        </p:spPr>
        <p:txBody>
          <a:bodyPr wrap="square" rtlCol="0">
            <a:spAutoFit/>
          </a:bodyPr>
          <a:lstStyle/>
          <a:p>
            <a:r>
              <a:rPr lang="zh-CN" altLang="en-US" sz="1600" dirty="0">
                <a:solidFill>
                  <a:schemeClr val="bg1"/>
                </a:solidFill>
              </a:rPr>
              <a:t>（无必要性的操作）</a:t>
            </a:r>
            <a:r>
              <a:rPr lang="en-US" altLang="zh-CN" sz="1600" dirty="0">
                <a:solidFill>
                  <a:schemeClr val="bg1"/>
                </a:solidFill>
              </a:rPr>
              <a:t>6</a:t>
            </a:r>
            <a:r>
              <a:rPr lang="zh-CN" altLang="en-US" sz="1600" dirty="0">
                <a:solidFill>
                  <a:schemeClr val="bg1"/>
                </a:solidFill>
              </a:rPr>
              <a:t>级流水</a:t>
            </a:r>
          </a:p>
        </p:txBody>
      </p:sp>
      <p:sp>
        <p:nvSpPr>
          <p:cNvPr id="93" name="文本框 92">
            <a:extLst>
              <a:ext uri="{FF2B5EF4-FFF2-40B4-BE49-F238E27FC236}">
                <a16:creationId xmlns:a16="http://schemas.microsoft.com/office/drawing/2014/main" id="{E4EC3D56-CFC3-4FDC-A9EF-05E02C7B44FE}"/>
              </a:ext>
            </a:extLst>
          </p:cNvPr>
          <p:cNvSpPr txBox="1"/>
          <p:nvPr/>
        </p:nvSpPr>
        <p:spPr>
          <a:xfrm>
            <a:off x="10057686" y="3339184"/>
            <a:ext cx="1440860" cy="338554"/>
          </a:xfrm>
          <a:prstGeom prst="rect">
            <a:avLst/>
          </a:prstGeom>
          <a:noFill/>
        </p:spPr>
        <p:txBody>
          <a:bodyPr wrap="square" rtlCol="0">
            <a:spAutoFit/>
          </a:bodyPr>
          <a:lstStyle/>
          <a:p>
            <a:r>
              <a:rPr lang="en-US" altLang="zh-CN" sz="1600" dirty="0">
                <a:solidFill>
                  <a:schemeClr val="bg1"/>
                </a:solidFill>
              </a:rPr>
              <a:t>BUG</a:t>
            </a:r>
            <a:r>
              <a:rPr lang="zh-CN" altLang="en-US" sz="1600" dirty="0">
                <a:solidFill>
                  <a:schemeClr val="bg1"/>
                </a:solidFill>
              </a:rPr>
              <a:t>的液晶屏</a:t>
            </a:r>
          </a:p>
        </p:txBody>
      </p:sp>
      <p:sp>
        <p:nvSpPr>
          <p:cNvPr id="94" name="文本框 93">
            <a:extLst>
              <a:ext uri="{FF2B5EF4-FFF2-40B4-BE49-F238E27FC236}">
                <a16:creationId xmlns:a16="http://schemas.microsoft.com/office/drawing/2014/main" id="{92C52BEB-7558-4066-979F-BB4E84A6AFDE}"/>
              </a:ext>
            </a:extLst>
          </p:cNvPr>
          <p:cNvSpPr txBox="1"/>
          <p:nvPr/>
        </p:nvSpPr>
        <p:spPr>
          <a:xfrm>
            <a:off x="9301254" y="4002475"/>
            <a:ext cx="2742911" cy="338554"/>
          </a:xfrm>
          <a:prstGeom prst="rect">
            <a:avLst/>
          </a:prstGeom>
          <a:noFill/>
        </p:spPr>
        <p:txBody>
          <a:bodyPr wrap="square" rtlCol="0">
            <a:spAutoFit/>
          </a:bodyPr>
          <a:lstStyle/>
          <a:p>
            <a:r>
              <a:rPr lang="zh-CN" altLang="en-US" sz="1600" dirty="0">
                <a:solidFill>
                  <a:schemeClr val="bg1"/>
                </a:solidFill>
              </a:rPr>
              <a:t>（无必要的想法）分支预测</a:t>
            </a:r>
          </a:p>
        </p:txBody>
      </p:sp>
      <p:sp>
        <p:nvSpPr>
          <p:cNvPr id="96" name="文本框 95">
            <a:extLst>
              <a:ext uri="{FF2B5EF4-FFF2-40B4-BE49-F238E27FC236}">
                <a16:creationId xmlns:a16="http://schemas.microsoft.com/office/drawing/2014/main" id="{42851842-5618-4A7B-BD63-A8DF9D6129EA}"/>
              </a:ext>
            </a:extLst>
          </p:cNvPr>
          <p:cNvSpPr txBox="1"/>
          <p:nvPr/>
        </p:nvSpPr>
        <p:spPr>
          <a:xfrm>
            <a:off x="9933641" y="4810732"/>
            <a:ext cx="1769508" cy="338554"/>
          </a:xfrm>
          <a:prstGeom prst="rect">
            <a:avLst/>
          </a:prstGeom>
          <a:noFill/>
        </p:spPr>
        <p:txBody>
          <a:bodyPr wrap="square" rtlCol="0">
            <a:spAutoFit/>
          </a:bodyPr>
          <a:lstStyle/>
          <a:p>
            <a:r>
              <a:rPr lang="zh-CN" altLang="en-US" sz="1600" dirty="0">
                <a:solidFill>
                  <a:schemeClr val="bg1"/>
                </a:solidFill>
              </a:rPr>
              <a:t>展望</a:t>
            </a:r>
            <a:r>
              <a:rPr lang="en-US" altLang="zh-CN" sz="1600" dirty="0">
                <a:solidFill>
                  <a:schemeClr val="bg1"/>
                </a:solidFill>
              </a:rPr>
              <a:t>-BEST MAN</a:t>
            </a:r>
          </a:p>
        </p:txBody>
      </p:sp>
      <p:sp>
        <p:nvSpPr>
          <p:cNvPr id="97" name="矩形 96">
            <a:extLst>
              <a:ext uri="{FF2B5EF4-FFF2-40B4-BE49-F238E27FC236}">
                <a16:creationId xmlns:a16="http://schemas.microsoft.com/office/drawing/2014/main" id="{C9133BEA-FA62-43C6-86D2-F82A6C0444E1}"/>
              </a:ext>
            </a:extLst>
          </p:cNvPr>
          <p:cNvSpPr/>
          <p:nvPr/>
        </p:nvSpPr>
        <p:spPr>
          <a:xfrm>
            <a:off x="3265194" y="1822570"/>
            <a:ext cx="4730172" cy="369332"/>
          </a:xfrm>
          <a:prstGeom prst="rect">
            <a:avLst/>
          </a:prstGeom>
        </p:spPr>
        <p:txBody>
          <a:bodyPr wrap="square">
            <a:spAutoFit/>
          </a:bodyPr>
          <a:lstStyle/>
          <a:p>
            <a:r>
              <a:rPr lang="en-US" altLang="zh-CN" b="1" dirty="0">
                <a:solidFill>
                  <a:schemeClr val="tx1">
                    <a:lumMod val="65000"/>
                    <a:lumOff val="35000"/>
                  </a:schemeClr>
                </a:solidFill>
              </a:rPr>
              <a:t>BEST MAN -&gt;MIPS </a:t>
            </a:r>
            <a:r>
              <a:rPr lang="zh-CN" altLang="en-US" b="1" dirty="0">
                <a:solidFill>
                  <a:schemeClr val="tx1">
                    <a:lumMod val="65000"/>
                    <a:lumOff val="35000"/>
                  </a:schemeClr>
                </a:solidFill>
              </a:rPr>
              <a:t>官方手册 </a:t>
            </a:r>
            <a:r>
              <a:rPr lang="en-US" altLang="zh-CN" b="1" dirty="0">
                <a:solidFill>
                  <a:schemeClr val="tx1">
                    <a:lumMod val="65000"/>
                    <a:lumOff val="35000"/>
                  </a:schemeClr>
                </a:solidFill>
              </a:rPr>
              <a:t>&amp;idea CPU</a:t>
            </a:r>
          </a:p>
        </p:txBody>
      </p:sp>
      <p:sp>
        <p:nvSpPr>
          <p:cNvPr id="98" name="矩形 97">
            <a:extLst>
              <a:ext uri="{FF2B5EF4-FFF2-40B4-BE49-F238E27FC236}">
                <a16:creationId xmlns:a16="http://schemas.microsoft.com/office/drawing/2014/main" id="{5E8915BF-E0CE-428A-BB48-9BC69B934126}"/>
              </a:ext>
            </a:extLst>
          </p:cNvPr>
          <p:cNvSpPr/>
          <p:nvPr/>
        </p:nvSpPr>
        <p:spPr>
          <a:xfrm>
            <a:off x="3772535" y="2751024"/>
            <a:ext cx="3393840" cy="369332"/>
          </a:xfrm>
          <a:prstGeom prst="rect">
            <a:avLst/>
          </a:prstGeom>
        </p:spPr>
        <p:txBody>
          <a:bodyPr wrap="square">
            <a:spAutoFit/>
          </a:bodyPr>
          <a:lstStyle/>
          <a:p>
            <a:r>
              <a:rPr lang="en-US" altLang="zh-CN" b="1" dirty="0">
                <a:solidFill>
                  <a:schemeClr val="tx1">
                    <a:lumMod val="65000"/>
                    <a:lumOff val="35000"/>
                  </a:schemeClr>
                </a:solidFill>
              </a:rPr>
              <a:t>GOOD MAN -&gt;</a:t>
            </a:r>
            <a:r>
              <a:rPr lang="zh-CN" altLang="en-US" b="1" dirty="0">
                <a:solidFill>
                  <a:schemeClr val="tx1">
                    <a:lumMod val="65000"/>
                    <a:lumOff val="35000"/>
                  </a:schemeClr>
                </a:solidFill>
              </a:rPr>
              <a:t>协议到代码</a:t>
            </a:r>
            <a:endParaRPr lang="en-US" altLang="zh-CN" b="1" dirty="0">
              <a:solidFill>
                <a:schemeClr val="tx1">
                  <a:lumMod val="65000"/>
                  <a:lumOff val="35000"/>
                </a:schemeClr>
              </a:solidFill>
            </a:endParaRPr>
          </a:p>
        </p:txBody>
      </p:sp>
      <p:sp>
        <p:nvSpPr>
          <p:cNvPr id="99" name="矩形 98">
            <a:extLst>
              <a:ext uri="{FF2B5EF4-FFF2-40B4-BE49-F238E27FC236}">
                <a16:creationId xmlns:a16="http://schemas.microsoft.com/office/drawing/2014/main" id="{2F8491D9-1A2C-4BE8-93C0-02B7D4F89AC9}"/>
              </a:ext>
            </a:extLst>
          </p:cNvPr>
          <p:cNvSpPr/>
          <p:nvPr/>
        </p:nvSpPr>
        <p:spPr>
          <a:xfrm>
            <a:off x="3793866" y="2302720"/>
            <a:ext cx="3082807" cy="369332"/>
          </a:xfrm>
          <a:prstGeom prst="rect">
            <a:avLst/>
          </a:prstGeom>
        </p:spPr>
        <p:txBody>
          <a:bodyPr wrap="square">
            <a:spAutoFit/>
          </a:bodyPr>
          <a:lstStyle/>
          <a:p>
            <a:r>
              <a:rPr lang="en-US" altLang="zh-CN" b="1" dirty="0">
                <a:solidFill>
                  <a:schemeClr val="tx1">
                    <a:lumMod val="65000"/>
                    <a:lumOff val="35000"/>
                  </a:schemeClr>
                </a:solidFill>
              </a:rPr>
              <a:t>GOOD MAN -&gt;</a:t>
            </a:r>
            <a:r>
              <a:rPr lang="zh-CN" altLang="en-US" b="1" dirty="0">
                <a:solidFill>
                  <a:schemeClr val="tx1">
                    <a:lumMod val="65000"/>
                    <a:lumOff val="35000"/>
                  </a:schemeClr>
                </a:solidFill>
              </a:rPr>
              <a:t>论文</a:t>
            </a:r>
            <a:r>
              <a:rPr lang="en-US" altLang="zh-CN" b="1" dirty="0">
                <a:solidFill>
                  <a:schemeClr val="tx1">
                    <a:lumMod val="65000"/>
                    <a:lumOff val="35000"/>
                  </a:schemeClr>
                </a:solidFill>
              </a:rPr>
              <a:t>-&gt;</a:t>
            </a:r>
            <a:r>
              <a:rPr lang="zh-CN" altLang="en-US" b="1" dirty="0">
                <a:solidFill>
                  <a:schemeClr val="tx1">
                    <a:lumMod val="65000"/>
                    <a:lumOff val="35000"/>
                  </a:schemeClr>
                </a:solidFill>
              </a:rPr>
              <a:t>实现</a:t>
            </a:r>
            <a:endParaRPr lang="en-US" altLang="zh-CN" b="1" dirty="0">
              <a:solidFill>
                <a:schemeClr val="tx1">
                  <a:lumMod val="65000"/>
                  <a:lumOff val="35000"/>
                </a:schemeClr>
              </a:solidFill>
            </a:endParaRPr>
          </a:p>
        </p:txBody>
      </p:sp>
      <p:sp>
        <p:nvSpPr>
          <p:cNvPr id="100" name="矩形 99">
            <a:extLst>
              <a:ext uri="{FF2B5EF4-FFF2-40B4-BE49-F238E27FC236}">
                <a16:creationId xmlns:a16="http://schemas.microsoft.com/office/drawing/2014/main" id="{6CEAFB72-1094-4E15-9C7A-B2391DC0B657}"/>
              </a:ext>
            </a:extLst>
          </p:cNvPr>
          <p:cNvSpPr/>
          <p:nvPr/>
        </p:nvSpPr>
        <p:spPr>
          <a:xfrm>
            <a:off x="2408454" y="3104432"/>
            <a:ext cx="6599868" cy="369332"/>
          </a:xfrm>
          <a:prstGeom prst="rect">
            <a:avLst/>
          </a:prstGeom>
        </p:spPr>
        <p:txBody>
          <a:bodyPr wrap="square">
            <a:spAutoFit/>
          </a:bodyPr>
          <a:lstStyle/>
          <a:p>
            <a:r>
              <a:rPr lang="en-US" altLang="zh-CN" b="1" dirty="0">
                <a:solidFill>
                  <a:schemeClr val="tx1">
                    <a:lumMod val="65000"/>
                    <a:lumOff val="35000"/>
                  </a:schemeClr>
                </a:solidFill>
              </a:rPr>
              <a:t>GOOD MAN -&gt;CPU&amp;AI—GPU</a:t>
            </a:r>
            <a:r>
              <a:rPr lang="zh-CN" altLang="en-US" b="1" dirty="0">
                <a:solidFill>
                  <a:schemeClr val="tx1">
                    <a:lumMod val="65000"/>
                    <a:lumOff val="35000"/>
                  </a:schemeClr>
                </a:solidFill>
              </a:rPr>
              <a:t> </a:t>
            </a:r>
            <a:r>
              <a:rPr lang="en-US" altLang="zh-CN" b="1" dirty="0">
                <a:solidFill>
                  <a:schemeClr val="tx1">
                    <a:lumMod val="65000"/>
                    <a:lumOff val="35000"/>
                  </a:schemeClr>
                </a:solidFill>
              </a:rPr>
              <a:t>NPU</a:t>
            </a:r>
            <a:r>
              <a:rPr lang="zh-CN" altLang="en-US" b="1" dirty="0">
                <a:solidFill>
                  <a:schemeClr val="tx1">
                    <a:lumMod val="65000"/>
                    <a:lumOff val="35000"/>
                  </a:schemeClr>
                </a:solidFill>
              </a:rPr>
              <a:t> 神经网络加速核</a:t>
            </a:r>
            <a:r>
              <a:rPr lang="en-US" altLang="zh-CN" b="1" dirty="0">
                <a:solidFill>
                  <a:schemeClr val="tx1">
                    <a:lumMod val="65000"/>
                    <a:lumOff val="35000"/>
                  </a:schemeClr>
                </a:solidFill>
              </a:rPr>
              <a:t>…</a:t>
            </a:r>
            <a:r>
              <a:rPr lang="zh-CN" altLang="en-US" b="1" dirty="0">
                <a:solidFill>
                  <a:schemeClr val="tx1">
                    <a:lumMod val="65000"/>
                    <a:lumOff val="35000"/>
                  </a:schemeClr>
                </a:solidFill>
              </a:rPr>
              <a:t>卷积</a:t>
            </a:r>
            <a:r>
              <a:rPr lang="en-US" altLang="zh-CN" b="1" dirty="0">
                <a:solidFill>
                  <a:schemeClr val="tx1">
                    <a:lumMod val="65000"/>
                    <a:lumOff val="35000"/>
                  </a:schemeClr>
                </a:solidFill>
              </a:rPr>
              <a:t>…</a:t>
            </a:r>
          </a:p>
        </p:txBody>
      </p:sp>
      <p:cxnSp>
        <p:nvCxnSpPr>
          <p:cNvPr id="101" name="直接连接符 100">
            <a:extLst>
              <a:ext uri="{FF2B5EF4-FFF2-40B4-BE49-F238E27FC236}">
                <a16:creationId xmlns:a16="http://schemas.microsoft.com/office/drawing/2014/main" id="{5B6CB751-E210-4FB8-BD88-681BE2F285CF}"/>
              </a:ext>
            </a:extLst>
          </p:cNvPr>
          <p:cNvCxnSpPr>
            <a:cxnSpLocks/>
          </p:cNvCxnSpPr>
          <p:nvPr/>
        </p:nvCxnSpPr>
        <p:spPr>
          <a:xfrm>
            <a:off x="6529435" y="3998004"/>
            <a:ext cx="429278" cy="98200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0AAAA51B-7095-4A1C-8E44-A721B96D2929}"/>
              </a:ext>
            </a:extLst>
          </p:cNvPr>
          <p:cNvCxnSpPr>
            <a:cxnSpLocks/>
          </p:cNvCxnSpPr>
          <p:nvPr/>
        </p:nvCxnSpPr>
        <p:spPr>
          <a:xfrm>
            <a:off x="6943534" y="4959592"/>
            <a:ext cx="2323843" cy="2609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矩形: 圆角 107">
            <a:extLst>
              <a:ext uri="{FF2B5EF4-FFF2-40B4-BE49-F238E27FC236}">
                <a16:creationId xmlns:a16="http://schemas.microsoft.com/office/drawing/2014/main" id="{E4525975-D6C1-48AC-BFEF-BC8F6101AE76}"/>
              </a:ext>
            </a:extLst>
          </p:cNvPr>
          <p:cNvSpPr/>
          <p:nvPr/>
        </p:nvSpPr>
        <p:spPr>
          <a:xfrm>
            <a:off x="9449090" y="72764"/>
            <a:ext cx="2655534" cy="583625"/>
          </a:xfrm>
          <a:prstGeom prst="roundRect">
            <a:avLst/>
          </a:prstGeom>
          <a:solidFill>
            <a:schemeClr val="lt1">
              <a:alpha val="0"/>
            </a:schemeClr>
          </a:solidFill>
          <a:ln w="50800">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solidFill>
                <a:schemeClr val="bg1"/>
              </a:solidFill>
            </a:endParaRPr>
          </a:p>
        </p:txBody>
      </p:sp>
      <p:cxnSp>
        <p:nvCxnSpPr>
          <p:cNvPr id="109" name="直接连接符 108">
            <a:extLst>
              <a:ext uri="{FF2B5EF4-FFF2-40B4-BE49-F238E27FC236}">
                <a16:creationId xmlns:a16="http://schemas.microsoft.com/office/drawing/2014/main" id="{F5FC2AE0-214F-4189-9F5A-46DE6F9435BF}"/>
              </a:ext>
            </a:extLst>
          </p:cNvPr>
          <p:cNvCxnSpPr>
            <a:cxnSpLocks/>
          </p:cNvCxnSpPr>
          <p:nvPr/>
        </p:nvCxnSpPr>
        <p:spPr>
          <a:xfrm>
            <a:off x="7412385" y="364077"/>
            <a:ext cx="2036705"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0" name="图片 109">
            <a:extLst>
              <a:ext uri="{FF2B5EF4-FFF2-40B4-BE49-F238E27FC236}">
                <a16:creationId xmlns:a16="http://schemas.microsoft.com/office/drawing/2014/main" id="{02AA0AFD-D60F-4A3A-A3CD-F6C06AC299BE}"/>
              </a:ext>
            </a:extLst>
          </p:cNvPr>
          <p:cNvPicPr>
            <a:picLocks noChangeAspect="1"/>
          </p:cNvPicPr>
          <p:nvPr/>
        </p:nvPicPr>
        <p:blipFill>
          <a:blip r:embed="rId4"/>
          <a:stretch>
            <a:fillRect/>
          </a:stretch>
        </p:blipFill>
        <p:spPr>
          <a:xfrm>
            <a:off x="3024677" y="1525004"/>
            <a:ext cx="4351397" cy="3238781"/>
          </a:xfrm>
          <a:prstGeom prst="rect">
            <a:avLst/>
          </a:prstGeom>
        </p:spPr>
      </p:pic>
      <p:cxnSp>
        <p:nvCxnSpPr>
          <p:cNvPr id="111" name="直接连接符 110">
            <a:extLst>
              <a:ext uri="{FF2B5EF4-FFF2-40B4-BE49-F238E27FC236}">
                <a16:creationId xmlns:a16="http://schemas.microsoft.com/office/drawing/2014/main" id="{DC1BB276-E59E-49F6-A695-ADCF92DA3D1C}"/>
              </a:ext>
            </a:extLst>
          </p:cNvPr>
          <p:cNvCxnSpPr>
            <a:cxnSpLocks/>
          </p:cNvCxnSpPr>
          <p:nvPr/>
        </p:nvCxnSpPr>
        <p:spPr>
          <a:xfrm flipV="1">
            <a:off x="6619905" y="364077"/>
            <a:ext cx="792480" cy="121953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CDE9AFED-DEE3-4BC9-9253-11A0C2EBA557}"/>
              </a:ext>
            </a:extLst>
          </p:cNvPr>
          <p:cNvSpPr/>
          <p:nvPr/>
        </p:nvSpPr>
        <p:spPr>
          <a:xfrm>
            <a:off x="2604305" y="3444799"/>
            <a:ext cx="5611558" cy="369332"/>
          </a:xfrm>
          <a:prstGeom prst="rect">
            <a:avLst/>
          </a:prstGeom>
        </p:spPr>
        <p:txBody>
          <a:bodyPr wrap="square">
            <a:spAutoFit/>
          </a:bodyPr>
          <a:lstStyle/>
          <a:p>
            <a:r>
              <a:rPr lang="en-US" altLang="zh-CN" b="1" dirty="0">
                <a:solidFill>
                  <a:schemeClr val="tx1">
                    <a:lumMod val="65000"/>
                    <a:lumOff val="35000"/>
                  </a:schemeClr>
                </a:solidFill>
              </a:rPr>
              <a:t>To know your </a:t>
            </a:r>
            <a:r>
              <a:rPr lang="en-US" altLang="zh-CN" b="1" dirty="0" err="1">
                <a:solidFill>
                  <a:schemeClr val="tx1">
                    <a:lumMod val="65000"/>
                    <a:lumOff val="35000"/>
                  </a:schemeClr>
                </a:solidFill>
              </a:rPr>
              <a:t>shortcomings.To</a:t>
            </a:r>
            <a:r>
              <a:rPr lang="en-US" altLang="zh-CN" b="1" dirty="0">
                <a:solidFill>
                  <a:schemeClr val="tx1">
                    <a:lumMod val="65000"/>
                    <a:lumOff val="35000"/>
                  </a:schemeClr>
                </a:solidFill>
              </a:rPr>
              <a:t> learn more is to gain</a:t>
            </a:r>
          </a:p>
        </p:txBody>
      </p:sp>
      <p:sp>
        <p:nvSpPr>
          <p:cNvPr id="114" name="矩形 113">
            <a:extLst>
              <a:ext uri="{FF2B5EF4-FFF2-40B4-BE49-F238E27FC236}">
                <a16:creationId xmlns:a16="http://schemas.microsoft.com/office/drawing/2014/main" id="{E2F84535-FF52-44AB-9C05-A5DB7E1EE44F}"/>
              </a:ext>
            </a:extLst>
          </p:cNvPr>
          <p:cNvSpPr/>
          <p:nvPr/>
        </p:nvSpPr>
        <p:spPr>
          <a:xfrm>
            <a:off x="2772568" y="5231606"/>
            <a:ext cx="7437966" cy="923330"/>
          </a:xfrm>
          <a:prstGeom prst="rect">
            <a:avLst/>
          </a:prstGeom>
        </p:spPr>
        <p:txBody>
          <a:bodyPr wrap="square">
            <a:spAutoFit/>
          </a:bodyPr>
          <a:lstStyle/>
          <a:p>
            <a:pPr algn="ctr"/>
            <a:r>
              <a:rPr lang="en-US" altLang="zh-CN" sz="5400" dirty="0">
                <a:solidFill>
                  <a:srgbClr val="33CCCC"/>
                </a:solidFill>
              </a:rPr>
              <a:t>Q</a:t>
            </a:r>
            <a:r>
              <a:rPr lang="en-US" altLang="zh-CN" sz="5400" dirty="0">
                <a:solidFill>
                  <a:schemeClr val="tx1">
                    <a:lumMod val="65000"/>
                    <a:lumOff val="35000"/>
                  </a:schemeClr>
                </a:solidFill>
              </a:rPr>
              <a:t>uestions and </a:t>
            </a:r>
            <a:r>
              <a:rPr lang="en-US" altLang="zh-CN" sz="5400" dirty="0">
                <a:solidFill>
                  <a:srgbClr val="2980B9"/>
                </a:solidFill>
              </a:rPr>
              <a:t>A</a:t>
            </a:r>
            <a:r>
              <a:rPr lang="en-US" altLang="zh-CN" sz="5400" dirty="0">
                <a:solidFill>
                  <a:schemeClr val="tx1">
                    <a:lumMod val="65000"/>
                    <a:lumOff val="35000"/>
                  </a:schemeClr>
                </a:solidFill>
              </a:rPr>
              <a:t>nswers</a:t>
            </a:r>
            <a:endParaRPr lang="zh-CN" altLang="en-US" sz="5400" dirty="0">
              <a:solidFill>
                <a:schemeClr val="tx1">
                  <a:lumMod val="65000"/>
                  <a:lumOff val="35000"/>
                </a:schemeClr>
              </a:solidFill>
            </a:endParaRPr>
          </a:p>
        </p:txBody>
      </p:sp>
      <p:sp>
        <p:nvSpPr>
          <p:cNvPr id="115" name="文本框 114">
            <a:extLst>
              <a:ext uri="{FF2B5EF4-FFF2-40B4-BE49-F238E27FC236}">
                <a16:creationId xmlns:a16="http://schemas.microsoft.com/office/drawing/2014/main" id="{F3C961F9-92E5-4D60-8B33-43F885137116}"/>
              </a:ext>
            </a:extLst>
          </p:cNvPr>
          <p:cNvSpPr txBox="1"/>
          <p:nvPr/>
        </p:nvSpPr>
        <p:spPr>
          <a:xfrm>
            <a:off x="9886697" y="5672986"/>
            <a:ext cx="1769508" cy="338554"/>
          </a:xfrm>
          <a:prstGeom prst="rect">
            <a:avLst/>
          </a:prstGeom>
          <a:noFill/>
        </p:spPr>
        <p:txBody>
          <a:bodyPr wrap="square" rtlCol="0">
            <a:spAutoFit/>
          </a:bodyPr>
          <a:lstStyle/>
          <a:p>
            <a:pPr algn="ctr"/>
            <a:r>
              <a:rPr lang="en-US" altLang="zh-CN" sz="1600" dirty="0">
                <a:solidFill>
                  <a:schemeClr val="bg1"/>
                </a:solidFill>
              </a:rPr>
              <a:t>END</a:t>
            </a:r>
          </a:p>
        </p:txBody>
      </p:sp>
      <p:sp>
        <p:nvSpPr>
          <p:cNvPr id="116" name="矩形: 圆角 115">
            <a:extLst>
              <a:ext uri="{FF2B5EF4-FFF2-40B4-BE49-F238E27FC236}">
                <a16:creationId xmlns:a16="http://schemas.microsoft.com/office/drawing/2014/main" id="{FB54CA82-94F0-49FB-9022-A42291554234}"/>
              </a:ext>
            </a:extLst>
          </p:cNvPr>
          <p:cNvSpPr/>
          <p:nvPr/>
        </p:nvSpPr>
        <p:spPr>
          <a:xfrm>
            <a:off x="9366099" y="5483151"/>
            <a:ext cx="2742910" cy="650373"/>
          </a:xfrm>
          <a:prstGeom prst="roundRect">
            <a:avLst/>
          </a:prstGeom>
          <a:solidFill>
            <a:schemeClr val="accent1">
              <a:alpha val="0"/>
            </a:schemeClr>
          </a:solidFill>
          <a:ln w="508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117" name="直接连接符 116">
            <a:extLst>
              <a:ext uri="{FF2B5EF4-FFF2-40B4-BE49-F238E27FC236}">
                <a16:creationId xmlns:a16="http://schemas.microsoft.com/office/drawing/2014/main" id="{2499FB3B-556F-48A5-B973-96C4A049494C}"/>
              </a:ext>
            </a:extLst>
          </p:cNvPr>
          <p:cNvCxnSpPr>
            <a:cxnSpLocks/>
          </p:cNvCxnSpPr>
          <p:nvPr/>
        </p:nvCxnSpPr>
        <p:spPr>
          <a:xfrm>
            <a:off x="7461117" y="5830812"/>
            <a:ext cx="189057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18390749-2910-4A24-A577-F1F3B9546EFF}"/>
              </a:ext>
            </a:extLst>
          </p:cNvPr>
          <p:cNvCxnSpPr>
            <a:cxnSpLocks/>
          </p:cNvCxnSpPr>
          <p:nvPr/>
        </p:nvCxnSpPr>
        <p:spPr>
          <a:xfrm>
            <a:off x="4914995" y="4779395"/>
            <a:ext cx="2593747" cy="106286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D45C8988-AAA4-457C-B7BA-A0A7467CA45E}"/>
              </a:ext>
            </a:extLst>
          </p:cNvPr>
          <p:cNvSpPr txBox="1"/>
          <p:nvPr/>
        </p:nvSpPr>
        <p:spPr>
          <a:xfrm>
            <a:off x="5489739" y="5986147"/>
            <a:ext cx="2830286" cy="461665"/>
          </a:xfrm>
          <a:prstGeom prst="rect">
            <a:avLst/>
          </a:prstGeom>
          <a:noFill/>
        </p:spPr>
        <p:txBody>
          <a:bodyPr wrap="square" rtlCol="0">
            <a:spAutoFit/>
          </a:bodyPr>
          <a:lstStyle/>
          <a:p>
            <a:pPr algn="ctr"/>
            <a:r>
              <a:rPr lang="zh-CN" altLang="en-US" sz="2400" dirty="0">
                <a:solidFill>
                  <a:schemeClr val="tx1">
                    <a:lumMod val="65000"/>
                    <a:lumOff val="35000"/>
                  </a:schemeClr>
                </a:solidFill>
              </a:rPr>
              <a:t>谢谢老师的</a:t>
            </a:r>
            <a:r>
              <a:rPr lang="zh-CN" altLang="en-US" sz="2400" dirty="0">
                <a:solidFill>
                  <a:srgbClr val="33CCCC"/>
                </a:solidFill>
              </a:rPr>
              <a:t>聆</a:t>
            </a:r>
            <a:r>
              <a:rPr lang="zh-CN" altLang="en-US" sz="2400" dirty="0">
                <a:solidFill>
                  <a:srgbClr val="2980B9"/>
                </a:solidFill>
              </a:rPr>
              <a:t>听</a:t>
            </a:r>
            <a:r>
              <a:rPr lang="zh-CN" altLang="en-US" sz="2400" dirty="0">
                <a:solidFill>
                  <a:schemeClr val="tx1">
                    <a:lumMod val="65000"/>
                    <a:lumOff val="35000"/>
                  </a:schemeClr>
                </a:solidFill>
              </a:rPr>
              <a:t>！</a:t>
            </a:r>
          </a:p>
        </p:txBody>
      </p:sp>
      <p:cxnSp>
        <p:nvCxnSpPr>
          <p:cNvPr id="126" name="直接连接符 125">
            <a:extLst>
              <a:ext uri="{FF2B5EF4-FFF2-40B4-BE49-F238E27FC236}">
                <a16:creationId xmlns:a16="http://schemas.microsoft.com/office/drawing/2014/main" id="{950E87D4-2843-42AD-806F-59F582505003}"/>
              </a:ext>
            </a:extLst>
          </p:cNvPr>
          <p:cNvCxnSpPr>
            <a:cxnSpLocks/>
          </p:cNvCxnSpPr>
          <p:nvPr/>
        </p:nvCxnSpPr>
        <p:spPr>
          <a:xfrm>
            <a:off x="4935974" y="3703097"/>
            <a:ext cx="2403" cy="107800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B7EC7D31-513C-4323-A79C-9998516E6000}"/>
              </a:ext>
            </a:extLst>
          </p:cNvPr>
          <p:cNvSpPr txBox="1"/>
          <p:nvPr/>
        </p:nvSpPr>
        <p:spPr>
          <a:xfrm>
            <a:off x="4617252" y="6318649"/>
            <a:ext cx="4391070" cy="461665"/>
          </a:xfrm>
          <a:prstGeom prst="rect">
            <a:avLst/>
          </a:prstGeom>
          <a:noFill/>
        </p:spPr>
        <p:txBody>
          <a:bodyPr wrap="square" rtlCol="0">
            <a:spAutoFit/>
          </a:bodyPr>
          <a:lstStyle/>
          <a:p>
            <a:pPr algn="ctr"/>
            <a:r>
              <a:rPr lang="zh-CN" altLang="en-US" sz="2400" dirty="0">
                <a:solidFill>
                  <a:schemeClr val="tx1">
                    <a:lumMod val="65000"/>
                    <a:lumOff val="35000"/>
                  </a:schemeClr>
                </a:solidFill>
              </a:rPr>
              <a:t>张家逢 周泽帆 刘涛 高小萌</a:t>
            </a:r>
          </a:p>
        </p:txBody>
      </p:sp>
      <p:sp>
        <p:nvSpPr>
          <p:cNvPr id="131" name="矩形 130">
            <a:extLst>
              <a:ext uri="{FF2B5EF4-FFF2-40B4-BE49-F238E27FC236}">
                <a16:creationId xmlns:a16="http://schemas.microsoft.com/office/drawing/2014/main" id="{FBF437FB-2828-485B-B926-0F640E633F72}"/>
              </a:ext>
            </a:extLst>
          </p:cNvPr>
          <p:cNvSpPr/>
          <p:nvPr/>
        </p:nvSpPr>
        <p:spPr>
          <a:xfrm>
            <a:off x="3807217" y="-26126"/>
            <a:ext cx="3632200" cy="939800"/>
          </a:xfrm>
          <a:prstGeom prst="rect">
            <a:avLst/>
          </a:prstGeom>
          <a:solidFill>
            <a:srgbClr val="2D3F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文本框 131">
            <a:extLst>
              <a:ext uri="{FF2B5EF4-FFF2-40B4-BE49-F238E27FC236}">
                <a16:creationId xmlns:a16="http://schemas.microsoft.com/office/drawing/2014/main" id="{BDD91161-DA77-455E-B907-E4882DA03A18}"/>
              </a:ext>
            </a:extLst>
          </p:cNvPr>
          <p:cNvSpPr txBox="1"/>
          <p:nvPr/>
        </p:nvSpPr>
        <p:spPr>
          <a:xfrm>
            <a:off x="4294229" y="212941"/>
            <a:ext cx="2545555" cy="461665"/>
          </a:xfrm>
          <a:prstGeom prst="rect">
            <a:avLst/>
          </a:prstGeom>
          <a:noFill/>
        </p:spPr>
        <p:txBody>
          <a:bodyPr wrap="square" rtlCol="0">
            <a:spAutoFit/>
          </a:bodyPr>
          <a:lstStyle/>
          <a:p>
            <a:r>
              <a:rPr lang="en-US" altLang="zh-CN" sz="2400" dirty="0">
                <a:solidFill>
                  <a:schemeClr val="bg1"/>
                </a:solidFill>
                <a:latin typeface="Adobe 黑体 Std R" panose="020B0400000000000000" pitchFamily="34" charset="-122"/>
                <a:ea typeface="Adobe 黑体 Std R" panose="020B0400000000000000" pitchFamily="34" charset="-122"/>
              </a:rPr>
              <a:t>NEU-02   </a:t>
            </a:r>
            <a:r>
              <a:rPr lang="zh-CN" altLang="en-US" sz="2400" dirty="0">
                <a:solidFill>
                  <a:schemeClr val="bg1"/>
                </a:solidFill>
                <a:latin typeface="Adobe 黑体 Std R" panose="020B0400000000000000" pitchFamily="34" charset="-122"/>
                <a:ea typeface="Adobe 黑体 Std R" panose="020B0400000000000000" pitchFamily="34" charset="-122"/>
              </a:rPr>
              <a:t>龙翔队</a:t>
            </a:r>
            <a:endParaRPr lang="zh-CN" altLang="en-US" sz="2400" dirty="0">
              <a:solidFill>
                <a:schemeClr val="bg1"/>
              </a:solidFill>
            </a:endParaRPr>
          </a:p>
        </p:txBody>
      </p:sp>
    </p:spTree>
    <p:extLst>
      <p:ext uri="{BB962C8B-B14F-4D97-AF65-F5344CB8AC3E}">
        <p14:creationId xmlns:p14="http://schemas.microsoft.com/office/powerpoint/2010/main" val="210683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xit" presetSubtype="0" fill="hold" nodeType="withEffect">
                                  <p:stCondLst>
                                    <p:cond delay="0"/>
                                  </p:stCondLst>
                                  <p:childTnLst>
                                    <p:animEffect transition="out" filter="fade">
                                      <p:cBhvr>
                                        <p:cTn id="32" dur="500"/>
                                        <p:tgtEl>
                                          <p:spTgt spid="110"/>
                                        </p:tgtEl>
                                      </p:cBhvr>
                                    </p:animEffect>
                                    <p:set>
                                      <p:cBhvr>
                                        <p:cTn id="33" dur="1" fill="hold">
                                          <p:stCondLst>
                                            <p:cond delay="499"/>
                                          </p:stCondLst>
                                        </p:cTn>
                                        <p:tgtEl>
                                          <p:spTgt spid="11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09"/>
                                        </p:tgtEl>
                                      </p:cBhvr>
                                    </p:animEffect>
                                    <p:set>
                                      <p:cBhvr>
                                        <p:cTn id="36" dur="1" fill="hold">
                                          <p:stCondLst>
                                            <p:cond delay="499"/>
                                          </p:stCondLst>
                                        </p:cTn>
                                        <p:tgtEl>
                                          <p:spTgt spid="109"/>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08"/>
                                        </p:tgtEl>
                                      </p:cBhvr>
                                    </p:animEffect>
                                    <p:set>
                                      <p:cBhvr>
                                        <p:cTn id="39" dur="1" fill="hold">
                                          <p:stCondLst>
                                            <p:cond delay="499"/>
                                          </p:stCondLst>
                                        </p:cTn>
                                        <p:tgtEl>
                                          <p:spTgt spid="10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11"/>
                                        </p:tgtEl>
                                      </p:cBhvr>
                                    </p:animEffect>
                                    <p:set>
                                      <p:cBhvr>
                                        <p:cTn id="42" dur="1" fill="hold">
                                          <p:stCondLst>
                                            <p:cond delay="499"/>
                                          </p:stCondLst>
                                        </p:cTn>
                                        <p:tgtEl>
                                          <p:spTgt spid="111"/>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2">
                                            <p:txEl>
                                              <p:pRg st="0" end="0"/>
                                            </p:txEl>
                                          </p:spTgt>
                                        </p:tgtEl>
                                        <p:attrNameLst>
                                          <p:attrName>style.visibility</p:attrName>
                                        </p:attrNameLst>
                                      </p:cBhvr>
                                      <p:to>
                                        <p:strVal val="visible"/>
                                      </p:to>
                                    </p:set>
                                    <p:animEffect transition="in" filter="fade">
                                      <p:cBhvr>
                                        <p:cTn id="65" dur="500"/>
                                        <p:tgtEl>
                                          <p:spTgt spid="22">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1"/>
                                        </p:tgtEl>
                                      </p:cBhvr>
                                    </p:animEffect>
                                    <p:set>
                                      <p:cBhvr>
                                        <p:cTn id="79" dur="1" fill="hold">
                                          <p:stCondLst>
                                            <p:cond delay="499"/>
                                          </p:stCondLst>
                                        </p:cTn>
                                        <p:tgtEl>
                                          <p:spTgt spid="21"/>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2">
                                            <p:txEl>
                                              <p:pRg st="0" end="0"/>
                                            </p:txEl>
                                          </p:spTgt>
                                        </p:tgtEl>
                                      </p:cBhvr>
                                    </p:animEffect>
                                    <p:set>
                                      <p:cBhvr>
                                        <p:cTn id="82" dur="1" fill="hold">
                                          <p:stCondLst>
                                            <p:cond delay="499"/>
                                          </p:stCondLst>
                                        </p:cTn>
                                        <p:tgtEl>
                                          <p:spTgt spid="22">
                                            <p:txEl>
                                              <p:pRg st="0" end="0"/>
                                            </p:txEl>
                                          </p:spTgt>
                                        </p:tgtEl>
                                        <p:attrNameLst>
                                          <p:attrName>style.visibility</p:attrName>
                                        </p:attrNameLst>
                                      </p:cBhvr>
                                      <p:to>
                                        <p:strVal val="hidden"/>
                                      </p:to>
                                    </p:set>
                                  </p:childTnLst>
                                </p:cTn>
                              </p:par>
                              <p:par>
                                <p:cTn id="83" presetID="10" presetClass="entr" presetSubtype="0" fill="hold" grpId="1"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par>
                                <p:cTn id="86" presetID="10" presetClass="exit" presetSubtype="0" fill="hold" nodeType="withEffect">
                                  <p:stCondLst>
                                    <p:cond delay="0"/>
                                  </p:stCondLst>
                                  <p:childTnLst>
                                    <p:animEffect transition="out" filter="fade">
                                      <p:cBhvr>
                                        <p:cTn id="87" dur="500"/>
                                        <p:tgtEl>
                                          <p:spTgt spid="12"/>
                                        </p:tgtEl>
                                      </p:cBhvr>
                                    </p:animEffect>
                                    <p:set>
                                      <p:cBhvr>
                                        <p:cTn id="88" dur="1" fill="hold">
                                          <p:stCondLst>
                                            <p:cond delay="499"/>
                                          </p:stCondLst>
                                        </p:cTn>
                                        <p:tgtEl>
                                          <p:spTgt spid="12"/>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6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73"/>
                                        </p:tgtEl>
                                      </p:cBhvr>
                                    </p:animEffect>
                                    <p:set>
                                      <p:cBhvr>
                                        <p:cTn id="105" dur="1" fill="hold">
                                          <p:stCondLst>
                                            <p:cond delay="499"/>
                                          </p:stCondLst>
                                        </p:cTn>
                                        <p:tgtEl>
                                          <p:spTgt spid="73"/>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68"/>
                                        </p:tgtEl>
                                      </p:cBhvr>
                                    </p:animEffect>
                                    <p:set>
                                      <p:cBhvr>
                                        <p:cTn id="108" dur="1" fill="hold">
                                          <p:stCondLst>
                                            <p:cond delay="499"/>
                                          </p:stCondLst>
                                        </p:cTn>
                                        <p:tgtEl>
                                          <p:spTgt spid="68"/>
                                        </p:tgtEl>
                                        <p:attrNameLst>
                                          <p:attrName>style.visibility</p:attrName>
                                        </p:attrNameLst>
                                      </p:cBhvr>
                                      <p:to>
                                        <p:strVal val="hidden"/>
                                      </p:to>
                                    </p:set>
                                  </p:childTnLst>
                                </p:cTn>
                              </p:par>
                              <p:par>
                                <p:cTn id="109" presetID="10" presetClass="exit" presetSubtype="0" fill="hold" grpId="0" nodeType="withEffect">
                                  <p:stCondLst>
                                    <p:cond delay="0"/>
                                  </p:stCondLst>
                                  <p:childTnLst>
                                    <p:animEffect transition="out" filter="fade">
                                      <p:cBhvr>
                                        <p:cTn id="110" dur="500"/>
                                        <p:tgtEl>
                                          <p:spTgt spid="13"/>
                                        </p:tgtEl>
                                      </p:cBhvr>
                                    </p:animEffect>
                                    <p:set>
                                      <p:cBhvr>
                                        <p:cTn id="111" dur="1" fill="hold">
                                          <p:stCondLst>
                                            <p:cond delay="499"/>
                                          </p:stCondLst>
                                        </p:cTn>
                                        <p:tgtEl>
                                          <p:spTgt spid="13"/>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fade">
                                      <p:cBhvr>
                                        <p:cTn id="114" dur="500"/>
                                        <p:tgtEl>
                                          <p:spTgt spid="9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par>
                                <p:cTn id="118" presetID="10" presetClass="entr" presetSubtype="0" fill="hold"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fade">
                                      <p:cBhvr>
                                        <p:cTn id="120" dur="500"/>
                                        <p:tgtEl>
                                          <p:spTgt spid="71"/>
                                        </p:tgtEl>
                                      </p:cBhvr>
                                    </p:animEffect>
                                  </p:childTnLst>
                                </p:cTn>
                              </p:par>
                              <p:par>
                                <p:cTn id="121" presetID="10" presetClass="entr" presetSubtype="0" fill="hold" nodeType="with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500"/>
                                        <p:tgtEl>
                                          <p:spTgt spid="7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fade">
                                      <p:cBhvr>
                                        <p:cTn id="126" dur="500"/>
                                        <p:tgtEl>
                                          <p:spTgt spid="2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23"/>
                                        </p:tgtEl>
                                      </p:cBhvr>
                                    </p:animEffect>
                                    <p:set>
                                      <p:cBhvr>
                                        <p:cTn id="131" dur="1" fill="hold">
                                          <p:stCondLst>
                                            <p:cond delay="499"/>
                                          </p:stCondLst>
                                        </p:cTn>
                                        <p:tgtEl>
                                          <p:spTgt spid="23"/>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71"/>
                                        </p:tgtEl>
                                      </p:cBhvr>
                                    </p:animEffect>
                                    <p:set>
                                      <p:cBhvr>
                                        <p:cTn id="134" dur="1" fill="hold">
                                          <p:stCondLst>
                                            <p:cond delay="499"/>
                                          </p:stCondLst>
                                        </p:cTn>
                                        <p:tgtEl>
                                          <p:spTgt spid="71"/>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76"/>
                                        </p:tgtEl>
                                      </p:cBhvr>
                                    </p:animEffect>
                                    <p:set>
                                      <p:cBhvr>
                                        <p:cTn id="137" dur="1" fill="hold">
                                          <p:stCondLst>
                                            <p:cond delay="499"/>
                                          </p:stCondLst>
                                        </p:cTn>
                                        <p:tgtEl>
                                          <p:spTgt spid="76"/>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24"/>
                                        </p:tgtEl>
                                      </p:cBhvr>
                                    </p:animEffect>
                                    <p:set>
                                      <p:cBhvr>
                                        <p:cTn id="140" dur="1" fill="hold">
                                          <p:stCondLst>
                                            <p:cond delay="499"/>
                                          </p:stCondLst>
                                        </p:cTn>
                                        <p:tgtEl>
                                          <p:spTgt spid="24"/>
                                        </p:tgtEl>
                                        <p:attrNameLst>
                                          <p:attrName>style.visibility</p:attrName>
                                        </p:attrNameLst>
                                      </p:cBhvr>
                                      <p:to>
                                        <p:strVal val="hidden"/>
                                      </p:to>
                                    </p:set>
                                  </p:childTnLst>
                                </p:cTn>
                              </p:par>
                              <p:par>
                                <p:cTn id="141" presetID="10" presetClass="entr" presetSubtype="0" fill="hold" grpId="1" nodeType="withEffect">
                                  <p:stCondLst>
                                    <p:cond delay="0"/>
                                  </p:stCondLst>
                                  <p:childTnLst>
                                    <p:set>
                                      <p:cBhvr>
                                        <p:cTn id="142" dur="1" fill="hold">
                                          <p:stCondLst>
                                            <p:cond delay="0"/>
                                          </p:stCondLst>
                                        </p:cTn>
                                        <p:tgtEl>
                                          <p:spTgt spid="94"/>
                                        </p:tgtEl>
                                        <p:attrNameLst>
                                          <p:attrName>style.visibility</p:attrName>
                                        </p:attrNameLst>
                                      </p:cBhvr>
                                      <p:to>
                                        <p:strVal val="visible"/>
                                      </p:to>
                                    </p:set>
                                    <p:animEffect transition="in" filter="fade">
                                      <p:cBhvr>
                                        <p:cTn id="143" dur="500"/>
                                        <p:tgtEl>
                                          <p:spTgt spid="9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fade">
                                      <p:cBhvr>
                                        <p:cTn id="146" dur="500"/>
                                        <p:tgtEl>
                                          <p:spTgt spid="28"/>
                                        </p:tgtEl>
                                      </p:cBhvr>
                                    </p:animEffect>
                                  </p:childTnLst>
                                </p:cTn>
                              </p:par>
                              <p:par>
                                <p:cTn id="147" presetID="10" presetClass="entr" presetSubtype="0" fill="hold" nodeType="withEffect">
                                  <p:stCondLst>
                                    <p:cond delay="0"/>
                                  </p:stCondLst>
                                  <p:childTnLst>
                                    <p:set>
                                      <p:cBhvr>
                                        <p:cTn id="148" dur="1" fill="hold">
                                          <p:stCondLst>
                                            <p:cond delay="0"/>
                                          </p:stCondLst>
                                        </p:cTn>
                                        <p:tgtEl>
                                          <p:spTgt spid="78"/>
                                        </p:tgtEl>
                                        <p:attrNameLst>
                                          <p:attrName>style.visibility</p:attrName>
                                        </p:attrNameLst>
                                      </p:cBhvr>
                                      <p:to>
                                        <p:strVal val="visible"/>
                                      </p:to>
                                    </p:set>
                                    <p:animEffect transition="in" filter="fade">
                                      <p:cBhvr>
                                        <p:cTn id="149" dur="500"/>
                                        <p:tgtEl>
                                          <p:spTgt spid="78"/>
                                        </p:tgtEl>
                                      </p:cBhvr>
                                    </p:animEffect>
                                  </p:childTnLst>
                                </p:cTn>
                              </p:par>
                              <p:par>
                                <p:cTn id="150" presetID="10" presetClass="entr" presetSubtype="0" fill="hold" nodeType="withEffect">
                                  <p:stCondLst>
                                    <p:cond delay="0"/>
                                  </p:stCondLst>
                                  <p:childTnLst>
                                    <p:set>
                                      <p:cBhvr>
                                        <p:cTn id="151" dur="1" fill="hold">
                                          <p:stCondLst>
                                            <p:cond delay="0"/>
                                          </p:stCondLst>
                                        </p:cTn>
                                        <p:tgtEl>
                                          <p:spTgt spid="83"/>
                                        </p:tgtEl>
                                        <p:attrNameLst>
                                          <p:attrName>style.visibility</p:attrName>
                                        </p:attrNameLst>
                                      </p:cBhvr>
                                      <p:to>
                                        <p:strVal val="visible"/>
                                      </p:to>
                                    </p:set>
                                    <p:animEffect transition="in" filter="fade">
                                      <p:cBhvr>
                                        <p:cTn id="152" dur="500"/>
                                        <p:tgtEl>
                                          <p:spTgt spid="8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fade">
                                      <p:cBhvr>
                                        <p:cTn id="155" dur="500"/>
                                        <p:tgtEl>
                                          <p:spTgt spid="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28"/>
                                        </p:tgtEl>
                                      </p:cBhvr>
                                    </p:animEffect>
                                    <p:set>
                                      <p:cBhvr>
                                        <p:cTn id="160" dur="1" fill="hold">
                                          <p:stCondLst>
                                            <p:cond delay="499"/>
                                          </p:stCondLst>
                                        </p:cTn>
                                        <p:tgtEl>
                                          <p:spTgt spid="28"/>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78"/>
                                        </p:tgtEl>
                                      </p:cBhvr>
                                    </p:animEffect>
                                    <p:set>
                                      <p:cBhvr>
                                        <p:cTn id="163" dur="1" fill="hold">
                                          <p:stCondLst>
                                            <p:cond delay="499"/>
                                          </p:stCondLst>
                                        </p:cTn>
                                        <p:tgtEl>
                                          <p:spTgt spid="78"/>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83"/>
                                        </p:tgtEl>
                                      </p:cBhvr>
                                    </p:animEffect>
                                    <p:set>
                                      <p:cBhvr>
                                        <p:cTn id="166" dur="1" fill="hold">
                                          <p:stCondLst>
                                            <p:cond delay="499"/>
                                          </p:stCondLst>
                                        </p:cTn>
                                        <p:tgtEl>
                                          <p:spTgt spid="83"/>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2"/>
                                        </p:tgtEl>
                                      </p:cBhvr>
                                    </p:animEffect>
                                    <p:set>
                                      <p:cBhvr>
                                        <p:cTn id="169" dur="1" fill="hold">
                                          <p:stCondLst>
                                            <p:cond delay="499"/>
                                          </p:stCondLst>
                                        </p:cTn>
                                        <p:tgtEl>
                                          <p:spTgt spid="32"/>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500"/>
                                        <p:tgtEl>
                                          <p:spTgt spid="9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fade">
                                      <p:cBhvr>
                                        <p:cTn id="175" dur="500"/>
                                        <p:tgtEl>
                                          <p:spTgt spid="29"/>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97"/>
                                        </p:tgtEl>
                                        <p:attrNameLst>
                                          <p:attrName>style.visibility</p:attrName>
                                        </p:attrNameLst>
                                      </p:cBhvr>
                                      <p:to>
                                        <p:strVal val="visible"/>
                                      </p:to>
                                    </p:set>
                                    <p:animEffect transition="in" filter="fade">
                                      <p:cBhvr>
                                        <p:cTn id="178" dur="500"/>
                                        <p:tgtEl>
                                          <p:spTgt spid="97"/>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9"/>
                                        </p:tgtEl>
                                        <p:attrNameLst>
                                          <p:attrName>style.visibility</p:attrName>
                                        </p:attrNameLst>
                                      </p:cBhvr>
                                      <p:to>
                                        <p:strVal val="visible"/>
                                      </p:to>
                                    </p:set>
                                    <p:animEffect transition="in" filter="fade">
                                      <p:cBhvr>
                                        <p:cTn id="181" dur="500"/>
                                        <p:tgtEl>
                                          <p:spTgt spid="99"/>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8"/>
                                        </p:tgtEl>
                                        <p:attrNameLst>
                                          <p:attrName>style.visibility</p:attrName>
                                        </p:attrNameLst>
                                      </p:cBhvr>
                                      <p:to>
                                        <p:strVal val="visible"/>
                                      </p:to>
                                    </p:set>
                                    <p:animEffect transition="in" filter="fade">
                                      <p:cBhvr>
                                        <p:cTn id="184" dur="500"/>
                                        <p:tgtEl>
                                          <p:spTgt spid="98"/>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500"/>
                                        <p:tgtEl>
                                          <p:spTgt spid="100"/>
                                        </p:tgtEl>
                                      </p:cBhvr>
                                    </p:animEffect>
                                  </p:childTnLst>
                                </p:cTn>
                              </p:par>
                              <p:par>
                                <p:cTn id="188" presetID="10" presetClass="entr" presetSubtype="0" fill="hold" nodeType="withEffect">
                                  <p:stCondLst>
                                    <p:cond delay="0"/>
                                  </p:stCondLst>
                                  <p:childTnLst>
                                    <p:set>
                                      <p:cBhvr>
                                        <p:cTn id="189" dur="1" fill="hold">
                                          <p:stCondLst>
                                            <p:cond delay="0"/>
                                          </p:stCondLst>
                                        </p:cTn>
                                        <p:tgtEl>
                                          <p:spTgt spid="101"/>
                                        </p:tgtEl>
                                        <p:attrNameLst>
                                          <p:attrName>style.visibility</p:attrName>
                                        </p:attrNameLst>
                                      </p:cBhvr>
                                      <p:to>
                                        <p:strVal val="visible"/>
                                      </p:to>
                                    </p:set>
                                    <p:animEffect transition="in" filter="fade">
                                      <p:cBhvr>
                                        <p:cTn id="190" dur="500"/>
                                        <p:tgtEl>
                                          <p:spTgt spid="101"/>
                                        </p:tgtEl>
                                      </p:cBhvr>
                                    </p:animEffect>
                                  </p:childTnLst>
                                </p:cTn>
                              </p:par>
                              <p:par>
                                <p:cTn id="191" presetID="10" presetClass="entr" presetSubtype="0" fill="hold" nodeType="withEffect">
                                  <p:stCondLst>
                                    <p:cond delay="0"/>
                                  </p:stCondLst>
                                  <p:childTnLst>
                                    <p:set>
                                      <p:cBhvr>
                                        <p:cTn id="192" dur="1" fill="hold">
                                          <p:stCondLst>
                                            <p:cond delay="0"/>
                                          </p:stCondLst>
                                        </p:cTn>
                                        <p:tgtEl>
                                          <p:spTgt spid="105"/>
                                        </p:tgtEl>
                                        <p:attrNameLst>
                                          <p:attrName>style.visibility</p:attrName>
                                        </p:attrNameLst>
                                      </p:cBhvr>
                                      <p:to>
                                        <p:strVal val="visible"/>
                                      </p:to>
                                    </p:set>
                                    <p:animEffect transition="in" filter="fade">
                                      <p:cBhvr>
                                        <p:cTn id="193" dur="500"/>
                                        <p:tgtEl>
                                          <p:spTgt spid="105"/>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12"/>
                                        </p:tgtEl>
                                        <p:attrNameLst>
                                          <p:attrName>style.visibility</p:attrName>
                                        </p:attrNameLst>
                                      </p:cBhvr>
                                      <p:to>
                                        <p:strVal val="visible"/>
                                      </p:to>
                                    </p:set>
                                    <p:animEffect transition="in" filter="fade">
                                      <p:cBhvr>
                                        <p:cTn id="196" dur="500"/>
                                        <p:tgtEl>
                                          <p:spTgt spid="11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15"/>
                                        </p:tgtEl>
                                        <p:attrNameLst>
                                          <p:attrName>style.visibility</p:attrName>
                                        </p:attrNameLst>
                                      </p:cBhvr>
                                      <p:to>
                                        <p:strVal val="visible"/>
                                      </p:to>
                                    </p:set>
                                    <p:animEffect transition="in" filter="fade">
                                      <p:cBhvr>
                                        <p:cTn id="201" dur="500"/>
                                        <p:tgtEl>
                                          <p:spTgt spid="11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14"/>
                                        </p:tgtEl>
                                        <p:attrNameLst>
                                          <p:attrName>style.visibility</p:attrName>
                                        </p:attrNameLst>
                                      </p:cBhvr>
                                      <p:to>
                                        <p:strVal val="visible"/>
                                      </p:to>
                                    </p:set>
                                    <p:animEffect transition="in" filter="fade">
                                      <p:cBhvr>
                                        <p:cTn id="204" dur="500"/>
                                        <p:tgtEl>
                                          <p:spTgt spid="114"/>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16"/>
                                        </p:tgtEl>
                                        <p:attrNameLst>
                                          <p:attrName>style.visibility</p:attrName>
                                        </p:attrNameLst>
                                      </p:cBhvr>
                                      <p:to>
                                        <p:strVal val="visible"/>
                                      </p:to>
                                    </p:set>
                                    <p:animEffect transition="in" filter="fade">
                                      <p:cBhvr>
                                        <p:cTn id="207" dur="500"/>
                                        <p:tgtEl>
                                          <p:spTgt spid="116"/>
                                        </p:tgtEl>
                                      </p:cBhvr>
                                    </p:animEffect>
                                  </p:childTnLst>
                                </p:cTn>
                              </p:par>
                              <p:par>
                                <p:cTn id="208" presetID="10" presetClass="exit" presetSubtype="0" fill="hold" grpId="1" nodeType="withEffect">
                                  <p:stCondLst>
                                    <p:cond delay="0"/>
                                  </p:stCondLst>
                                  <p:childTnLst>
                                    <p:animEffect transition="out" filter="fade">
                                      <p:cBhvr>
                                        <p:cTn id="209" dur="500"/>
                                        <p:tgtEl>
                                          <p:spTgt spid="29"/>
                                        </p:tgtEl>
                                      </p:cBhvr>
                                    </p:animEffect>
                                    <p:set>
                                      <p:cBhvr>
                                        <p:cTn id="210" dur="1" fill="hold">
                                          <p:stCondLst>
                                            <p:cond delay="499"/>
                                          </p:stCondLst>
                                        </p:cTn>
                                        <p:tgtEl>
                                          <p:spTgt spid="29"/>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99"/>
                                        </p:tgtEl>
                                      </p:cBhvr>
                                    </p:animEffect>
                                    <p:set>
                                      <p:cBhvr>
                                        <p:cTn id="213" dur="1" fill="hold">
                                          <p:stCondLst>
                                            <p:cond delay="499"/>
                                          </p:stCondLst>
                                        </p:cTn>
                                        <p:tgtEl>
                                          <p:spTgt spid="99"/>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500"/>
                                        <p:tgtEl>
                                          <p:spTgt spid="98"/>
                                        </p:tgtEl>
                                      </p:cBhvr>
                                    </p:animEffect>
                                    <p:set>
                                      <p:cBhvr>
                                        <p:cTn id="216" dur="1" fill="hold">
                                          <p:stCondLst>
                                            <p:cond delay="499"/>
                                          </p:stCondLst>
                                        </p:cTn>
                                        <p:tgtEl>
                                          <p:spTgt spid="98"/>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100"/>
                                        </p:tgtEl>
                                      </p:cBhvr>
                                    </p:animEffect>
                                    <p:set>
                                      <p:cBhvr>
                                        <p:cTn id="219" dur="1" fill="hold">
                                          <p:stCondLst>
                                            <p:cond delay="499"/>
                                          </p:stCondLst>
                                        </p:cTn>
                                        <p:tgtEl>
                                          <p:spTgt spid="100"/>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101"/>
                                        </p:tgtEl>
                                      </p:cBhvr>
                                    </p:animEffect>
                                    <p:set>
                                      <p:cBhvr>
                                        <p:cTn id="222" dur="1" fill="hold">
                                          <p:stCondLst>
                                            <p:cond delay="499"/>
                                          </p:stCondLst>
                                        </p:cTn>
                                        <p:tgtEl>
                                          <p:spTgt spid="101"/>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105"/>
                                        </p:tgtEl>
                                      </p:cBhvr>
                                    </p:animEffect>
                                    <p:set>
                                      <p:cBhvr>
                                        <p:cTn id="225" dur="1" fill="hold">
                                          <p:stCondLst>
                                            <p:cond delay="499"/>
                                          </p:stCondLst>
                                        </p:cTn>
                                        <p:tgtEl>
                                          <p:spTgt spid="105"/>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97"/>
                                        </p:tgtEl>
                                      </p:cBhvr>
                                    </p:animEffect>
                                    <p:set>
                                      <p:cBhvr>
                                        <p:cTn id="228" dur="1" fill="hold">
                                          <p:stCondLst>
                                            <p:cond delay="499"/>
                                          </p:stCondLst>
                                        </p:cTn>
                                        <p:tgtEl>
                                          <p:spTgt spid="97"/>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112"/>
                                        </p:tgtEl>
                                      </p:cBhvr>
                                    </p:animEffect>
                                    <p:set>
                                      <p:cBhvr>
                                        <p:cTn id="231" dur="1" fill="hold">
                                          <p:stCondLst>
                                            <p:cond delay="499"/>
                                          </p:stCondLst>
                                        </p:cTn>
                                        <p:tgtEl>
                                          <p:spTgt spid="112"/>
                                        </p:tgtEl>
                                        <p:attrNameLst>
                                          <p:attrName>style.visibility</p:attrName>
                                        </p:attrNameLst>
                                      </p:cBhvr>
                                      <p:to>
                                        <p:strVal val="hidden"/>
                                      </p:to>
                                    </p:set>
                                  </p:childTnLst>
                                </p:cTn>
                              </p:par>
                              <p:par>
                                <p:cTn id="232" presetID="10" presetClass="entr" presetSubtype="0" fill="hold" grpId="1" nodeType="withEffect">
                                  <p:stCondLst>
                                    <p:cond delay="0"/>
                                  </p:stCondLst>
                                  <p:childTnLst>
                                    <p:set>
                                      <p:cBhvr>
                                        <p:cTn id="233" dur="1" fill="hold">
                                          <p:stCondLst>
                                            <p:cond delay="0"/>
                                          </p:stCondLst>
                                        </p:cTn>
                                        <p:tgtEl>
                                          <p:spTgt spid="131"/>
                                        </p:tgtEl>
                                        <p:attrNameLst>
                                          <p:attrName>style.visibility</p:attrName>
                                        </p:attrNameLst>
                                      </p:cBhvr>
                                      <p:to>
                                        <p:strVal val="visible"/>
                                      </p:to>
                                    </p:set>
                                    <p:animEffect transition="in" filter="fade">
                                      <p:cBhvr>
                                        <p:cTn id="234" dur="500"/>
                                        <p:tgtEl>
                                          <p:spTgt spid="131"/>
                                        </p:tgtEl>
                                      </p:cBhvr>
                                    </p:animEffect>
                                  </p:childTnLst>
                                </p:cTn>
                              </p:par>
                              <p:par>
                                <p:cTn id="235" presetID="10" presetClass="entr" presetSubtype="0" fill="hold" grpId="1" nodeType="withEffect">
                                  <p:stCondLst>
                                    <p:cond delay="0"/>
                                  </p:stCondLst>
                                  <p:childTnLst>
                                    <p:set>
                                      <p:cBhvr>
                                        <p:cTn id="236" dur="1" fill="hold">
                                          <p:stCondLst>
                                            <p:cond delay="0"/>
                                          </p:stCondLst>
                                        </p:cTn>
                                        <p:tgtEl>
                                          <p:spTgt spid="132"/>
                                        </p:tgtEl>
                                        <p:attrNameLst>
                                          <p:attrName>style.visibility</p:attrName>
                                        </p:attrNameLst>
                                      </p:cBhvr>
                                      <p:to>
                                        <p:strVal val="visible"/>
                                      </p:to>
                                    </p:set>
                                    <p:animEffect transition="in" filter="fade">
                                      <p:cBhvr>
                                        <p:cTn id="237" dur="500"/>
                                        <p:tgtEl>
                                          <p:spTgt spid="132"/>
                                        </p:tgtEl>
                                      </p:cBhvr>
                                    </p:animEffect>
                                  </p:childTnLst>
                                </p:cTn>
                              </p:par>
                              <p:par>
                                <p:cTn id="238" presetID="10" presetClass="entr" presetSubtype="0" fill="hold" nodeType="with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fade">
                                      <p:cBhvr>
                                        <p:cTn id="240" dur="500"/>
                                        <p:tgtEl>
                                          <p:spTgt spid="117"/>
                                        </p:tgtEl>
                                      </p:cBhvr>
                                    </p:animEffect>
                                  </p:childTnLst>
                                </p:cTn>
                              </p:par>
                              <p:par>
                                <p:cTn id="241" presetID="10" presetClass="entr" presetSubtype="0" fill="hold" nodeType="withEffect">
                                  <p:stCondLst>
                                    <p:cond delay="0"/>
                                  </p:stCondLst>
                                  <p:childTnLst>
                                    <p:set>
                                      <p:cBhvr>
                                        <p:cTn id="242" dur="1" fill="hold">
                                          <p:stCondLst>
                                            <p:cond delay="0"/>
                                          </p:stCondLst>
                                        </p:cTn>
                                        <p:tgtEl>
                                          <p:spTgt spid="120"/>
                                        </p:tgtEl>
                                        <p:attrNameLst>
                                          <p:attrName>style.visibility</p:attrName>
                                        </p:attrNameLst>
                                      </p:cBhvr>
                                      <p:to>
                                        <p:strVal val="visible"/>
                                      </p:to>
                                    </p:set>
                                    <p:animEffect transition="in" filter="fade">
                                      <p:cBhvr>
                                        <p:cTn id="243" dur="500"/>
                                        <p:tgtEl>
                                          <p:spTgt spid="120"/>
                                        </p:tgtEl>
                                      </p:cBhvr>
                                    </p:animEffect>
                                  </p:childTnLst>
                                </p:cTn>
                              </p:par>
                              <p:par>
                                <p:cTn id="244" presetID="10" presetClass="entr" presetSubtype="0" fill="hold" nodeType="withEffect">
                                  <p:stCondLst>
                                    <p:cond delay="0"/>
                                  </p:stCondLst>
                                  <p:childTnLst>
                                    <p:set>
                                      <p:cBhvr>
                                        <p:cTn id="245" dur="1" fill="hold">
                                          <p:stCondLst>
                                            <p:cond delay="0"/>
                                          </p:stCondLst>
                                        </p:cTn>
                                        <p:tgtEl>
                                          <p:spTgt spid="126"/>
                                        </p:tgtEl>
                                        <p:attrNameLst>
                                          <p:attrName>style.visibility</p:attrName>
                                        </p:attrNameLst>
                                      </p:cBhvr>
                                      <p:to>
                                        <p:strVal val="visible"/>
                                      </p:to>
                                    </p:set>
                                    <p:animEffect transition="in" filter="fade">
                                      <p:cBhvr>
                                        <p:cTn id="246" dur="500"/>
                                        <p:tgtEl>
                                          <p:spTgt spid="126"/>
                                        </p:tgtEl>
                                      </p:cBhvr>
                                    </p:animEffect>
                                  </p:childTnLst>
                                </p:cTn>
                              </p:par>
                              <p:par>
                                <p:cTn id="247" presetID="10" presetClass="entr" presetSubtype="0" fill="hold" grpId="2" nodeType="withEffect">
                                  <p:stCondLst>
                                    <p:cond delay="0"/>
                                  </p:stCondLst>
                                  <p:childTnLst>
                                    <p:set>
                                      <p:cBhvr>
                                        <p:cTn id="248" dur="1" fill="hold">
                                          <p:stCondLst>
                                            <p:cond delay="0"/>
                                          </p:stCondLst>
                                        </p:cTn>
                                        <p:tgtEl>
                                          <p:spTgt spid="114"/>
                                        </p:tgtEl>
                                        <p:attrNameLst>
                                          <p:attrName>style.visibility</p:attrName>
                                        </p:attrNameLst>
                                      </p:cBhvr>
                                      <p:to>
                                        <p:strVal val="visible"/>
                                      </p:to>
                                    </p:set>
                                    <p:animEffect transition="in" filter="fade">
                                      <p:cBhvr>
                                        <p:cTn id="249" dur="500"/>
                                        <p:tgtEl>
                                          <p:spTgt spid="114"/>
                                        </p:tgtEl>
                                      </p:cBhvr>
                                    </p:animEffect>
                                  </p:childTnLst>
                                </p:cTn>
                              </p:par>
                              <p:par>
                                <p:cTn id="250" presetID="10" presetClass="entr" presetSubtype="0" fill="hold" grpId="1" nodeType="withEffect">
                                  <p:stCondLst>
                                    <p:cond delay="0"/>
                                  </p:stCondLst>
                                  <p:childTnLst>
                                    <p:set>
                                      <p:cBhvr>
                                        <p:cTn id="251" dur="1" fill="hold">
                                          <p:stCondLst>
                                            <p:cond delay="0"/>
                                          </p:stCondLst>
                                        </p:cTn>
                                        <p:tgtEl>
                                          <p:spTgt spid="130"/>
                                        </p:tgtEl>
                                        <p:attrNameLst>
                                          <p:attrName>style.visibility</p:attrName>
                                        </p:attrNameLst>
                                      </p:cBhvr>
                                      <p:to>
                                        <p:strVal val="visible"/>
                                      </p:to>
                                    </p:set>
                                    <p:animEffect transition="in" filter="fade">
                                      <p:cBhvr>
                                        <p:cTn id="252" dur="500"/>
                                        <p:tgtEl>
                                          <p:spTgt spid="130"/>
                                        </p:tgtEl>
                                      </p:cBhvr>
                                    </p:animEffect>
                                  </p:childTnLst>
                                </p:cTn>
                              </p:par>
                              <p:par>
                                <p:cTn id="253" presetID="10" presetClass="entr" presetSubtype="0" fill="hold" grpId="1" nodeType="withEffect">
                                  <p:stCondLst>
                                    <p:cond delay="0"/>
                                  </p:stCondLst>
                                  <p:childTnLst>
                                    <p:set>
                                      <p:cBhvr>
                                        <p:cTn id="254" dur="1" fill="hold">
                                          <p:stCondLst>
                                            <p:cond delay="0"/>
                                          </p:stCondLst>
                                        </p:cTn>
                                        <p:tgtEl>
                                          <p:spTgt spid="125"/>
                                        </p:tgtEl>
                                        <p:attrNameLst>
                                          <p:attrName>style.visibility</p:attrName>
                                        </p:attrNameLst>
                                      </p:cBhvr>
                                      <p:to>
                                        <p:strVal val="visible"/>
                                      </p:to>
                                    </p:set>
                                    <p:animEffect transition="in" filter="fade">
                                      <p:cBhvr>
                                        <p:cTn id="255" dur="500"/>
                                        <p:tgtEl>
                                          <p:spTgt spid="125"/>
                                        </p:tgtEl>
                                      </p:cBhvr>
                                    </p:animEffect>
                                  </p:childTnLst>
                                </p:cTn>
                              </p:par>
                              <p:par>
                                <p:cTn id="256" presetID="0" presetClass="path" presetSubtype="0" accel="50000" decel="50000" fill="hold" grpId="0" nodeType="withEffect">
                                  <p:stCondLst>
                                    <p:cond delay="0"/>
                                  </p:stCondLst>
                                  <p:childTnLst>
                                    <p:animMotion origin="layout" path="M 0 0 L -0.3095 -0.00324 L -0.3095 -0.00324 " pathEditMode="relative" ptsTypes="AAA">
                                      <p:cBhvr>
                                        <p:cTn id="257" dur="2000" fill="hold"/>
                                        <p:tgtEl>
                                          <p:spTgt spid="131"/>
                                        </p:tgtEl>
                                        <p:attrNameLst>
                                          <p:attrName>ppt_x</p:attrName>
                                          <p:attrName>ppt_y</p:attrName>
                                        </p:attrNameLst>
                                      </p:cBhvr>
                                    </p:animMotion>
                                  </p:childTnLst>
                                </p:cTn>
                              </p:par>
                              <p:par>
                                <p:cTn id="258" presetID="0" presetClass="path" presetSubtype="0" accel="50000" decel="50000" fill="hold" grpId="0" nodeType="withEffect">
                                  <p:stCondLst>
                                    <p:cond delay="0"/>
                                  </p:stCondLst>
                                  <p:childTnLst>
                                    <p:animMotion origin="layout" path="M 0 0 L -0.3095 -0.00324 L -0.3095 -0.00324 " pathEditMode="relative" ptsTypes="AAA">
                                      <p:cBhvr>
                                        <p:cTn id="259" dur="2000" fill="hold"/>
                                        <p:tgtEl>
                                          <p:spTgt spid="132"/>
                                        </p:tgtEl>
                                        <p:attrNameLst>
                                          <p:attrName>ppt_x</p:attrName>
                                          <p:attrName>ppt_y</p:attrName>
                                        </p:attrNameLst>
                                      </p:cBhvr>
                                    </p:animMotion>
                                  </p:childTnLst>
                                </p:cTn>
                              </p:par>
                              <p:par>
                                <p:cTn id="260" presetID="0" presetClass="path" presetSubtype="0" accel="50000" decel="50000" fill="hold" grpId="1" nodeType="withEffect">
                                  <p:stCondLst>
                                    <p:cond delay="0"/>
                                  </p:stCondLst>
                                  <p:childTnLst>
                                    <p:animMotion origin="layout" path="M 0 0 L -0.08464 0 L -0.14909 -0.04907 C -0.14883 -0.19143 -0.14857 -0.33379 -0.14818 -0.47592 " pathEditMode="relative" ptsTypes="AAAA">
                                      <p:cBhvr>
                                        <p:cTn id="261" dur="2000" fill="hold"/>
                                        <p:tgtEl>
                                          <p:spTgt spid="114"/>
                                        </p:tgtEl>
                                        <p:attrNameLst>
                                          <p:attrName>ppt_x</p:attrName>
                                          <p:attrName>ppt_y</p:attrName>
                                        </p:attrNameLst>
                                      </p:cBhvr>
                                    </p:animMotion>
                                  </p:childTnLst>
                                </p:cTn>
                              </p:par>
                              <p:par>
                                <p:cTn id="262" presetID="0" presetClass="path" presetSubtype="0" accel="50000" decel="50000" fill="hold" grpId="0" nodeType="withEffect">
                                  <p:stCondLst>
                                    <p:cond delay="0"/>
                                  </p:stCondLst>
                                  <p:childTnLst>
                                    <p:animMotion origin="layout" path="M 0 0 L -0.08464 0 L -0.14909 -0.04907 C -0.14883 -0.19143 -0.14857 -0.33379 -0.14818 -0.47592 " pathEditMode="relative" ptsTypes="AAAA">
                                      <p:cBhvr>
                                        <p:cTn id="263" dur="2000" fill="hold"/>
                                        <p:tgtEl>
                                          <p:spTgt spid="130"/>
                                        </p:tgtEl>
                                        <p:attrNameLst>
                                          <p:attrName>ppt_x</p:attrName>
                                          <p:attrName>ppt_y</p:attrName>
                                        </p:attrNameLst>
                                      </p:cBhvr>
                                    </p:animMotion>
                                  </p:childTnLst>
                                </p:cTn>
                              </p:par>
                              <p:par>
                                <p:cTn id="264" presetID="0" presetClass="path" presetSubtype="0" accel="50000" decel="50000" fill="hold" grpId="0" nodeType="withEffect">
                                  <p:stCondLst>
                                    <p:cond delay="0"/>
                                  </p:stCondLst>
                                  <p:childTnLst>
                                    <p:animMotion origin="layout" path="M 0 0 L -0.08464 0 L -0.14909 -0.04907 C -0.14883 -0.19143 -0.14857 -0.33379 -0.14818 -0.47592 " pathEditMode="relative" ptsTypes="AAAA">
                                      <p:cBhvr>
                                        <p:cTn id="265" dur="2000" fill="hold"/>
                                        <p:tgtEl>
                                          <p:spTgt spid="1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8" grpId="0" animBg="1"/>
      <p:bldP spid="18" grpId="1" animBg="1"/>
      <p:bldP spid="22" grpId="0" build="p"/>
      <p:bldP spid="22" grpId="1" build="p"/>
      <p:bldP spid="23" grpId="0" animBg="1"/>
      <p:bldP spid="23" grpId="1" animBg="1"/>
      <p:bldP spid="24" grpId="0"/>
      <p:bldP spid="24" grpId="1"/>
      <p:bldP spid="25" grpId="0"/>
      <p:bldP spid="25" grpId="1"/>
      <p:bldP spid="28" grpId="0" animBg="1"/>
      <p:bldP spid="28" grpId="1" animBg="1"/>
      <p:bldP spid="29" grpId="0" animBg="1"/>
      <p:bldP spid="29" grpId="1" animBg="1"/>
      <p:bldP spid="13" grpId="0"/>
      <p:bldP spid="13" grpId="1"/>
      <p:bldP spid="32" grpId="0"/>
      <p:bldP spid="32" grpId="1"/>
      <p:bldP spid="87" grpId="0"/>
      <p:bldP spid="90" grpId="0"/>
      <p:bldP spid="91" grpId="0"/>
      <p:bldP spid="92" grpId="0"/>
      <p:bldP spid="93" grpId="0"/>
      <p:bldP spid="94" grpId="1"/>
      <p:bldP spid="96" grpId="0"/>
      <p:bldP spid="97" grpId="0"/>
      <p:bldP spid="97" grpId="1"/>
      <p:bldP spid="98" grpId="0"/>
      <p:bldP spid="98" grpId="1"/>
      <p:bldP spid="99" grpId="0"/>
      <p:bldP spid="99" grpId="1"/>
      <p:bldP spid="100" grpId="0"/>
      <p:bldP spid="100" grpId="1"/>
      <p:bldP spid="108" grpId="0" animBg="1"/>
      <p:bldP spid="108" grpId="1" animBg="1"/>
      <p:bldP spid="112" grpId="0"/>
      <p:bldP spid="112" grpId="1"/>
      <p:bldP spid="114" grpId="0"/>
      <p:bldP spid="114" grpId="1"/>
      <p:bldP spid="114" grpId="2"/>
      <p:bldP spid="115" grpId="0"/>
      <p:bldP spid="116" grpId="0" animBg="1"/>
      <p:bldP spid="125" grpId="0"/>
      <p:bldP spid="125" grpId="1"/>
      <p:bldP spid="130" grpId="0"/>
      <p:bldP spid="130" grpId="1"/>
      <p:bldP spid="131" grpId="0" animBg="1"/>
      <p:bldP spid="131" grpId="1" animBg="1"/>
      <p:bldP spid="132" grpId="0"/>
      <p:bldP spid="132"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4560</TotalTime>
  <Words>1015</Words>
  <Application>Microsoft Office PowerPoint</Application>
  <PresentationFormat>宽屏</PresentationFormat>
  <Paragraphs>92</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Adobe 黑体 Std R</vt: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亮</dc:creator>
  <cp:lastModifiedBy>Mr_Feng</cp:lastModifiedBy>
  <cp:revision>262</cp:revision>
  <dcterms:created xsi:type="dcterms:W3CDTF">2018-06-13T17:33:59Z</dcterms:created>
  <dcterms:modified xsi:type="dcterms:W3CDTF">2018-09-22T06:06:09Z</dcterms:modified>
</cp:coreProperties>
</file>