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8" r:id="rId3"/>
    <p:sldId id="277" r:id="rId4"/>
    <p:sldId id="292" r:id="rId5"/>
    <p:sldId id="349" r:id="rId6"/>
    <p:sldId id="334" r:id="rId7"/>
    <p:sldId id="342" r:id="rId8"/>
    <p:sldId id="338" r:id="rId9"/>
    <p:sldId id="279" r:id="rId10"/>
    <p:sldId id="343" r:id="rId11"/>
    <p:sldId id="346" r:id="rId12"/>
    <p:sldId id="278" r:id="rId13"/>
    <p:sldId id="347" r:id="rId14"/>
    <p:sldId id="348" r:id="rId15"/>
    <p:sldId id="287" r:id="rId16"/>
    <p:sldId id="273" r:id="rId17"/>
    <p:sldId id="297" r:id="rId18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6788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1616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463"/>
    <a:srgbClr val="8E3A6E"/>
    <a:srgbClr val="7C546E"/>
    <a:srgbClr val="8B5F7B"/>
    <a:srgbClr val="956584"/>
    <a:srgbClr val="A27692"/>
    <a:srgbClr val="AB849D"/>
    <a:srgbClr val="682A50"/>
    <a:srgbClr val="50203E"/>
    <a:srgbClr val="5A5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12" y="60"/>
      </p:cViewPr>
      <p:guideLst>
        <p:guide orient="horz" pos="3929"/>
        <p:guide pos="6788"/>
        <p:guide pos="619"/>
        <p:guide orient="horz" pos="1616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D6B9-4F51-444E-B7F9-94A297AAF03F}" type="datetimeFigureOut">
              <a:rPr lang="zh-HK" altLang="en-US" smtClean="0"/>
              <a:pPr/>
              <a:t>22/9/2018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DC678-EC9E-4218-8B69-BD43C415182B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446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22/9/2018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4636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22/9/2018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6256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22/9/2018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949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22/9/2018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38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22/9/2018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8034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22/9/2018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7631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22/9/2018</a:t>
            </a:fld>
            <a:endParaRPr lang="zh-HK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6966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22/9/2018</a:t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4294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22/9/2018</a:t>
            </a:fld>
            <a:endParaRPr lang="zh-HK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2436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22/9/2018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493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22/9/2018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0459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A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22/9/2018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318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019927" y="1010489"/>
            <a:ext cx="6256420" cy="2342166"/>
            <a:chOff x="3019927" y="487680"/>
            <a:chExt cx="6256420" cy="2342166"/>
          </a:xfrm>
        </p:grpSpPr>
        <p:sp>
          <p:nvSpPr>
            <p:cNvPr id="14" name="文本框 13"/>
            <p:cNvSpPr txBox="1"/>
            <p:nvPr/>
          </p:nvSpPr>
          <p:spPr>
            <a:xfrm>
              <a:off x="3019927" y="1198630"/>
              <a:ext cx="625642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zh-CN" altLang="en-US" sz="4000" dirty="0">
                  <a:solidFill>
                    <a:srgbClr val="27A88C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计算机系统能力大赛</a:t>
              </a:r>
              <a:endParaRPr lang="en-US" altLang="zh-CN" sz="4000" dirty="0">
                <a:solidFill>
                  <a:srgbClr val="27A8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  <a:p>
              <a:pPr algn="ctr">
                <a:lnSpc>
                  <a:spcPts val="4000"/>
                </a:lnSpc>
              </a:pPr>
              <a:endParaRPr lang="en-US" altLang="zh-HK" sz="4000" dirty="0">
                <a:solidFill>
                  <a:srgbClr val="27A8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  <a:p>
              <a:pPr algn="ctr">
                <a:lnSpc>
                  <a:spcPts val="4000"/>
                </a:lnSpc>
              </a:pPr>
              <a:r>
                <a:rPr lang="zh-CN" altLang="en-US" sz="4000" dirty="0">
                  <a:solidFill>
                    <a:srgbClr val="27A88C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东北大学</a:t>
              </a:r>
              <a:r>
                <a:rPr lang="en-US" altLang="zh-CN" sz="4000" dirty="0">
                  <a:solidFill>
                    <a:srgbClr val="27A88C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1</a:t>
              </a:r>
              <a:r>
                <a:rPr lang="zh-CN" altLang="en-US" sz="4000" dirty="0">
                  <a:solidFill>
                    <a:srgbClr val="27A88C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队</a:t>
              </a:r>
              <a:endParaRPr lang="en-US" altLang="zh-CN" sz="4000" dirty="0">
                <a:solidFill>
                  <a:srgbClr val="27A8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189220" y="487680"/>
              <a:ext cx="1813560" cy="640080"/>
            </a:xfrm>
            <a:prstGeom prst="rect">
              <a:avLst/>
            </a:prstGeom>
            <a:solidFill>
              <a:srgbClr val="27A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40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2018</a:t>
              </a:r>
              <a:endParaRPr lang="zh-HK" altLang="en-US" sz="40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b="18473"/>
          <a:stretch/>
        </p:blipFill>
        <p:spPr>
          <a:xfrm>
            <a:off x="-14331" y="3641669"/>
            <a:ext cx="12206331" cy="32315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E8EA943-F0D2-48AB-B3AA-639BE2B5D613}"/>
              </a:ext>
            </a:extLst>
          </p:cNvPr>
          <p:cNvSpPr txBox="1"/>
          <p:nvPr/>
        </p:nvSpPr>
        <p:spPr>
          <a:xfrm>
            <a:off x="892820" y="4718845"/>
            <a:ext cx="6326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吕振峰  齐洪雨  </a:t>
            </a:r>
            <a:endParaRPr lang="en-US" altLang="zh-CN" sz="32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沈希乐  廖子墨</a:t>
            </a:r>
            <a:endParaRPr lang="zh-HK" altLang="en-US" sz="32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83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访存读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00DB98-7C19-4F14-BA5A-CCCC9976FE83}"/>
              </a:ext>
            </a:extLst>
          </p:cNvPr>
          <p:cNvSpPr txBox="1"/>
          <p:nvPr/>
        </p:nvSpPr>
        <p:spPr>
          <a:xfrm>
            <a:off x="7502280" y="914400"/>
            <a:ext cx="4689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取指访存仲裁后，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Mem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模块提供地址，</a:t>
            </a:r>
            <a:r>
              <a:rPr lang="en-US" altLang="zh-CN" sz="2800" dirty="0" err="1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rlen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赋为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，进入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BUSY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状态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0A3DF9-FE66-4945-A899-406E6BDFACD7}"/>
              </a:ext>
            </a:extLst>
          </p:cNvPr>
          <p:cNvSpPr txBox="1"/>
          <p:nvPr/>
        </p:nvSpPr>
        <p:spPr>
          <a:xfrm>
            <a:off x="7502280" y="2905779"/>
            <a:ext cx="468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握手是基于协议的需要，通常花费较长周期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16C147-8F3D-4540-B809-10A17E75495B}"/>
              </a:ext>
            </a:extLst>
          </p:cNvPr>
          <p:cNvSpPr txBox="1"/>
          <p:nvPr/>
        </p:nvSpPr>
        <p:spPr>
          <a:xfrm>
            <a:off x="7502280" y="4897158"/>
            <a:ext cx="4689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基于流水特性，发生冲突时，需要外部暂停，保持当前状态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E64B3E-85CF-44B9-B171-986FD9F4B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952"/>
            <a:ext cx="7809524" cy="5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2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访存写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00DB98-7C19-4F14-BA5A-CCCC9976FE83}"/>
              </a:ext>
            </a:extLst>
          </p:cNvPr>
          <p:cNvSpPr txBox="1"/>
          <p:nvPr/>
        </p:nvSpPr>
        <p:spPr>
          <a:xfrm>
            <a:off x="7502280" y="914400"/>
            <a:ext cx="468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访问存储空间，进行写操作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0A3DF9-FE66-4945-A899-406E6BDFACD7}"/>
              </a:ext>
            </a:extLst>
          </p:cNvPr>
          <p:cNvSpPr txBox="1"/>
          <p:nvPr/>
        </p:nvSpPr>
        <p:spPr>
          <a:xfrm>
            <a:off x="7502280" y="2905779"/>
            <a:ext cx="4689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握手所需周期数较多，等待响应信号到来，才可以离开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BUSY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状态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16C147-8F3D-4540-B809-10A17E75495B}"/>
              </a:ext>
            </a:extLst>
          </p:cNvPr>
          <p:cNvSpPr txBox="1"/>
          <p:nvPr/>
        </p:nvSpPr>
        <p:spPr>
          <a:xfrm>
            <a:off x="7502280" y="4897158"/>
            <a:ext cx="468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访存要比取址优先，所以不受暂停信号影响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F2D38C-000F-44EB-BEB9-780581D7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984"/>
            <a:ext cx="7657143" cy="3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9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6567BDA-04B8-41BD-A395-2FDAC1EE6049}"/>
              </a:ext>
            </a:extLst>
          </p:cNvPr>
          <p:cNvGrpSpPr/>
          <p:nvPr/>
        </p:nvGrpSpPr>
        <p:grpSpPr>
          <a:xfrm>
            <a:off x="2082019" y="723338"/>
            <a:ext cx="7612220" cy="4852285"/>
            <a:chOff x="2931887" y="1699435"/>
            <a:chExt cx="6328227" cy="435854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A71DBB6-D461-488E-83E0-12327C48AD0C}"/>
                </a:ext>
              </a:extLst>
            </p:cNvPr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28" name="矩形 5">
                <a:extLst>
                  <a:ext uri="{FF2B5EF4-FFF2-40B4-BE49-F238E27FC236}">
                    <a16:creationId xmlns:a16="http://schemas.microsoft.com/office/drawing/2014/main" id="{16B12627-9656-42C3-9369-3FEBE2792AA9}"/>
                  </a:ext>
                </a:extLst>
              </p:cNvPr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9" name="矩形 6">
                <a:extLst>
                  <a:ext uri="{FF2B5EF4-FFF2-40B4-BE49-F238E27FC236}">
                    <a16:creationId xmlns:a16="http://schemas.microsoft.com/office/drawing/2014/main" id="{9CC47801-F322-463B-BEB1-545889F04FC8}"/>
                  </a:ext>
                </a:extLst>
              </p:cNvPr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FE6B8B6-B328-481D-97B5-69E78D0242FD}"/>
                </a:ext>
              </a:extLst>
            </p:cNvPr>
            <p:cNvSpPr txBox="1"/>
            <p:nvPr/>
          </p:nvSpPr>
          <p:spPr>
            <a:xfrm>
              <a:off x="3639025" y="2915920"/>
              <a:ext cx="5259567" cy="829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三、预取的实现</a:t>
              </a:r>
              <a:endParaRPr lang="zh-HK" altLang="en-US" sz="54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FDB9D9E-4487-4725-98A0-29DD72FF66C7}"/>
                </a:ext>
              </a:extLst>
            </p:cNvPr>
            <p:cNvSpPr txBox="1"/>
            <p:nvPr/>
          </p:nvSpPr>
          <p:spPr>
            <a:xfrm>
              <a:off x="3500422" y="5588000"/>
              <a:ext cx="5191156" cy="46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Brust</a:t>
              </a:r>
              <a:r>
                <a:rPr lang="zh-CN" altLang="en-US" sz="28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传输       </a:t>
              </a:r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25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预取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00DB98-7C19-4F14-BA5A-CCCC9976FE83}"/>
              </a:ext>
            </a:extLst>
          </p:cNvPr>
          <p:cNvSpPr txBox="1"/>
          <p:nvPr/>
        </p:nvSpPr>
        <p:spPr>
          <a:xfrm>
            <a:off x="7502280" y="914400"/>
            <a:ext cx="4689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 1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次地址握手相当于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16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次数据握手，可进行进行多次取数据，充分利用空闲资源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0A3DF9-FE66-4945-A899-406E6BDFACD7}"/>
              </a:ext>
            </a:extLst>
          </p:cNvPr>
          <p:cNvSpPr txBox="1"/>
          <p:nvPr/>
        </p:nvSpPr>
        <p:spPr>
          <a:xfrm>
            <a:off x="7502280" y="2905779"/>
            <a:ext cx="4689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首先判断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Cache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中是否已经存在当前要取地址中的数据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16C147-8F3D-4540-B809-10A17E75495B}"/>
              </a:ext>
            </a:extLst>
          </p:cNvPr>
          <p:cNvSpPr txBox="1"/>
          <p:nvPr/>
        </p:nvSpPr>
        <p:spPr>
          <a:xfrm>
            <a:off x="7502280" y="4897158"/>
            <a:ext cx="468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从状态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不断预取，直到状态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15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，进入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BUSY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375D7D-08A4-4E27-AF40-2CCF7574E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405973"/>
            <a:ext cx="7465422" cy="55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状态内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00DB98-7C19-4F14-BA5A-CCCC9976FE83}"/>
              </a:ext>
            </a:extLst>
          </p:cNvPr>
          <p:cNvSpPr txBox="1"/>
          <p:nvPr/>
        </p:nvSpPr>
        <p:spPr>
          <a:xfrm>
            <a:off x="7502280" y="914400"/>
            <a:ext cx="468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比对失败即进入状态内，每次取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16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条，最多存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256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条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0A3DF9-FE66-4945-A899-406E6BDFACD7}"/>
              </a:ext>
            </a:extLst>
          </p:cNvPr>
          <p:cNvSpPr txBox="1"/>
          <p:nvPr/>
        </p:nvSpPr>
        <p:spPr>
          <a:xfrm>
            <a:off x="7502280" y="2905779"/>
            <a:ext cx="468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发现跳转指令后跳出是为了节省时间和资源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16C147-8F3D-4540-B809-10A17E75495B}"/>
              </a:ext>
            </a:extLst>
          </p:cNvPr>
          <p:cNvSpPr txBox="1"/>
          <p:nvPr/>
        </p:nvSpPr>
        <p:spPr>
          <a:xfrm>
            <a:off x="7502280" y="4897158"/>
            <a:ext cx="468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跳出后是进入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BUSY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状态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1D662D-727C-4376-BCC9-FF6E6E51E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1022651"/>
            <a:ext cx="7466666" cy="4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8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4009D4F4-D4CA-4669-AD77-B9342BAFD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150" y="3988308"/>
            <a:ext cx="2528974" cy="2434029"/>
          </a:xfrm>
          <a:prstGeom prst="rect">
            <a:avLst/>
          </a:prstGeom>
        </p:spPr>
      </p:pic>
      <p:pic>
        <p:nvPicPr>
          <p:cNvPr id="27" name="图片 26" descr="IMG_256">
            <a:extLst>
              <a:ext uri="{FF2B5EF4-FFF2-40B4-BE49-F238E27FC236}">
                <a16:creationId xmlns:a16="http://schemas.microsoft.com/office/drawing/2014/main" id="{A5C2F4CE-61D4-4780-909C-4DEB7C608EC6}"/>
              </a:ext>
            </a:extLst>
          </p:cNvPr>
          <p:cNvPicPr/>
          <p:nvPr/>
        </p:nvPicPr>
        <p:blipFill>
          <a:blip r:embed="rId3"/>
          <a:srcRect l="23689" t="14207" r="45643" b="63025"/>
          <a:stretch>
            <a:fillRect/>
          </a:stretch>
        </p:blipFill>
        <p:spPr>
          <a:xfrm>
            <a:off x="3419986" y="5247248"/>
            <a:ext cx="2453367" cy="11806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25" descr="IMG_256">
            <a:extLst>
              <a:ext uri="{FF2B5EF4-FFF2-40B4-BE49-F238E27FC236}">
                <a16:creationId xmlns:a16="http://schemas.microsoft.com/office/drawing/2014/main" id="{09D2C165-FDCD-4953-9440-1EA41EC926D8}"/>
              </a:ext>
            </a:extLst>
          </p:cNvPr>
          <p:cNvPicPr/>
          <p:nvPr/>
        </p:nvPicPr>
        <p:blipFill>
          <a:blip r:embed="rId4"/>
          <a:srcRect l="25302" t="12918" r="44653" b="62674"/>
          <a:stretch>
            <a:fillRect/>
          </a:stretch>
        </p:blipFill>
        <p:spPr>
          <a:xfrm>
            <a:off x="3419987" y="4054236"/>
            <a:ext cx="2465499" cy="133368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图片 24" descr="IMG_256">
            <a:extLst>
              <a:ext uri="{FF2B5EF4-FFF2-40B4-BE49-F238E27FC236}">
                <a16:creationId xmlns:a16="http://schemas.microsoft.com/office/drawing/2014/main" id="{1E75E231-E57D-4AA2-8CFE-CD2E84BC3031}"/>
              </a:ext>
            </a:extLst>
          </p:cNvPr>
          <p:cNvPicPr/>
          <p:nvPr/>
        </p:nvPicPr>
        <p:blipFill>
          <a:blip r:embed="rId5"/>
          <a:srcRect l="56477" t="37804" r="16733" b="27178"/>
          <a:stretch>
            <a:fillRect/>
          </a:stretch>
        </p:blipFill>
        <p:spPr>
          <a:xfrm rot="16200000">
            <a:off x="6968413" y="1898407"/>
            <a:ext cx="1203727" cy="247128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" name="图片 23" descr="95DA016A123ED2E55EDFB2DE7647C563">
            <a:extLst>
              <a:ext uri="{FF2B5EF4-FFF2-40B4-BE49-F238E27FC236}">
                <a16:creationId xmlns:a16="http://schemas.microsoft.com/office/drawing/2014/main" id="{3F97599E-BDFE-4D3B-B972-E64B4B20C102}"/>
              </a:ext>
            </a:extLst>
          </p:cNvPr>
          <p:cNvPicPr/>
          <p:nvPr/>
        </p:nvPicPr>
        <p:blipFill>
          <a:blip r:embed="rId6"/>
          <a:srcRect l="20852" t="8336" r="41275" b="67136"/>
          <a:stretch>
            <a:fillRect/>
          </a:stretch>
        </p:blipFill>
        <p:spPr>
          <a:xfrm>
            <a:off x="211877" y="1338423"/>
            <a:ext cx="2504334" cy="119376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754028" y="1338422"/>
            <a:ext cx="3180669" cy="23791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结果展示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99454" y="1338422"/>
            <a:ext cx="3180669" cy="23791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2267800" y="2121592"/>
            <a:ext cx="972457" cy="812800"/>
          </a:xfrm>
          <a:prstGeom prst="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319689" y="2121593"/>
            <a:ext cx="972457" cy="812800"/>
          </a:xfrm>
          <a:prstGeom prst="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404678" y="2060113"/>
            <a:ext cx="2279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208872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功能点</a:t>
            </a:r>
            <a:endParaRPr lang="en-US" altLang="zh-CN" sz="3600" dirty="0">
              <a:solidFill>
                <a:srgbClr val="208872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实现</a:t>
            </a:r>
            <a:r>
              <a:rPr lang="en-US" altLang="zh-CN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89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个功能点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50135" y="2060114"/>
            <a:ext cx="2793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208872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记忆小游戏</a:t>
            </a:r>
            <a:endParaRPr lang="en-US" altLang="zh-CN" sz="3600" dirty="0">
              <a:solidFill>
                <a:srgbClr val="208872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实现记忆小游戏功能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52313" y="4016593"/>
            <a:ext cx="3180669" cy="23791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211877" y="4054238"/>
            <a:ext cx="3180669" cy="23791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2933759" y="4837408"/>
            <a:ext cx="972457" cy="812800"/>
          </a:xfrm>
          <a:prstGeom prst="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8946754" y="4837409"/>
            <a:ext cx="972457" cy="812800"/>
          </a:xfrm>
          <a:prstGeom prst="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74722" y="4775930"/>
            <a:ext cx="2538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rgbClr val="208872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性能测试</a:t>
            </a:r>
            <a:endParaRPr lang="en-US" altLang="zh-CN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r"/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完成</a:t>
            </a:r>
            <a:r>
              <a:rPr lang="en-US" altLang="zh-CN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10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个性能测试</a:t>
            </a:r>
            <a:endParaRPr lang="en-US" altLang="zh-CN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32774" y="4775930"/>
            <a:ext cx="2279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rgbClr val="208872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性能评分</a:t>
            </a:r>
            <a:endParaRPr lang="en-US" altLang="zh-CN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r"/>
            <a:r>
              <a:rPr lang="en-US" altLang="zh-CN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70Hz  4.160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B744611-D87C-4AD3-A8C7-A4692051DF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131" y="6052785"/>
            <a:ext cx="1867161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4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之后计划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00258" y="20398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2334690" y="20398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13798" y="23203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34690" y="2104088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完善预取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4690" y="2536547"/>
            <a:ext cx="285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完善预取，实现完整</a:t>
            </a:r>
            <a:r>
              <a:rPr lang="en-US" altLang="zh-CN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Cache</a:t>
            </a:r>
          </a:p>
        </p:txBody>
      </p:sp>
      <p:sp>
        <p:nvSpPr>
          <p:cNvPr id="31" name="椭圆 30"/>
          <p:cNvSpPr/>
          <p:nvPr/>
        </p:nvSpPr>
        <p:spPr>
          <a:xfrm>
            <a:off x="1700258" y="44782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矩形 31"/>
          <p:cNvSpPr/>
          <p:nvPr/>
        </p:nvSpPr>
        <p:spPr>
          <a:xfrm>
            <a:off x="2334690" y="44782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797686" y="47587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34690" y="4542488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请教学习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334690" y="4974947"/>
            <a:ext cx="285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不能拘泥于自己的研究，要发现更多的可能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94773" y="20398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/>
          <p:cNvSpPr/>
          <p:nvPr/>
        </p:nvSpPr>
        <p:spPr>
          <a:xfrm>
            <a:off x="7429205" y="20398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892201" y="23203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29205" y="2104088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精打细磨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429205" y="2536547"/>
            <a:ext cx="285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缩短最长路径，提高性能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794773" y="44782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2" name="矩形 41"/>
          <p:cNvSpPr/>
          <p:nvPr/>
        </p:nvSpPr>
        <p:spPr>
          <a:xfrm>
            <a:off x="7429205" y="44782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892201" y="47587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4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29205" y="4542488"/>
            <a:ext cx="306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架设系统，扩充外设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29205" y="4974947"/>
            <a:ext cx="285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为输入输出、更多功能提供可能</a:t>
            </a:r>
            <a:endParaRPr lang="en-US" altLang="zh-CN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12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9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864850" y="1971804"/>
            <a:ext cx="1398315" cy="3097536"/>
          </a:xfrm>
          <a:prstGeom prst="triangl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3109969" y="-703383"/>
            <a:ext cx="10634842" cy="7547853"/>
          </a:xfrm>
          <a:custGeom>
            <a:avLst/>
            <a:gdLst>
              <a:gd name="connsiteX0" fmla="*/ 0 w 7859712"/>
              <a:gd name="connsiteY0" fmla="*/ 0 h 5067300"/>
              <a:gd name="connsiteX1" fmla="*/ 7859712 w 7859712"/>
              <a:gd name="connsiteY1" fmla="*/ 0 h 5067300"/>
              <a:gd name="connsiteX2" fmla="*/ 7859712 w 7859712"/>
              <a:gd name="connsiteY2" fmla="*/ 5067300 h 5067300"/>
              <a:gd name="connsiteX3" fmla="*/ 0 w 7859712"/>
              <a:gd name="connsiteY3" fmla="*/ 5067300 h 5067300"/>
              <a:gd name="connsiteX4" fmla="*/ 0 w 7859712"/>
              <a:gd name="connsiteY4" fmla="*/ 0 h 5067300"/>
              <a:gd name="connsiteX0" fmla="*/ 0 w 10564812"/>
              <a:gd name="connsiteY0" fmla="*/ 2381250 h 5067300"/>
              <a:gd name="connsiteX1" fmla="*/ 10564812 w 10564812"/>
              <a:gd name="connsiteY1" fmla="*/ 0 h 5067300"/>
              <a:gd name="connsiteX2" fmla="*/ 10564812 w 10564812"/>
              <a:gd name="connsiteY2" fmla="*/ 5067300 h 5067300"/>
              <a:gd name="connsiteX3" fmla="*/ 2705100 w 10564812"/>
              <a:gd name="connsiteY3" fmla="*/ 5067300 h 5067300"/>
              <a:gd name="connsiteX4" fmla="*/ 0 w 10564812"/>
              <a:gd name="connsiteY4" fmla="*/ 2381250 h 5067300"/>
              <a:gd name="connsiteX0" fmla="*/ 0 w 10564812"/>
              <a:gd name="connsiteY0" fmla="*/ 2381250 h 5067300"/>
              <a:gd name="connsiteX1" fmla="*/ 10564812 w 10564812"/>
              <a:gd name="connsiteY1" fmla="*/ 0 h 5067300"/>
              <a:gd name="connsiteX2" fmla="*/ 10564812 w 10564812"/>
              <a:gd name="connsiteY2" fmla="*/ 5067300 h 5067300"/>
              <a:gd name="connsiteX3" fmla="*/ 5886450 w 10564812"/>
              <a:gd name="connsiteY3" fmla="*/ 5067300 h 5067300"/>
              <a:gd name="connsiteX4" fmla="*/ 0 w 10564812"/>
              <a:gd name="connsiteY4" fmla="*/ 2381250 h 5067300"/>
              <a:gd name="connsiteX0" fmla="*/ 0 w 10583862"/>
              <a:gd name="connsiteY0" fmla="*/ 3429000 h 6115050"/>
              <a:gd name="connsiteX1" fmla="*/ 10583862 w 10583862"/>
              <a:gd name="connsiteY1" fmla="*/ 0 h 6115050"/>
              <a:gd name="connsiteX2" fmla="*/ 10564812 w 10583862"/>
              <a:gd name="connsiteY2" fmla="*/ 6115050 h 6115050"/>
              <a:gd name="connsiteX3" fmla="*/ 5886450 w 10583862"/>
              <a:gd name="connsiteY3" fmla="*/ 6115050 h 6115050"/>
              <a:gd name="connsiteX4" fmla="*/ 0 w 10583862"/>
              <a:gd name="connsiteY4" fmla="*/ 3429000 h 6115050"/>
              <a:gd name="connsiteX0" fmla="*/ 0 w 10583862"/>
              <a:gd name="connsiteY0" fmla="*/ 3429000 h 6115050"/>
              <a:gd name="connsiteX1" fmla="*/ 10583862 w 10583862"/>
              <a:gd name="connsiteY1" fmla="*/ 0 h 6115050"/>
              <a:gd name="connsiteX2" fmla="*/ 10564812 w 10583862"/>
              <a:gd name="connsiteY2" fmla="*/ 6115050 h 6115050"/>
              <a:gd name="connsiteX3" fmla="*/ 5391150 w 10583862"/>
              <a:gd name="connsiteY3" fmla="*/ 6115050 h 6115050"/>
              <a:gd name="connsiteX4" fmla="*/ 0 w 10583862"/>
              <a:gd name="connsiteY4" fmla="*/ 3429000 h 611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3862" h="6115050">
                <a:moveTo>
                  <a:pt x="0" y="3429000"/>
                </a:moveTo>
                <a:lnTo>
                  <a:pt x="10583862" y="0"/>
                </a:lnTo>
                <a:lnTo>
                  <a:pt x="10564812" y="6115050"/>
                </a:lnTo>
                <a:lnTo>
                  <a:pt x="5391150" y="611505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27" y="3502815"/>
            <a:ext cx="6393477" cy="3341656"/>
          </a:xfrm>
          <a:prstGeom prst="triangle">
            <a:avLst/>
          </a:prstGeom>
        </p:spPr>
      </p:pic>
      <p:cxnSp>
        <p:nvCxnSpPr>
          <p:cNvPr id="8" name="直接连接符 7"/>
          <p:cNvCxnSpPr>
            <a:cxnSpLocks/>
          </p:cNvCxnSpPr>
          <p:nvPr/>
        </p:nvCxnSpPr>
        <p:spPr>
          <a:xfrm flipV="1">
            <a:off x="3093711" y="13530"/>
            <a:ext cx="3097537" cy="3489283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  <a:stCxn id="6" idx="0"/>
          </p:cNvCxnSpPr>
          <p:nvPr/>
        </p:nvCxnSpPr>
        <p:spPr>
          <a:xfrm flipH="1" flipV="1">
            <a:off x="15242" y="939895"/>
            <a:ext cx="3078470" cy="256292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83353" y="3551482"/>
            <a:ext cx="5048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THANKS</a:t>
            </a:r>
          </a:p>
          <a:p>
            <a:r>
              <a:rPr lang="zh-CN" altLang="en-US" sz="54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谢谢聆听</a:t>
            </a:r>
            <a:endParaRPr lang="zh-HK" altLang="en-US" sz="54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5A51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solidFill>
            <a:srgbClr val="5A51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最后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1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目录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109" y="1633162"/>
            <a:ext cx="394063" cy="1045028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36915" y="2224182"/>
            <a:ext cx="1611085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17172" y="1633162"/>
            <a:ext cx="271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CPU</a:t>
            </a:r>
            <a:r>
              <a:rPr lang="zh-CN" altLang="en-US" sz="32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实现方式</a:t>
            </a:r>
            <a:endParaRPr lang="zh-HK" altLang="en-US" sz="32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17172" y="2270349"/>
            <a:ext cx="45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五级流水  单发射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40183" y="3149905"/>
            <a:ext cx="394063" cy="1045028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153989" y="3740925"/>
            <a:ext cx="1611085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34246" y="3149905"/>
            <a:ext cx="437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总线数据传输（</a:t>
            </a:r>
            <a:r>
              <a:rPr lang="en-US" altLang="zh-CN" sz="32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AXI</a:t>
            </a:r>
            <a:r>
              <a:rPr lang="zh-CN" altLang="en-US" sz="32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）</a:t>
            </a:r>
            <a:endParaRPr lang="zh-HK" altLang="en-US" sz="32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34246" y="3787092"/>
            <a:ext cx="45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状态机   仲裁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5616" y="4660403"/>
            <a:ext cx="394063" cy="1045028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039422" y="5257668"/>
            <a:ext cx="1611085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919679" y="4666648"/>
            <a:ext cx="250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预取的实现</a:t>
            </a:r>
            <a:endParaRPr lang="zh-HK" altLang="en-US" sz="32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19679" y="5303835"/>
            <a:ext cx="45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Burst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传输  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32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082019" y="723338"/>
            <a:ext cx="7612220" cy="4911556"/>
            <a:chOff x="2931887" y="1699435"/>
            <a:chExt cx="6328227" cy="4411785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3639025" y="2915920"/>
              <a:ext cx="5259567" cy="829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一、</a:t>
              </a:r>
              <a:r>
                <a:rPr lang="en-US" altLang="zh-HK" sz="54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CPU</a:t>
              </a:r>
              <a:r>
                <a:rPr lang="zh-CN" altLang="en-US" sz="54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实现方式</a:t>
              </a:r>
              <a:endParaRPr lang="zh-HK" altLang="en-US" sz="54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00422" y="5588000"/>
              <a:ext cx="519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五级流水       单发射</a:t>
              </a:r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0" name="椭圆 9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9" name="椭圆 18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03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-2"/>
            <a:ext cx="1114425" cy="1316699"/>
          </a:xfrm>
          <a:prstGeom prst="rtTriangl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直角三角形 7"/>
          <p:cNvSpPr/>
          <p:nvPr/>
        </p:nvSpPr>
        <p:spPr>
          <a:xfrm rot="16200000">
            <a:off x="10905603" y="5571602"/>
            <a:ext cx="1425036" cy="1147760"/>
          </a:xfrm>
          <a:prstGeom prst="rtTriangle">
            <a:avLst/>
          </a:pr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1208" y="2736522"/>
            <a:ext cx="4226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流水的</a:t>
            </a:r>
            <a:r>
              <a:rPr lang="en-US" altLang="zh-CN" sz="48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5</a:t>
            </a:r>
            <a:r>
              <a:rPr lang="zh-CN" altLang="en-US" sz="48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大模块</a:t>
            </a:r>
            <a:endParaRPr lang="en-US" altLang="zh-CN" sz="48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838050" y="582512"/>
            <a:ext cx="3746403" cy="694885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椭圆 4"/>
          <p:cNvSpPr/>
          <p:nvPr/>
        </p:nvSpPr>
        <p:spPr>
          <a:xfrm>
            <a:off x="4731099" y="582512"/>
            <a:ext cx="699433" cy="694885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780331" y="618336"/>
            <a:ext cx="602883" cy="59896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37589" y="602263"/>
            <a:ext cx="314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取指  </a:t>
            </a:r>
            <a:r>
              <a:rPr lang="en-US" altLang="zh-CN" sz="3600" dirty="0" err="1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PC_Reg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838050" y="1695088"/>
            <a:ext cx="3746403" cy="694885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椭圆 15"/>
          <p:cNvSpPr/>
          <p:nvPr/>
        </p:nvSpPr>
        <p:spPr>
          <a:xfrm>
            <a:off x="4731099" y="1695088"/>
            <a:ext cx="699433" cy="694885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780331" y="1730912"/>
            <a:ext cx="602883" cy="59896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237589" y="1719364"/>
            <a:ext cx="325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译码  </a:t>
            </a:r>
            <a:r>
              <a:rPr lang="en-US" altLang="zh-CN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Decode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838049" y="2816716"/>
            <a:ext cx="3746403" cy="694885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椭圆 18"/>
          <p:cNvSpPr/>
          <p:nvPr/>
        </p:nvSpPr>
        <p:spPr>
          <a:xfrm>
            <a:off x="4731098" y="2816716"/>
            <a:ext cx="699433" cy="694885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80330" y="2852540"/>
            <a:ext cx="602883" cy="59896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237589" y="2840992"/>
            <a:ext cx="305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执行  </a:t>
            </a:r>
            <a:r>
              <a:rPr lang="en-US" altLang="zh-CN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Execute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5838049" y="3976911"/>
            <a:ext cx="3746403" cy="694885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椭圆 21"/>
          <p:cNvSpPr/>
          <p:nvPr/>
        </p:nvSpPr>
        <p:spPr>
          <a:xfrm>
            <a:off x="4731098" y="3976911"/>
            <a:ext cx="699433" cy="694885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4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780330" y="4012735"/>
            <a:ext cx="602883" cy="59896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237589" y="4012735"/>
            <a:ext cx="354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访存  </a:t>
            </a:r>
            <a:r>
              <a:rPr lang="en-US" altLang="zh-CN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Memory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5" name="任意多边形 20">
            <a:extLst>
              <a:ext uri="{FF2B5EF4-FFF2-40B4-BE49-F238E27FC236}">
                <a16:creationId xmlns:a16="http://schemas.microsoft.com/office/drawing/2014/main" id="{BA4395D3-437B-45E8-91EE-04CFA6284950}"/>
              </a:ext>
            </a:extLst>
          </p:cNvPr>
          <p:cNvSpPr/>
          <p:nvPr/>
        </p:nvSpPr>
        <p:spPr>
          <a:xfrm>
            <a:off x="5838049" y="5137106"/>
            <a:ext cx="3746403" cy="694885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5DAE6AD-4CED-4AAA-88F8-20F39CCEE456}"/>
              </a:ext>
            </a:extLst>
          </p:cNvPr>
          <p:cNvSpPr/>
          <p:nvPr/>
        </p:nvSpPr>
        <p:spPr>
          <a:xfrm>
            <a:off x="4731098" y="5137106"/>
            <a:ext cx="699433" cy="694885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5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87702C3-ABAF-422E-94C2-AD31D687C963}"/>
              </a:ext>
            </a:extLst>
          </p:cNvPr>
          <p:cNvSpPr/>
          <p:nvPr/>
        </p:nvSpPr>
        <p:spPr>
          <a:xfrm>
            <a:off x="4780330" y="5172930"/>
            <a:ext cx="602883" cy="59896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FECC0D7-DD2D-44E0-9D41-8CEFC4492BF4}"/>
              </a:ext>
            </a:extLst>
          </p:cNvPr>
          <p:cNvSpPr txBox="1"/>
          <p:nvPr/>
        </p:nvSpPr>
        <p:spPr>
          <a:xfrm>
            <a:off x="6237589" y="5160200"/>
            <a:ext cx="281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回写  </a:t>
            </a:r>
            <a:r>
              <a:rPr lang="en-US" altLang="zh-CN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WB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17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-2"/>
            <a:ext cx="1114425" cy="1316699"/>
          </a:xfrm>
          <a:prstGeom prst="rtTriangl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直角三角形 7"/>
          <p:cNvSpPr/>
          <p:nvPr/>
        </p:nvSpPr>
        <p:spPr>
          <a:xfrm rot="16200000">
            <a:off x="10905603" y="5571602"/>
            <a:ext cx="1425036" cy="1147760"/>
          </a:xfrm>
          <a:prstGeom prst="rtTriangle">
            <a:avLst/>
          </a:pr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7D6740-AA1B-48CD-A287-014212D20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" y="7189"/>
            <a:ext cx="12099984" cy="68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8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B488F9-FE5F-4192-8932-91016FF44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3" y="386233"/>
            <a:ext cx="6681574" cy="6273647"/>
          </a:xfrm>
          <a:prstGeom prst="rect">
            <a:avLst/>
          </a:prstGeom>
        </p:spPr>
      </p:pic>
      <p:sp>
        <p:nvSpPr>
          <p:cNvPr id="35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、译码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00DB98-7C19-4F14-BA5A-CCCC9976FE83}"/>
              </a:ext>
            </a:extLst>
          </p:cNvPr>
          <p:cNvSpPr txBox="1"/>
          <p:nvPr/>
        </p:nvSpPr>
        <p:spPr>
          <a:xfrm>
            <a:off x="7502280" y="914400"/>
            <a:ext cx="468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根据指令结构特点，对指令进行分类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0A3DF9-FE66-4945-A899-406E6BDFACD7}"/>
              </a:ext>
            </a:extLst>
          </p:cNvPr>
          <p:cNvSpPr txBox="1"/>
          <p:nvPr/>
        </p:nvSpPr>
        <p:spPr>
          <a:xfrm>
            <a:off x="7502280" y="2474893"/>
            <a:ext cx="468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通过多路选择器，分层级实现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16C147-8F3D-4540-B809-10A17E75495B}"/>
              </a:ext>
            </a:extLst>
          </p:cNvPr>
          <p:cNvSpPr txBox="1"/>
          <p:nvPr/>
        </p:nvSpPr>
        <p:spPr>
          <a:xfrm>
            <a:off x="7371477" y="4035387"/>
            <a:ext cx="468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对特定寄存器，分别赋值，为后续模块提供信息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92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、译码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00DB98-7C19-4F14-BA5A-CCCC9976FE83}"/>
              </a:ext>
            </a:extLst>
          </p:cNvPr>
          <p:cNvSpPr txBox="1"/>
          <p:nvPr/>
        </p:nvSpPr>
        <p:spPr>
          <a:xfrm>
            <a:off x="7502280" y="914400"/>
            <a:ext cx="468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根据指令结构特点，对指令进行分类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0A3DF9-FE66-4945-A899-406E6BDFACD7}"/>
              </a:ext>
            </a:extLst>
          </p:cNvPr>
          <p:cNvSpPr txBox="1"/>
          <p:nvPr/>
        </p:nvSpPr>
        <p:spPr>
          <a:xfrm>
            <a:off x="7502280" y="2474893"/>
            <a:ext cx="468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通过多路选择器，分层级实现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16C147-8F3D-4540-B809-10A17E75495B}"/>
              </a:ext>
            </a:extLst>
          </p:cNvPr>
          <p:cNvSpPr txBox="1"/>
          <p:nvPr/>
        </p:nvSpPr>
        <p:spPr>
          <a:xfrm>
            <a:off x="7371477" y="4035387"/>
            <a:ext cx="468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CN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 </a:t>
            </a:r>
            <a:r>
              <a:rPr lang="zh-CN" altLang="en-US" sz="28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对特定寄存器，分别赋值，为后续模块提供信息</a:t>
            </a:r>
            <a:endParaRPr lang="zh-HK" altLang="en-US" sz="28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BF2F8C-11C2-4665-B3BA-F816C4814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8" y="1010930"/>
            <a:ext cx="7047619" cy="49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7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、访存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3717" y="2071738"/>
            <a:ext cx="967854" cy="967854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15517" y="2293538"/>
            <a:ext cx="524254" cy="524254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976437" y="4093530"/>
            <a:ext cx="613012" cy="613012"/>
          </a:xfrm>
          <a:prstGeom prst="ellipse">
            <a:avLst/>
          </a:prstGeom>
          <a:solidFill>
            <a:srgbClr val="EEEEEE"/>
          </a:solidFill>
          <a:ln>
            <a:solidFill>
              <a:srgbClr val="A4A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16919" y="4234012"/>
            <a:ext cx="332048" cy="332048"/>
          </a:xfrm>
          <a:prstGeom prst="ellipse">
            <a:avLst/>
          </a:prstGeom>
          <a:solidFill>
            <a:srgbClr val="A4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660213" y="2393507"/>
            <a:ext cx="958779" cy="958779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879933" y="2613227"/>
            <a:ext cx="519339" cy="519339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998857" y="3429000"/>
            <a:ext cx="584390" cy="584390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145300" y="3562923"/>
            <a:ext cx="316545" cy="31654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935603" y="2029963"/>
            <a:ext cx="699109" cy="699109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095815" y="2190175"/>
            <a:ext cx="378684" cy="378684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cxnSpLocks/>
            <a:stCxn id="6" idx="7"/>
            <a:endCxn id="9" idx="3"/>
          </p:cNvCxnSpPr>
          <p:nvPr/>
        </p:nvCxnSpPr>
        <p:spPr>
          <a:xfrm>
            <a:off x="1519832" y="2213477"/>
            <a:ext cx="1546379" cy="2403291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9" idx="6"/>
            <a:endCxn id="12" idx="1"/>
          </p:cNvCxnSpPr>
          <p:nvPr/>
        </p:nvCxnSpPr>
        <p:spPr>
          <a:xfrm flipV="1">
            <a:off x="3589449" y="2533917"/>
            <a:ext cx="1211174" cy="1866119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7"/>
            <a:endCxn id="15" idx="3"/>
          </p:cNvCxnSpPr>
          <p:nvPr/>
        </p:nvCxnSpPr>
        <p:spPr>
          <a:xfrm>
            <a:off x="5478582" y="2533917"/>
            <a:ext cx="1605857" cy="1393891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6"/>
            <a:endCxn id="24" idx="2"/>
          </p:cNvCxnSpPr>
          <p:nvPr/>
        </p:nvCxnSpPr>
        <p:spPr>
          <a:xfrm flipV="1">
            <a:off x="7583247" y="2379518"/>
            <a:ext cx="1352356" cy="1341677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  <a:stCxn id="24" idx="3"/>
          </p:cNvCxnSpPr>
          <p:nvPr/>
        </p:nvCxnSpPr>
        <p:spPr>
          <a:xfrm>
            <a:off x="9037985" y="2626690"/>
            <a:ext cx="1090753" cy="2585701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656481" y="18249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讨论方法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656481" y="945910"/>
            <a:ext cx="188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通过在总线数据传输时进行转化，完成地址的映射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976437" y="481529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查找资料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951165" y="5215401"/>
            <a:ext cx="2252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查找提供资料，发现在</a:t>
            </a:r>
            <a:r>
              <a:rPr lang="en-US" altLang="zh-CN" dirty="0" err="1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Mips</a:t>
            </a:r>
            <a:r>
              <a:rPr lang="zh-CN" altLang="en-US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指令集规范中提到存储管理</a:t>
            </a:r>
            <a:endParaRPr lang="en-US" altLang="zh-CN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地址映射问题</a:t>
            </a:r>
            <a:endParaRPr lang="en-US" altLang="zh-CN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261712" y="26112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回到自身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271607" y="2980600"/>
            <a:ext cx="1888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地址转换时不够契合，没有彻底明白指令和数据存储的方式</a:t>
            </a:r>
            <a:endParaRPr lang="en-US" altLang="zh-CN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04297" y="31856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发现问题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73131" y="3585766"/>
            <a:ext cx="188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Trace</a:t>
            </a:r>
            <a:r>
              <a:rPr lang="zh-CN" altLang="en-US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比对时报错，地址与指令不对应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901078" y="5463919"/>
            <a:ext cx="83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27A98C"/>
                </a:solidFill>
              </a:rPr>
              <a:t>·······</a:t>
            </a:r>
            <a:endParaRPr lang="zh-HK" altLang="en-US" sz="2800" dirty="0">
              <a:solidFill>
                <a:srgbClr val="27A98C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796C8F5-3047-4D4C-8DC3-82FBA3874805}"/>
              </a:ext>
            </a:extLst>
          </p:cNvPr>
          <p:cNvSpPr txBox="1"/>
          <p:nvPr/>
        </p:nvSpPr>
        <p:spPr>
          <a:xfrm>
            <a:off x="6604595" y="41467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继续探索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38DCF9B-9267-44A2-85B8-9DCCF42D99FA}"/>
              </a:ext>
            </a:extLst>
          </p:cNvPr>
          <p:cNvSpPr txBox="1"/>
          <p:nvPr/>
        </p:nvSpPr>
        <p:spPr>
          <a:xfrm>
            <a:off x="6604595" y="4566060"/>
            <a:ext cx="188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逻辑地址转化为机器实际地址</a:t>
            </a:r>
          </a:p>
        </p:txBody>
      </p:sp>
    </p:spTree>
    <p:extLst>
      <p:ext uri="{BB962C8B-B14F-4D97-AF65-F5344CB8AC3E}">
        <p14:creationId xmlns:p14="http://schemas.microsoft.com/office/powerpoint/2010/main" val="5930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247CB05-58D0-49CF-95E3-52DE31F46C46}"/>
              </a:ext>
            </a:extLst>
          </p:cNvPr>
          <p:cNvGrpSpPr/>
          <p:nvPr/>
        </p:nvGrpSpPr>
        <p:grpSpPr>
          <a:xfrm>
            <a:off x="2082019" y="723338"/>
            <a:ext cx="7612220" cy="4852285"/>
            <a:chOff x="2931887" y="1699435"/>
            <a:chExt cx="6328227" cy="435854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FBD846F-5584-4C6C-B4D2-FDC9D5CC8872}"/>
                </a:ext>
              </a:extLst>
            </p:cNvPr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28" name="矩形 5">
                <a:extLst>
                  <a:ext uri="{FF2B5EF4-FFF2-40B4-BE49-F238E27FC236}">
                    <a16:creationId xmlns:a16="http://schemas.microsoft.com/office/drawing/2014/main" id="{252C795C-AC18-4A20-ADF0-213CC693E3E2}"/>
                  </a:ext>
                </a:extLst>
              </p:cNvPr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9" name="矩形 6">
                <a:extLst>
                  <a:ext uri="{FF2B5EF4-FFF2-40B4-BE49-F238E27FC236}">
                    <a16:creationId xmlns:a16="http://schemas.microsoft.com/office/drawing/2014/main" id="{F381A4F7-7671-400B-A17D-F698344DC558}"/>
                  </a:ext>
                </a:extLst>
              </p:cNvPr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5FF2A13-A1B8-4FCB-8EC1-5E027DA5BFD7}"/>
                </a:ext>
              </a:extLst>
            </p:cNvPr>
            <p:cNvSpPr txBox="1"/>
            <p:nvPr/>
          </p:nvSpPr>
          <p:spPr>
            <a:xfrm>
              <a:off x="3415018" y="2991738"/>
              <a:ext cx="5259567" cy="1437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二、总线数据传输（</a:t>
              </a:r>
              <a:r>
                <a:rPr lang="en-US" altLang="zh-CN" sz="44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AXI</a:t>
              </a:r>
              <a:r>
                <a:rPr lang="zh-CN" altLang="en-US" sz="44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）</a:t>
              </a:r>
            </a:p>
            <a:p>
              <a:endParaRPr lang="zh-HK" altLang="en-US" sz="54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784D0D-419C-4A65-8D5E-96EF74F90965}"/>
                </a:ext>
              </a:extLst>
            </p:cNvPr>
            <p:cNvSpPr txBox="1"/>
            <p:nvPr/>
          </p:nvSpPr>
          <p:spPr>
            <a:xfrm>
              <a:off x="3500422" y="5588000"/>
              <a:ext cx="5191156" cy="46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状态机           仲裁</a:t>
              </a:r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74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512</Words>
  <Application>Microsoft Office PowerPoint</Application>
  <PresentationFormat>宽屏</PresentationFormat>
  <Paragraphs>95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新細明體</vt:lpstr>
      <vt:lpstr>宋体</vt:lpstr>
      <vt:lpstr>张海山锐谐体2.0-授权联系：Samtype@QQ.com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吕 振峰</cp:lastModifiedBy>
  <cp:revision>167</cp:revision>
  <dcterms:created xsi:type="dcterms:W3CDTF">2015-02-19T23:46:49Z</dcterms:created>
  <dcterms:modified xsi:type="dcterms:W3CDTF">2018-09-22T03:29:04Z</dcterms:modified>
</cp:coreProperties>
</file>