
<file path=[Content_Types].xml><?xml version="1.0" encoding="utf-8"?>
<Types xmlns="http://schemas.openxmlformats.org/package/2006/content-types">
  <Default Extension="wdp" ContentType="image/vnd.ms-photo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18"/>
  </p:handoutMasterIdLst>
  <p:sldIdLst>
    <p:sldId id="698" r:id="rId4"/>
    <p:sldId id="779" r:id="rId6"/>
    <p:sldId id="789" r:id="rId7"/>
    <p:sldId id="790" r:id="rId8"/>
    <p:sldId id="780" r:id="rId9"/>
    <p:sldId id="792" r:id="rId10"/>
    <p:sldId id="793" r:id="rId11"/>
    <p:sldId id="783" r:id="rId12"/>
    <p:sldId id="785" r:id="rId13"/>
    <p:sldId id="784" r:id="rId14"/>
    <p:sldId id="791" r:id="rId15"/>
    <p:sldId id="787" r:id="rId16"/>
    <p:sldId id="7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9EDF4"/>
    <a:srgbClr val="D0D8E8"/>
    <a:srgbClr val="A6A6A6"/>
    <a:srgbClr val="B2C1DB"/>
    <a:srgbClr val="0085CB"/>
    <a:srgbClr val="3A7762"/>
    <a:srgbClr val="B2C1DA"/>
    <a:srgbClr val="0086C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882" autoAdjust="0"/>
  </p:normalViewPr>
  <p:slideViewPr>
    <p:cSldViewPr>
      <p:cViewPr varScale="1">
        <p:scale>
          <a:sx n="89" d="100"/>
          <a:sy n="89" d="100"/>
        </p:scale>
        <p:origin x="2142" y="96"/>
      </p:cViewPr>
      <p:guideLst>
        <p:guide orient="horz" pos="2186"/>
        <p:guide pos="29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96"/>
      </p:cViewPr>
      <p:guideLst>
        <p:guide orient="horz" pos="2914"/>
        <p:guide pos="219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CAEE3-75C2-4741-8E3F-8E88B1DBFCF5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B9583-C74F-4281-ABBE-A78FE38070CA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B0C6D-96B8-4A68-85CC-826FFA5A14B1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2A69-8240-42E5-9E76-DBC0E843EAC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尊敬的各位专家评委，大家好！</a:t>
            </a:r>
            <a:endParaRPr lang="zh-CN" altLang="en-US" dirty="0"/>
          </a:p>
          <a:p>
            <a:r>
              <a:rPr lang="zh-CN" altLang="en-US" dirty="0"/>
              <a:t>我是中国科学院大学二队的张旭。</a:t>
            </a:r>
            <a:endParaRPr lang="en-US" altLang="zh-CN" dirty="0"/>
          </a:p>
          <a:p>
            <a:r>
              <a:rPr lang="zh-CN" altLang="en-US" dirty="0"/>
              <a:t>下面由我来代表团队做龙芯杯决赛展示汇报。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2A69-8240-42E5-9E76-DBC0E843EAC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/>
              <a:t>我的报告分为以下三部分，首先是。。。</a:t>
            </a:r>
            <a:endParaRPr lang="zh-CN" altLang="en-US" dirty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6915" indent="-275590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02995" indent="-220345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4320" indent="-220345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5010" indent="-220345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633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766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835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967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7521C53-E160-459E-8343-E24190DBD6E6}" type="slidenum">
              <a:rPr kumimoji="1" lang="zh-CN" altLang="en-US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 sz="1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/>
              <a:t>我的报告分为以下三部分，首先是。。。</a:t>
            </a:r>
            <a:endParaRPr lang="zh-CN" altLang="en-US" dirty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6915" indent="-275590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02995" indent="-220345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4320" indent="-220345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5010" indent="-220345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633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766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835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967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7521C53-E160-459E-8343-E24190DBD6E6}" type="slidenum">
              <a:rPr kumimoji="1" lang="zh-CN" altLang="en-US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 sz="1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利润率：利润率保持不变时，说明我增加</a:t>
            </a:r>
            <a:r>
              <a:rPr lang="en-US" altLang="zh-CN"/>
              <a:t>cache size</a:t>
            </a:r>
            <a:r>
              <a:rPr lang="zh-CN" altLang="en-US"/>
              <a:t>的比值可以同等的反映到命中率上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第一张图：</a:t>
            </a:r>
            <a:r>
              <a:rPr lang="en-US" altLang="zh-CN"/>
              <a:t>cache size </a:t>
            </a:r>
            <a:r>
              <a:rPr lang="zh-CN" altLang="en-US"/>
              <a:t>和</a:t>
            </a:r>
            <a:r>
              <a:rPr lang="en-US" altLang="zh-CN"/>
              <a:t>miss rate</a:t>
            </a:r>
            <a:r>
              <a:rPr lang="zh-CN" altLang="en-US"/>
              <a:t>关系。可以看到，</a:t>
            </a:r>
            <a:r>
              <a:rPr lang="en-US" altLang="zh-CN"/>
              <a:t>cache way</a:t>
            </a:r>
            <a:r>
              <a:rPr lang="zh-CN" altLang="en-US"/>
              <a:t>大于</a:t>
            </a:r>
            <a:r>
              <a:rPr lang="en-US" altLang="zh-CN"/>
              <a:t>2</a:t>
            </a:r>
            <a:r>
              <a:rPr lang="zh-CN" altLang="en-US"/>
              <a:t>时，固定</a:t>
            </a:r>
            <a:r>
              <a:rPr lang="en-US" altLang="zh-CN"/>
              <a:t>size</a:t>
            </a:r>
            <a:r>
              <a:rPr lang="zh-CN" altLang="en-US"/>
              <a:t>，对</a:t>
            </a:r>
            <a:r>
              <a:rPr lang="en-US" altLang="zh-CN"/>
              <a:t>miss rate</a:t>
            </a:r>
            <a:r>
              <a:rPr lang="zh-CN" altLang="en-US"/>
              <a:t>影响不大。</a:t>
            </a:r>
            <a:r>
              <a:rPr lang="en-US" altLang="zh-CN"/>
              <a:t>cache size</a:t>
            </a:r>
            <a:r>
              <a:rPr lang="zh-CN" altLang="en-US"/>
              <a:t>为</a:t>
            </a:r>
            <a:r>
              <a:rPr lang="en-US" altLang="zh-CN"/>
              <a:t>2048</a:t>
            </a:r>
            <a:r>
              <a:rPr lang="zh-CN" altLang="en-US"/>
              <a:t>字节已足够。</a:t>
            </a:r>
            <a:endParaRPr lang="zh-CN" altLang="en-US"/>
          </a:p>
          <a:p>
            <a:r>
              <a:rPr lang="zh-CN" altLang="en-US"/>
              <a:t>第二张图：</a:t>
            </a:r>
            <a:r>
              <a:rPr lang="en-US" altLang="zh-CN"/>
              <a:t>cache size </a:t>
            </a:r>
            <a:r>
              <a:rPr lang="zh-CN" altLang="en-US"/>
              <a:t>和</a:t>
            </a:r>
            <a:r>
              <a:rPr lang="en-US" altLang="zh-CN"/>
              <a:t>profit</a:t>
            </a:r>
            <a:r>
              <a:rPr lang="zh-CN" altLang="en-US"/>
              <a:t>关系。可以看到，</a:t>
            </a:r>
            <a:r>
              <a:rPr lang="en-US" altLang="zh-CN"/>
              <a:t>profit</a:t>
            </a:r>
            <a:r>
              <a:rPr lang="zh-CN" altLang="en-US"/>
              <a:t>是逐渐降低的，所以应该尽量选择较小的</a:t>
            </a:r>
            <a:r>
              <a:rPr lang="en-US" altLang="zh-CN"/>
              <a:t>cache size</a:t>
            </a:r>
            <a:endParaRPr lang="zh-CN" altLang="en-US"/>
          </a:p>
          <a:p>
            <a:r>
              <a:rPr lang="zh-CN" altLang="en-US"/>
              <a:t>第三张图：</a:t>
            </a:r>
            <a:r>
              <a:rPr lang="en-US" altLang="zh-CN"/>
              <a:t>cache way</a:t>
            </a:r>
            <a:r>
              <a:rPr lang="zh-CN" altLang="en-US"/>
              <a:t>和</a:t>
            </a:r>
            <a:r>
              <a:rPr lang="en-US" altLang="zh-CN"/>
              <a:t>miss rate</a:t>
            </a:r>
            <a:r>
              <a:rPr lang="zh-CN" altLang="en-US"/>
              <a:t>关系。可以看到，当</a:t>
            </a:r>
            <a:r>
              <a:rPr lang="en-US" altLang="zh-CN"/>
              <a:t>cache size</a:t>
            </a:r>
            <a:r>
              <a:rPr lang="zh-CN" altLang="en-US"/>
              <a:t>很大时，</a:t>
            </a:r>
            <a:r>
              <a:rPr lang="en-US" altLang="zh-CN"/>
              <a:t>miss rate</a:t>
            </a:r>
            <a:r>
              <a:rPr lang="zh-CN" altLang="en-US"/>
              <a:t>并不会随</a:t>
            </a:r>
            <a:r>
              <a:rPr lang="en-US" altLang="zh-CN"/>
              <a:t>cache way</a:t>
            </a:r>
            <a:r>
              <a:rPr lang="zh-CN" altLang="en-US"/>
              <a:t>而变化，说明此时</a:t>
            </a:r>
            <a:r>
              <a:rPr lang="en-US" altLang="en-US" u="sng">
                <a:solidFill>
                  <a:srgbClr val="FF0000"/>
                </a:solidFill>
                <a:sym typeface="+mn-ea"/>
              </a:rPr>
              <a:t>Conflict Miss</a:t>
            </a:r>
            <a:r>
              <a:rPr lang="zh-CN" altLang="en-US" u="sng">
                <a:solidFill>
                  <a:srgbClr val="FF0000"/>
                </a:solidFill>
                <a:sym typeface="+mn-ea"/>
              </a:rPr>
              <a:t>可以通过增加</a:t>
            </a:r>
            <a:r>
              <a:rPr lang="en-US" altLang="zh-CN" u="sng">
                <a:solidFill>
                  <a:srgbClr val="FF0000"/>
                </a:solidFill>
                <a:sym typeface="+mn-ea"/>
              </a:rPr>
              <a:t>cache size</a:t>
            </a:r>
            <a:r>
              <a:rPr lang="zh-CN" altLang="en-US" u="sng">
                <a:solidFill>
                  <a:srgbClr val="FF0000"/>
                </a:solidFill>
                <a:sym typeface="+mn-ea"/>
              </a:rPr>
              <a:t>解决</a:t>
            </a:r>
            <a:endParaRPr lang="zh-CN" altLang="en-US"/>
          </a:p>
          <a:p>
            <a:r>
              <a:rPr lang="zh-CN" altLang="en-US"/>
              <a:t>第四张图：</a:t>
            </a:r>
            <a:r>
              <a:rPr lang="en-US" altLang="zh-CN"/>
              <a:t>cache way</a:t>
            </a:r>
            <a:r>
              <a:rPr lang="zh-CN" altLang="en-US"/>
              <a:t>和</a:t>
            </a:r>
            <a:r>
              <a:rPr lang="en-US" altLang="zh-CN"/>
              <a:t>profite</a:t>
            </a:r>
            <a:r>
              <a:rPr lang="zh-CN" altLang="en-US"/>
              <a:t>关系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/>
              <a:t>我的报告分为以下三部分，首先是。。。</a:t>
            </a:r>
            <a:endParaRPr lang="zh-CN" altLang="en-US" dirty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6915" indent="-275590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02995" indent="-220345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4320" indent="-220345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5010" indent="-220345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633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766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835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967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7521C53-E160-459E-8343-E24190DBD6E6}" type="slidenum">
              <a:rPr kumimoji="1" lang="zh-CN" altLang="en-US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 sz="1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最后，感谢团队各位成员的辛勤付出和出色工作</a:t>
            </a:r>
            <a:r>
              <a:rPr lang="en-US" altLang="zh-CN" dirty="0"/>
              <a:t>!</a:t>
            </a:r>
            <a:endParaRPr lang="en-US" altLang="zh-CN" dirty="0"/>
          </a:p>
          <a:p>
            <a:r>
              <a:rPr lang="zh-CN" altLang="en-US" dirty="0"/>
              <a:t>感谢各位专家评委对我们工作的支持和帮助</a:t>
            </a:r>
            <a:r>
              <a:rPr lang="en-US" altLang="zh-CN" dirty="0"/>
              <a:t>!</a:t>
            </a:r>
            <a:endParaRPr lang="en-US" altLang="zh-CN" dirty="0"/>
          </a:p>
          <a:p>
            <a:r>
              <a:rPr lang="zh-CN" altLang="en-US" dirty="0"/>
              <a:t>谢谢大家！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2A69-8240-42E5-9E76-DBC0E843EAC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altLang="zh-CN"/>
              <a:t>2017/11/29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张科</a:t>
            </a:r>
            <a:r>
              <a:rPr lang="en-US" altLang="zh-CN"/>
              <a:t>-</a:t>
            </a:r>
            <a:r>
              <a:rPr lang="zh-CN" altLang="en-US"/>
              <a:t>先进计算</a:t>
            </a:r>
            <a:r>
              <a:rPr lang="en-US" altLang="zh-CN"/>
              <a:t>-</a:t>
            </a:r>
            <a:r>
              <a:rPr lang="zh-CN" altLang="en-US"/>
              <a:t>硕导资格申请答辩报告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2017/11/29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张科</a:t>
            </a:r>
            <a:r>
              <a:rPr lang="en-US" altLang="zh-CN"/>
              <a:t>-</a:t>
            </a:r>
            <a:r>
              <a:rPr lang="zh-CN" altLang="en-US"/>
              <a:t>先进计算</a:t>
            </a:r>
            <a:r>
              <a:rPr lang="en-US" altLang="zh-CN"/>
              <a:t>-</a:t>
            </a:r>
            <a:r>
              <a:rPr lang="zh-CN" altLang="en-US"/>
              <a:t>硕导资格申请答辩报告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2017/11/29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张科</a:t>
            </a:r>
            <a:r>
              <a:rPr lang="en-US" altLang="zh-CN"/>
              <a:t>-</a:t>
            </a:r>
            <a:r>
              <a:rPr lang="zh-CN" altLang="en-US"/>
              <a:t>先进计算</a:t>
            </a:r>
            <a:r>
              <a:rPr lang="en-US" altLang="zh-CN"/>
              <a:t>-</a:t>
            </a:r>
            <a:r>
              <a:rPr lang="zh-CN" altLang="en-US"/>
              <a:t>硕导资格申请答辩报告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幻灯片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414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539836"/>
            <a:ext cx="6400800" cy="17526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807200" y="6356350"/>
            <a:ext cx="2133600" cy="365125"/>
          </a:xfrm>
        </p:spPr>
        <p:txBody>
          <a:bodyPr/>
          <a:lstStyle>
            <a:lvl1pPr algn="r">
              <a:defRPr sz="2000" dirty="0" smtClean="0"/>
            </a:lvl1pPr>
          </a:lstStyle>
          <a:p>
            <a:pPr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9144000" cy="767751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rgbClr val="0086CD"/>
              </a:gs>
              <a:gs pos="100000">
                <a:schemeClr val="tx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752907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085274"/>
            <a:ext cx="8229600" cy="552984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86872" y="6470588"/>
            <a:ext cx="2133600" cy="365125"/>
          </a:xfrm>
        </p:spPr>
        <p:txBody>
          <a:bodyPr/>
          <a:lstStyle/>
          <a:p>
            <a:pPr>
              <a:defRPr/>
            </a:pPr>
            <a:fld id="{D5DDCEB2-F844-5B43-BC90-5BBEA72A77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9E627-2EB1-D74E-896F-02C9EA961C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63FCD-7EBA-2D4D-903F-DA214E2CFE9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36DCE-EDE6-5E40-80CA-40C5835707F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36E4C-8DA8-A146-A2B7-A8F872631C5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5086C-F4D1-9A43-9654-3F066D411FD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CBBC3-0496-B04B-8F28-C72CA3CC6E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08112"/>
          </a:xfrm>
        </p:spPr>
        <p:txBody>
          <a:bodyPr>
            <a:normAutofit/>
          </a:bodyPr>
          <a:lstStyle>
            <a:lvl1pPr algn="l">
              <a:defRPr sz="3600" b="1" baseline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22153"/>
            <a:ext cx="8229600" cy="4983832"/>
          </a:xfrm>
        </p:spPr>
        <p:txBody>
          <a:bodyPr/>
          <a:lstStyle>
            <a:lvl1pPr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>
              <a:defRPr sz="2200" baseline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</p:spPr>
        <p:txBody>
          <a:bodyPr/>
          <a:lstStyle>
            <a:lvl1pPr>
              <a:defRPr>
                <a:solidFill>
                  <a:srgbClr val="464646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/>
              <a:t>2017/11/29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5776" y="6416675"/>
            <a:ext cx="4032448" cy="365125"/>
          </a:xfrm>
        </p:spPr>
        <p:txBody>
          <a:bodyPr/>
          <a:lstStyle>
            <a:lvl1pPr>
              <a:defRPr>
                <a:solidFill>
                  <a:srgbClr val="464646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/>
              <a:t>张科</a:t>
            </a:r>
            <a:r>
              <a:rPr lang="en-US" altLang="zh-CN"/>
              <a:t>-</a:t>
            </a:r>
            <a:r>
              <a:rPr lang="zh-CN" altLang="en-US"/>
              <a:t>先进计算</a:t>
            </a:r>
            <a:r>
              <a:rPr lang="en-US" altLang="zh-CN"/>
              <a:t>-</a:t>
            </a:r>
            <a:r>
              <a:rPr lang="zh-CN" altLang="en-US"/>
              <a:t>硕导资格申请答辩报告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>
            <a:lvl1pPr>
              <a:defRPr>
                <a:solidFill>
                  <a:srgbClr val="464646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52736"/>
            <a:ext cx="8229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6"/>
          <p:cNvCxnSpPr/>
          <p:nvPr userDrawn="1"/>
        </p:nvCxnSpPr>
        <p:spPr>
          <a:xfrm>
            <a:off x="457200" y="6377056"/>
            <a:ext cx="8229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1F807-48F1-884C-A7A1-1AE1C780929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7D1B9-DDF3-724F-AC8E-5C322CFF5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F6E77-C7D5-814D-94A9-5F2EA7DDB6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2017/11/29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张科</a:t>
            </a:r>
            <a:r>
              <a:rPr lang="en-US" altLang="zh-CN"/>
              <a:t>-</a:t>
            </a:r>
            <a:r>
              <a:rPr lang="zh-CN" altLang="en-US"/>
              <a:t>先进计算</a:t>
            </a:r>
            <a:r>
              <a:rPr lang="en-US" altLang="zh-CN"/>
              <a:t>-</a:t>
            </a:r>
            <a:r>
              <a:rPr lang="zh-CN" altLang="en-US"/>
              <a:t>硕导资格申请答辩报告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2017/11/29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张科</a:t>
            </a:r>
            <a:r>
              <a:rPr lang="en-US" altLang="zh-CN"/>
              <a:t>-</a:t>
            </a:r>
            <a:r>
              <a:rPr lang="zh-CN" altLang="en-US"/>
              <a:t>先进计算</a:t>
            </a:r>
            <a:r>
              <a:rPr lang="en-US" altLang="zh-CN"/>
              <a:t>-</a:t>
            </a:r>
            <a:r>
              <a:rPr lang="zh-CN" altLang="en-US"/>
              <a:t>硕导资格申请答辩报告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2017/11/29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张科</a:t>
            </a:r>
            <a:r>
              <a:rPr lang="en-US" altLang="zh-CN"/>
              <a:t>-</a:t>
            </a:r>
            <a:r>
              <a:rPr lang="zh-CN" altLang="en-US"/>
              <a:t>先进计算</a:t>
            </a:r>
            <a:r>
              <a:rPr lang="en-US" altLang="zh-CN"/>
              <a:t>-</a:t>
            </a:r>
            <a:r>
              <a:rPr lang="zh-CN" altLang="en-US"/>
              <a:t>硕导资格申请答辩报告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2017/11/29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张科</a:t>
            </a:r>
            <a:r>
              <a:rPr lang="en-US" altLang="zh-CN"/>
              <a:t>-</a:t>
            </a:r>
            <a:r>
              <a:rPr lang="zh-CN" altLang="en-US"/>
              <a:t>先进计算</a:t>
            </a:r>
            <a:r>
              <a:rPr lang="en-US" altLang="zh-CN"/>
              <a:t>-</a:t>
            </a:r>
            <a:r>
              <a:rPr lang="zh-CN" altLang="en-US"/>
              <a:t>硕导资格申请答辩报告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2017/11/29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张科</a:t>
            </a:r>
            <a:r>
              <a:rPr lang="en-US" altLang="zh-CN"/>
              <a:t>-</a:t>
            </a:r>
            <a:r>
              <a:rPr lang="zh-CN" altLang="en-US"/>
              <a:t>先进计算</a:t>
            </a:r>
            <a:r>
              <a:rPr lang="en-US" altLang="zh-CN"/>
              <a:t>-</a:t>
            </a:r>
            <a:r>
              <a:rPr lang="zh-CN" altLang="en-US"/>
              <a:t>硕导资格申请答辩报告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2017/11/29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张科</a:t>
            </a:r>
            <a:r>
              <a:rPr lang="en-US" altLang="zh-CN"/>
              <a:t>-</a:t>
            </a:r>
            <a:r>
              <a:rPr lang="zh-CN" altLang="en-US"/>
              <a:t>先进计算</a:t>
            </a:r>
            <a:r>
              <a:rPr lang="en-US" altLang="zh-CN"/>
              <a:t>-</a:t>
            </a:r>
            <a:r>
              <a:rPr lang="zh-CN" altLang="en-US"/>
              <a:t>硕导资格申请答辩报告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2017/11/29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张科</a:t>
            </a:r>
            <a:r>
              <a:rPr lang="en-US" altLang="zh-CN"/>
              <a:t>-</a:t>
            </a:r>
            <a:r>
              <a:rPr lang="zh-CN" altLang="en-US"/>
              <a:t>先进计算</a:t>
            </a:r>
            <a:r>
              <a:rPr lang="en-US" altLang="zh-CN"/>
              <a:t>-</a:t>
            </a:r>
            <a:r>
              <a:rPr lang="zh-CN" altLang="en-US"/>
              <a:t>硕导资格申请答辩报告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altLang="zh-CN"/>
              <a:t>2017/11/29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张科</a:t>
            </a:r>
            <a:r>
              <a:rPr lang="en-US" altLang="zh-CN"/>
              <a:t>-</a:t>
            </a:r>
            <a:r>
              <a:rPr lang="zh-CN" altLang="en-US"/>
              <a:t>先进计算</a:t>
            </a:r>
            <a:r>
              <a:rPr lang="en-US" altLang="zh-CN"/>
              <a:t>-</a:t>
            </a:r>
            <a:r>
              <a:rPr lang="zh-CN" altLang="en-US"/>
              <a:t>硕导资格申请答辩报告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800" b="1" kern="1200">
          <a:solidFill>
            <a:schemeClr val="tx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None/>
        <a:defRPr sz="3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–"/>
        <a:defRPr sz="22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5DDCEB2-F844-5B43-BC90-5BBEA72A775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宋体" panose="02010600030101010101" pitchFamily="2" charset="-122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hdphoto1.wdp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hdphoto1.wdp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212976"/>
            <a:ext cx="9144000" cy="20168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rgbClr val="0086CD"/>
              </a:gs>
              <a:gs pos="100000">
                <a:schemeClr val="tx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251520" y="476672"/>
            <a:ext cx="8640960" cy="2304256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32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龙芯杯</a:t>
            </a:r>
            <a:endParaRPr lang="en-US" altLang="zh-CN" sz="3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spcBef>
                <a:spcPts val="1200"/>
              </a:spcBef>
              <a:defRPr/>
            </a:pPr>
            <a:r>
              <a:rPr lang="zh-CN" altLang="en-US" sz="2600" kern="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第二届全国大学生计算机系统能力培养大赛</a:t>
            </a:r>
            <a:endParaRPr lang="en-US" altLang="zh-CN" sz="2600" kern="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defRPr/>
            </a:pPr>
            <a:endParaRPr lang="en-US" altLang="zh-CN" sz="24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defRPr/>
            </a:pPr>
            <a:r>
              <a:rPr lang="zh-CN" altLang="en-US" sz="4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决赛展示汇报</a:t>
            </a:r>
            <a:endParaRPr lang="zh-CN" altLang="en-US" sz="48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763688" y="3478720"/>
          <a:ext cx="6048673" cy="1463040"/>
        </p:xfrm>
        <a:graphic>
          <a:graphicData uri="http://schemas.openxmlformats.org/drawingml/2006/table">
            <a:tbl>
              <a:tblPr firstRow="1" bandRow="1"/>
              <a:tblGrid>
                <a:gridCol w="1898101"/>
                <a:gridCol w="98078"/>
                <a:gridCol w="4052494"/>
              </a:tblGrid>
              <a:tr h="3436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dist"/>
                      <a:r>
                        <a:rPr lang="zh-CN" altLang="en-US" sz="2600" b="0" kern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参赛团队：</a:t>
                      </a:r>
                      <a:endParaRPr lang="zh-CN" altLang="en-US" sz="2600" b="0" kern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800" b="0" kern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/>
                      <a:r>
                        <a:rPr lang="zh-CN" altLang="en-US" sz="2600" b="0" kern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中国科学院大学 </a:t>
                      </a:r>
                      <a:r>
                        <a:rPr lang="en-US" altLang="zh-CN" sz="2600" b="0" kern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2 </a:t>
                      </a:r>
                      <a:r>
                        <a:rPr lang="zh-CN" altLang="en-US" sz="2600" b="0" kern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队</a:t>
                      </a:r>
                      <a:endParaRPr lang="zh-CN" altLang="en-US" sz="2600" b="0" kern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36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dist"/>
                      <a:r>
                        <a:rPr lang="zh-CN" altLang="en-US" sz="2600" b="0" kern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团队成员：</a:t>
                      </a:r>
                      <a:endParaRPr lang="zh-CN" altLang="en-US" sz="2600" b="0" kern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800" b="0" kern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/>
                      <a:r>
                        <a:rPr lang="zh-CN" altLang="en-US" sz="2600" b="1" kern="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张旭</a:t>
                      </a:r>
                      <a:r>
                        <a:rPr lang="zh-CN" altLang="en-US" sz="2600" b="0" kern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、符岗、王苑铮、袁峥</a:t>
                      </a:r>
                      <a:endParaRPr lang="zh-CN" altLang="en-US" sz="2600" b="0" kern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3664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600" b="0" kern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汇报日期：</a:t>
                      </a:r>
                      <a:endParaRPr lang="zh-CN" altLang="en-US" sz="2600" b="0" kern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b="0" kern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600" b="0" kern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2018</a:t>
                      </a:r>
                      <a:r>
                        <a:rPr lang="zh-CN" altLang="en-US" sz="2600" b="0" kern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年</a:t>
                      </a:r>
                      <a:r>
                        <a:rPr lang="en-US" altLang="zh-CN" sz="2600" b="0" kern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9</a:t>
                      </a:r>
                      <a:r>
                        <a:rPr lang="zh-CN" altLang="en-US" sz="2600" b="0" kern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月</a:t>
                      </a:r>
                      <a:r>
                        <a:rPr lang="en-US" altLang="zh-CN" sz="2600" b="0" kern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22</a:t>
                      </a:r>
                      <a:r>
                        <a:rPr lang="zh-CN" altLang="en-US" sz="2600" b="0" kern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日</a:t>
                      </a:r>
                      <a:endParaRPr lang="zh-CN" altLang="en-US" sz="2600" b="0" kern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2771800" y="5517232"/>
            <a:ext cx="3600400" cy="874182"/>
            <a:chOff x="1835696" y="5816369"/>
            <a:chExt cx="2387054" cy="5795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1" name="组合 20"/>
            <p:cNvGrpSpPr/>
            <p:nvPr/>
          </p:nvGrpSpPr>
          <p:grpSpPr>
            <a:xfrm>
              <a:off x="2472736" y="5831745"/>
              <a:ext cx="1750014" cy="548829"/>
              <a:chOff x="2472736" y="5812588"/>
              <a:chExt cx="1750014" cy="548829"/>
            </a:xfrm>
          </p:grpSpPr>
          <p:pic>
            <p:nvPicPr>
              <p:cNvPr id="23" name="Picture 5"/>
              <p:cNvPicPr>
                <a:picLocks noChangeAspect="1" noChangeArrowheads="1"/>
              </p:cNvPicPr>
              <p:nvPr/>
            </p:nvPicPr>
            <p:blipFill rotWithShape="1">
              <a:blip r:embed="rId1" cstate="print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27" r="3213" b="28257"/>
              <a:stretch>
                <a:fillRect/>
              </a:stretch>
            </p:blipFill>
            <p:spPr bwMode="auto">
              <a:xfrm>
                <a:off x="2472736" y="5812588"/>
                <a:ext cx="1750014" cy="3926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6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527" t="18962" b="25838"/>
              <a:stretch>
                <a:fillRect/>
              </a:stretch>
            </p:blipFill>
            <p:spPr bwMode="auto">
              <a:xfrm>
                <a:off x="2519743" y="6205269"/>
                <a:ext cx="1656000" cy="156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2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5816369"/>
              <a:ext cx="579582" cy="579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副标题 2"/>
          <p:cNvSpPr txBox="1"/>
          <p:nvPr/>
        </p:nvSpPr>
        <p:spPr bwMode="auto">
          <a:xfrm>
            <a:off x="5387061" y="541220"/>
            <a:ext cx="3218258" cy="57917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 sz="2600" b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 sz="2200" b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 sz="2000" b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 sz="2000" b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 sz="2000" b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 sz="2000" b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 sz="2000" b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 sz="2000" b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 lvl="0">
              <a:lnSpc>
                <a:spcPct val="125000"/>
              </a:lnSpc>
              <a:buClr>
                <a:srgbClr val="CC9900"/>
              </a:buClr>
              <a:defRPr/>
            </a:pPr>
            <a:r>
              <a:rPr lang="en-US" altLang="zh-CN" sz="2800" i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tch801 XBd BT" panose="02020903060505020304" pitchFamily="18" charset="0"/>
                <a:ea typeface="黑体" panose="02010609060101010101" pitchFamily="49" charset="-122"/>
              </a:rPr>
              <a:t>NSCSCC 2018</a:t>
            </a:r>
            <a:endParaRPr lang="en-US" altLang="zh-CN" sz="2800" i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tch801 XBd BT" panose="02020903060505020304" pitchFamily="18" charset="0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38" r="21772" b="17338"/>
          <a:stretch>
            <a:fillRect/>
          </a:stretch>
        </p:blipFill>
        <p:spPr>
          <a:xfrm>
            <a:off x="899592" y="516464"/>
            <a:ext cx="2465918" cy="6434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CPU</a:t>
            </a:r>
            <a:r>
              <a:rPr lang="zh-CN" altLang="en-US"/>
              <a:t>框架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D5DDCEB2-F844-5B43-BC90-5BBEA72A7752}" type="slidenum">
              <a:rPr lang="zh-CN" altLang="en-US" smtClean="0"/>
            </a:fld>
            <a:endParaRPr lang="zh-CN" altLang="en-US"/>
          </a:p>
        </p:txBody>
      </p:sp>
      <p:pic>
        <p:nvPicPr>
          <p:cNvPr id="48" name="图片 4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425575"/>
            <a:ext cx="8229600" cy="48475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21080" y="2908300"/>
            <a:ext cx="864235" cy="357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en-US" altLang="zh-CN"/>
              <a:t>Rtype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144270" y="2977515"/>
            <a:ext cx="617220" cy="2882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en-US" altLang="zh-CN"/>
              <a:t>load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73264 0.000000 " pathEditMode="relative" ptsTypes="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5833 -0.002500 L 0.380556 -0.002500 " pathEditMode="relative" ptsTypes="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64 -0.004167 C 0.377986 0.020185 0.353125 0.092778 0.380764 0.118148 C 0.408403 0.143519 0.491389 0.122130 0.518819 0.122870 C 0.546250 0.123611 0.520903 0.122037 0.517986 0.121667 " pathEditMode="relative" ptsTypes="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7778 0.122315 L 0.598125 0.121111 L 0.601667 0.407407 L 0.150069 0.406204 L 0.148333 0.239907 L 0.148333 0.239907 " pathEditMode="relative" ptsTypes="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81111 0.000000 " pathEditMode="relative" ptsTypes="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5833 0.002870 L 0.372639 0.002870 " pathEditMode="relative" ptsTypes="">
                                      <p:cBhvr>
                                        <p:cTn id="4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2639 0.002870 L 0.522292 0.002870 " pathEditMode="relative" ptsTypes=""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2292 0.013333 L 0.522292 0.107870 " pathEditMode="relative" ptsTypes="">
                                      <p:cBhvr>
                                        <p:cTn id="5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3333 0.106574 L 0.596319 0.110093 L 0.597222 0.390370 L 0.155417 0.392778 L 0.153681 0.228889 L 0.153681 0.228889 " pathEditMode="relative" ptsTypes=""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5" grpId="5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auto">
          <a:xfrm>
            <a:off x="2627784" y="501774"/>
            <a:ext cx="3960440" cy="1055018"/>
          </a:xfrm>
          <a:prstGeom prst="roundRect">
            <a:avLst>
              <a:gd name="adj" fmla="val 0"/>
            </a:avLst>
          </a:prstGeom>
          <a:solidFill>
            <a:srgbClr val="0085C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30" name="TextBox 18"/>
          <p:cNvSpPr txBox="1">
            <a:spLocks noChangeArrowheads="1"/>
          </p:cNvSpPr>
          <p:nvPr/>
        </p:nvSpPr>
        <p:spPr bwMode="auto">
          <a:xfrm>
            <a:off x="3203847" y="642839"/>
            <a:ext cx="2808314" cy="769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汇报提纲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35086C-F4D1-9A43-9654-3F066D411F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846150" y="2279757"/>
            <a:ext cx="4958098" cy="3237475"/>
            <a:chOff x="1616632" y="1864328"/>
            <a:chExt cx="6038218" cy="3237475"/>
          </a:xfrm>
        </p:grpSpPr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1894850" y="2498303"/>
              <a:ext cx="5760000" cy="0"/>
            </a:xfrm>
            <a:prstGeom prst="line">
              <a:avLst/>
            </a:prstGeom>
            <a:noFill/>
            <a:ln w="22225">
              <a:solidFill>
                <a:srgbClr val="B5BCF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仿宋_GB2312"/>
              </a:endParaRPr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2209969" y="1864891"/>
              <a:ext cx="5243513" cy="6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5F5F5F"/>
                </a:buClr>
                <a:buSzPct val="75000"/>
                <a:buFont typeface="Wingdings" panose="05000000000000000000" pitchFamily="2" charset="2"/>
                <a:buChar char="n"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仿宋_GB2312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624507" y="1864328"/>
              <a:ext cx="756711" cy="587375"/>
            </a:xfrm>
            <a:prstGeom prst="rect">
              <a:avLst/>
            </a:prstGeom>
            <a:solidFill>
              <a:srgbClr val="0085CB"/>
            </a:solidFill>
            <a:ln w="63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wrap="none" lIns="0" tIns="108000" rIns="0" bIns="0" anchor="ctr" anchorCtr="1"/>
            <a:lstStyle>
              <a:lvl1pPr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1pPr>
              <a:lvl2pPr marL="742950" indent="-285750"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2pPr>
              <a:lvl3pPr marL="1143000" indent="-228600"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3pPr>
              <a:lvl4pPr marL="1600200" indent="-228600"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4pPr>
              <a:lvl5pPr marL="2057400" indent="-228600"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5pPr>
              <a:lvl6pPr marL="2514600" indent="-2286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6pPr>
              <a:lvl7pPr marL="2971800" indent="-2286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7pPr>
              <a:lvl8pPr marL="3429000" indent="-2286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8pPr>
              <a:lvl9pPr marL="3886200" indent="-2286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5F5F5F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zh-CN" altLang="en-US" sz="37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kumimoji="0" lang="zh-CN" altLang="en-US" sz="37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894850" y="3634953"/>
              <a:ext cx="5760000" cy="0"/>
            </a:xfrm>
            <a:prstGeom prst="line">
              <a:avLst/>
            </a:prstGeom>
            <a:noFill/>
            <a:ln w="22225">
              <a:solidFill>
                <a:srgbClr val="B5BCF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仿宋_GB2312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2195682" y="3184103"/>
              <a:ext cx="5243512" cy="6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5F5F5F"/>
                </a:buClr>
                <a:buSzPct val="75000"/>
                <a:buFont typeface="Wingdings" panose="05000000000000000000" pitchFamily="2" charset="2"/>
                <a:buChar char="n"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仿宋_GB2312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1616632" y="2997553"/>
              <a:ext cx="756711" cy="587375"/>
            </a:xfrm>
            <a:prstGeom prst="rect">
              <a:avLst/>
            </a:prstGeom>
            <a:solidFill>
              <a:srgbClr val="0085CB"/>
            </a:solidFill>
            <a:ln w="63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wrap="none" lIns="0" tIns="108000" rIns="0" bIns="0" anchor="ctr" anchorCtr="1"/>
            <a:lstStyle>
              <a:lvl1pPr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1pPr>
              <a:lvl2pPr marL="742950" indent="-285750"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2pPr>
              <a:lvl3pPr marL="1143000" indent="-228600"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3pPr>
              <a:lvl4pPr marL="1600200" indent="-228600"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4pPr>
              <a:lvl5pPr marL="2057400" indent="-228600"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5pPr>
              <a:lvl6pPr marL="2514600" indent="-2286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6pPr>
              <a:lvl7pPr marL="2971800" indent="-2286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7pPr>
              <a:lvl8pPr marL="3429000" indent="-2286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8pPr>
              <a:lvl9pPr marL="3886200" indent="-2286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5F5F5F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37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kumimoji="0" lang="en-US" altLang="zh-CN" sz="37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1894850" y="4773191"/>
              <a:ext cx="5760000" cy="0"/>
            </a:xfrm>
            <a:prstGeom prst="line">
              <a:avLst/>
            </a:prstGeom>
            <a:noFill/>
            <a:ln w="22225">
              <a:solidFill>
                <a:srgbClr val="B5BCF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仿宋_GB2312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2203619" y="4430291"/>
              <a:ext cx="5243513" cy="6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5F5F5F"/>
                </a:buClr>
                <a:buSzPct val="75000"/>
                <a:buFont typeface="Wingdings" panose="05000000000000000000" pitchFamily="2" charset="2"/>
                <a:buChar char="n"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仿宋_GB2312"/>
              </a:endParaRP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1636444" y="4132241"/>
              <a:ext cx="756710" cy="587375"/>
            </a:xfrm>
            <a:prstGeom prst="rect">
              <a:avLst/>
            </a:prstGeom>
            <a:solidFill>
              <a:srgbClr val="0085CB"/>
            </a:solidFill>
            <a:ln w="63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wrap="none" lIns="0" tIns="108000" rIns="0" bIns="0" anchor="ctr" anchorCtr="1"/>
            <a:lstStyle>
              <a:lvl1pPr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1pPr>
              <a:lvl2pPr marL="742950" indent="-285750"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2pPr>
              <a:lvl3pPr marL="1143000" indent="-228600"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3pPr>
              <a:lvl4pPr marL="1600200" indent="-228600"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4pPr>
              <a:lvl5pPr marL="2057400" indent="-228600"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5pPr>
              <a:lvl6pPr marL="2514600" indent="-2286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6pPr>
              <a:lvl7pPr marL="2971800" indent="-2286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7pPr>
              <a:lvl8pPr marL="3429000" indent="-2286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8pPr>
              <a:lvl9pPr marL="3886200" indent="-2286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5F5F5F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37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3</a:t>
              </a:r>
              <a:endParaRPr kumimoji="0" lang="en-US" altLang="zh-CN" sz="37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271444" y="1877591"/>
              <a:ext cx="53715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5F5F5F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zh-CN" altLang="en-US" sz="4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背景</a:t>
              </a:r>
              <a:r>
                <a:rPr lang="zh-CN" altLang="en-US" sz="4000" b="1" kern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与动机</a:t>
              </a:r>
              <a:endPara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271444" y="3017416"/>
              <a:ext cx="5371500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5F5F5F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zh-CN" altLang="en-US" sz="4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技术与实现</a:t>
              </a:r>
              <a:endPara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271444" y="4165178"/>
              <a:ext cx="53715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rgbClr val="5F5F5F"/>
                </a:buClr>
                <a:buSzPct val="75000"/>
                <a:defRPr/>
              </a:pPr>
              <a:r>
                <a:rPr kumimoji="0" lang="zh-CN" altLang="en-US" sz="4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性能与总结</a:t>
              </a:r>
              <a:endPara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结果与不足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性能结果</a:t>
            </a:r>
            <a:endParaRPr lang="en-US" altLang="zh-CN"/>
          </a:p>
          <a:p>
            <a:pPr lvl="1"/>
            <a:r>
              <a:rPr lang="en-US" altLang="zh-CN"/>
              <a:t>CPU</a:t>
            </a:r>
            <a:r>
              <a:rPr lang="zh-CN" altLang="en-US"/>
              <a:t>的时钟频率达到</a:t>
            </a:r>
            <a:r>
              <a:rPr lang="en-US" altLang="zh-CN"/>
              <a:t>110MHz</a:t>
            </a:r>
            <a:endParaRPr lang="en-US" altLang="zh-CN"/>
          </a:p>
          <a:p>
            <a:pPr lvl="1"/>
            <a:r>
              <a:rPr lang="zh-CN" altLang="en-US"/>
              <a:t>性能提升达到</a:t>
            </a:r>
            <a:r>
              <a:rPr lang="en-US" altLang="zh-CN"/>
              <a:t>20</a:t>
            </a:r>
            <a:r>
              <a:rPr lang="zh-CN" altLang="en-US"/>
              <a:t>倍</a:t>
            </a:r>
            <a:endParaRPr lang="zh-CN" altLang="en-US"/>
          </a:p>
          <a:p>
            <a:pPr lvl="0"/>
            <a:r>
              <a:rPr lang="zh-CN" altLang="en-US"/>
              <a:t>不足</a:t>
            </a:r>
            <a:endParaRPr lang="zh-CN" altLang="en-US"/>
          </a:p>
          <a:p>
            <a:pPr lvl="1"/>
            <a:r>
              <a:rPr lang="zh-CN" altLang="en-US" sz="2400"/>
              <a:t>没有利用仿真器去探索多发射，乱序，甚至</a:t>
            </a:r>
            <a:r>
              <a:rPr lang="en-US" altLang="zh-CN" sz="2400"/>
              <a:t>VLIW</a:t>
            </a:r>
            <a:r>
              <a:rPr lang="zh-CN" altLang="en-US" sz="2400"/>
              <a:t>架构带来的性能提升</a:t>
            </a:r>
            <a:endParaRPr lang="zh-CN" altLang="en-US"/>
          </a:p>
          <a:p>
            <a:pPr lvl="1"/>
            <a:r>
              <a:rPr lang="zh-CN" altLang="en-US" sz="2450">
                <a:sym typeface="+mn-ea"/>
              </a:rPr>
              <a:t>cache利润率并没有考虑逻辑部分占用的板卡资源</a:t>
            </a:r>
            <a:endParaRPr lang="zh-CN" altLang="en-US" sz="2450">
              <a:sym typeface="+mn-ea"/>
            </a:endParaRPr>
          </a:p>
          <a:p>
            <a:pPr lvl="1"/>
            <a:r>
              <a:rPr lang="zh-CN" altLang="en-US" sz="2450">
                <a:sym typeface="+mn-ea"/>
              </a:rPr>
              <a:t>单一的</a:t>
            </a:r>
            <a:r>
              <a:rPr lang="en-US" altLang="zh-CN" sz="2450">
                <a:sym typeface="+mn-ea"/>
              </a:rPr>
              <a:t>memory hierarchy</a:t>
            </a:r>
            <a:endParaRPr lang="en-US" altLang="zh-CN" sz="2450">
              <a:sym typeface="+mn-ea"/>
            </a:endParaRPr>
          </a:p>
          <a:p>
            <a:pPr lvl="2"/>
            <a:r>
              <a:rPr lang="zh-CN" altLang="en-US" sz="2100">
                <a:sym typeface="+mn-ea"/>
              </a:rPr>
              <a:t>多级</a:t>
            </a:r>
            <a:r>
              <a:rPr lang="en-US" altLang="zh-CN" sz="2100">
                <a:sym typeface="+mn-ea"/>
              </a:rPr>
              <a:t>cache</a:t>
            </a:r>
            <a:endParaRPr lang="en-US" altLang="zh-CN" sz="2100">
              <a:sym typeface="+mn-ea"/>
            </a:endParaRPr>
          </a:p>
          <a:p>
            <a:pPr lvl="2"/>
            <a:r>
              <a:rPr lang="en-US" altLang="zh-CN" sz="2100">
                <a:sym typeface="+mn-ea"/>
              </a:rPr>
              <a:t>L1 cache + victim buffer</a:t>
            </a:r>
            <a:endParaRPr lang="zh-CN" altLang="en-US" sz="2100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D5DDCEB2-F844-5B43-BC90-5BBEA72A77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DCEB2-F844-5B43-BC90-5BBEA72A7752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59632" y="1998419"/>
            <a:ext cx="6624736" cy="16466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CN" altLang="en-US" sz="48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谢谢各位专家评委</a:t>
            </a:r>
            <a:r>
              <a:rPr lang="en-US" altLang="zh-CN" sz="48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!</a:t>
            </a:r>
            <a:endParaRPr lang="en-US" altLang="zh-CN" sz="4800" b="1" dirty="0">
              <a:ln w="9525">
                <a:solidFill>
                  <a:prstClr val="white"/>
                </a:solidFill>
                <a:prstDash val="solid"/>
              </a:ln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spcAft>
                <a:spcPts val="600"/>
              </a:spcAft>
            </a:pPr>
            <a:r>
              <a:rPr lang="zh-CN" altLang="en-US" sz="48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恳请批评指正</a:t>
            </a:r>
            <a:r>
              <a:rPr lang="en-US" altLang="zh-CN" sz="48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!</a:t>
            </a:r>
            <a:endParaRPr lang="en-US" altLang="zh-CN" sz="4800" b="1" dirty="0">
              <a:ln w="9525">
                <a:solidFill>
                  <a:prstClr val="white"/>
                </a:solidFill>
                <a:prstDash val="solid"/>
              </a:ln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771800" y="4869160"/>
            <a:ext cx="3600400" cy="874182"/>
            <a:chOff x="1835696" y="5816369"/>
            <a:chExt cx="2387054" cy="5795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1" name="组合 10"/>
            <p:cNvGrpSpPr/>
            <p:nvPr/>
          </p:nvGrpSpPr>
          <p:grpSpPr>
            <a:xfrm>
              <a:off x="2472736" y="5831745"/>
              <a:ext cx="1750014" cy="548829"/>
              <a:chOff x="2472736" y="5812588"/>
              <a:chExt cx="1750014" cy="548829"/>
            </a:xfrm>
          </p:grpSpPr>
          <p:pic>
            <p:nvPicPr>
              <p:cNvPr id="13" name="Picture 5"/>
              <p:cNvPicPr>
                <a:picLocks noChangeAspect="1" noChangeArrowheads="1"/>
              </p:cNvPicPr>
              <p:nvPr/>
            </p:nvPicPr>
            <p:blipFill rotWithShape="1">
              <a:blip r:embed="rId1" cstate="print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27" r="3213" b="28257"/>
              <a:stretch>
                <a:fillRect/>
              </a:stretch>
            </p:blipFill>
            <p:spPr bwMode="auto">
              <a:xfrm>
                <a:off x="2472736" y="5812588"/>
                <a:ext cx="1750014" cy="3926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6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527" t="18962" b="25838"/>
              <a:stretch>
                <a:fillRect/>
              </a:stretch>
            </p:blipFill>
            <p:spPr bwMode="auto">
              <a:xfrm>
                <a:off x="2519743" y="6205269"/>
                <a:ext cx="1656000" cy="156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5816369"/>
              <a:ext cx="579582" cy="579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auto">
          <a:xfrm>
            <a:off x="2627784" y="501774"/>
            <a:ext cx="3960440" cy="1055018"/>
          </a:xfrm>
          <a:prstGeom prst="roundRect">
            <a:avLst>
              <a:gd name="adj" fmla="val 0"/>
            </a:avLst>
          </a:prstGeom>
          <a:solidFill>
            <a:srgbClr val="0085C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30" name="TextBox 18"/>
          <p:cNvSpPr txBox="1">
            <a:spLocks noChangeArrowheads="1"/>
          </p:cNvSpPr>
          <p:nvPr/>
        </p:nvSpPr>
        <p:spPr bwMode="auto">
          <a:xfrm>
            <a:off x="3203847" y="642839"/>
            <a:ext cx="2808314" cy="769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汇报提纲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35086C-F4D1-9A43-9654-3F066D411F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846150" y="2279757"/>
            <a:ext cx="4958098" cy="3237475"/>
            <a:chOff x="1616632" y="1864328"/>
            <a:chExt cx="6038218" cy="3237475"/>
          </a:xfrm>
        </p:grpSpPr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1894850" y="2498303"/>
              <a:ext cx="5760000" cy="0"/>
            </a:xfrm>
            <a:prstGeom prst="line">
              <a:avLst/>
            </a:prstGeom>
            <a:noFill/>
            <a:ln w="22225">
              <a:solidFill>
                <a:srgbClr val="B5BCF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仿宋_GB2312"/>
              </a:endParaRPr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2209969" y="1864891"/>
              <a:ext cx="5243513" cy="6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5F5F5F"/>
                </a:buClr>
                <a:buSzPct val="75000"/>
                <a:buFont typeface="Wingdings" panose="05000000000000000000" pitchFamily="2" charset="2"/>
                <a:buChar char="n"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仿宋_GB2312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624507" y="1864328"/>
              <a:ext cx="756711" cy="587375"/>
            </a:xfrm>
            <a:prstGeom prst="rect">
              <a:avLst/>
            </a:prstGeom>
            <a:solidFill>
              <a:srgbClr val="0085CB"/>
            </a:solidFill>
            <a:ln w="63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wrap="none" lIns="0" tIns="108000" rIns="0" bIns="0" anchor="ctr" anchorCtr="1"/>
            <a:lstStyle>
              <a:lvl1pPr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1pPr>
              <a:lvl2pPr marL="742950" indent="-285750"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2pPr>
              <a:lvl3pPr marL="1143000" indent="-228600"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3pPr>
              <a:lvl4pPr marL="1600200" indent="-228600"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4pPr>
              <a:lvl5pPr marL="2057400" indent="-228600"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5pPr>
              <a:lvl6pPr marL="2514600" indent="-2286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6pPr>
              <a:lvl7pPr marL="2971800" indent="-2286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7pPr>
              <a:lvl8pPr marL="3429000" indent="-2286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8pPr>
              <a:lvl9pPr marL="3886200" indent="-2286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5F5F5F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zh-CN" altLang="en-US" sz="37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kumimoji="0" lang="zh-CN" altLang="en-US" sz="37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894850" y="3634953"/>
              <a:ext cx="5760000" cy="0"/>
            </a:xfrm>
            <a:prstGeom prst="line">
              <a:avLst/>
            </a:prstGeom>
            <a:noFill/>
            <a:ln w="22225">
              <a:solidFill>
                <a:srgbClr val="B5BCF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仿宋_GB2312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2195682" y="3184103"/>
              <a:ext cx="5243512" cy="6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5F5F5F"/>
                </a:buClr>
                <a:buSzPct val="75000"/>
                <a:buFont typeface="Wingdings" panose="05000000000000000000" pitchFamily="2" charset="2"/>
                <a:buChar char="n"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仿宋_GB2312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1616632" y="2997553"/>
              <a:ext cx="756711" cy="587375"/>
            </a:xfrm>
            <a:prstGeom prst="rect">
              <a:avLst/>
            </a:prstGeom>
            <a:solidFill>
              <a:srgbClr val="0085CB"/>
            </a:solidFill>
            <a:ln w="63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wrap="none" lIns="0" tIns="108000" rIns="0" bIns="0" anchor="ctr" anchorCtr="1"/>
            <a:lstStyle>
              <a:lvl1pPr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1pPr>
              <a:lvl2pPr marL="742950" indent="-285750"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2pPr>
              <a:lvl3pPr marL="1143000" indent="-228600"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3pPr>
              <a:lvl4pPr marL="1600200" indent="-228600"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4pPr>
              <a:lvl5pPr marL="2057400" indent="-228600"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5pPr>
              <a:lvl6pPr marL="2514600" indent="-2286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6pPr>
              <a:lvl7pPr marL="2971800" indent="-2286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7pPr>
              <a:lvl8pPr marL="3429000" indent="-2286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8pPr>
              <a:lvl9pPr marL="3886200" indent="-2286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5F5F5F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37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kumimoji="0" lang="en-US" altLang="zh-CN" sz="37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1894850" y="4773191"/>
              <a:ext cx="5760000" cy="0"/>
            </a:xfrm>
            <a:prstGeom prst="line">
              <a:avLst/>
            </a:prstGeom>
            <a:noFill/>
            <a:ln w="22225">
              <a:solidFill>
                <a:srgbClr val="B5BCF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仿宋_GB2312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2203619" y="4430291"/>
              <a:ext cx="5243513" cy="6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5F5F5F"/>
                </a:buClr>
                <a:buSzPct val="75000"/>
                <a:buFont typeface="Wingdings" panose="05000000000000000000" pitchFamily="2" charset="2"/>
                <a:buChar char="n"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仿宋_GB2312"/>
              </a:endParaRP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1636444" y="4132241"/>
              <a:ext cx="756710" cy="587375"/>
            </a:xfrm>
            <a:prstGeom prst="rect">
              <a:avLst/>
            </a:prstGeom>
            <a:solidFill>
              <a:srgbClr val="0085CB"/>
            </a:solidFill>
            <a:ln w="63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wrap="none" lIns="0" tIns="108000" rIns="0" bIns="0" anchor="ctr" anchorCtr="1"/>
            <a:lstStyle>
              <a:lvl1pPr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1pPr>
              <a:lvl2pPr marL="742950" indent="-285750"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2pPr>
              <a:lvl3pPr marL="1143000" indent="-228600"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3pPr>
              <a:lvl4pPr marL="1600200" indent="-228600"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4pPr>
              <a:lvl5pPr marL="2057400" indent="-228600"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5pPr>
              <a:lvl6pPr marL="2514600" indent="-2286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6pPr>
              <a:lvl7pPr marL="2971800" indent="-2286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7pPr>
              <a:lvl8pPr marL="3429000" indent="-2286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8pPr>
              <a:lvl9pPr marL="3886200" indent="-2286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5F5F5F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37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3</a:t>
              </a:r>
              <a:endParaRPr kumimoji="0" lang="en-US" altLang="zh-CN" sz="37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271444" y="1877591"/>
              <a:ext cx="53715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5F5F5F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zh-CN" altLang="en-US" sz="4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背景</a:t>
              </a:r>
              <a:r>
                <a:rPr lang="zh-CN" altLang="en-US" sz="4000" b="1" kern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与动机</a:t>
              </a:r>
              <a:endPara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271444" y="3017416"/>
              <a:ext cx="5371500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5F5F5F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zh-CN" altLang="en-US" sz="4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技术与实现</a:t>
              </a:r>
              <a:endPara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271444" y="4165178"/>
              <a:ext cx="53715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rgbClr val="5F5F5F"/>
                </a:buClr>
                <a:buSzPct val="75000"/>
                <a:defRPr/>
              </a:pPr>
              <a:r>
                <a:rPr kumimoji="0" lang="zh-CN" altLang="en-US" sz="4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性能与总结</a:t>
              </a:r>
              <a:endPara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背景与动机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en-US" altLang="zh-CN"/>
              <a:t>CPU</a:t>
            </a:r>
            <a:r>
              <a:rPr lang="zh-CN" altLang="en-US"/>
              <a:t>性能测试环境中，访存延迟很高</a:t>
            </a:r>
            <a:endParaRPr lang="zh-CN" altLang="en-US"/>
          </a:p>
          <a:p>
            <a:pPr lvl="1"/>
            <a:r>
              <a:rPr lang="en-US" altLang="en-US" u="sng">
                <a:solidFill>
                  <a:schemeClr val="tx1"/>
                </a:solidFill>
                <a:sym typeface="+mn-ea"/>
              </a:rPr>
              <a:t>Temporal locality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en-US" altLang="en-US" u="sng">
                <a:solidFill>
                  <a:schemeClr val="tx1"/>
                </a:solidFill>
                <a:sym typeface="+mn-ea"/>
              </a:rPr>
              <a:t>Spatial locality</a:t>
            </a:r>
            <a:endParaRPr lang="zh-CN" altLang="en-US"/>
          </a:p>
          <a:p>
            <a:r>
              <a:rPr lang="zh-CN" altLang="en-US"/>
              <a:t>不同类型的指令对应的操作不同</a:t>
            </a:r>
            <a:endParaRPr lang="zh-CN" altLang="en-US"/>
          </a:p>
          <a:p>
            <a:pPr lvl="1"/>
            <a:r>
              <a:rPr lang="zh-CN" altLang="en-US"/>
              <a:t>不同的工作流程</a:t>
            </a:r>
            <a:endParaRPr lang="zh-CN" altLang="en-US"/>
          </a:p>
          <a:p>
            <a:pPr lvl="1"/>
            <a:endParaRPr lang="en-US" altLang="zh-CN"/>
          </a:p>
          <a:p>
            <a:r>
              <a:rPr lang="en-US" altLang="zh-CN"/>
              <a:t>IPC</a:t>
            </a:r>
            <a:r>
              <a:rPr lang="zh-CN" altLang="en-US"/>
              <a:t>与频率不可兼得</a:t>
            </a:r>
            <a:endParaRPr lang="zh-CN" altLang="en-US"/>
          </a:p>
          <a:p>
            <a:pPr lvl="1"/>
            <a:r>
              <a:rPr lang="zh-CN" altLang="en-US"/>
              <a:t>追求频率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0435086C-F4D1-9A43-9654-3F066D411FD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auto">
          <a:xfrm>
            <a:off x="2627784" y="501774"/>
            <a:ext cx="3960440" cy="1055018"/>
          </a:xfrm>
          <a:prstGeom prst="roundRect">
            <a:avLst>
              <a:gd name="adj" fmla="val 0"/>
            </a:avLst>
          </a:prstGeom>
          <a:solidFill>
            <a:srgbClr val="0085C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30" name="TextBox 18"/>
          <p:cNvSpPr txBox="1">
            <a:spLocks noChangeArrowheads="1"/>
          </p:cNvSpPr>
          <p:nvPr/>
        </p:nvSpPr>
        <p:spPr bwMode="auto">
          <a:xfrm>
            <a:off x="3203847" y="642839"/>
            <a:ext cx="2808314" cy="769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汇报提纲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35086C-F4D1-9A43-9654-3F066D411F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846150" y="2279757"/>
            <a:ext cx="4958098" cy="3237475"/>
            <a:chOff x="1616632" y="1864328"/>
            <a:chExt cx="6038218" cy="3237475"/>
          </a:xfrm>
        </p:grpSpPr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1894850" y="2498303"/>
              <a:ext cx="5760000" cy="0"/>
            </a:xfrm>
            <a:prstGeom prst="line">
              <a:avLst/>
            </a:prstGeom>
            <a:noFill/>
            <a:ln w="22225">
              <a:solidFill>
                <a:srgbClr val="B5BCF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仿宋_GB2312"/>
              </a:endParaRPr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2209969" y="1864891"/>
              <a:ext cx="5243513" cy="6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5F5F5F"/>
                </a:buClr>
                <a:buSzPct val="75000"/>
                <a:buFont typeface="Wingdings" panose="05000000000000000000" pitchFamily="2" charset="2"/>
                <a:buChar char="n"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仿宋_GB2312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624507" y="1864328"/>
              <a:ext cx="756711" cy="587375"/>
            </a:xfrm>
            <a:prstGeom prst="rect">
              <a:avLst/>
            </a:prstGeom>
            <a:solidFill>
              <a:srgbClr val="0085CB"/>
            </a:solidFill>
            <a:ln w="63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wrap="none" lIns="0" tIns="108000" rIns="0" bIns="0" anchor="ctr" anchorCtr="1"/>
            <a:lstStyle>
              <a:lvl1pPr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1pPr>
              <a:lvl2pPr marL="742950" indent="-285750"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2pPr>
              <a:lvl3pPr marL="1143000" indent="-228600"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3pPr>
              <a:lvl4pPr marL="1600200" indent="-228600"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4pPr>
              <a:lvl5pPr marL="2057400" indent="-228600"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5pPr>
              <a:lvl6pPr marL="2514600" indent="-2286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6pPr>
              <a:lvl7pPr marL="2971800" indent="-2286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7pPr>
              <a:lvl8pPr marL="3429000" indent="-2286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8pPr>
              <a:lvl9pPr marL="3886200" indent="-2286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5F5F5F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zh-CN" altLang="en-US" sz="37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kumimoji="0" lang="zh-CN" altLang="en-US" sz="37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894850" y="3634953"/>
              <a:ext cx="5760000" cy="0"/>
            </a:xfrm>
            <a:prstGeom prst="line">
              <a:avLst/>
            </a:prstGeom>
            <a:noFill/>
            <a:ln w="22225">
              <a:solidFill>
                <a:srgbClr val="B5BCF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仿宋_GB2312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2195682" y="3184103"/>
              <a:ext cx="5243512" cy="6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5F5F5F"/>
                </a:buClr>
                <a:buSzPct val="75000"/>
                <a:buFont typeface="Wingdings" panose="05000000000000000000" pitchFamily="2" charset="2"/>
                <a:buChar char="n"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仿宋_GB2312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1616632" y="2997553"/>
              <a:ext cx="756711" cy="587375"/>
            </a:xfrm>
            <a:prstGeom prst="rect">
              <a:avLst/>
            </a:prstGeom>
            <a:solidFill>
              <a:srgbClr val="0085CB"/>
            </a:solidFill>
            <a:ln w="63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wrap="none" lIns="0" tIns="108000" rIns="0" bIns="0" anchor="ctr" anchorCtr="1"/>
            <a:lstStyle>
              <a:lvl1pPr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1pPr>
              <a:lvl2pPr marL="742950" indent="-285750"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2pPr>
              <a:lvl3pPr marL="1143000" indent="-228600"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3pPr>
              <a:lvl4pPr marL="1600200" indent="-228600"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4pPr>
              <a:lvl5pPr marL="2057400" indent="-228600"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5pPr>
              <a:lvl6pPr marL="2514600" indent="-2286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6pPr>
              <a:lvl7pPr marL="2971800" indent="-2286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7pPr>
              <a:lvl8pPr marL="3429000" indent="-2286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8pPr>
              <a:lvl9pPr marL="3886200" indent="-2286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5F5F5F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37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kumimoji="0" lang="en-US" altLang="zh-CN" sz="37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1894850" y="4773191"/>
              <a:ext cx="5760000" cy="0"/>
            </a:xfrm>
            <a:prstGeom prst="line">
              <a:avLst/>
            </a:prstGeom>
            <a:noFill/>
            <a:ln w="22225">
              <a:solidFill>
                <a:srgbClr val="B5BCF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仿宋_GB2312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2203619" y="4430291"/>
              <a:ext cx="5243513" cy="6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5F5F5F"/>
                </a:buClr>
                <a:buSzPct val="75000"/>
                <a:buFont typeface="Wingdings" panose="05000000000000000000" pitchFamily="2" charset="2"/>
                <a:buChar char="n"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仿宋_GB2312"/>
              </a:endParaRP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1636444" y="4132241"/>
              <a:ext cx="756710" cy="587375"/>
            </a:xfrm>
            <a:prstGeom prst="rect">
              <a:avLst/>
            </a:prstGeom>
            <a:solidFill>
              <a:srgbClr val="0085CB"/>
            </a:solidFill>
            <a:ln w="63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wrap="none" lIns="0" tIns="108000" rIns="0" bIns="0" anchor="ctr" anchorCtr="1"/>
            <a:lstStyle>
              <a:lvl1pPr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1pPr>
              <a:lvl2pPr marL="742950" indent="-285750"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2pPr>
              <a:lvl3pPr marL="1143000" indent="-228600"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3pPr>
              <a:lvl4pPr marL="1600200" indent="-228600"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4pPr>
              <a:lvl5pPr marL="2057400" indent="-228600"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5pPr>
              <a:lvl6pPr marL="2514600" indent="-2286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6pPr>
              <a:lvl7pPr marL="2971800" indent="-2286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7pPr>
              <a:lvl8pPr marL="3429000" indent="-2286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8pPr>
              <a:lvl9pPr marL="3886200" indent="-2286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5F5F5F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37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3</a:t>
              </a:r>
              <a:endParaRPr kumimoji="0" lang="en-US" altLang="zh-CN" sz="37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271444" y="1877591"/>
              <a:ext cx="53715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5F5F5F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zh-CN" altLang="en-US" sz="4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背景</a:t>
              </a:r>
              <a:r>
                <a:rPr lang="zh-CN" altLang="en-US" sz="4000" b="1" kern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与动机</a:t>
              </a:r>
              <a:endPara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271444" y="3017416"/>
              <a:ext cx="5371500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5F5F5F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zh-CN" altLang="en-US" sz="4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技术与实现</a:t>
              </a:r>
              <a:endPara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271444" y="4165178"/>
              <a:ext cx="53715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rgbClr val="5F5F5F"/>
                </a:buClr>
                <a:buSzPct val="75000"/>
                <a:defRPr/>
              </a:pPr>
              <a:r>
                <a:rPr kumimoji="0" lang="zh-CN" altLang="en-US" sz="4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性能与总结</a:t>
              </a:r>
              <a:endPara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CACHE</a:t>
            </a:r>
            <a:r>
              <a:rPr lang="zh-CN" altLang="en-US"/>
              <a:t>仿真器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探索</a:t>
            </a:r>
            <a:r>
              <a:rPr lang="en-US" altLang="zh-CN"/>
              <a:t>CACHE</a:t>
            </a:r>
            <a:r>
              <a:rPr lang="zh-CN" altLang="en-US"/>
              <a:t>设计方案：</a:t>
            </a:r>
            <a:r>
              <a:rPr lang="en-US" altLang="zh-CN"/>
              <a:t>CACHE</a:t>
            </a:r>
            <a:r>
              <a:rPr lang="zh-CN" altLang="en-US"/>
              <a:t>仿真器</a:t>
            </a:r>
            <a:endParaRPr lang="zh-CN" altLang="en-US"/>
          </a:p>
          <a:p>
            <a:pPr lvl="1"/>
            <a:r>
              <a:rPr lang="zh-CN" altLang="en-US"/>
              <a:t>统计性能测试程序所有的访存信息</a:t>
            </a:r>
            <a:endParaRPr lang="zh-CN" altLang="en-US"/>
          </a:p>
          <a:p>
            <a:pPr lvl="1"/>
            <a:r>
              <a:rPr lang="zh-CN" altLang="en-US"/>
              <a:t>测试不同的</a:t>
            </a:r>
            <a:r>
              <a:rPr lang="en-US" altLang="zh-CN"/>
              <a:t>CACHE</a:t>
            </a:r>
            <a:r>
              <a:rPr lang="zh-CN" altLang="en-US"/>
              <a:t>配置</a:t>
            </a:r>
            <a:endParaRPr lang="zh-CN" altLang="en-US"/>
          </a:p>
          <a:p>
            <a:pPr lvl="2"/>
            <a:r>
              <a:rPr lang="en-US" altLang="zh-CN"/>
              <a:t>line size, cache size, associativity, replace policy</a:t>
            </a:r>
            <a:endParaRPr lang="en-US" altLang="zh-CN"/>
          </a:p>
          <a:p>
            <a:pPr lvl="1"/>
            <a:r>
              <a:rPr lang="zh-CN" altLang="en-US"/>
              <a:t>统计仿真结果</a:t>
            </a:r>
            <a:endParaRPr lang="zh-CN" altLang="en-US"/>
          </a:p>
          <a:p>
            <a:pPr lvl="2"/>
            <a:r>
              <a:rPr lang="zh-CN" altLang="en-US"/>
              <a:t>首先定义以下变量</a:t>
            </a:r>
            <a:endParaRPr lang="zh-CN" altLang="en-US"/>
          </a:p>
          <a:p>
            <a:pPr lvl="3"/>
            <a:r>
              <a:rPr lang="zh-CN" altLang="en-US"/>
              <a:t>单位cache-size：实验中最小的cache size，其余情形下的cache size均为单位cache-size的2的幂次倍。</a:t>
            </a:r>
            <a:endParaRPr lang="zh-CN" altLang="en-US"/>
          </a:p>
          <a:p>
            <a:pPr lvl="3"/>
            <a:r>
              <a:rPr lang="zh-CN" altLang="en-US"/>
              <a:t>cache利润率：cache命中率 * 单位cache-size / cache size。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35086C-F4D1-9A43-9654-3F066D411F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0845" y="1513840"/>
            <a:ext cx="6666865" cy="49568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845" y="1692275"/>
            <a:ext cx="6562090" cy="48272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CACHE</a:t>
            </a:r>
            <a:r>
              <a:rPr lang="zh-CN" altLang="en-US"/>
              <a:t>仿真器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pPr lvl="2"/>
            <a:r>
              <a:rPr lang="zh-CN" altLang="en-US">
                <a:sym typeface="+mn-ea"/>
              </a:rPr>
              <a:t>指令</a:t>
            </a:r>
            <a:r>
              <a:rPr lang="en-US" altLang="zh-CN">
                <a:sym typeface="+mn-ea"/>
              </a:rPr>
              <a:t>CACHE</a:t>
            </a:r>
            <a:r>
              <a:rPr lang="zh-CN" altLang="en-US">
                <a:sym typeface="+mn-ea"/>
              </a:rPr>
              <a:t>仿真结果：</a:t>
            </a:r>
            <a:endParaRPr lang="zh-CN" altLang="en-US">
              <a:sym typeface="+mn-ea"/>
            </a:endParaRPr>
          </a:p>
          <a:p>
            <a:pPr lvl="2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0435086C-F4D1-9A43-9654-3F066D411FD4}" type="slidenum">
              <a:rPr lang="zh-CN" altLang="en-US"/>
            </a:fld>
            <a:endParaRPr lang="zh-CN" altLang="en-US"/>
          </a:p>
        </p:txBody>
      </p:sp>
      <p:pic>
        <p:nvPicPr>
          <p:cNvPr id="7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845" y="1557020"/>
            <a:ext cx="6666865" cy="49479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570" y="1691640"/>
            <a:ext cx="6629400" cy="50088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CACHE</a:t>
            </a:r>
            <a:r>
              <a:rPr lang="zh-CN" altLang="en-US">
                <a:sym typeface="+mn-ea"/>
              </a:rPr>
              <a:t>仿真器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pPr lvl="2"/>
            <a:r>
              <a:rPr lang="zh-CN" altLang="en-US">
                <a:sym typeface="+mn-ea"/>
              </a:rPr>
              <a:t>数据</a:t>
            </a:r>
            <a:r>
              <a:rPr lang="en-US" altLang="zh-CN">
                <a:sym typeface="+mn-ea"/>
              </a:rPr>
              <a:t>CACHE</a:t>
            </a:r>
            <a:r>
              <a:rPr lang="zh-CN" altLang="en-US">
                <a:sym typeface="+mn-ea"/>
              </a:rPr>
              <a:t>仿真结果</a:t>
            </a:r>
            <a:endParaRPr lang="zh-CN" altLang="en-US">
              <a:sym typeface="+mn-ea"/>
            </a:endParaRPr>
          </a:p>
          <a:p>
            <a:pPr lvl="2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0435086C-F4D1-9A43-9654-3F066D411FD4}" type="slidenum">
              <a:rPr lang="zh-CN" altLang="en-US"/>
            </a:fld>
            <a:endParaRPr lang="zh-CN" altLang="en-US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5580" y="1694180"/>
            <a:ext cx="6351905" cy="4311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305" y="1694180"/>
            <a:ext cx="5695950" cy="42595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895" y="1694180"/>
            <a:ext cx="5773420" cy="41567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965" y="1804035"/>
            <a:ext cx="5727700" cy="42779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仿真器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CACHE</a:t>
            </a:r>
            <a:r>
              <a:rPr lang="zh-CN" altLang="en-US"/>
              <a:t>设计方案</a:t>
            </a:r>
            <a:endParaRPr lang="zh-CN" altLang="en-US"/>
          </a:p>
          <a:p>
            <a:pPr lvl="1"/>
            <a:r>
              <a:rPr lang="zh-CN" altLang="en-US"/>
              <a:t>数据cache：</a:t>
            </a:r>
            <a:endParaRPr lang="zh-CN" altLang="en-US"/>
          </a:p>
          <a:p>
            <a:pPr lvl="2"/>
            <a:r>
              <a:rPr lang="zh-CN" altLang="en-US"/>
              <a:t>Cache-ways = 2, cache-size = 64, 128, 256, 512</a:t>
            </a:r>
            <a:endParaRPr lang="zh-CN" altLang="en-US"/>
          </a:p>
          <a:p>
            <a:pPr lvl="1"/>
            <a:r>
              <a:rPr lang="zh-CN" altLang="en-US"/>
              <a:t>指令cache：</a:t>
            </a:r>
            <a:endParaRPr lang="zh-CN" altLang="en-US"/>
          </a:p>
          <a:p>
            <a:pPr lvl="2"/>
            <a:r>
              <a:rPr lang="zh-CN" altLang="en-US"/>
              <a:t>Cache-ways = 2, cache-size = 512, 1024, 2048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D5DDCEB2-F844-5B43-BC90-5BBEA72A77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CACHE</a:t>
            </a:r>
            <a:r>
              <a:rPr lang="zh-CN" altLang="en-US"/>
              <a:t>框架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技术方案：</a:t>
            </a:r>
            <a:endParaRPr lang="zh-CN" altLang="en-US"/>
          </a:p>
          <a:p>
            <a:pPr lvl="1"/>
            <a:r>
              <a:rPr lang="en-US" altLang="zh-CN"/>
              <a:t>pipeline</a:t>
            </a:r>
            <a:endParaRPr lang="en-US" altLang="zh-CN"/>
          </a:p>
          <a:p>
            <a:pPr lvl="1"/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keyword first</a:t>
            </a:r>
            <a:endParaRPr lang="en-US" altLang="zh-CN"/>
          </a:p>
          <a:p>
            <a:pPr lvl="1"/>
            <a:r>
              <a:rPr lang="en-US" altLang="zh-CN"/>
              <a:t>burst transaction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D5DDCEB2-F844-5B43-BC90-5BBEA72A7752}" type="slidenum">
              <a:rPr lang="zh-CN" altLang="en-US" smtClean="0"/>
            </a:fld>
            <a:endParaRPr lang="zh-CN" altLang="en-US"/>
          </a:p>
        </p:txBody>
      </p:sp>
      <p:grpSp>
        <p:nvGrpSpPr>
          <p:cNvPr id="91" name="组合 90"/>
          <p:cNvGrpSpPr/>
          <p:nvPr/>
        </p:nvGrpSpPr>
        <p:grpSpPr>
          <a:xfrm>
            <a:off x="882015" y="2726055"/>
            <a:ext cx="7528560" cy="1690370"/>
            <a:chOff x="1376" y="3583"/>
            <a:chExt cx="11856" cy="2662"/>
          </a:xfrm>
        </p:grpSpPr>
        <p:sp>
          <p:nvSpPr>
            <p:cNvPr id="135" name=" 135"/>
            <p:cNvSpPr/>
            <p:nvPr/>
          </p:nvSpPr>
          <p:spPr>
            <a:xfrm>
              <a:off x="3231" y="3866"/>
              <a:ext cx="681" cy="119"/>
            </a:xfrm>
            <a:custGeom>
              <a:avLst/>
              <a:gdLst>
                <a:gd name="connsiteX0" fmla="*/ 4381875 w 6516714"/>
                <a:gd name="connsiteY0" fmla="*/ 0 h 2476413"/>
                <a:gd name="connsiteX1" fmla="*/ 6516714 w 6516714"/>
                <a:gd name="connsiteY1" fmla="*/ 1238208 h 2476413"/>
                <a:gd name="connsiteX2" fmla="*/ 4381875 w 6516714"/>
                <a:gd name="connsiteY2" fmla="*/ 2476413 h 2476413"/>
                <a:gd name="connsiteX3" fmla="*/ 4381875 w 6516714"/>
                <a:gd name="connsiteY3" fmla="*/ 2456682 h 2476413"/>
                <a:gd name="connsiteX4" fmla="*/ 4855462 w 6516714"/>
                <a:gd name="connsiteY4" fmla="*/ 1644997 h 2476413"/>
                <a:gd name="connsiteX5" fmla="*/ 0 w 6516714"/>
                <a:gd name="connsiteY5" fmla="*/ 1238206 h 2476413"/>
                <a:gd name="connsiteX6" fmla="*/ 4855461 w 6516714"/>
                <a:gd name="connsiteY6" fmla="*/ 831415 h 2476413"/>
                <a:gd name="connsiteX7" fmla="*/ 4381875 w 6516714"/>
                <a:gd name="connsiteY7" fmla="*/ 19731 h 247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16714" h="2476413">
                  <a:moveTo>
                    <a:pt x="4381875" y="0"/>
                  </a:moveTo>
                  <a:lnTo>
                    <a:pt x="6516714" y="1238208"/>
                  </a:lnTo>
                  <a:lnTo>
                    <a:pt x="4381875" y="2476413"/>
                  </a:lnTo>
                  <a:lnTo>
                    <a:pt x="4381875" y="2456682"/>
                  </a:lnTo>
                  <a:lnTo>
                    <a:pt x="4855462" y="1644997"/>
                  </a:lnTo>
                  <a:lnTo>
                    <a:pt x="0" y="1238206"/>
                  </a:lnTo>
                  <a:lnTo>
                    <a:pt x="4855461" y="831415"/>
                  </a:lnTo>
                  <a:lnTo>
                    <a:pt x="4381875" y="197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447" y="3583"/>
              <a:ext cx="1814" cy="6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p>
              <a:r>
                <a:rPr lang="en-US" altLang="zh-CN"/>
                <a:t>COMPARE</a:t>
              </a:r>
              <a:endParaRPr lang="en-US" altLang="zh-CN"/>
            </a:p>
          </p:txBody>
        </p:sp>
        <p:sp>
          <p:nvSpPr>
            <p:cNvPr id="66" name=" 11"/>
            <p:cNvSpPr/>
            <p:nvPr/>
          </p:nvSpPr>
          <p:spPr>
            <a:xfrm>
              <a:off x="5685" y="3920"/>
              <a:ext cx="794" cy="119"/>
            </a:xfrm>
            <a:custGeom>
              <a:avLst/>
              <a:gdLst>
                <a:gd name="connsiteX0" fmla="*/ 4381875 w 6516714"/>
                <a:gd name="connsiteY0" fmla="*/ 0 h 2476413"/>
                <a:gd name="connsiteX1" fmla="*/ 6516714 w 6516714"/>
                <a:gd name="connsiteY1" fmla="*/ 1238208 h 2476413"/>
                <a:gd name="connsiteX2" fmla="*/ 4381875 w 6516714"/>
                <a:gd name="connsiteY2" fmla="*/ 2476413 h 2476413"/>
                <a:gd name="connsiteX3" fmla="*/ 4381875 w 6516714"/>
                <a:gd name="connsiteY3" fmla="*/ 2456682 h 2476413"/>
                <a:gd name="connsiteX4" fmla="*/ 4855462 w 6516714"/>
                <a:gd name="connsiteY4" fmla="*/ 1644997 h 2476413"/>
                <a:gd name="connsiteX5" fmla="*/ 0 w 6516714"/>
                <a:gd name="connsiteY5" fmla="*/ 1238206 h 2476413"/>
                <a:gd name="connsiteX6" fmla="*/ 4855461 w 6516714"/>
                <a:gd name="connsiteY6" fmla="*/ 831415 h 2476413"/>
                <a:gd name="connsiteX7" fmla="*/ 4381875 w 6516714"/>
                <a:gd name="connsiteY7" fmla="*/ 19731 h 247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16714" h="2476413">
                  <a:moveTo>
                    <a:pt x="4381875" y="0"/>
                  </a:moveTo>
                  <a:lnTo>
                    <a:pt x="6516714" y="1238208"/>
                  </a:lnTo>
                  <a:lnTo>
                    <a:pt x="4381875" y="2476413"/>
                  </a:lnTo>
                  <a:lnTo>
                    <a:pt x="4381875" y="2456682"/>
                  </a:lnTo>
                  <a:lnTo>
                    <a:pt x="4855462" y="1644997"/>
                  </a:lnTo>
                  <a:lnTo>
                    <a:pt x="0" y="1238206"/>
                  </a:lnTo>
                  <a:lnTo>
                    <a:pt x="4855461" y="831415"/>
                  </a:lnTo>
                  <a:lnTo>
                    <a:pt x="4381875" y="197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1376" y="3585"/>
              <a:ext cx="11856" cy="2660"/>
              <a:chOff x="1376" y="3585"/>
              <a:chExt cx="11856" cy="2660"/>
            </a:xfrm>
          </p:grpSpPr>
          <p:sp>
            <p:nvSpPr>
              <p:cNvPr id="12" name=" 12"/>
              <p:cNvSpPr/>
              <p:nvPr/>
            </p:nvSpPr>
            <p:spPr>
              <a:xfrm rot="8580000">
                <a:off x="5453" y="4785"/>
                <a:ext cx="1827" cy="449"/>
              </a:xfrm>
              <a:custGeom>
                <a:avLst/>
                <a:gdLst>
                  <a:gd name="connsiteX0" fmla="*/ 4381875 w 6516714"/>
                  <a:gd name="connsiteY0" fmla="*/ 0 h 2476413"/>
                  <a:gd name="connsiteX1" fmla="*/ 6516714 w 6516714"/>
                  <a:gd name="connsiteY1" fmla="*/ 1238208 h 2476413"/>
                  <a:gd name="connsiteX2" fmla="*/ 4381875 w 6516714"/>
                  <a:gd name="connsiteY2" fmla="*/ 2476413 h 2476413"/>
                  <a:gd name="connsiteX3" fmla="*/ 4381875 w 6516714"/>
                  <a:gd name="connsiteY3" fmla="*/ 2456682 h 2476413"/>
                  <a:gd name="connsiteX4" fmla="*/ 4855462 w 6516714"/>
                  <a:gd name="connsiteY4" fmla="*/ 1644997 h 2476413"/>
                  <a:gd name="connsiteX5" fmla="*/ 0 w 6516714"/>
                  <a:gd name="connsiteY5" fmla="*/ 1238206 h 2476413"/>
                  <a:gd name="connsiteX6" fmla="*/ 4855461 w 6516714"/>
                  <a:gd name="connsiteY6" fmla="*/ 831415 h 2476413"/>
                  <a:gd name="connsiteX7" fmla="*/ 4381875 w 6516714"/>
                  <a:gd name="connsiteY7" fmla="*/ 19731 h 2476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16714" h="2476413">
                    <a:moveTo>
                      <a:pt x="4381875" y="0"/>
                    </a:moveTo>
                    <a:lnTo>
                      <a:pt x="6516714" y="1238208"/>
                    </a:lnTo>
                    <a:lnTo>
                      <a:pt x="4381875" y="2476413"/>
                    </a:lnTo>
                    <a:lnTo>
                      <a:pt x="4381875" y="2456682"/>
                    </a:lnTo>
                    <a:lnTo>
                      <a:pt x="4855462" y="1644997"/>
                    </a:lnTo>
                    <a:lnTo>
                      <a:pt x="0" y="1238206"/>
                    </a:lnTo>
                    <a:lnTo>
                      <a:pt x="4855461" y="831415"/>
                    </a:lnTo>
                    <a:lnTo>
                      <a:pt x="4381875" y="197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 13"/>
              <p:cNvSpPr/>
              <p:nvPr/>
            </p:nvSpPr>
            <p:spPr>
              <a:xfrm>
                <a:off x="5726" y="5808"/>
                <a:ext cx="680" cy="196"/>
              </a:xfrm>
              <a:custGeom>
                <a:avLst/>
                <a:gdLst>
                  <a:gd name="connsiteX0" fmla="*/ 4381875 w 6516714"/>
                  <a:gd name="connsiteY0" fmla="*/ 0 h 2476413"/>
                  <a:gd name="connsiteX1" fmla="*/ 6516714 w 6516714"/>
                  <a:gd name="connsiteY1" fmla="*/ 1238208 h 2476413"/>
                  <a:gd name="connsiteX2" fmla="*/ 4381875 w 6516714"/>
                  <a:gd name="connsiteY2" fmla="*/ 2476413 h 2476413"/>
                  <a:gd name="connsiteX3" fmla="*/ 4381875 w 6516714"/>
                  <a:gd name="connsiteY3" fmla="*/ 2456682 h 2476413"/>
                  <a:gd name="connsiteX4" fmla="*/ 4855462 w 6516714"/>
                  <a:gd name="connsiteY4" fmla="*/ 1644997 h 2476413"/>
                  <a:gd name="connsiteX5" fmla="*/ 0 w 6516714"/>
                  <a:gd name="connsiteY5" fmla="*/ 1238206 h 2476413"/>
                  <a:gd name="connsiteX6" fmla="*/ 4855461 w 6516714"/>
                  <a:gd name="connsiteY6" fmla="*/ 831415 h 2476413"/>
                  <a:gd name="connsiteX7" fmla="*/ 4381875 w 6516714"/>
                  <a:gd name="connsiteY7" fmla="*/ 19731 h 2476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16714" h="2476413">
                    <a:moveTo>
                      <a:pt x="4381875" y="0"/>
                    </a:moveTo>
                    <a:lnTo>
                      <a:pt x="6516714" y="1238208"/>
                    </a:lnTo>
                    <a:lnTo>
                      <a:pt x="4381875" y="2476413"/>
                    </a:lnTo>
                    <a:lnTo>
                      <a:pt x="4381875" y="2456682"/>
                    </a:lnTo>
                    <a:lnTo>
                      <a:pt x="4855462" y="1644997"/>
                    </a:lnTo>
                    <a:lnTo>
                      <a:pt x="0" y="1238206"/>
                    </a:lnTo>
                    <a:lnTo>
                      <a:pt x="4855461" y="831415"/>
                    </a:lnTo>
                    <a:lnTo>
                      <a:pt x="4381875" y="197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 14"/>
              <p:cNvSpPr/>
              <p:nvPr/>
            </p:nvSpPr>
            <p:spPr>
              <a:xfrm>
                <a:off x="8892" y="5808"/>
                <a:ext cx="785" cy="272"/>
              </a:xfrm>
              <a:custGeom>
                <a:avLst/>
                <a:gdLst>
                  <a:gd name="connsiteX0" fmla="*/ 4381875 w 6516714"/>
                  <a:gd name="connsiteY0" fmla="*/ 0 h 2476413"/>
                  <a:gd name="connsiteX1" fmla="*/ 6516714 w 6516714"/>
                  <a:gd name="connsiteY1" fmla="*/ 1238208 h 2476413"/>
                  <a:gd name="connsiteX2" fmla="*/ 4381875 w 6516714"/>
                  <a:gd name="connsiteY2" fmla="*/ 2476413 h 2476413"/>
                  <a:gd name="connsiteX3" fmla="*/ 4381875 w 6516714"/>
                  <a:gd name="connsiteY3" fmla="*/ 2456682 h 2476413"/>
                  <a:gd name="connsiteX4" fmla="*/ 4855462 w 6516714"/>
                  <a:gd name="connsiteY4" fmla="*/ 1644997 h 2476413"/>
                  <a:gd name="connsiteX5" fmla="*/ 0 w 6516714"/>
                  <a:gd name="connsiteY5" fmla="*/ 1238206 h 2476413"/>
                  <a:gd name="connsiteX6" fmla="*/ 4855461 w 6516714"/>
                  <a:gd name="connsiteY6" fmla="*/ 831415 h 2476413"/>
                  <a:gd name="connsiteX7" fmla="*/ 4381875 w 6516714"/>
                  <a:gd name="connsiteY7" fmla="*/ 19731 h 2476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16714" h="2476413">
                    <a:moveTo>
                      <a:pt x="4381875" y="0"/>
                    </a:moveTo>
                    <a:lnTo>
                      <a:pt x="6516714" y="1238208"/>
                    </a:lnTo>
                    <a:lnTo>
                      <a:pt x="4381875" y="2476413"/>
                    </a:lnTo>
                    <a:lnTo>
                      <a:pt x="4381875" y="2456682"/>
                    </a:lnTo>
                    <a:lnTo>
                      <a:pt x="4855462" y="1644997"/>
                    </a:lnTo>
                    <a:lnTo>
                      <a:pt x="0" y="1238206"/>
                    </a:lnTo>
                    <a:lnTo>
                      <a:pt x="4855461" y="831415"/>
                    </a:lnTo>
                    <a:lnTo>
                      <a:pt x="4381875" y="197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73" name="组合 72"/>
              <p:cNvGrpSpPr/>
              <p:nvPr/>
            </p:nvGrpSpPr>
            <p:grpSpPr>
              <a:xfrm>
                <a:off x="1376" y="3585"/>
                <a:ext cx="11857" cy="2661"/>
                <a:chOff x="1376" y="3585"/>
                <a:chExt cx="11857" cy="2661"/>
              </a:xfrm>
            </p:grpSpPr>
            <p:sp>
              <p:nvSpPr>
                <p:cNvPr id="60" name="矩形 59"/>
                <p:cNvSpPr/>
                <p:nvPr/>
              </p:nvSpPr>
              <p:spPr>
                <a:xfrm>
                  <a:off x="9677" y="5566"/>
                  <a:ext cx="3557" cy="68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ctr"/>
                  <a:r>
                    <a:rPr lang="en-US" altLang="zh-CN"/>
                    <a:t>GET OTHER WORDS</a:t>
                  </a:r>
                  <a:endParaRPr lang="en-US" altLang="zh-CN"/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1376" y="3585"/>
                  <a:ext cx="1814" cy="68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ctr"/>
                  <a:r>
                    <a:rPr lang="en-US" altLang="zh-CN"/>
                    <a:t>WAIT</a:t>
                  </a:r>
                  <a:endParaRPr lang="en-US" altLang="zh-CN"/>
                </a:p>
              </p:txBody>
            </p:sp>
            <p:sp>
              <p:nvSpPr>
                <p:cNvPr id="69" name="矩形 68"/>
                <p:cNvSpPr/>
                <p:nvPr/>
              </p:nvSpPr>
              <p:spPr>
                <a:xfrm>
                  <a:off x="3885" y="3585"/>
                  <a:ext cx="1814" cy="68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ctr"/>
                  <a:r>
                    <a:rPr lang="en-US" altLang="zh-CN"/>
                    <a:t>ACCESS </a:t>
                  </a:r>
                  <a:endParaRPr lang="en-US" altLang="zh-CN"/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3630" y="5565"/>
                  <a:ext cx="2069" cy="68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r>
                    <a:rPr lang="en-US" altLang="zh-CN"/>
                    <a:t>ADDR SEND</a:t>
                  </a:r>
                  <a:endParaRPr lang="en-US" altLang="zh-CN"/>
                </a:p>
              </p:txBody>
            </p:sp>
            <p:sp>
              <p:nvSpPr>
                <p:cNvPr id="71" name="矩形 70"/>
                <p:cNvSpPr/>
                <p:nvPr/>
              </p:nvSpPr>
              <p:spPr>
                <a:xfrm>
                  <a:off x="6406" y="5566"/>
                  <a:ext cx="2512" cy="68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r>
                    <a:rPr lang="en-US" altLang="zh-CN"/>
                    <a:t>GET KEYWORD</a:t>
                  </a:r>
                  <a:endParaRPr lang="en-US" altLang="zh-CN"/>
                </a:p>
              </p:txBody>
            </p:sp>
            <p:cxnSp>
              <p:nvCxnSpPr>
                <p:cNvPr id="72" name="肘形连接符 71"/>
                <p:cNvCxnSpPr>
                  <a:endCxn id="68" idx="0"/>
                </p:cNvCxnSpPr>
                <p:nvPr/>
              </p:nvCxnSpPr>
              <p:spPr>
                <a:xfrm rot="16200000" flipV="1">
                  <a:off x="4795" y="1072"/>
                  <a:ext cx="5" cy="5030"/>
                </a:xfrm>
                <a:prstGeom prst="bentConnector3">
                  <a:avLst>
                    <a:gd name="adj1" fmla="val 7550000"/>
                  </a:avLst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Titian2-Club Vivado 201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2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2018年度职称申请答辩报告-先进计算-张科-高级工程师一级</Template>
  <TotalTime>0</TotalTime>
  <Words>922</Words>
  <Application>WPS 演示</Application>
  <PresentationFormat>全屏显示(4:3)</PresentationFormat>
  <Paragraphs>172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5" baseType="lpstr">
      <vt:lpstr>Arial</vt:lpstr>
      <vt:lpstr>宋体</vt:lpstr>
      <vt:lpstr>Wingdings</vt:lpstr>
      <vt:lpstr>Garamond</vt:lpstr>
      <vt:lpstr>Calibri</vt:lpstr>
      <vt:lpstr>Courier New</vt:lpstr>
      <vt:lpstr>华文中宋</vt:lpstr>
      <vt:lpstr>华文细黑</vt:lpstr>
      <vt:lpstr>Arial</vt:lpstr>
      <vt:lpstr>微软雅黑</vt:lpstr>
      <vt:lpstr>黑体</vt:lpstr>
      <vt:lpstr>Times New Roman</vt:lpstr>
      <vt:lpstr>Times New Roman</vt:lpstr>
      <vt:lpstr>Dutch801 XBd BT</vt:lpstr>
      <vt:lpstr>Calibri</vt:lpstr>
      <vt:lpstr>仿宋_GB2312</vt:lpstr>
      <vt:lpstr>Symbol</vt:lpstr>
      <vt:lpstr>Segoe Print</vt:lpstr>
      <vt:lpstr>Arial Unicode MS</vt:lpstr>
      <vt:lpstr>仿宋</vt:lpstr>
      <vt:lpstr>Titian2-Club Vivado 2016</vt:lpstr>
      <vt:lpstr>模板2</vt:lpstr>
      <vt:lpstr>PowerPoint 演示文稿</vt:lpstr>
      <vt:lpstr>PowerPoint 演示文稿</vt:lpstr>
      <vt:lpstr>背景与动机</vt:lpstr>
      <vt:lpstr>PowerPoint 演示文稿</vt:lpstr>
      <vt:lpstr>CACHE仿真器</vt:lpstr>
      <vt:lpstr>CACHE仿真器</vt:lpstr>
      <vt:lpstr>CACHE仿真器</vt:lpstr>
      <vt:lpstr>仿真器</vt:lpstr>
      <vt:lpstr>CACHE框架</vt:lpstr>
      <vt:lpstr>CPU框架</vt:lpstr>
      <vt:lpstr>PowerPoint 演示文稿</vt:lpstr>
      <vt:lpstr>结果与不足</vt:lpstr>
      <vt:lpstr>PowerPoint 演示文稿</vt:lpstr>
    </vt:vector>
  </TitlesOfParts>
  <Company>ICT-CAS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GZ JK</dc:creator>
  <cp:lastModifiedBy>风为裳，水为珮</cp:lastModifiedBy>
  <cp:revision>18</cp:revision>
  <cp:lastPrinted>2016-08-09T12:26:00Z</cp:lastPrinted>
  <dcterms:created xsi:type="dcterms:W3CDTF">2018-09-21T15:19:00Z</dcterms:created>
  <dcterms:modified xsi:type="dcterms:W3CDTF">2018-09-22T07:34:02Z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