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710" r:id="rId2"/>
  </p:sldMasterIdLst>
  <p:notesMasterIdLst>
    <p:notesMasterId r:id="rId20"/>
  </p:notesMasterIdLst>
  <p:sldIdLst>
    <p:sldId id="260" r:id="rId3"/>
    <p:sldId id="261" r:id="rId4"/>
    <p:sldId id="263" r:id="rId5"/>
    <p:sldId id="299" r:id="rId6"/>
    <p:sldId id="300" r:id="rId7"/>
    <p:sldId id="265" r:id="rId8"/>
    <p:sldId id="307" r:id="rId9"/>
    <p:sldId id="305" r:id="rId10"/>
    <p:sldId id="303" r:id="rId11"/>
    <p:sldId id="268" r:id="rId12"/>
    <p:sldId id="267" r:id="rId13"/>
    <p:sldId id="310" r:id="rId14"/>
    <p:sldId id="308" r:id="rId15"/>
    <p:sldId id="311" r:id="rId16"/>
    <p:sldId id="309" r:id="rId17"/>
    <p:sldId id="312" r:id="rId18"/>
    <p:sldId id="29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B37C"/>
    <a:srgbClr val="1B77B8"/>
    <a:srgbClr val="6649A1"/>
    <a:srgbClr val="63B1EF"/>
    <a:srgbClr val="1371BF"/>
    <a:srgbClr val="1B1B1B"/>
    <a:srgbClr val="CA183E"/>
    <a:srgbClr val="9D88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30" autoAdjust="0"/>
  </p:normalViewPr>
  <p:slideViewPr>
    <p:cSldViewPr snapToGrid="0">
      <p:cViewPr varScale="1">
        <p:scale>
          <a:sx n="76" d="100"/>
          <a:sy n="76" d="100"/>
        </p:scale>
        <p:origin x="917" y="53"/>
      </p:cViewPr>
      <p:guideLst/>
    </p:cSldViewPr>
  </p:slideViewPr>
  <p:notesTextViewPr>
    <p:cViewPr>
      <p:scale>
        <a:sx n="3" d="2"/>
        <a:sy n="3" d="2"/>
      </p:scale>
      <p:origin x="0" y="-821"/>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28C1C-BB49-41BD-8FE2-173C1E340A0F}" type="datetimeFigureOut">
              <a:rPr lang="zh-CN" altLang="en-US" smtClean="0"/>
              <a:t>2018/9/22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34E96-D28D-4837-9BF6-1CE6E5BA574B}" type="slidenum">
              <a:rPr lang="zh-CN" altLang="en-US" smtClean="0"/>
              <a:t>‹#›</a:t>
            </a:fld>
            <a:endParaRPr lang="zh-CN" altLang="en-US"/>
          </a:p>
        </p:txBody>
      </p:sp>
    </p:spTree>
    <p:extLst>
      <p:ext uri="{BB962C8B-B14F-4D97-AF65-F5344CB8AC3E}">
        <p14:creationId xmlns:p14="http://schemas.microsoft.com/office/powerpoint/2010/main" val="148581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尊敬各位评委老师，大家早上好！</a:t>
            </a:r>
          </a:p>
          <a:p>
            <a:r>
              <a:rPr lang="zh-CN" altLang="zh-CN" sz="1200" kern="1200" dirty="0">
                <a:solidFill>
                  <a:schemeClr val="tx1"/>
                </a:solidFill>
                <a:effectLst/>
                <a:latin typeface="+mn-lt"/>
                <a:ea typeface="+mn-ea"/>
                <a:cs typeface="+mn-cs"/>
              </a:rPr>
              <a:t>我是来自北京理工大学的朱威浦，这位是我的队友江学谦。</a:t>
            </a:r>
          </a:p>
          <a:p>
            <a:r>
              <a:rPr lang="zh-CN" altLang="zh-CN" sz="1200" kern="1200" dirty="0">
                <a:solidFill>
                  <a:schemeClr val="tx1"/>
                </a:solidFill>
                <a:effectLst/>
                <a:latin typeface="+mn-lt"/>
                <a:ea typeface="+mn-ea"/>
                <a:cs typeface="+mn-cs"/>
              </a:rPr>
              <a:t>今天我们要展示的作品名称叫做</a:t>
            </a:r>
            <a:r>
              <a:rPr lang="en-US" altLang="zh-CN" sz="1200" kern="1200" dirty="0">
                <a:solidFill>
                  <a:schemeClr val="tx1"/>
                </a:solidFill>
                <a:effectLst/>
                <a:latin typeface="+mn-lt"/>
                <a:ea typeface="+mn-ea"/>
                <a:cs typeface="+mn-cs"/>
              </a:rPr>
              <a:t>BIT_MIPS</a:t>
            </a:r>
            <a:r>
              <a:rPr lang="zh-CN" altLang="zh-CN" sz="1200" kern="1200" dirty="0">
                <a:solidFill>
                  <a:schemeClr val="tx1"/>
                </a:solidFill>
                <a:effectLst/>
                <a:latin typeface="+mn-lt"/>
                <a:ea typeface="+mn-ea"/>
                <a:cs typeface="+mn-cs"/>
              </a:rPr>
              <a:t>。【翻页至</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88F34E96-D28D-4837-9BF6-1CE6E5BA574B}" type="slidenum">
              <a:rPr lang="zh-CN" altLang="en-US" smtClean="0"/>
              <a:t>1</a:t>
            </a:fld>
            <a:endParaRPr lang="zh-CN" altLang="en-US"/>
          </a:p>
        </p:txBody>
      </p:sp>
    </p:spTree>
    <p:extLst>
      <p:ext uri="{BB962C8B-B14F-4D97-AF65-F5344CB8AC3E}">
        <p14:creationId xmlns:p14="http://schemas.microsoft.com/office/powerpoint/2010/main" val="1407460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硬件做好了，就到软件部分了【点鼠标】</a:t>
            </a:r>
          </a:p>
          <a:p>
            <a:r>
              <a:rPr lang="zh-CN" altLang="zh-CN" sz="1200" kern="1200" dirty="0">
                <a:solidFill>
                  <a:schemeClr val="tx1"/>
                </a:solidFill>
                <a:effectLst/>
                <a:latin typeface="+mn-lt"/>
                <a:ea typeface="+mn-ea"/>
                <a:cs typeface="+mn-cs"/>
              </a:rPr>
              <a:t>操作系统移植的是比赛推荐的清华大学的</a:t>
            </a:r>
            <a:r>
              <a:rPr lang="en-US" altLang="zh-CN" sz="1200" kern="1200" dirty="0" err="1">
                <a:solidFill>
                  <a:schemeClr val="tx1"/>
                </a:solidFill>
                <a:effectLst/>
                <a:latin typeface="+mn-lt"/>
                <a:ea typeface="+mn-ea"/>
                <a:cs typeface="+mn-cs"/>
              </a:rPr>
              <a:t>ucore</a:t>
            </a:r>
            <a:r>
              <a:rPr lang="zh-CN" altLang="zh-CN" sz="1200" kern="1200" dirty="0">
                <a:solidFill>
                  <a:schemeClr val="tx1"/>
                </a:solidFill>
                <a:effectLst/>
                <a:latin typeface="+mn-lt"/>
                <a:ea typeface="+mn-ea"/>
                <a:cs typeface="+mn-cs"/>
              </a:rPr>
              <a:t>【点鼠标】</a:t>
            </a:r>
          </a:p>
          <a:p>
            <a:r>
              <a:rPr lang="zh-CN" altLang="zh-CN" sz="1200" kern="1200" dirty="0">
                <a:solidFill>
                  <a:schemeClr val="tx1"/>
                </a:solidFill>
                <a:effectLst/>
                <a:latin typeface="+mn-lt"/>
                <a:ea typeface="+mn-ea"/>
                <a:cs typeface="+mn-cs"/>
              </a:rPr>
              <a:t>先是根据我们的设计更改了外设地址和中断号【点鼠标】</a:t>
            </a:r>
          </a:p>
          <a:p>
            <a:r>
              <a:rPr lang="zh-CN" altLang="zh-CN" sz="1200" kern="1200" dirty="0">
                <a:solidFill>
                  <a:schemeClr val="tx1"/>
                </a:solidFill>
                <a:effectLst/>
                <a:latin typeface="+mn-lt"/>
                <a:ea typeface="+mn-ea"/>
                <a:cs typeface="+mn-cs"/>
              </a:rPr>
              <a:t>之后按照</a:t>
            </a:r>
            <a:r>
              <a:rPr lang="en-US" altLang="zh-CN" sz="1200" kern="1200" dirty="0">
                <a:solidFill>
                  <a:schemeClr val="tx1"/>
                </a:solidFill>
                <a:effectLst/>
                <a:latin typeface="+mn-lt"/>
                <a:ea typeface="+mn-ea"/>
                <a:cs typeface="+mn-cs"/>
              </a:rPr>
              <a:t>MIPS32</a:t>
            </a:r>
            <a:r>
              <a:rPr lang="zh-CN" altLang="zh-CN" sz="1200" kern="1200" dirty="0">
                <a:solidFill>
                  <a:schemeClr val="tx1"/>
                </a:solidFill>
                <a:effectLst/>
                <a:latin typeface="+mn-lt"/>
                <a:ea typeface="+mn-ea"/>
                <a:cs typeface="+mn-cs"/>
              </a:rPr>
              <a:t>作为目标架构编译【点鼠标】</a:t>
            </a:r>
          </a:p>
          <a:p>
            <a:r>
              <a:rPr lang="zh-CN" altLang="zh-CN" sz="1200" kern="1200" dirty="0">
                <a:solidFill>
                  <a:schemeClr val="tx1"/>
                </a:solidFill>
                <a:effectLst/>
                <a:latin typeface="+mn-lt"/>
                <a:ea typeface="+mn-ea"/>
                <a:cs typeface="+mn-cs"/>
              </a:rPr>
              <a:t>在</a:t>
            </a:r>
            <a:r>
              <a:rPr lang="en-US" altLang="zh-CN" sz="1200" kern="1200" dirty="0" err="1">
                <a:solidFill>
                  <a:schemeClr val="tx1"/>
                </a:solidFill>
                <a:effectLst/>
                <a:latin typeface="+mn-lt"/>
                <a:ea typeface="+mn-ea"/>
                <a:cs typeface="+mn-cs"/>
              </a:rPr>
              <a:t>qemu</a:t>
            </a:r>
            <a:r>
              <a:rPr lang="zh-CN" altLang="zh-CN" sz="1200" kern="1200" dirty="0">
                <a:solidFill>
                  <a:schemeClr val="tx1"/>
                </a:solidFill>
                <a:effectLst/>
                <a:latin typeface="+mn-lt"/>
                <a:ea typeface="+mn-ea"/>
                <a:cs typeface="+mn-cs"/>
              </a:rPr>
              <a:t>中进行过调试【点鼠标】</a:t>
            </a:r>
          </a:p>
          <a:p>
            <a:r>
              <a:rPr lang="zh-CN" altLang="zh-CN" sz="1200" kern="1200" dirty="0">
                <a:solidFill>
                  <a:schemeClr val="tx1"/>
                </a:solidFill>
                <a:effectLst/>
                <a:latin typeface="+mn-lt"/>
                <a:ea typeface="+mn-ea"/>
                <a:cs typeface="+mn-cs"/>
              </a:rPr>
              <a:t>最后再移植到板上运行调试【翻页至</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a:t>
            </a:r>
          </a:p>
        </p:txBody>
      </p:sp>
      <p:sp>
        <p:nvSpPr>
          <p:cNvPr id="4" name="灯片编号占位符 3"/>
          <p:cNvSpPr>
            <a:spLocks noGrp="1"/>
          </p:cNvSpPr>
          <p:nvPr>
            <p:ph type="sldNum" sz="quarter" idx="5"/>
          </p:nvPr>
        </p:nvSpPr>
        <p:spPr/>
        <p:txBody>
          <a:bodyPr/>
          <a:lstStyle/>
          <a:p>
            <a:fld id="{88F34E96-D28D-4837-9BF6-1CE6E5BA574B}" type="slidenum">
              <a:rPr lang="zh-CN" altLang="en-US" smtClean="0"/>
              <a:t>10</a:t>
            </a:fld>
            <a:endParaRPr lang="zh-CN" altLang="en-US"/>
          </a:p>
        </p:txBody>
      </p:sp>
    </p:spTree>
    <p:extLst>
      <p:ext uri="{BB962C8B-B14F-4D97-AF65-F5344CB8AC3E}">
        <p14:creationId xmlns:p14="http://schemas.microsoft.com/office/powerpoint/2010/main" val="4062549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要启动操作系统还需要一个引导程序，我们设计将操作系统与引导程序编译成同一映像文件，并烧录至</a:t>
            </a:r>
            <a:r>
              <a:rPr lang="en-US" altLang="zh-CN" sz="1200" kern="1200" dirty="0">
                <a:solidFill>
                  <a:schemeClr val="tx1"/>
                </a:solidFill>
                <a:effectLst/>
                <a:latin typeface="+mn-lt"/>
                <a:ea typeface="+mn-ea"/>
                <a:cs typeface="+mn-cs"/>
              </a:rPr>
              <a:t>flash</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FPGA</a:t>
            </a:r>
            <a:r>
              <a:rPr lang="zh-CN" altLang="zh-CN" sz="1200" kern="1200" dirty="0">
                <a:solidFill>
                  <a:schemeClr val="tx1"/>
                </a:solidFill>
                <a:effectLst/>
                <a:latin typeface="+mn-lt"/>
                <a:ea typeface="+mn-ea"/>
                <a:cs typeface="+mn-cs"/>
              </a:rPr>
              <a:t>上电后，</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FLASH</a:t>
            </a:r>
            <a:r>
              <a:rPr lang="zh-CN" altLang="zh-CN" sz="1200" kern="1200" dirty="0">
                <a:solidFill>
                  <a:schemeClr val="tx1"/>
                </a:solidFill>
                <a:effectLst/>
                <a:latin typeface="+mn-lt"/>
                <a:ea typeface="+mn-ea"/>
                <a:cs typeface="+mn-cs"/>
              </a:rPr>
              <a:t>映射的地址处开始取指令从而执行引导程序。【点鼠标】</a:t>
            </a:r>
          </a:p>
          <a:p>
            <a:r>
              <a:rPr lang="zh-CN" altLang="zh-CN" sz="1200" kern="1200" dirty="0">
                <a:solidFill>
                  <a:schemeClr val="tx1"/>
                </a:solidFill>
                <a:effectLst/>
                <a:latin typeface="+mn-lt"/>
                <a:ea typeface="+mn-ea"/>
                <a:cs typeface="+mn-cs"/>
              </a:rPr>
              <a:t>启动时引导程序会先对设备进行初始化，然后执行函数测试一下</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，并输出结果，确定无误后，调用库解压操作系统并加载至内存，之后跳转至操作系统内存起始处开始运行，用户可以通过串口和系统进行交互，至此操作系统的移植工作完成。【翻页至</a:t>
            </a:r>
            <a:r>
              <a:rPr lang="en-US" altLang="zh-CN" sz="1200" kern="1200" dirty="0">
                <a:solidFill>
                  <a:schemeClr val="tx1"/>
                </a:solidFill>
                <a:effectLst/>
                <a:latin typeface="+mn-lt"/>
                <a:ea typeface="+mn-ea"/>
                <a:cs typeface="+mn-cs"/>
              </a:rPr>
              <a:t>11</a:t>
            </a:r>
            <a:r>
              <a:rPr lang="zh-CN" altLang="zh-CN" sz="1200" kern="1200" dirty="0">
                <a:solidFill>
                  <a:schemeClr val="tx1"/>
                </a:solidFill>
                <a:effectLst/>
                <a:latin typeface="+mn-lt"/>
                <a:ea typeface="+mn-ea"/>
                <a:cs typeface="+mn-cs"/>
              </a:rPr>
              <a:t>】</a:t>
            </a:r>
          </a:p>
        </p:txBody>
      </p:sp>
      <p:sp>
        <p:nvSpPr>
          <p:cNvPr id="4" name="灯片编号占位符 3"/>
          <p:cNvSpPr>
            <a:spLocks noGrp="1"/>
          </p:cNvSpPr>
          <p:nvPr>
            <p:ph type="sldNum" sz="quarter" idx="5"/>
          </p:nvPr>
        </p:nvSpPr>
        <p:spPr/>
        <p:txBody>
          <a:bodyPr/>
          <a:lstStyle/>
          <a:p>
            <a:fld id="{88F34E96-D28D-4837-9BF6-1CE6E5BA574B}" type="slidenum">
              <a:rPr lang="zh-CN" altLang="en-US" smtClean="0"/>
              <a:t>11</a:t>
            </a:fld>
            <a:endParaRPr lang="zh-CN" altLang="en-US"/>
          </a:p>
        </p:txBody>
      </p:sp>
    </p:spTree>
    <p:extLst>
      <p:ext uri="{BB962C8B-B14F-4D97-AF65-F5344CB8AC3E}">
        <p14:creationId xmlns:p14="http://schemas.microsoft.com/office/powerpoint/2010/main" val="2105454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说一说移植过程中遇到的问题</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翻页至</a:t>
            </a:r>
            <a:r>
              <a:rPr lang="en-US" altLang="zh-CN" sz="1200" kern="1200" dirty="0">
                <a:solidFill>
                  <a:schemeClr val="tx1"/>
                </a:solidFill>
                <a:effectLst/>
                <a:latin typeface="+mn-lt"/>
                <a:ea typeface="+mn-ea"/>
                <a:cs typeface="+mn-cs"/>
              </a:rPr>
              <a:t>13】</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8F34E96-D28D-4837-9BF6-1CE6E5BA574B}" type="slidenum">
              <a:rPr lang="zh-CN" altLang="en-US" smtClean="0"/>
              <a:t>12</a:t>
            </a:fld>
            <a:endParaRPr lang="zh-CN" altLang="en-US"/>
          </a:p>
        </p:txBody>
      </p:sp>
    </p:spTree>
    <p:extLst>
      <p:ext uri="{BB962C8B-B14F-4D97-AF65-F5344CB8AC3E}">
        <p14:creationId xmlns:p14="http://schemas.microsoft.com/office/powerpoint/2010/main" val="1416264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挑一个比较典型的来说【点鼠标】</a:t>
            </a:r>
          </a:p>
          <a:p>
            <a:r>
              <a:rPr lang="zh-CN" altLang="zh-CN" sz="1200" kern="1200" dirty="0">
                <a:solidFill>
                  <a:schemeClr val="tx1"/>
                </a:solidFill>
                <a:effectLst/>
                <a:latin typeface="+mn-lt"/>
                <a:ea typeface="+mn-ea"/>
                <a:cs typeface="+mn-cs"/>
              </a:rPr>
              <a:t>下板后操作系统运行至</a:t>
            </a:r>
            <a:r>
              <a:rPr lang="en-US" altLang="zh-CN" sz="1200" kern="1200" dirty="0">
                <a:solidFill>
                  <a:schemeClr val="tx1"/>
                </a:solidFill>
                <a:effectLst/>
                <a:latin typeface="+mn-lt"/>
                <a:ea typeface="+mn-ea"/>
                <a:cs typeface="+mn-cs"/>
              </a:rPr>
              <a:t>SHELL</a:t>
            </a:r>
            <a:r>
              <a:rPr lang="zh-CN" altLang="zh-CN" sz="1200" kern="1200" dirty="0">
                <a:solidFill>
                  <a:schemeClr val="tx1"/>
                </a:solidFill>
                <a:effectLst/>
                <a:latin typeface="+mn-lt"/>
                <a:ea typeface="+mn-ea"/>
                <a:cs typeface="+mn-cs"/>
              </a:rPr>
              <a:t>界面卡住了，怎么按都没有反应【点鼠标】</a:t>
            </a:r>
          </a:p>
          <a:p>
            <a:r>
              <a:rPr lang="zh-CN" altLang="zh-CN" sz="1200" kern="1200" dirty="0">
                <a:solidFill>
                  <a:schemeClr val="tx1"/>
                </a:solidFill>
                <a:effectLst/>
                <a:latin typeface="+mn-lt"/>
                <a:ea typeface="+mn-ea"/>
                <a:cs typeface="+mn-cs"/>
              </a:rPr>
              <a:t>这时候我们就犯难了，到底是硬件的问题【点鼠标】</a:t>
            </a:r>
          </a:p>
          <a:p>
            <a:r>
              <a:rPr lang="zh-CN" altLang="zh-CN" sz="1200" kern="1200" dirty="0">
                <a:solidFill>
                  <a:schemeClr val="tx1"/>
                </a:solidFill>
                <a:effectLst/>
                <a:latin typeface="+mn-lt"/>
                <a:ea typeface="+mn-ea"/>
                <a:cs typeface="+mn-cs"/>
              </a:rPr>
              <a:t>还是软件的问题？ </a:t>
            </a:r>
          </a:p>
          <a:p>
            <a:r>
              <a:rPr lang="zh-CN" altLang="zh-CN" sz="1200" kern="1200" dirty="0">
                <a:solidFill>
                  <a:schemeClr val="tx1"/>
                </a:solidFill>
                <a:effectLst/>
                <a:latin typeface="+mn-lt"/>
                <a:ea typeface="+mn-ea"/>
                <a:cs typeface="+mn-cs"/>
              </a:rPr>
              <a:t>于是我们找到了一个重要的工具：逻辑分析仪来帮助调试。【点鼠标】</a:t>
            </a:r>
          </a:p>
          <a:p>
            <a:r>
              <a:rPr lang="zh-CN" altLang="zh-CN"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ILA</a:t>
            </a:r>
            <a:r>
              <a:rPr lang="zh-CN" altLang="zh-CN" sz="1200" kern="1200" dirty="0">
                <a:solidFill>
                  <a:schemeClr val="tx1"/>
                </a:solidFill>
                <a:effectLst/>
                <a:latin typeface="+mn-lt"/>
                <a:ea typeface="+mn-ea"/>
                <a:cs typeface="+mn-cs"/>
              </a:rPr>
              <a:t>抓取通道信号分析系统的状态。</a:t>
            </a:r>
          </a:p>
          <a:p>
            <a:r>
              <a:rPr lang="zh-CN" altLang="zh-CN" sz="1200" kern="1200" dirty="0">
                <a:solidFill>
                  <a:schemeClr val="tx1"/>
                </a:solidFill>
                <a:effectLst/>
                <a:latin typeface="+mn-lt"/>
                <a:ea typeface="+mn-ea"/>
                <a:cs typeface="+mn-cs"/>
              </a:rPr>
              <a:t>发现操作系统</a:t>
            </a:r>
            <a:r>
              <a:rPr lang="zh-CN" altLang="en-US" sz="1200" kern="1200" dirty="0">
                <a:solidFill>
                  <a:schemeClr val="tx1"/>
                </a:solidFill>
                <a:effectLst/>
                <a:latin typeface="+mn-lt"/>
                <a:ea typeface="+mn-ea"/>
                <a:cs typeface="+mn-cs"/>
              </a:rPr>
              <a:t>一直运行</a:t>
            </a:r>
            <a:r>
              <a:rPr lang="zh-CN" altLang="zh-CN" sz="1200" kern="1200" dirty="0">
                <a:solidFill>
                  <a:schemeClr val="tx1"/>
                </a:solidFill>
                <a:effectLst/>
                <a:latin typeface="+mn-lt"/>
                <a:ea typeface="+mn-ea"/>
                <a:cs typeface="+mn-cs"/>
              </a:rPr>
              <a:t>在一个循环里</a:t>
            </a:r>
            <a:r>
              <a:rPr lang="zh-CN" altLang="en-US" sz="1200" kern="1200" dirty="0">
                <a:solidFill>
                  <a:schemeClr val="tx1"/>
                </a:solidFill>
                <a:effectLst/>
                <a:latin typeface="+mn-lt"/>
                <a:ea typeface="+mn-ea"/>
                <a:cs typeface="+mn-cs"/>
              </a:rPr>
              <a:t>面</a:t>
            </a:r>
            <a:r>
              <a:rPr lang="zh-CN" altLang="zh-CN" sz="1200" kern="1200" dirty="0">
                <a:solidFill>
                  <a:schemeClr val="tx1"/>
                </a:solidFill>
                <a:effectLst/>
                <a:latin typeface="+mn-lt"/>
                <a:ea typeface="+mn-ea"/>
                <a:cs typeface="+mn-cs"/>
              </a:rPr>
              <a:t>，原因是</a:t>
            </a:r>
            <a:r>
              <a:rPr lang="zh-CN" altLang="en-US" sz="1200" kern="1200" dirty="0">
                <a:solidFill>
                  <a:schemeClr val="tx1"/>
                </a:solidFill>
                <a:effectLst/>
                <a:latin typeface="+mn-lt"/>
                <a:ea typeface="+mn-ea"/>
                <a:cs typeface="+mn-cs"/>
              </a:rPr>
              <a:t>一条</a:t>
            </a:r>
            <a:r>
              <a:rPr lang="zh-CN" altLang="zh-CN" sz="1200" kern="1200" dirty="0">
                <a:solidFill>
                  <a:schemeClr val="tx1"/>
                </a:solidFill>
                <a:effectLst/>
                <a:latin typeface="+mn-lt"/>
                <a:ea typeface="+mn-ea"/>
                <a:cs typeface="+mn-cs"/>
              </a:rPr>
              <a:t>跳转指令并未及时跳转，可是复核跳转指令的实现</a:t>
            </a:r>
            <a:r>
              <a:rPr lang="zh-CN" altLang="en-US" sz="1200" kern="1200" dirty="0">
                <a:solidFill>
                  <a:schemeClr val="tx1"/>
                </a:solidFill>
                <a:effectLst/>
                <a:latin typeface="+mn-lt"/>
                <a:ea typeface="+mn-ea"/>
                <a:cs typeface="+mn-cs"/>
              </a:rPr>
              <a:t>却又</a:t>
            </a:r>
            <a:r>
              <a:rPr lang="zh-CN" altLang="zh-CN" sz="1200" kern="1200" dirty="0">
                <a:solidFill>
                  <a:schemeClr val="tx1"/>
                </a:solidFill>
                <a:effectLst/>
                <a:latin typeface="+mn-lt"/>
                <a:ea typeface="+mn-ea"/>
                <a:cs typeface="+mn-cs"/>
              </a:rPr>
              <a:t>没有</a:t>
            </a:r>
            <a:r>
              <a:rPr lang="zh-CN" altLang="en-US" sz="1200" kern="1200" dirty="0">
                <a:solidFill>
                  <a:schemeClr val="tx1"/>
                </a:solidFill>
                <a:effectLst/>
                <a:latin typeface="+mn-lt"/>
                <a:ea typeface="+mn-ea"/>
                <a:cs typeface="+mn-cs"/>
              </a:rPr>
              <a:t>任何的</a:t>
            </a:r>
            <a:r>
              <a:rPr lang="zh-CN" altLang="zh-CN" sz="1200" kern="1200" dirty="0">
                <a:solidFill>
                  <a:schemeClr val="tx1"/>
                </a:solidFill>
                <a:effectLst/>
                <a:latin typeface="+mn-lt"/>
                <a:ea typeface="+mn-ea"/>
                <a:cs typeface="+mn-cs"/>
              </a:rPr>
              <a:t>问题。后来又发现是取值模块时序出现</a:t>
            </a:r>
            <a:r>
              <a:rPr lang="zh-CN" altLang="en-US" sz="1200" kern="1200" dirty="0">
                <a:solidFill>
                  <a:schemeClr val="tx1"/>
                </a:solidFill>
                <a:effectLst/>
                <a:latin typeface="+mn-lt"/>
                <a:ea typeface="+mn-ea"/>
                <a:cs typeface="+mn-cs"/>
              </a:rPr>
              <a:t>了</a:t>
            </a:r>
            <a:r>
              <a:rPr lang="zh-CN" altLang="zh-CN" sz="1200" kern="1200" dirty="0">
                <a:solidFill>
                  <a:schemeClr val="tx1"/>
                </a:solidFill>
                <a:effectLst/>
                <a:latin typeface="+mn-lt"/>
                <a:ea typeface="+mn-ea"/>
                <a:cs typeface="+mn-cs"/>
              </a:rPr>
              <a:t>问题。</a:t>
            </a:r>
          </a:p>
          <a:p>
            <a:r>
              <a:rPr lang="zh-CN" altLang="zh-CN" sz="1200" kern="1200" dirty="0">
                <a:solidFill>
                  <a:schemeClr val="tx1"/>
                </a:solidFill>
                <a:effectLst/>
                <a:latin typeface="+mn-lt"/>
                <a:ea typeface="+mn-ea"/>
                <a:cs typeface="+mn-cs"/>
              </a:rPr>
              <a:t>但是</a:t>
            </a:r>
            <a:r>
              <a:rPr lang="zh-CN" altLang="en-US" sz="1200" kern="1200" dirty="0">
                <a:solidFill>
                  <a:schemeClr val="tx1"/>
                </a:solidFill>
                <a:effectLst/>
                <a:latin typeface="+mn-lt"/>
                <a:ea typeface="+mn-ea"/>
                <a:cs typeface="+mn-cs"/>
              </a:rPr>
              <a:t>这样的话以前为什么</a:t>
            </a:r>
            <a:r>
              <a:rPr lang="zh-CN" altLang="zh-CN" sz="1200" kern="1200" dirty="0">
                <a:solidFill>
                  <a:schemeClr val="tx1"/>
                </a:solidFill>
                <a:effectLst/>
                <a:latin typeface="+mn-lt"/>
                <a:ea typeface="+mn-ea"/>
                <a:cs typeface="+mn-cs"/>
              </a:rPr>
              <a:t>又能够正常跑起来</a:t>
            </a:r>
            <a:r>
              <a:rPr lang="zh-CN" altLang="en-US" sz="1200" kern="1200" dirty="0">
                <a:solidFill>
                  <a:schemeClr val="tx1"/>
                </a:solidFill>
                <a:effectLst/>
                <a:latin typeface="+mn-lt"/>
                <a:ea typeface="+mn-ea"/>
                <a:cs typeface="+mn-cs"/>
              </a:rPr>
              <a:t>呢</a:t>
            </a:r>
            <a:r>
              <a:rPr lang="zh-CN" altLang="en-US" sz="1200" kern="1200">
                <a:solidFill>
                  <a:schemeClr val="tx1"/>
                </a:solidFill>
                <a:effectLst/>
                <a:latin typeface="+mn-lt"/>
                <a:ea typeface="+mn-ea"/>
                <a:cs typeface="+mn-cs"/>
              </a:rPr>
              <a:t>？</a:t>
            </a:r>
            <a:r>
              <a:rPr lang="zh-CN" altLang="zh-CN" sz="1200" kern="1200">
                <a:solidFill>
                  <a:schemeClr val="tx1"/>
                </a:solidFill>
                <a:effectLst/>
                <a:latin typeface="+mn-lt"/>
                <a:ea typeface="+mn-ea"/>
                <a:cs typeface="+mn-cs"/>
              </a:rPr>
              <a:t>，</a:t>
            </a:r>
            <a:r>
              <a:rPr lang="zh-CN" altLang="en-US" sz="1200" kern="1200">
                <a:solidFill>
                  <a:schemeClr val="tx1"/>
                </a:solidFill>
                <a:effectLst/>
                <a:latin typeface="+mn-lt"/>
                <a:ea typeface="+mn-ea"/>
                <a:cs typeface="+mn-cs"/>
              </a:rPr>
              <a:t>于是我们推断</a:t>
            </a:r>
            <a:r>
              <a:rPr lang="zh-CN" altLang="zh-CN" sz="1200" kern="1200">
                <a:solidFill>
                  <a:schemeClr val="tx1"/>
                </a:solidFill>
                <a:effectLst/>
                <a:latin typeface="+mn-lt"/>
                <a:ea typeface="+mn-ea"/>
                <a:cs typeface="+mn-cs"/>
              </a:rPr>
              <a:t>肯定</a:t>
            </a:r>
            <a:r>
              <a:rPr lang="zh-CN" altLang="zh-CN" sz="1200" kern="1200" dirty="0">
                <a:solidFill>
                  <a:schemeClr val="tx1"/>
                </a:solidFill>
                <a:effectLst/>
                <a:latin typeface="+mn-lt"/>
                <a:ea typeface="+mn-ea"/>
                <a:cs typeface="+mn-cs"/>
              </a:rPr>
              <a:t>是</a:t>
            </a:r>
            <a:r>
              <a:rPr lang="zh-CN" altLang="en-US" sz="1200" kern="1200" dirty="0">
                <a:solidFill>
                  <a:schemeClr val="tx1"/>
                </a:solidFill>
                <a:effectLst/>
                <a:latin typeface="+mn-lt"/>
                <a:ea typeface="+mn-ea"/>
                <a:cs typeface="+mn-cs"/>
              </a:rPr>
              <a:t>系统运行至</a:t>
            </a:r>
            <a:r>
              <a:rPr lang="zh-CN" altLang="zh-CN" sz="1200" kern="1200" dirty="0">
                <a:solidFill>
                  <a:schemeClr val="tx1"/>
                </a:solidFill>
                <a:effectLst/>
                <a:latin typeface="+mn-lt"/>
                <a:ea typeface="+mn-ea"/>
                <a:cs typeface="+mn-cs"/>
              </a:rPr>
              <a:t>某个地方</a:t>
            </a:r>
            <a:r>
              <a:rPr lang="zh-CN" altLang="en-US" sz="1200" kern="1200" dirty="0">
                <a:solidFill>
                  <a:schemeClr val="tx1"/>
                </a:solidFill>
                <a:effectLst/>
                <a:latin typeface="+mn-lt"/>
                <a:ea typeface="+mn-ea"/>
                <a:cs typeface="+mn-cs"/>
              </a:rPr>
              <a:t>后</a:t>
            </a:r>
            <a:r>
              <a:rPr lang="zh-CN" altLang="zh-CN" sz="1200" kern="1200" dirty="0">
                <a:solidFill>
                  <a:schemeClr val="tx1"/>
                </a:solidFill>
                <a:effectLst/>
                <a:latin typeface="+mn-lt"/>
                <a:ea typeface="+mn-ea"/>
                <a:cs typeface="+mn-cs"/>
              </a:rPr>
              <a:t>才</a:t>
            </a:r>
            <a:r>
              <a:rPr lang="zh-CN" altLang="en-US" sz="1200" kern="1200" dirty="0">
                <a:solidFill>
                  <a:schemeClr val="tx1"/>
                </a:solidFill>
                <a:effectLst/>
                <a:latin typeface="+mn-lt"/>
                <a:ea typeface="+mn-ea"/>
                <a:cs typeface="+mn-cs"/>
              </a:rPr>
              <a:t>触发的错误</a:t>
            </a:r>
            <a:r>
              <a:rPr lang="zh-CN" altLang="zh-CN" sz="1200" kern="1200" dirty="0">
                <a:solidFill>
                  <a:schemeClr val="tx1"/>
                </a:solidFill>
                <a:effectLst/>
                <a:latin typeface="+mn-lt"/>
                <a:ea typeface="+mn-ea"/>
                <a:cs typeface="+mn-cs"/>
              </a:rPr>
              <a:t>。【点鼠标】</a:t>
            </a:r>
          </a:p>
          <a:p>
            <a:r>
              <a:rPr lang="zh-CN" altLang="zh-CN" sz="1200" kern="1200" dirty="0">
                <a:solidFill>
                  <a:schemeClr val="tx1"/>
                </a:solidFill>
                <a:effectLst/>
                <a:latin typeface="+mn-lt"/>
                <a:ea typeface="+mn-ea"/>
                <a:cs typeface="+mn-cs"/>
              </a:rPr>
              <a:t>于是我们就定义触发条件，</a:t>
            </a:r>
            <a:r>
              <a:rPr lang="zh-CN" altLang="en-US" sz="1200" kern="1200" dirty="0">
                <a:solidFill>
                  <a:schemeClr val="tx1"/>
                </a:solidFill>
                <a:effectLst/>
                <a:latin typeface="+mn-lt"/>
                <a:ea typeface="+mn-ea"/>
                <a:cs typeface="+mn-cs"/>
              </a:rPr>
              <a:t>最后</a:t>
            </a:r>
            <a:r>
              <a:rPr lang="zh-CN" altLang="zh-CN" sz="1200" kern="1200" dirty="0">
                <a:solidFill>
                  <a:schemeClr val="tx1"/>
                </a:solidFill>
                <a:effectLst/>
                <a:latin typeface="+mn-lt"/>
                <a:ea typeface="+mn-ea"/>
                <a:cs typeface="+mn-cs"/>
              </a:rPr>
              <a:t>千辛万苦</a:t>
            </a:r>
            <a:r>
              <a:rPr lang="zh-CN" altLang="en-US" sz="1200" kern="1200" dirty="0">
                <a:solidFill>
                  <a:schemeClr val="tx1"/>
                </a:solidFill>
                <a:effectLst/>
                <a:latin typeface="+mn-lt"/>
                <a:ea typeface="+mn-ea"/>
                <a:cs typeface="+mn-cs"/>
              </a:rPr>
              <a:t>终于</a:t>
            </a:r>
            <a:r>
              <a:rPr lang="zh-CN" altLang="zh-CN" sz="1200" kern="1200" dirty="0">
                <a:solidFill>
                  <a:schemeClr val="tx1"/>
                </a:solidFill>
                <a:effectLst/>
                <a:latin typeface="+mn-lt"/>
                <a:ea typeface="+mn-ea"/>
                <a:cs typeface="+mn-cs"/>
              </a:rPr>
              <a:t>定位到</a:t>
            </a:r>
            <a:r>
              <a:rPr lang="zh-CN" altLang="en-US" sz="1200" kern="1200" dirty="0">
                <a:solidFill>
                  <a:schemeClr val="tx1"/>
                </a:solidFill>
                <a:effectLst/>
                <a:latin typeface="+mn-lt"/>
                <a:ea typeface="+mn-ea"/>
                <a:cs typeface="+mn-cs"/>
              </a:rPr>
              <a:t>了</a:t>
            </a:r>
            <a:r>
              <a:rPr lang="zh-CN" altLang="zh-CN" sz="1200" kern="1200" dirty="0">
                <a:solidFill>
                  <a:schemeClr val="tx1"/>
                </a:solidFill>
                <a:effectLst/>
                <a:latin typeface="+mn-lt"/>
                <a:ea typeface="+mn-ea"/>
                <a:cs typeface="+mn-cs"/>
              </a:rPr>
              <a:t>错误发生的地方。【点鼠标】</a:t>
            </a:r>
          </a:p>
          <a:p>
            <a:r>
              <a:rPr lang="zh-CN" altLang="en-US" sz="1200" kern="1200" dirty="0">
                <a:solidFill>
                  <a:schemeClr val="tx1"/>
                </a:solidFill>
                <a:effectLst/>
                <a:latin typeface="+mn-lt"/>
                <a:ea typeface="+mn-ea"/>
                <a:cs typeface="+mn-cs"/>
              </a:rPr>
              <a:t>排查后发现</a:t>
            </a:r>
            <a:r>
              <a:rPr lang="zh-CN" altLang="zh-CN" sz="1200" kern="1200" dirty="0">
                <a:solidFill>
                  <a:schemeClr val="tx1"/>
                </a:solidFill>
                <a:effectLst/>
                <a:latin typeface="+mn-lt"/>
                <a:ea typeface="+mn-ea"/>
                <a:cs typeface="+mn-cs"/>
              </a:rPr>
              <a:t>确实就是硬件转接桥的实现问题</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而刚好导致错误的这种情况以前没有出现过。【翻页至</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F34E96-D28D-4837-9BF6-1CE6E5BA574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62391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最后说一说我们设计的遗憾【</a:t>
            </a:r>
            <a:r>
              <a:rPr lang="zh-CN" altLang="en-US" sz="1200" kern="1200" dirty="0">
                <a:solidFill>
                  <a:schemeClr val="tx1"/>
                </a:solidFill>
                <a:effectLst/>
                <a:latin typeface="+mn-lt"/>
                <a:ea typeface="+mn-ea"/>
                <a:cs typeface="+mn-cs"/>
              </a:rPr>
              <a:t>翻页至</a:t>
            </a:r>
            <a:r>
              <a:rPr lang="en-US" altLang="zh-CN" sz="1200" kern="1200" dirty="0">
                <a:solidFill>
                  <a:schemeClr val="tx1"/>
                </a:solidFill>
                <a:effectLst/>
                <a:latin typeface="+mn-lt"/>
                <a:ea typeface="+mn-ea"/>
                <a:cs typeface="+mn-cs"/>
              </a:rPr>
              <a:t>15】</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8F34E96-D28D-4837-9BF6-1CE6E5BA574B}" type="slidenum">
              <a:rPr lang="zh-CN" altLang="en-US" smtClean="0"/>
              <a:t>14</a:t>
            </a:fld>
            <a:endParaRPr lang="zh-CN" altLang="en-US"/>
          </a:p>
        </p:txBody>
      </p:sp>
    </p:spTree>
    <p:extLst>
      <p:ext uri="{BB962C8B-B14F-4D97-AF65-F5344CB8AC3E}">
        <p14:creationId xmlns:p14="http://schemas.microsoft.com/office/powerpoint/2010/main" val="1080695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首先是流水线某阶段逻辑过多，关键路径长，主频难以提升导致主频卡在了</a:t>
            </a:r>
            <a:r>
              <a:rPr lang="en-US" altLang="zh-CN" sz="1200" kern="1200" dirty="0">
                <a:solidFill>
                  <a:schemeClr val="tx1"/>
                </a:solidFill>
                <a:effectLst/>
                <a:latin typeface="+mn-lt"/>
                <a:ea typeface="+mn-ea"/>
                <a:cs typeface="+mn-cs"/>
              </a:rPr>
              <a:t>80Mhz</a:t>
            </a:r>
            <a:r>
              <a:rPr lang="zh-CN" altLang="zh-CN" sz="1200" kern="1200" dirty="0">
                <a:solidFill>
                  <a:schemeClr val="tx1"/>
                </a:solidFill>
                <a:effectLst/>
                <a:latin typeface="+mn-lt"/>
                <a:ea typeface="+mn-ea"/>
                <a:cs typeface="+mn-cs"/>
              </a:rPr>
              <a:t>，提升不上去。【点鼠标】</a:t>
            </a:r>
          </a:p>
          <a:p>
            <a:r>
              <a:rPr lang="zh-CN" altLang="zh-CN" sz="1200" kern="1200" dirty="0">
                <a:solidFill>
                  <a:schemeClr val="tx1"/>
                </a:solidFill>
                <a:effectLst/>
                <a:latin typeface="+mn-lt"/>
                <a:ea typeface="+mn-ea"/>
                <a:cs typeface="+mn-cs"/>
              </a:rPr>
              <a:t>其次指令和数据访存周期长，流水线需要阻塞等待</a:t>
            </a:r>
            <a:r>
              <a:rPr lang="zh-CN" altLang="en-US" sz="1200" kern="1200" dirty="0">
                <a:solidFill>
                  <a:schemeClr val="tx1"/>
                </a:solidFill>
                <a:effectLst/>
                <a:latin typeface="+mn-lt"/>
                <a:ea typeface="+mn-ea"/>
                <a:cs typeface="+mn-cs"/>
              </a:rPr>
              <a:t>，十分影响性能</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那么我们觉得如果还有机会希望以后能够针对这些问题再去设计一个更好的流水线和系统【翻页至</a:t>
            </a:r>
            <a:r>
              <a:rPr lang="en-US" altLang="zh-CN" sz="1200" kern="1200" dirty="0">
                <a:solidFill>
                  <a:schemeClr val="tx1"/>
                </a:solidFill>
                <a:effectLst/>
                <a:latin typeface="+mn-lt"/>
                <a:ea typeface="+mn-ea"/>
                <a:cs typeface="+mn-cs"/>
              </a:rPr>
              <a:t>13</a:t>
            </a:r>
            <a:r>
              <a:rPr lang="zh-CN" altLang="zh-CN" sz="1200" kern="1200" dirty="0">
                <a:solidFill>
                  <a:schemeClr val="tx1"/>
                </a:solidFill>
                <a:effectLst/>
                <a:latin typeface="+mn-lt"/>
                <a:ea typeface="+mn-ea"/>
                <a:cs typeface="+mn-cs"/>
              </a:rPr>
              <a:t>】</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F34E96-D28D-4837-9BF6-1CE6E5BA574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62403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最后说一说我们设计的遗憾【</a:t>
            </a:r>
            <a:r>
              <a:rPr lang="zh-CN" altLang="en-US" sz="1200" kern="1200" dirty="0">
                <a:solidFill>
                  <a:schemeClr val="tx1"/>
                </a:solidFill>
                <a:effectLst/>
                <a:latin typeface="+mn-lt"/>
                <a:ea typeface="+mn-ea"/>
                <a:cs typeface="+mn-cs"/>
              </a:rPr>
              <a:t>翻页至</a:t>
            </a:r>
            <a:r>
              <a:rPr lang="en-US" altLang="zh-CN" sz="1200" kern="1200" dirty="0">
                <a:solidFill>
                  <a:schemeClr val="tx1"/>
                </a:solidFill>
                <a:effectLst/>
                <a:latin typeface="+mn-lt"/>
                <a:ea typeface="+mn-ea"/>
                <a:cs typeface="+mn-cs"/>
              </a:rPr>
              <a:t>15】</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F34E96-D28D-4837-9BF6-1CE6E5BA574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51701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我们的展示到此结束，谢谢大家！</a:t>
            </a:r>
          </a:p>
          <a:p>
            <a:endParaRPr lang="zh-CN" altLang="en-US" dirty="0"/>
          </a:p>
        </p:txBody>
      </p:sp>
      <p:sp>
        <p:nvSpPr>
          <p:cNvPr id="4" name="灯片编号占位符 3"/>
          <p:cNvSpPr>
            <a:spLocks noGrp="1"/>
          </p:cNvSpPr>
          <p:nvPr>
            <p:ph type="sldNum" sz="quarter" idx="5"/>
          </p:nvPr>
        </p:nvSpPr>
        <p:spPr/>
        <p:txBody>
          <a:bodyPr/>
          <a:lstStyle/>
          <a:p>
            <a:fld id="{88F34E96-D28D-4837-9BF6-1CE6E5BA574B}" type="slidenum">
              <a:rPr lang="zh-CN" altLang="en-US" smtClean="0"/>
              <a:t>17</a:t>
            </a:fld>
            <a:endParaRPr lang="zh-CN" altLang="en-US"/>
          </a:p>
        </p:txBody>
      </p:sp>
    </p:spTree>
    <p:extLst>
      <p:ext uri="{BB962C8B-B14F-4D97-AF65-F5344CB8AC3E}">
        <p14:creationId xmlns:p14="http://schemas.microsoft.com/office/powerpoint/2010/main" val="1026508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今天的展示将分为一下</a:t>
            </a:r>
            <a:r>
              <a:rPr lang="en-US" altLang="zh-CN" dirty="0"/>
              <a:t>4</a:t>
            </a:r>
            <a:r>
              <a:rPr lang="zh-CN" altLang="en-US" dirty="0"/>
              <a:t>个部分进行</a:t>
            </a:r>
            <a:r>
              <a:rPr lang="en-US" altLang="zh-CN" dirty="0"/>
              <a:t>【</a:t>
            </a:r>
            <a:r>
              <a:rPr lang="zh-CN" altLang="en-US" dirty="0"/>
              <a:t>翻页至</a:t>
            </a:r>
            <a:r>
              <a:rPr lang="en-US" altLang="zh-CN"/>
              <a:t>3】</a:t>
            </a:r>
            <a:endParaRPr lang="zh-CN" altLang="en-US" dirty="0"/>
          </a:p>
        </p:txBody>
      </p:sp>
      <p:sp>
        <p:nvSpPr>
          <p:cNvPr id="4" name="灯片编号占位符 3"/>
          <p:cNvSpPr>
            <a:spLocks noGrp="1"/>
          </p:cNvSpPr>
          <p:nvPr>
            <p:ph type="sldNum" sz="quarter" idx="5"/>
          </p:nvPr>
        </p:nvSpPr>
        <p:spPr/>
        <p:txBody>
          <a:bodyPr/>
          <a:lstStyle/>
          <a:p>
            <a:fld id="{88F34E96-D28D-4837-9BF6-1CE6E5BA574B}" type="slidenum">
              <a:rPr lang="zh-CN" altLang="en-US" smtClean="0"/>
              <a:t>2</a:t>
            </a:fld>
            <a:endParaRPr lang="zh-CN" altLang="en-US"/>
          </a:p>
        </p:txBody>
      </p:sp>
    </p:spTree>
    <p:extLst>
      <p:ext uri="{BB962C8B-B14F-4D97-AF65-F5344CB8AC3E}">
        <p14:creationId xmlns:p14="http://schemas.microsoft.com/office/powerpoint/2010/main" val="2212666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首先一起来看一下我们的流水线设计【翻页至</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88F34E96-D28D-4837-9BF6-1CE6E5BA574B}" type="slidenum">
              <a:rPr lang="zh-CN" altLang="en-US" smtClean="0"/>
              <a:t>3</a:t>
            </a:fld>
            <a:endParaRPr lang="zh-CN" altLang="en-US"/>
          </a:p>
        </p:txBody>
      </p:sp>
    </p:spTree>
    <p:extLst>
      <p:ext uri="{BB962C8B-B14F-4D97-AF65-F5344CB8AC3E}">
        <p14:creationId xmlns:p14="http://schemas.microsoft.com/office/powerpoint/2010/main" val="367584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BIT_MIPS</a:t>
            </a:r>
            <a:r>
              <a:rPr lang="zh-CN" altLang="zh-CN" sz="1200" kern="1200" dirty="0">
                <a:solidFill>
                  <a:schemeClr val="tx1"/>
                </a:solidFill>
                <a:effectLst/>
                <a:latin typeface="+mn-lt"/>
                <a:ea typeface="+mn-ea"/>
                <a:cs typeface="+mn-cs"/>
              </a:rPr>
              <a:t>采用经典五级流水线模式架构【点鼠标】</a:t>
            </a:r>
          </a:p>
          <a:p>
            <a:r>
              <a:rPr lang="zh-CN" altLang="zh-CN" sz="1200" kern="1200" dirty="0">
                <a:solidFill>
                  <a:schemeClr val="tx1"/>
                </a:solidFill>
                <a:effectLst/>
                <a:latin typeface="+mn-lt"/>
                <a:ea typeface="+mn-ea"/>
                <a:cs typeface="+mn-cs"/>
              </a:rPr>
              <a:t>首先是取指阶段给出指令地址，指令直接返回并暂存至取值和译码阶段间的流水锁存器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。【点鼠标】</a:t>
            </a:r>
          </a:p>
          <a:p>
            <a:r>
              <a:rPr lang="zh-CN" altLang="zh-CN" sz="1200" kern="1200" dirty="0">
                <a:solidFill>
                  <a:schemeClr val="tx1"/>
                </a:solidFill>
                <a:effectLst/>
                <a:latin typeface="+mn-lt"/>
                <a:ea typeface="+mn-ea"/>
                <a:cs typeface="+mn-cs"/>
              </a:rPr>
              <a:t>假如指令不能按时返回，那么流水线就需要阻塞等待。【点鼠标】</a:t>
            </a:r>
          </a:p>
          <a:p>
            <a:r>
              <a:rPr lang="zh-CN" altLang="zh-CN" sz="1200" kern="1200" dirty="0">
                <a:solidFill>
                  <a:schemeClr val="tx1"/>
                </a:solidFill>
                <a:effectLst/>
                <a:latin typeface="+mn-lt"/>
                <a:ea typeface="+mn-ea"/>
                <a:cs typeface="+mn-cs"/>
              </a:rPr>
              <a:t>译码阶段对指令进行译码，并读取寄存器的值。【点鼠标】</a:t>
            </a:r>
          </a:p>
          <a:p>
            <a:r>
              <a:rPr lang="zh-CN" altLang="zh-CN" sz="1200" kern="1200" dirty="0">
                <a:solidFill>
                  <a:schemeClr val="tx1"/>
                </a:solidFill>
                <a:effectLst/>
                <a:latin typeface="+mn-lt"/>
                <a:ea typeface="+mn-ea"/>
                <a:cs typeface="+mn-cs"/>
              </a:rPr>
              <a:t>执行阶段对指令采取相应的操作，计算结果。【点鼠标】</a:t>
            </a:r>
          </a:p>
          <a:p>
            <a:r>
              <a:rPr lang="zh-CN" altLang="zh-CN" sz="1200" kern="1200" dirty="0">
                <a:solidFill>
                  <a:schemeClr val="tx1"/>
                </a:solidFill>
                <a:effectLst/>
                <a:latin typeface="+mn-lt"/>
                <a:ea typeface="+mn-ea"/>
                <a:cs typeface="+mn-cs"/>
              </a:rPr>
              <a:t>除法采用独立的模块计算， </a:t>
            </a:r>
            <a:r>
              <a:rPr lang="en-US" altLang="zh-CN" sz="1200" kern="1200" dirty="0">
                <a:solidFill>
                  <a:schemeClr val="tx1"/>
                </a:solidFill>
                <a:effectLst/>
                <a:latin typeface="+mn-lt"/>
                <a:ea typeface="+mn-ea"/>
                <a:cs typeface="+mn-cs"/>
              </a:rPr>
              <a:t>18</a:t>
            </a:r>
            <a:r>
              <a:rPr lang="zh-CN" altLang="zh-CN" sz="1200" kern="1200" dirty="0">
                <a:solidFill>
                  <a:schemeClr val="tx1"/>
                </a:solidFill>
                <a:effectLst/>
                <a:latin typeface="+mn-lt"/>
                <a:ea typeface="+mn-ea"/>
                <a:cs typeface="+mn-cs"/>
              </a:rPr>
              <a:t>个周期完成，执行时需阻塞流水线。【点鼠标】</a:t>
            </a:r>
          </a:p>
          <a:p>
            <a:r>
              <a:rPr lang="zh-CN" altLang="zh-CN" sz="1200" kern="1200" dirty="0">
                <a:solidFill>
                  <a:schemeClr val="tx1"/>
                </a:solidFill>
                <a:effectLst/>
                <a:latin typeface="+mn-lt"/>
                <a:ea typeface="+mn-ea"/>
                <a:cs typeface="+mn-cs"/>
              </a:rPr>
              <a:t>访存阶段发出访存请求。【点鼠标】</a:t>
            </a:r>
          </a:p>
          <a:p>
            <a:r>
              <a:rPr lang="zh-CN" altLang="zh-CN" sz="1200" kern="1200" dirty="0">
                <a:solidFill>
                  <a:schemeClr val="tx1"/>
                </a:solidFill>
                <a:effectLst/>
                <a:latin typeface="+mn-lt"/>
                <a:ea typeface="+mn-ea"/>
                <a:cs typeface="+mn-cs"/>
              </a:rPr>
              <a:t>访存数据返回至本阶段【点鼠标】</a:t>
            </a:r>
          </a:p>
          <a:p>
            <a:r>
              <a:rPr lang="zh-CN" altLang="zh-CN" sz="1200" kern="1200" dirty="0">
                <a:solidFill>
                  <a:schemeClr val="tx1"/>
                </a:solidFill>
                <a:effectLst/>
                <a:latin typeface="+mn-lt"/>
                <a:ea typeface="+mn-ea"/>
                <a:cs typeface="+mn-cs"/>
              </a:rPr>
              <a:t>回写阶段将数据写回寄存器堆。【点鼠标】</a:t>
            </a:r>
          </a:p>
          <a:p>
            <a:r>
              <a:rPr lang="zh-CN" altLang="zh-CN" sz="1200" kern="1200" dirty="0">
                <a:solidFill>
                  <a:schemeClr val="tx1"/>
                </a:solidFill>
                <a:effectLst/>
                <a:latin typeface="+mn-lt"/>
                <a:ea typeface="+mn-ea"/>
                <a:cs typeface="+mn-cs"/>
              </a:rPr>
              <a:t>对于常见数据相关问题，设计采用数据前推的方式予以解决。【点鼠标】</a:t>
            </a:r>
          </a:p>
          <a:p>
            <a:r>
              <a:rPr lang="zh-CN" altLang="zh-CN" sz="1200" kern="1200" dirty="0">
                <a:solidFill>
                  <a:schemeClr val="tx1"/>
                </a:solidFill>
                <a:effectLst/>
                <a:latin typeface="+mn-lt"/>
                <a:ea typeface="+mn-ea"/>
                <a:cs typeface="+mn-cs"/>
              </a:rPr>
              <a:t>为实现精确异常，异常将统一传递访存阶段再做处理。【翻页至</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a:t>
            </a:r>
          </a:p>
        </p:txBody>
      </p:sp>
      <p:sp>
        <p:nvSpPr>
          <p:cNvPr id="4" name="灯片编号占位符 3"/>
          <p:cNvSpPr>
            <a:spLocks noGrp="1"/>
          </p:cNvSpPr>
          <p:nvPr>
            <p:ph type="sldNum" sz="quarter" idx="5"/>
          </p:nvPr>
        </p:nvSpPr>
        <p:spPr/>
        <p:txBody>
          <a:bodyPr/>
          <a:lstStyle/>
          <a:p>
            <a:fld id="{88F34E96-D28D-4837-9BF6-1CE6E5BA574B}" type="slidenum">
              <a:rPr lang="zh-CN" altLang="en-US" smtClean="0"/>
              <a:t>4</a:t>
            </a:fld>
            <a:endParaRPr lang="zh-CN" altLang="en-US"/>
          </a:p>
        </p:txBody>
      </p:sp>
    </p:spTree>
    <p:extLst>
      <p:ext uri="{BB962C8B-B14F-4D97-AF65-F5344CB8AC3E}">
        <p14:creationId xmlns:p14="http://schemas.microsoft.com/office/powerpoint/2010/main" val="196769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流水线设计通过</a:t>
            </a:r>
            <a:r>
              <a:rPr lang="en-US" altLang="zh-CN" sz="1200" kern="1200" dirty="0">
                <a:solidFill>
                  <a:schemeClr val="tx1"/>
                </a:solidFill>
                <a:effectLst/>
                <a:latin typeface="+mn-lt"/>
                <a:ea typeface="+mn-ea"/>
                <a:cs typeface="+mn-cs"/>
              </a:rPr>
              <a:t>SRAM</a:t>
            </a:r>
            <a:r>
              <a:rPr lang="zh-CN" altLang="zh-CN" sz="1200" kern="1200" dirty="0">
                <a:solidFill>
                  <a:schemeClr val="tx1"/>
                </a:solidFill>
                <a:effectLst/>
                <a:latin typeface="+mn-lt"/>
                <a:ea typeface="+mn-ea"/>
                <a:cs typeface="+mn-cs"/>
              </a:rPr>
              <a:t>接口进行访存【点鼠标】</a:t>
            </a:r>
          </a:p>
          <a:p>
            <a:r>
              <a:rPr lang="zh-CN" altLang="zh-CN" sz="1200" kern="1200" dirty="0">
                <a:solidFill>
                  <a:schemeClr val="tx1"/>
                </a:solidFill>
                <a:effectLst/>
                <a:latin typeface="+mn-lt"/>
                <a:ea typeface="+mn-ea"/>
                <a:cs typeface="+mn-cs"/>
              </a:rPr>
              <a:t>但是性能测试框架需要</a:t>
            </a:r>
            <a:r>
              <a:rPr lang="en-US" altLang="zh-CN" sz="1200" kern="1200" dirty="0">
                <a:solidFill>
                  <a:schemeClr val="tx1"/>
                </a:solidFill>
                <a:effectLst/>
                <a:latin typeface="+mn-lt"/>
                <a:ea typeface="+mn-ea"/>
                <a:cs typeface="+mn-cs"/>
              </a:rPr>
              <a:t>AXI</a:t>
            </a:r>
            <a:r>
              <a:rPr lang="zh-CN" altLang="zh-CN" sz="1200" kern="1200" dirty="0">
                <a:solidFill>
                  <a:schemeClr val="tx1"/>
                </a:solidFill>
                <a:effectLst/>
                <a:latin typeface="+mn-lt"/>
                <a:ea typeface="+mn-ea"/>
                <a:cs typeface="+mn-cs"/>
              </a:rPr>
              <a:t>接口。【点鼠标】</a:t>
            </a:r>
          </a:p>
          <a:p>
            <a:r>
              <a:rPr lang="zh-CN" altLang="zh-CN" sz="1200" kern="1200" dirty="0">
                <a:solidFill>
                  <a:schemeClr val="tx1"/>
                </a:solidFill>
                <a:effectLst/>
                <a:latin typeface="+mn-lt"/>
                <a:ea typeface="+mn-ea"/>
                <a:cs typeface="+mn-cs"/>
              </a:rPr>
              <a:t>因此设计先为</a:t>
            </a:r>
            <a:r>
              <a:rPr lang="en-US" altLang="zh-CN" sz="1200" kern="1200" dirty="0">
                <a:solidFill>
                  <a:schemeClr val="tx1"/>
                </a:solidFill>
                <a:effectLst/>
                <a:latin typeface="+mn-lt"/>
                <a:ea typeface="+mn-ea"/>
                <a:cs typeface="+mn-cs"/>
              </a:rPr>
              <a:t>SRAM</a:t>
            </a:r>
            <a:r>
              <a:rPr lang="zh-CN" altLang="zh-CN" sz="1200" kern="1200" dirty="0">
                <a:solidFill>
                  <a:schemeClr val="tx1"/>
                </a:solidFill>
                <a:effectLst/>
                <a:latin typeface="+mn-lt"/>
                <a:ea typeface="+mn-ea"/>
                <a:cs typeface="+mn-cs"/>
              </a:rPr>
              <a:t>添加握手信号，转为类</a:t>
            </a:r>
            <a:r>
              <a:rPr lang="en-US" altLang="zh-CN" sz="1200" kern="1200" dirty="0">
                <a:solidFill>
                  <a:schemeClr val="tx1"/>
                </a:solidFill>
                <a:effectLst/>
                <a:latin typeface="+mn-lt"/>
                <a:ea typeface="+mn-ea"/>
                <a:cs typeface="+mn-cs"/>
              </a:rPr>
              <a:t>SRAM</a:t>
            </a:r>
            <a:r>
              <a:rPr lang="zh-CN" altLang="zh-CN" sz="1200" kern="1200" dirty="0">
                <a:solidFill>
                  <a:schemeClr val="tx1"/>
                </a:solidFill>
                <a:effectLst/>
                <a:latin typeface="+mn-lt"/>
                <a:ea typeface="+mn-ea"/>
                <a:cs typeface="+mn-cs"/>
              </a:rPr>
              <a:t>接口，然后再转换为</a:t>
            </a:r>
            <a:r>
              <a:rPr lang="en-US" altLang="zh-CN" sz="1200" kern="1200" dirty="0">
                <a:solidFill>
                  <a:schemeClr val="tx1"/>
                </a:solidFill>
                <a:effectLst/>
                <a:latin typeface="+mn-lt"/>
                <a:ea typeface="+mn-ea"/>
                <a:cs typeface="+mn-cs"/>
              </a:rPr>
              <a:t>AXI</a:t>
            </a:r>
            <a:r>
              <a:rPr lang="zh-CN" altLang="zh-CN" sz="1200" kern="1200" dirty="0">
                <a:solidFill>
                  <a:schemeClr val="tx1"/>
                </a:solidFill>
                <a:effectLst/>
                <a:latin typeface="+mn-lt"/>
                <a:ea typeface="+mn-ea"/>
                <a:cs typeface="+mn-cs"/>
              </a:rPr>
              <a:t>接口。【点鼠标】</a:t>
            </a:r>
          </a:p>
          <a:p>
            <a:r>
              <a:rPr lang="en-US" altLang="zh-CN" sz="1200" kern="1200" dirty="0">
                <a:solidFill>
                  <a:schemeClr val="tx1"/>
                </a:solidFill>
                <a:effectLst/>
                <a:latin typeface="+mn-lt"/>
                <a:ea typeface="+mn-ea"/>
                <a:cs typeface="+mn-cs"/>
              </a:rPr>
              <a:t>SRAM</a:t>
            </a:r>
            <a:r>
              <a:rPr lang="zh-CN" altLang="zh-CN" sz="1200" kern="1200" dirty="0">
                <a:solidFill>
                  <a:schemeClr val="tx1"/>
                </a:solidFill>
                <a:effectLst/>
                <a:latin typeface="+mn-lt"/>
                <a:ea typeface="+mn-ea"/>
                <a:cs typeface="+mn-cs"/>
              </a:rPr>
              <a:t>转类</a:t>
            </a:r>
            <a:r>
              <a:rPr lang="en-US" altLang="zh-CN" sz="1200" kern="1200" dirty="0">
                <a:solidFill>
                  <a:schemeClr val="tx1"/>
                </a:solidFill>
                <a:effectLst/>
                <a:latin typeface="+mn-lt"/>
                <a:ea typeface="+mn-ea"/>
                <a:cs typeface="+mn-cs"/>
              </a:rPr>
              <a:t>SRAM</a:t>
            </a:r>
            <a:r>
              <a:rPr lang="zh-CN" altLang="zh-CN" sz="1200" kern="1200" dirty="0">
                <a:solidFill>
                  <a:schemeClr val="tx1"/>
                </a:solidFill>
                <a:effectLst/>
                <a:latin typeface="+mn-lt"/>
                <a:ea typeface="+mn-ea"/>
                <a:cs typeface="+mn-cs"/>
              </a:rPr>
              <a:t>模块不仅能够进行协议的转换，还能够接收流水线的暂停请求暂存数据，或者接收</a:t>
            </a:r>
            <a:r>
              <a:rPr lang="en-US" altLang="zh-CN" sz="1200" kern="1200" dirty="0">
                <a:solidFill>
                  <a:schemeClr val="tx1"/>
                </a:solidFill>
                <a:effectLst/>
                <a:latin typeface="+mn-lt"/>
                <a:ea typeface="+mn-ea"/>
                <a:cs typeface="+mn-cs"/>
              </a:rPr>
              <a:t>flush</a:t>
            </a:r>
            <a:r>
              <a:rPr lang="zh-CN" altLang="zh-CN" sz="1200" kern="1200" dirty="0">
                <a:solidFill>
                  <a:schemeClr val="tx1"/>
                </a:solidFill>
                <a:effectLst/>
                <a:latin typeface="+mn-lt"/>
                <a:ea typeface="+mn-ea"/>
                <a:cs typeface="+mn-cs"/>
              </a:rPr>
              <a:t>信号清空数据。【点鼠标】</a:t>
            </a:r>
          </a:p>
          <a:p>
            <a:r>
              <a:rPr lang="zh-CN" altLang="zh-CN" sz="1200" kern="1200" dirty="0">
                <a:solidFill>
                  <a:schemeClr val="tx1"/>
                </a:solidFill>
                <a:effectLst/>
                <a:latin typeface="+mn-lt"/>
                <a:ea typeface="+mn-ea"/>
                <a:cs typeface="+mn-cs"/>
              </a:rPr>
              <a:t>类</a:t>
            </a:r>
            <a:r>
              <a:rPr lang="en-US" altLang="zh-CN" sz="1200" kern="1200" dirty="0">
                <a:solidFill>
                  <a:schemeClr val="tx1"/>
                </a:solidFill>
                <a:effectLst/>
                <a:latin typeface="+mn-lt"/>
                <a:ea typeface="+mn-ea"/>
                <a:cs typeface="+mn-cs"/>
              </a:rPr>
              <a:t>SRAM</a:t>
            </a:r>
            <a:r>
              <a:rPr lang="zh-CN" altLang="zh-CN" sz="1200" kern="1200" dirty="0">
                <a:solidFill>
                  <a:schemeClr val="tx1"/>
                </a:solidFill>
                <a:effectLst/>
                <a:latin typeface="+mn-lt"/>
                <a:ea typeface="+mn-ea"/>
                <a:cs typeface="+mn-cs"/>
              </a:rPr>
              <a:t>转</a:t>
            </a:r>
            <a:r>
              <a:rPr lang="en-US" altLang="zh-CN" sz="1200" kern="1200" dirty="0">
                <a:solidFill>
                  <a:schemeClr val="tx1"/>
                </a:solidFill>
                <a:effectLst/>
                <a:latin typeface="+mn-lt"/>
                <a:ea typeface="+mn-ea"/>
                <a:cs typeface="+mn-cs"/>
              </a:rPr>
              <a:t>AXI</a:t>
            </a:r>
            <a:r>
              <a:rPr lang="zh-CN" altLang="zh-CN" sz="1200" kern="1200" dirty="0">
                <a:solidFill>
                  <a:schemeClr val="tx1"/>
                </a:solidFill>
                <a:effectLst/>
                <a:latin typeface="+mn-lt"/>
                <a:ea typeface="+mn-ea"/>
                <a:cs typeface="+mn-cs"/>
              </a:rPr>
              <a:t>模块主要进行协议转换，不涉及流水线信号的处理。【点鼠标】</a:t>
            </a:r>
          </a:p>
          <a:p>
            <a:r>
              <a:rPr lang="zh-CN" altLang="zh-CN" sz="1200" kern="1200" dirty="0">
                <a:solidFill>
                  <a:schemeClr val="tx1"/>
                </a:solidFill>
                <a:effectLst/>
                <a:latin typeface="+mn-lt"/>
                <a:ea typeface="+mn-ea"/>
                <a:cs typeface="+mn-cs"/>
              </a:rPr>
              <a:t>至此，形成了能够运行通过功能以及性能测试的</a:t>
            </a:r>
            <a:r>
              <a:rPr lang="en-US" altLang="zh-CN" sz="1200" kern="1200" dirty="0">
                <a:solidFill>
                  <a:schemeClr val="tx1"/>
                </a:solidFill>
                <a:effectLst/>
                <a:latin typeface="+mn-lt"/>
                <a:ea typeface="+mn-ea"/>
                <a:cs typeface="+mn-cs"/>
              </a:rPr>
              <a:t>SoC</a:t>
            </a:r>
            <a:r>
              <a:rPr lang="zh-CN" altLang="zh-CN" sz="1200" kern="1200" dirty="0">
                <a:solidFill>
                  <a:schemeClr val="tx1"/>
                </a:solidFill>
                <a:effectLst/>
                <a:latin typeface="+mn-lt"/>
                <a:ea typeface="+mn-ea"/>
                <a:cs typeface="+mn-cs"/>
              </a:rPr>
              <a:t>【翻页至</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CDDB6-9008-4A4D-86C6-F2AA4FBCEC3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55503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为了进一步完善我们的系统，我们决定挑战运行一个操作系统【翻页至</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a:t>
            </a:r>
          </a:p>
        </p:txBody>
      </p:sp>
      <p:sp>
        <p:nvSpPr>
          <p:cNvPr id="4" name="灯片编号占位符 3"/>
          <p:cNvSpPr>
            <a:spLocks noGrp="1"/>
          </p:cNvSpPr>
          <p:nvPr>
            <p:ph type="sldNum" sz="quarter" idx="5"/>
          </p:nvPr>
        </p:nvSpPr>
        <p:spPr/>
        <p:txBody>
          <a:bodyPr/>
          <a:lstStyle/>
          <a:p>
            <a:fld id="{88F34E96-D28D-4837-9BF6-1CE6E5BA574B}" type="slidenum">
              <a:rPr lang="zh-CN" altLang="en-US" smtClean="0"/>
              <a:t>6</a:t>
            </a:fld>
            <a:endParaRPr lang="zh-CN" altLang="en-US"/>
          </a:p>
        </p:txBody>
      </p:sp>
    </p:spTree>
    <p:extLst>
      <p:ext uri="{BB962C8B-B14F-4D97-AF65-F5344CB8AC3E}">
        <p14:creationId xmlns:p14="http://schemas.microsoft.com/office/powerpoint/2010/main" val="1932190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要运行操作系统，硬件上就得作出改动。【点鼠标】</a:t>
            </a:r>
          </a:p>
          <a:p>
            <a:r>
              <a:rPr lang="zh-CN" altLang="zh-CN" sz="1200" kern="1200" dirty="0">
                <a:solidFill>
                  <a:schemeClr val="tx1"/>
                </a:solidFill>
                <a:effectLst/>
                <a:latin typeface="+mn-lt"/>
                <a:ea typeface="+mn-ea"/>
                <a:cs typeface="+mn-cs"/>
              </a:rPr>
              <a:t>为了方便移植，我们首先将指令集拓展为</a:t>
            </a:r>
            <a:r>
              <a:rPr lang="en-US" altLang="zh-CN" sz="1200" kern="1200" dirty="0">
                <a:solidFill>
                  <a:schemeClr val="tx1"/>
                </a:solidFill>
                <a:effectLst/>
                <a:latin typeface="+mn-lt"/>
                <a:ea typeface="+mn-ea"/>
                <a:cs typeface="+mn-cs"/>
              </a:rPr>
              <a:t>MIPS32R1</a:t>
            </a:r>
            <a:r>
              <a:rPr lang="zh-CN" altLang="zh-CN" sz="1200" kern="1200" dirty="0">
                <a:solidFill>
                  <a:schemeClr val="tx1"/>
                </a:solidFill>
                <a:effectLst/>
                <a:latin typeface="+mn-lt"/>
                <a:ea typeface="+mn-ea"/>
                <a:cs typeface="+mn-cs"/>
              </a:rPr>
              <a:t>，当然小部分也还没实现。【点鼠标】</a:t>
            </a:r>
          </a:p>
          <a:p>
            <a:r>
              <a:rPr lang="zh-CN" altLang="zh-CN" sz="1200" kern="1200" dirty="0">
                <a:solidFill>
                  <a:schemeClr val="tx1"/>
                </a:solidFill>
                <a:effectLst/>
                <a:latin typeface="+mn-lt"/>
                <a:ea typeface="+mn-ea"/>
                <a:cs typeface="+mn-cs"/>
              </a:rPr>
              <a:t>其次，增加了</a:t>
            </a:r>
            <a:r>
              <a:rPr lang="en-US" altLang="zh-CN" sz="1200" kern="1200" dirty="0">
                <a:solidFill>
                  <a:schemeClr val="tx1"/>
                </a:solidFill>
                <a:effectLst/>
                <a:latin typeface="+mn-lt"/>
                <a:ea typeface="+mn-ea"/>
                <a:cs typeface="+mn-cs"/>
              </a:rPr>
              <a:t>TLB</a:t>
            </a:r>
            <a:r>
              <a:rPr lang="zh-CN" altLang="zh-CN" sz="1200" kern="1200" dirty="0">
                <a:solidFill>
                  <a:schemeClr val="tx1"/>
                </a:solidFill>
                <a:effectLst/>
                <a:latin typeface="+mn-lt"/>
                <a:ea typeface="+mn-ea"/>
                <a:cs typeface="+mn-cs"/>
              </a:rPr>
              <a:t>模块，做地址转换。【点鼠标】</a:t>
            </a:r>
          </a:p>
          <a:p>
            <a:r>
              <a:rPr lang="zh-CN" altLang="zh-CN" sz="1200" kern="1200" dirty="0">
                <a:solidFill>
                  <a:schemeClr val="tx1"/>
                </a:solidFill>
                <a:effectLst/>
                <a:latin typeface="+mn-lt"/>
                <a:ea typeface="+mn-ea"/>
                <a:cs typeface="+mn-cs"/>
              </a:rPr>
              <a:t>最终形成了一个功能更加完善的流水线。【翻页至</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CDDB6-9008-4A4D-86C6-F2AA4FBCEC3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7915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做完了流水线，还得再搭建一个新的</a:t>
            </a:r>
            <a:r>
              <a:rPr lang="en-US" altLang="zh-CN" sz="1200" kern="1200" dirty="0">
                <a:solidFill>
                  <a:schemeClr val="tx1"/>
                </a:solidFill>
                <a:effectLst/>
                <a:latin typeface="+mn-lt"/>
                <a:ea typeface="+mn-ea"/>
                <a:cs typeface="+mn-cs"/>
              </a:rPr>
              <a:t>SoC</a:t>
            </a:r>
            <a:r>
              <a:rPr lang="zh-CN" altLang="zh-CN" sz="1200" kern="1200" dirty="0">
                <a:solidFill>
                  <a:schemeClr val="tx1"/>
                </a:solidFill>
                <a:effectLst/>
                <a:latin typeface="+mn-lt"/>
                <a:ea typeface="+mn-ea"/>
                <a:cs typeface="+mn-cs"/>
              </a:rPr>
              <a:t>运行操作系统。【点鼠标】</a:t>
            </a:r>
          </a:p>
          <a:p>
            <a:r>
              <a:rPr lang="zh-CN" altLang="zh-CN" sz="1200" kern="1200" dirty="0">
                <a:solidFill>
                  <a:schemeClr val="tx1"/>
                </a:solidFill>
                <a:effectLst/>
                <a:latin typeface="+mn-lt"/>
                <a:ea typeface="+mn-ea"/>
                <a:cs typeface="+mn-cs"/>
              </a:rPr>
              <a:t>首先是</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【点鼠标】</a:t>
            </a:r>
          </a:p>
          <a:p>
            <a:r>
              <a:rPr lang="zh-CN" altLang="zh-CN" sz="1200" kern="1200" dirty="0">
                <a:solidFill>
                  <a:schemeClr val="tx1"/>
                </a:solidFill>
                <a:effectLst/>
                <a:latin typeface="+mn-lt"/>
                <a:ea typeface="+mn-ea"/>
                <a:cs typeface="+mn-cs"/>
              </a:rPr>
              <a:t>照旧通过总线接口模块变为</a:t>
            </a:r>
            <a:r>
              <a:rPr lang="en-US" altLang="zh-CN" sz="1200" kern="1200" dirty="0">
                <a:solidFill>
                  <a:schemeClr val="tx1"/>
                </a:solidFill>
                <a:effectLst/>
                <a:latin typeface="+mn-lt"/>
                <a:ea typeface="+mn-ea"/>
                <a:cs typeface="+mn-cs"/>
              </a:rPr>
              <a:t>AXI</a:t>
            </a:r>
            <a:r>
              <a:rPr lang="zh-CN" altLang="zh-CN" sz="1200" kern="1200" dirty="0">
                <a:solidFill>
                  <a:schemeClr val="tx1"/>
                </a:solidFill>
                <a:effectLst/>
                <a:latin typeface="+mn-lt"/>
                <a:ea typeface="+mn-ea"/>
                <a:cs typeface="+mn-cs"/>
              </a:rPr>
              <a:t>接口【点鼠标】</a:t>
            </a:r>
          </a:p>
          <a:p>
            <a:r>
              <a:rPr lang="zh-CN" altLang="zh-CN" sz="1200" kern="1200" dirty="0">
                <a:solidFill>
                  <a:schemeClr val="tx1"/>
                </a:solidFill>
                <a:effectLst/>
                <a:latin typeface="+mn-lt"/>
                <a:ea typeface="+mn-ea"/>
                <a:cs typeface="+mn-cs"/>
              </a:rPr>
              <a:t>之后添加</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以提高性能【点鼠标】</a:t>
            </a:r>
          </a:p>
          <a:p>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直接采用</a:t>
            </a:r>
            <a:r>
              <a:rPr lang="en-US" altLang="zh-CN" sz="1200" kern="1200" dirty="0">
                <a:solidFill>
                  <a:schemeClr val="tx1"/>
                </a:solidFill>
                <a:effectLst/>
                <a:latin typeface="+mn-lt"/>
                <a:ea typeface="+mn-ea"/>
                <a:cs typeface="+mn-cs"/>
              </a:rPr>
              <a:t>Xilinx</a:t>
            </a:r>
            <a:r>
              <a:rPr lang="zh-CN" altLang="zh-CN" sz="1200" kern="1200" dirty="0">
                <a:solidFill>
                  <a:schemeClr val="tx1"/>
                </a:solidFill>
                <a:effectLst/>
                <a:latin typeface="+mn-lt"/>
                <a:ea typeface="+mn-ea"/>
                <a:cs typeface="+mn-cs"/>
              </a:rPr>
              <a:t>的 </a:t>
            </a:r>
            <a:r>
              <a:rPr lang="en-US" altLang="zh-CN" sz="1200" kern="1200" dirty="0">
                <a:solidFill>
                  <a:schemeClr val="tx1"/>
                </a:solidFill>
                <a:effectLst/>
                <a:latin typeface="+mn-lt"/>
                <a:ea typeface="+mn-ea"/>
                <a:cs typeface="+mn-cs"/>
              </a:rPr>
              <a:t>System Cache IP</a:t>
            </a:r>
            <a:r>
              <a:rPr lang="zh-CN" altLang="zh-CN" sz="1200" kern="1200" dirty="0">
                <a:solidFill>
                  <a:schemeClr val="tx1"/>
                </a:solidFill>
                <a:effectLst/>
                <a:latin typeface="+mn-lt"/>
                <a:ea typeface="+mn-ea"/>
                <a:cs typeface="+mn-cs"/>
              </a:rPr>
              <a:t>核【点鼠标】</a:t>
            </a:r>
          </a:p>
          <a:p>
            <a:r>
              <a:rPr lang="zh-CN" altLang="zh-CN" sz="1200" kern="1200" dirty="0">
                <a:solidFill>
                  <a:schemeClr val="tx1"/>
                </a:solidFill>
                <a:effectLst/>
                <a:latin typeface="+mn-lt"/>
                <a:ea typeface="+mn-ea"/>
                <a:cs typeface="+mn-cs"/>
              </a:rPr>
              <a:t>接着是</a:t>
            </a:r>
            <a:r>
              <a:rPr lang="en-US" altLang="zh-CN" sz="1200" kern="1200" dirty="0">
                <a:solidFill>
                  <a:schemeClr val="tx1"/>
                </a:solidFill>
                <a:effectLst/>
                <a:latin typeface="+mn-lt"/>
                <a:ea typeface="+mn-ea"/>
                <a:cs typeface="+mn-cs"/>
              </a:rPr>
              <a:t>AXI</a:t>
            </a:r>
            <a:r>
              <a:rPr lang="zh-CN" altLang="zh-CN" sz="1200" kern="1200" dirty="0">
                <a:solidFill>
                  <a:schemeClr val="tx1"/>
                </a:solidFill>
                <a:effectLst/>
                <a:latin typeface="+mn-lt"/>
                <a:ea typeface="+mn-ea"/>
                <a:cs typeface="+mn-cs"/>
              </a:rPr>
              <a:t>总线【点鼠标】</a:t>
            </a:r>
          </a:p>
          <a:p>
            <a:r>
              <a:rPr lang="zh-CN" altLang="zh-CN" sz="1200" kern="1200" dirty="0">
                <a:solidFill>
                  <a:schemeClr val="tx1"/>
                </a:solidFill>
                <a:effectLst/>
                <a:latin typeface="+mn-lt"/>
                <a:ea typeface="+mn-ea"/>
                <a:cs typeface="+mn-cs"/>
              </a:rPr>
              <a:t>也是直接采用</a:t>
            </a:r>
            <a:r>
              <a:rPr lang="en-US" altLang="zh-CN" sz="1200" kern="1200" dirty="0">
                <a:solidFill>
                  <a:schemeClr val="tx1"/>
                </a:solidFill>
                <a:effectLst/>
                <a:latin typeface="+mn-lt"/>
                <a:ea typeface="+mn-ea"/>
                <a:cs typeface="+mn-cs"/>
              </a:rPr>
              <a:t>Xilinx</a:t>
            </a:r>
            <a:r>
              <a:rPr lang="zh-CN" altLang="zh-CN" sz="1200" kern="1200" dirty="0">
                <a:solidFill>
                  <a:schemeClr val="tx1"/>
                </a:solidFill>
                <a:effectLst/>
                <a:latin typeface="+mn-lt"/>
                <a:ea typeface="+mn-ea"/>
                <a:cs typeface="+mn-cs"/>
              </a:rPr>
              <a:t>的 </a:t>
            </a:r>
            <a:r>
              <a:rPr lang="en-US" altLang="zh-CN" sz="1200" kern="1200" dirty="0">
                <a:solidFill>
                  <a:schemeClr val="tx1"/>
                </a:solidFill>
                <a:effectLst/>
                <a:latin typeface="+mn-lt"/>
                <a:ea typeface="+mn-ea"/>
                <a:cs typeface="+mn-cs"/>
              </a:rPr>
              <a:t>IP</a:t>
            </a:r>
            <a:r>
              <a:rPr lang="zh-CN" altLang="zh-CN" sz="1200" kern="1200" dirty="0">
                <a:solidFill>
                  <a:schemeClr val="tx1"/>
                </a:solidFill>
                <a:effectLst/>
                <a:latin typeface="+mn-lt"/>
                <a:ea typeface="+mn-ea"/>
                <a:cs typeface="+mn-cs"/>
              </a:rPr>
              <a:t>核【点鼠标】</a:t>
            </a:r>
          </a:p>
          <a:p>
            <a:r>
              <a:rPr lang="zh-CN" altLang="zh-CN" sz="1200" kern="1200" dirty="0">
                <a:solidFill>
                  <a:schemeClr val="tx1"/>
                </a:solidFill>
                <a:effectLst/>
                <a:latin typeface="+mn-lt"/>
                <a:ea typeface="+mn-ea"/>
                <a:cs typeface="+mn-cs"/>
              </a:rPr>
              <a:t>最后是外部设备。【翻页至</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a:t>
            </a:r>
          </a:p>
        </p:txBody>
      </p:sp>
      <p:sp>
        <p:nvSpPr>
          <p:cNvPr id="4" name="灯片编号占位符 3"/>
          <p:cNvSpPr>
            <a:spLocks noGrp="1"/>
          </p:cNvSpPr>
          <p:nvPr>
            <p:ph type="sldNum" sz="quarter" idx="5"/>
          </p:nvPr>
        </p:nvSpPr>
        <p:spPr/>
        <p:txBody>
          <a:bodyPr/>
          <a:lstStyle/>
          <a:p>
            <a:fld id="{88F34E96-D28D-4837-9BF6-1CE6E5BA574B}" type="slidenum">
              <a:rPr lang="zh-CN" altLang="en-US" smtClean="0"/>
              <a:t>8</a:t>
            </a:fld>
            <a:endParaRPr lang="zh-CN" altLang="en-US"/>
          </a:p>
        </p:txBody>
      </p:sp>
    </p:spTree>
    <p:extLst>
      <p:ext uri="{BB962C8B-B14F-4D97-AF65-F5344CB8AC3E}">
        <p14:creationId xmlns:p14="http://schemas.microsoft.com/office/powerpoint/2010/main" val="2295658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包括</a:t>
            </a:r>
            <a:r>
              <a:rPr lang="en-US" altLang="zh-CN" sz="1200" kern="1200" dirty="0">
                <a:solidFill>
                  <a:schemeClr val="tx1"/>
                </a:solidFill>
                <a:effectLst/>
                <a:latin typeface="+mn-lt"/>
                <a:ea typeface="+mn-ea"/>
                <a:cs typeface="+mn-cs"/>
              </a:rPr>
              <a:t>DDR</a:t>
            </a:r>
            <a:r>
              <a:rPr lang="zh-CN" altLang="zh-CN" sz="1200" kern="1200" dirty="0">
                <a:solidFill>
                  <a:schemeClr val="tx1"/>
                </a:solidFill>
                <a:effectLst/>
                <a:latin typeface="+mn-lt"/>
                <a:ea typeface="+mn-ea"/>
                <a:cs typeface="+mn-cs"/>
              </a:rPr>
              <a:t>控制器，</a:t>
            </a:r>
            <a:r>
              <a:rPr lang="en-US" altLang="zh-CN" sz="1200" kern="1200" dirty="0">
                <a:solidFill>
                  <a:schemeClr val="tx1"/>
                </a:solidFill>
                <a:effectLst/>
                <a:latin typeface="+mn-lt"/>
                <a:ea typeface="+mn-ea"/>
                <a:cs typeface="+mn-cs"/>
              </a:rPr>
              <a:t>FLASH</a:t>
            </a:r>
            <a:r>
              <a:rPr lang="zh-CN" altLang="zh-CN" sz="1200" kern="1200" dirty="0">
                <a:solidFill>
                  <a:schemeClr val="tx1"/>
                </a:solidFill>
                <a:effectLst/>
                <a:latin typeface="+mn-lt"/>
                <a:ea typeface="+mn-ea"/>
                <a:cs typeface="+mn-cs"/>
              </a:rPr>
              <a:t>控制器，</a:t>
            </a:r>
            <a:r>
              <a:rPr lang="en-US" altLang="zh-CN" sz="1200" kern="1200" dirty="0">
                <a:solidFill>
                  <a:schemeClr val="tx1"/>
                </a:solidFill>
                <a:effectLst/>
                <a:latin typeface="+mn-lt"/>
                <a:ea typeface="+mn-ea"/>
                <a:cs typeface="+mn-cs"/>
              </a:rPr>
              <a:t>UART</a:t>
            </a:r>
            <a:r>
              <a:rPr lang="zh-CN" altLang="zh-CN" sz="1200" kern="1200" dirty="0">
                <a:solidFill>
                  <a:schemeClr val="tx1"/>
                </a:solidFill>
                <a:effectLst/>
                <a:latin typeface="+mn-lt"/>
                <a:ea typeface="+mn-ea"/>
                <a:cs typeface="+mn-cs"/>
              </a:rPr>
              <a:t>等等，通过这些模块我们就能充分利用板上的资源，并且和上位机进行交互。【翻页至</a:t>
            </a:r>
            <a:r>
              <a:rPr lang="en-US" altLang="zh-CN" sz="1200" kern="1200" dirty="0">
                <a:solidFill>
                  <a:schemeClr val="tx1"/>
                </a:solidFill>
                <a:effectLst/>
                <a:latin typeface="+mn-lt"/>
                <a:ea typeface="+mn-ea"/>
                <a:cs typeface="+mn-cs"/>
              </a:rPr>
              <a:t>9</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CDDB6-9008-4A4D-86C6-F2AA4FBCEC3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13021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344584237"/>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3785312885"/>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866410576"/>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0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833362"/>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5663716"/>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5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7249788"/>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Tree>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3BC752B-66CB-42F4-AC7D-66B7304749DC}" type="datetimeFigureOut">
              <a:rPr lang="zh-CN" altLang="en-US" smtClean="0"/>
              <a:t>2018/9/22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590951085"/>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BC752B-66CB-42F4-AC7D-66B7304749DC}" type="datetimeFigureOut">
              <a:rPr lang="zh-CN" altLang="en-US" smtClean="0"/>
              <a:t>2018/9/22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2111447501"/>
      </p:ext>
    </p:extLst>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BC752B-66CB-42F4-AC7D-66B7304749DC}" type="datetimeFigureOut">
              <a:rPr lang="zh-CN" altLang="en-US" smtClean="0"/>
              <a:t>2018/9/22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480178988"/>
      </p:ext>
    </p:extLst>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BC752B-66CB-42F4-AC7D-66B7304749DC}" type="datetimeFigureOut">
              <a:rPr lang="zh-CN" altLang="en-US" smtClean="0"/>
              <a:t>2018/9/22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1599513413"/>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2144633890"/>
      </p:ext>
    </p:extLst>
  </p:cSld>
  <p:clrMapOvr>
    <a:masterClrMapping/>
  </p:clrMapOvr>
  <p:transition spd="slow">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BC752B-66CB-42F4-AC7D-66B7304749DC}" type="datetimeFigureOut">
              <a:rPr lang="zh-CN" altLang="en-US" smtClean="0"/>
              <a:t>2018/9/22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1939426603"/>
      </p:ext>
    </p:extLst>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BC752B-66CB-42F4-AC7D-66B7304749DC}" type="datetimeFigureOut">
              <a:rPr lang="zh-CN" altLang="en-US" smtClean="0"/>
              <a:t>2018/9/22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161363850"/>
      </p:ext>
    </p:extLst>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BC752B-66CB-42F4-AC7D-66B7304749DC}" type="datetimeFigureOut">
              <a:rPr lang="zh-CN" altLang="en-US" smtClean="0"/>
              <a:t>2018/9/22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1526462888"/>
      </p:ext>
    </p:extLst>
  </p:cSld>
  <p:clrMapOvr>
    <a:masterClrMapping/>
  </p:clrMapOvr>
  <p:transition spd="slow">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3BC752B-66CB-42F4-AC7D-66B7304749DC}" type="datetimeFigureOut">
              <a:rPr lang="zh-CN" altLang="en-US" smtClean="0"/>
              <a:t>2018/9/22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3210525491"/>
      </p:ext>
    </p:extLst>
  </p:cSld>
  <p:clrMapOvr>
    <a:masterClrMapping/>
  </p:clrMapOvr>
  <p:transition spd="slow">
    <p:randomBar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3BC752B-66CB-42F4-AC7D-66B7304749DC}" type="datetimeFigureOut">
              <a:rPr lang="zh-CN" altLang="en-US" smtClean="0"/>
              <a:t>2018/9/22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3221118036"/>
      </p:ext>
    </p:extLst>
  </p:cSld>
  <p:clrMapOvr>
    <a:masterClrMapping/>
  </p:clrMapOvr>
  <p:transition spd="slow">
    <p:randomBar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BC752B-66CB-42F4-AC7D-66B7304749DC}" type="datetimeFigureOut">
              <a:rPr lang="zh-CN" altLang="en-US" smtClean="0"/>
              <a:t>2018/9/22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4013007636"/>
      </p:ext>
    </p:extLst>
  </p:cSld>
  <p:clrMapOvr>
    <a:masterClrMapping/>
  </p:clrMapOvr>
  <p:transition spd="slow">
    <p:randomBar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BC752B-66CB-42F4-AC7D-66B7304749DC}" type="datetimeFigureOut">
              <a:rPr lang="zh-CN" altLang="en-US" smtClean="0"/>
              <a:t>2018/9/22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4236934946"/>
      </p:ext>
    </p:extLst>
  </p:cSld>
  <p:clrMapOvr>
    <a:masterClrMapping/>
  </p:clrMapOvr>
  <p:transition spd="slow">
    <p:randomBar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8307476"/>
      </p:ext>
    </p:extLst>
  </p:cSld>
  <p:clrMapOvr>
    <a:masterClrMapping/>
  </p:clrMapOvr>
  <p:transition spd="slow">
    <p:randomBar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21217"/>
      </p:ext>
    </p:extLst>
  </p:cSld>
  <p:clrMapOvr>
    <a:masterClrMapping/>
  </p:clrMapOvr>
  <p:transition spd="slow">
    <p:randomBar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968523"/>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588558301"/>
      </p:ext>
    </p:extLst>
  </p:cSld>
  <p:clrMapOvr>
    <a:masterClrMapping/>
  </p:clrMapOvr>
  <p:transition spd="slow">
    <p:randomBar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1401600"/>
      </p:ext>
    </p:extLst>
  </p:cSld>
  <p:clrMapOvr>
    <a:masterClrMapping/>
  </p:clrMapOvr>
  <p:transition spd="slow">
    <p:randomBar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5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815369"/>
      </p:ext>
    </p:extLst>
  </p:cSld>
  <p:clrMapOvr>
    <a:masterClrMapping/>
  </p:clrMapOvr>
  <p:transition spd="slow">
    <p:randomBar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195496"/>
      </p:ext>
    </p:extLst>
  </p:cSld>
  <p:clrMapOvr>
    <a:masterClrMapping/>
  </p:clrMapOvr>
  <p:transition spd="slow">
    <p:randomBar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374918"/>
      </p:ext>
    </p:extLst>
  </p:cSld>
  <p:clrMapOvr>
    <a:masterClrMapping/>
  </p:clrMapOvr>
  <p:transition spd="slow">
    <p:randomBar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776430"/>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1976490409"/>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2626379579"/>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2514984811"/>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1354722307"/>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423170339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2825383029"/>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413894624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8" r:id="rId13"/>
    <p:sldLayoutId id="2147483709" r:id="rId14"/>
    <p:sldLayoutId id="2147483667" r:id="rId15"/>
  </p:sldLayoutIdLst>
  <p:transition spd="slow">
    <p:randomBar dir="ver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C752B-66CB-42F4-AC7D-66B7304749DC}" type="datetimeFigureOut">
              <a:rPr lang="zh-CN" altLang="en-US" smtClean="0"/>
              <a:t>2018/9/22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90F7C8-8E08-485A-BC22-B2FB1F2F2576}" type="slidenum">
              <a:rPr lang="zh-CN" altLang="en-US" smtClean="0"/>
              <a:t>‹#›</a:t>
            </a:fld>
            <a:endParaRPr lang="zh-CN" altLang="en-US"/>
          </a:p>
        </p:txBody>
      </p:sp>
    </p:spTree>
    <p:extLst>
      <p:ext uri="{BB962C8B-B14F-4D97-AF65-F5344CB8AC3E}">
        <p14:creationId xmlns:p14="http://schemas.microsoft.com/office/powerpoint/2010/main" val="151628435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圆角矩形 5"/>
          <p:cNvSpPr/>
          <p:nvPr/>
        </p:nvSpPr>
        <p:spPr>
          <a:xfrm>
            <a:off x="4416362" y="5464274"/>
            <a:ext cx="3233434" cy="752396"/>
          </a:xfrm>
          <a:prstGeom prst="roundRect">
            <a:avLst>
              <a:gd name="adj" fmla="val 50000"/>
            </a:avLst>
          </a:prstGeom>
          <a:gradFill>
            <a:gsLst>
              <a:gs pos="0">
                <a:srgbClr val="92D050"/>
              </a:gs>
              <a:gs pos="100000">
                <a:srgbClr val="6649A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造字工房悦黑体验版纤细体" pitchFamily="50" charset="-122"/>
                <a:ea typeface="造字工房悦黑体验版纤细体" pitchFamily="50" charset="-122"/>
              </a:rPr>
              <a:t>北京理工大学</a:t>
            </a:r>
            <a:endParaRPr lang="en-US" altLang="zh-CN" sz="2800" dirty="0">
              <a:solidFill>
                <a:schemeClr val="bg1"/>
              </a:solidFill>
              <a:latin typeface="造字工房悦黑体验版纤细体" pitchFamily="50" charset="-122"/>
              <a:ea typeface="造字工房悦黑体验版纤细体" pitchFamily="50" charset="-122"/>
            </a:endParaRPr>
          </a:p>
          <a:p>
            <a:pPr algn="ctr"/>
            <a:r>
              <a:rPr lang="en-US" altLang="zh-CN" sz="1200" dirty="0">
                <a:solidFill>
                  <a:schemeClr val="bg1"/>
                </a:solidFill>
                <a:latin typeface="造字工房悦黑体验版纤细体" pitchFamily="50" charset="-122"/>
                <a:ea typeface="造字工房悦黑体验版纤细体" pitchFamily="50" charset="-122"/>
              </a:rPr>
              <a:t>BEIJING INSTITUTE OF TECHNOLOGY</a:t>
            </a:r>
            <a:endParaRPr lang="zh-CN" altLang="en-US" sz="2800" dirty="0">
              <a:solidFill>
                <a:schemeClr val="bg1"/>
              </a:solidFill>
              <a:latin typeface="造字工房悦黑体验版纤细体" pitchFamily="50" charset="-122"/>
              <a:ea typeface="造字工房悦黑体验版纤细体" pitchFamily="50" charset="-122"/>
            </a:endParaRPr>
          </a:p>
        </p:txBody>
      </p:sp>
      <p:grpSp>
        <p:nvGrpSpPr>
          <p:cNvPr id="2" name="组合 1"/>
          <p:cNvGrpSpPr/>
          <p:nvPr/>
        </p:nvGrpSpPr>
        <p:grpSpPr>
          <a:xfrm>
            <a:off x="3310697" y="1435024"/>
            <a:ext cx="5480082" cy="1373746"/>
            <a:chOff x="1952970" y="2073543"/>
            <a:chExt cx="7781484" cy="1950660"/>
          </a:xfrm>
        </p:grpSpPr>
        <p:sp>
          <p:nvSpPr>
            <p:cNvPr id="17" name="流程图: 终止 16"/>
            <p:cNvSpPr/>
            <p:nvPr/>
          </p:nvSpPr>
          <p:spPr>
            <a:xfrm rot="19090582">
              <a:off x="1952970" y="2347396"/>
              <a:ext cx="2394745" cy="714222"/>
            </a:xfrm>
            <a:prstGeom prst="flowChartTerminator">
              <a:avLst/>
            </a:prstGeom>
            <a:gradFill>
              <a:gsLst>
                <a:gs pos="0">
                  <a:srgbClr val="1371BF"/>
                </a:gs>
                <a:gs pos="57000">
                  <a:srgbClr val="6649A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1371BF"/>
                    </a:gs>
                    <a:gs pos="60000">
                      <a:srgbClr val="6649A1"/>
                    </a:gs>
                  </a:gsLst>
                  <a:lin ang="3000000" scaled="0"/>
                </a:gradFill>
              </a:endParaRPr>
            </a:p>
          </p:txBody>
        </p:sp>
        <p:sp>
          <p:nvSpPr>
            <p:cNvPr id="18" name="流程图: 终止 17"/>
            <p:cNvSpPr/>
            <p:nvPr/>
          </p:nvSpPr>
          <p:spPr>
            <a:xfrm rot="19090582">
              <a:off x="2226754" y="2290551"/>
              <a:ext cx="3814896" cy="1137775"/>
            </a:xfrm>
            <a:prstGeom prst="flowChartTerminator">
              <a:avLst/>
            </a:prstGeom>
            <a:gradFill>
              <a:gsLst>
                <a:gs pos="0">
                  <a:srgbClr val="1371BF"/>
                </a:gs>
                <a:gs pos="100000">
                  <a:srgbClr val="6649A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1371BF"/>
                    </a:gs>
                    <a:gs pos="60000">
                      <a:srgbClr val="6649A1"/>
                    </a:gs>
                  </a:gsLst>
                  <a:lin ang="3000000" scaled="0"/>
                </a:gradFill>
              </a:endParaRPr>
            </a:p>
          </p:txBody>
        </p:sp>
        <p:sp>
          <p:nvSpPr>
            <p:cNvPr id="19" name="流程图: 终止 18"/>
            <p:cNvSpPr/>
            <p:nvPr/>
          </p:nvSpPr>
          <p:spPr>
            <a:xfrm rot="19090582">
              <a:off x="3292078" y="2073543"/>
              <a:ext cx="3814896" cy="1137775"/>
            </a:xfrm>
            <a:prstGeom prst="flowChartTerminator">
              <a:avLst/>
            </a:prstGeom>
            <a:gradFill>
              <a:gsLst>
                <a:gs pos="0">
                  <a:srgbClr val="1371BF"/>
                </a:gs>
                <a:gs pos="57000">
                  <a:srgbClr val="63B1EF"/>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1371BF"/>
                    </a:gs>
                    <a:gs pos="60000">
                      <a:srgbClr val="6649A1"/>
                    </a:gs>
                  </a:gsLst>
                  <a:lin ang="3000000" scaled="0"/>
                </a:gradFill>
              </a:endParaRPr>
            </a:p>
          </p:txBody>
        </p:sp>
        <p:sp>
          <p:nvSpPr>
            <p:cNvPr id="20" name="流程图: 终止 19"/>
            <p:cNvSpPr/>
            <p:nvPr/>
          </p:nvSpPr>
          <p:spPr>
            <a:xfrm rot="19090582">
              <a:off x="3911189" y="2886428"/>
              <a:ext cx="3814896" cy="1137775"/>
            </a:xfrm>
            <a:prstGeom prst="flowChartTerminator">
              <a:avLst/>
            </a:prstGeom>
            <a:gradFill>
              <a:gsLst>
                <a:gs pos="0">
                  <a:srgbClr val="1371BF"/>
                </a:gs>
                <a:gs pos="57000">
                  <a:srgbClr val="6649A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1371BF"/>
                    </a:gs>
                    <a:gs pos="60000">
                      <a:srgbClr val="6649A1"/>
                    </a:gs>
                  </a:gsLst>
                  <a:lin ang="3000000" scaled="0"/>
                </a:gradFill>
              </a:endParaRPr>
            </a:p>
          </p:txBody>
        </p:sp>
        <p:sp>
          <p:nvSpPr>
            <p:cNvPr id="21" name="流程图: 终止 20"/>
            <p:cNvSpPr/>
            <p:nvPr/>
          </p:nvSpPr>
          <p:spPr>
            <a:xfrm rot="8100000">
              <a:off x="6874170" y="3028782"/>
              <a:ext cx="2860284" cy="853066"/>
            </a:xfrm>
            <a:prstGeom prst="flowChartTerminator">
              <a:avLst/>
            </a:prstGeom>
            <a:gradFill>
              <a:gsLst>
                <a:gs pos="0">
                  <a:srgbClr val="1371BF"/>
                </a:gs>
                <a:gs pos="57000">
                  <a:srgbClr val="92D050"/>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1371BF"/>
                    </a:gs>
                    <a:gs pos="60000">
                      <a:srgbClr val="6649A1"/>
                    </a:gs>
                  </a:gsLst>
                  <a:lin ang="3000000" scaled="0"/>
                </a:gradFill>
              </a:endParaRPr>
            </a:p>
          </p:txBody>
        </p:sp>
        <p:sp>
          <p:nvSpPr>
            <p:cNvPr id="24" name="流程图: 终止 23"/>
            <p:cNvSpPr/>
            <p:nvPr/>
          </p:nvSpPr>
          <p:spPr>
            <a:xfrm rot="19090582">
              <a:off x="5326101" y="2680780"/>
              <a:ext cx="3814896" cy="1137775"/>
            </a:xfrm>
            <a:prstGeom prst="flowChartTerminator">
              <a:avLst/>
            </a:prstGeom>
            <a:gradFill>
              <a:gsLst>
                <a:gs pos="0">
                  <a:srgbClr val="1371BF"/>
                </a:gs>
                <a:gs pos="57000">
                  <a:srgbClr val="FFC000"/>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1371BF"/>
                    </a:gs>
                    <a:gs pos="60000">
                      <a:srgbClr val="6649A1"/>
                    </a:gs>
                  </a:gsLst>
                  <a:lin ang="3000000" scaled="0"/>
                </a:gradFill>
              </a:endParaRPr>
            </a:p>
          </p:txBody>
        </p:sp>
      </p:grpSp>
      <p:sp>
        <p:nvSpPr>
          <p:cNvPr id="16" name="文本框 15"/>
          <p:cNvSpPr txBox="1"/>
          <p:nvPr/>
        </p:nvSpPr>
        <p:spPr>
          <a:xfrm>
            <a:off x="4877048" y="6255925"/>
            <a:ext cx="2347381" cy="400110"/>
          </a:xfrm>
          <a:prstGeom prst="rect">
            <a:avLst/>
          </a:prstGeom>
          <a:noFill/>
        </p:spPr>
        <p:txBody>
          <a:bodyPr wrap="square" rtlCol="0">
            <a:spAutoFit/>
          </a:bodyPr>
          <a:lstStyle/>
          <a:p>
            <a:pPr algn="dist"/>
            <a:r>
              <a:rPr lang="en-US" altLang="zh-CN" sz="2000" dirty="0">
                <a:solidFill>
                  <a:schemeClr val="bg1">
                    <a:lumMod val="50000"/>
                  </a:schemeClr>
                </a:solidFill>
                <a:latin typeface="华文细黑" panose="02010600040101010101" pitchFamily="2" charset="-122"/>
                <a:ea typeface="华文细黑" panose="02010600040101010101" pitchFamily="2" charset="-122"/>
              </a:rPr>
              <a:t>2018</a:t>
            </a:r>
            <a:r>
              <a:rPr lang="zh-CN" altLang="en-US" sz="2000" dirty="0">
                <a:solidFill>
                  <a:schemeClr val="bg1">
                    <a:lumMod val="50000"/>
                  </a:schemeClr>
                </a:solidFill>
                <a:latin typeface="华文细黑" panose="02010600040101010101" pitchFamily="2" charset="-122"/>
                <a:ea typeface="华文细黑" panose="02010600040101010101" pitchFamily="2" charset="-122"/>
              </a:rPr>
              <a:t>年</a:t>
            </a:r>
            <a:r>
              <a:rPr lang="en-US" altLang="zh-CN" sz="2000" dirty="0">
                <a:solidFill>
                  <a:schemeClr val="bg1">
                    <a:lumMod val="50000"/>
                  </a:schemeClr>
                </a:solidFill>
                <a:latin typeface="华文细黑" panose="02010600040101010101" pitchFamily="2" charset="-122"/>
                <a:ea typeface="华文细黑" panose="02010600040101010101" pitchFamily="2" charset="-122"/>
              </a:rPr>
              <a:t>9</a:t>
            </a:r>
            <a:r>
              <a:rPr lang="zh-CN" altLang="en-US" sz="2000" dirty="0">
                <a:solidFill>
                  <a:schemeClr val="bg1">
                    <a:lumMod val="50000"/>
                  </a:schemeClr>
                </a:solidFill>
                <a:latin typeface="华文细黑" panose="02010600040101010101" pitchFamily="2" charset="-122"/>
                <a:ea typeface="华文细黑" panose="02010600040101010101" pitchFamily="2" charset="-122"/>
              </a:rPr>
              <a:t>月</a:t>
            </a:r>
            <a:r>
              <a:rPr lang="en-US" altLang="zh-CN" sz="2000" dirty="0">
                <a:solidFill>
                  <a:schemeClr val="bg1">
                    <a:lumMod val="50000"/>
                  </a:schemeClr>
                </a:solidFill>
                <a:latin typeface="华文细黑" panose="02010600040101010101" pitchFamily="2" charset="-122"/>
                <a:ea typeface="华文细黑" panose="02010600040101010101" pitchFamily="2" charset="-122"/>
              </a:rPr>
              <a:t>22</a:t>
            </a:r>
            <a:r>
              <a:rPr lang="zh-CN" altLang="en-US" sz="2000" dirty="0">
                <a:solidFill>
                  <a:schemeClr val="bg1">
                    <a:lumMod val="50000"/>
                  </a:schemeClr>
                </a:solidFill>
                <a:latin typeface="华文细黑" panose="02010600040101010101" pitchFamily="2" charset="-122"/>
                <a:ea typeface="华文细黑" panose="02010600040101010101" pitchFamily="2" charset="-122"/>
              </a:rPr>
              <a:t>日</a:t>
            </a:r>
            <a:endParaRPr lang="en-US" altLang="zh-CN" sz="2000" dirty="0">
              <a:solidFill>
                <a:schemeClr val="bg1">
                  <a:lumMod val="50000"/>
                </a:schemeClr>
              </a:solidFill>
              <a:latin typeface="华文细黑" panose="02010600040101010101" pitchFamily="2" charset="-122"/>
              <a:ea typeface="华文细黑" panose="02010600040101010101" pitchFamily="2" charset="-122"/>
            </a:endParaRPr>
          </a:p>
        </p:txBody>
      </p:sp>
      <p:sp>
        <p:nvSpPr>
          <p:cNvPr id="25" name="文本框 24"/>
          <p:cNvSpPr txBox="1"/>
          <p:nvPr/>
        </p:nvSpPr>
        <p:spPr>
          <a:xfrm>
            <a:off x="3888765" y="1411693"/>
            <a:ext cx="4606559" cy="1446550"/>
          </a:xfrm>
          <a:prstGeom prst="rect">
            <a:avLst/>
          </a:prstGeom>
          <a:noFill/>
        </p:spPr>
        <p:txBody>
          <a:bodyPr wrap="square" rtlCol="0">
            <a:spAutoFit/>
          </a:bodyPr>
          <a:lstStyle/>
          <a:p>
            <a:pPr algn="dist"/>
            <a:r>
              <a:rPr lang="en-US" altLang="zh-CN" sz="8800" b="1" dirty="0">
                <a:solidFill>
                  <a:schemeClr val="bg1"/>
                </a:solidFill>
                <a:effectLst>
                  <a:outerShdw blurRad="38100" dist="38100" dir="2700000" algn="tl">
                    <a:srgbClr val="000000">
                      <a:alpha val="43137"/>
                    </a:srgbClr>
                  </a:outerShdw>
                </a:effectLst>
                <a:latin typeface="Impact" pitchFamily="34" charset="0"/>
                <a:ea typeface="方正兰亭粗黑简体" panose="02000000000000000000" pitchFamily="2" charset="-122"/>
              </a:rPr>
              <a:t>BIT_MIPS</a:t>
            </a:r>
            <a:endParaRPr lang="zh-CN" altLang="en-US" sz="8800" b="1" dirty="0">
              <a:solidFill>
                <a:schemeClr val="bg1"/>
              </a:solidFill>
              <a:effectLst>
                <a:outerShdw blurRad="38100" dist="38100" dir="2700000" algn="tl">
                  <a:srgbClr val="000000">
                    <a:alpha val="43137"/>
                  </a:srgbClr>
                </a:outerShdw>
              </a:effectLst>
              <a:latin typeface="Impact" pitchFamily="34" charset="0"/>
              <a:ea typeface="方正兰亭粗黑简体" panose="02000000000000000000" pitchFamily="2" charset="-122"/>
            </a:endParaRPr>
          </a:p>
        </p:txBody>
      </p:sp>
      <p:sp>
        <p:nvSpPr>
          <p:cNvPr id="3" name="文本框 2">
            <a:extLst>
              <a:ext uri="{FF2B5EF4-FFF2-40B4-BE49-F238E27FC236}">
                <a16:creationId xmlns:a16="http://schemas.microsoft.com/office/drawing/2014/main" id="{B2C2388C-8C64-4A9D-A02B-97F1013AF8C7}"/>
              </a:ext>
            </a:extLst>
          </p:cNvPr>
          <p:cNvSpPr txBox="1"/>
          <p:nvPr/>
        </p:nvSpPr>
        <p:spPr>
          <a:xfrm>
            <a:off x="3518310" y="3911488"/>
            <a:ext cx="4977014" cy="954107"/>
          </a:xfrm>
          <a:prstGeom prst="rect">
            <a:avLst/>
          </a:prstGeom>
          <a:noFill/>
        </p:spPr>
        <p:txBody>
          <a:bodyPr wrap="square" rtlCol="0">
            <a:spAutoFit/>
          </a:bodyPr>
          <a:lstStyle/>
          <a:p>
            <a:r>
              <a:rPr lang="zh-CN" altLang="en-US" sz="2800" dirty="0">
                <a:ea typeface="造字工房悦黑体验版纤细体" pitchFamily="50" charset="-122"/>
              </a:rPr>
              <a:t>    </a:t>
            </a:r>
            <a:r>
              <a:rPr lang="zh-CN" altLang="en-US" sz="2800" dirty="0">
                <a:latin typeface="华文彩云" panose="02010800040101010101" pitchFamily="2" charset="-122"/>
                <a:ea typeface="华文彩云" panose="02010800040101010101" pitchFamily="2" charset="-122"/>
              </a:rPr>
              <a:t> 队员：         朱威浦  江学谦</a:t>
            </a:r>
            <a:endParaRPr lang="en-US" altLang="zh-CN" sz="2800" dirty="0">
              <a:latin typeface="华文彩云" panose="02010800040101010101" pitchFamily="2" charset="-122"/>
              <a:ea typeface="华文彩云" panose="02010800040101010101" pitchFamily="2" charset="-122"/>
            </a:endParaRPr>
          </a:p>
          <a:p>
            <a:r>
              <a:rPr lang="zh-CN" altLang="en-US" sz="2800" dirty="0">
                <a:latin typeface="华文彩云" panose="02010800040101010101" pitchFamily="2" charset="-122"/>
                <a:ea typeface="华文彩云" panose="02010800040101010101" pitchFamily="2" charset="-122"/>
              </a:rPr>
              <a:t>     指导老师： 陆慧梅  王娟</a:t>
            </a:r>
          </a:p>
        </p:txBody>
      </p:sp>
      <p:sp>
        <p:nvSpPr>
          <p:cNvPr id="5" name="灯片编号占位符 4">
            <a:extLst>
              <a:ext uri="{FF2B5EF4-FFF2-40B4-BE49-F238E27FC236}">
                <a16:creationId xmlns:a16="http://schemas.microsoft.com/office/drawing/2014/main" id="{162542B3-EA93-442B-AB51-B705E66BEF85}"/>
              </a:ext>
            </a:extLst>
          </p:cNvPr>
          <p:cNvSpPr>
            <a:spLocks noGrp="1"/>
          </p:cNvSpPr>
          <p:nvPr>
            <p:ph type="sldNum" sz="quarter" idx="12"/>
          </p:nvPr>
        </p:nvSpPr>
        <p:spPr/>
        <p:txBody>
          <a:bodyPr/>
          <a:lstStyle/>
          <a:p>
            <a:fld id="{2C90F7C8-8E08-485A-BC22-B2FB1F2F2576}" type="slidenum">
              <a:rPr lang="zh-CN" altLang="en-US" sz="2000" smtClean="0"/>
              <a:t>1</a:t>
            </a:fld>
            <a:endParaRPr lang="zh-CN" altLang="en-US" sz="2000" dirty="0"/>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矩形 8"/>
          <p:cNvSpPr/>
          <p:nvPr/>
        </p:nvSpPr>
        <p:spPr>
          <a:xfrm>
            <a:off x="3489712" y="1608785"/>
            <a:ext cx="6490935" cy="584775"/>
          </a:xfrm>
          <a:prstGeom prst="rect">
            <a:avLst/>
          </a:prstGeom>
        </p:spPr>
        <p:txBody>
          <a:bodyPr wrap="square">
            <a:spAutoFit/>
          </a:bodyPr>
          <a:lstStyle/>
          <a:p>
            <a:r>
              <a:rPr lang="zh-CN" altLang="zh-CN" sz="2800" dirty="0">
                <a:latin typeface="华文细黑" panose="02010600040101010101" pitchFamily="2" charset="-122"/>
                <a:ea typeface="华文细黑" panose="02010600040101010101" pitchFamily="2" charset="-122"/>
              </a:rPr>
              <a:t>以</a:t>
            </a:r>
            <a:r>
              <a:rPr lang="en-US" altLang="zh-CN" sz="3200" dirty="0" err="1">
                <a:latin typeface="Haettenschweiler" pitchFamily="34" charset="0"/>
                <a:ea typeface="Kozuka Gothic Pr6N B" pitchFamily="34" charset="-128"/>
              </a:rPr>
              <a:t>ucore_thumips</a:t>
            </a:r>
            <a:r>
              <a:rPr lang="zh-CN" altLang="zh-CN" sz="2800" dirty="0">
                <a:latin typeface="华文细黑" panose="02010600040101010101" pitchFamily="2" charset="-122"/>
                <a:ea typeface="华文细黑" panose="02010600040101010101" pitchFamily="2" charset="-122"/>
              </a:rPr>
              <a:t>源码为基础</a:t>
            </a:r>
            <a:endParaRPr lang="zh-CN" altLang="en-US" sz="3200" dirty="0">
              <a:latin typeface="华文细黑" panose="02010600040101010101" pitchFamily="2" charset="-122"/>
              <a:ea typeface="华文细黑" panose="02010600040101010101" pitchFamily="2" charset="-122"/>
            </a:endParaRPr>
          </a:p>
        </p:txBody>
      </p:sp>
      <p:sp>
        <p:nvSpPr>
          <p:cNvPr id="12" name="矩形 11"/>
          <p:cNvSpPr/>
          <p:nvPr/>
        </p:nvSpPr>
        <p:spPr>
          <a:xfrm>
            <a:off x="3489712" y="2465332"/>
            <a:ext cx="8077057" cy="523220"/>
          </a:xfrm>
          <a:prstGeom prst="rect">
            <a:avLst/>
          </a:prstGeom>
        </p:spPr>
        <p:txBody>
          <a:bodyPr wrap="square">
            <a:spAutoFit/>
          </a:bodyPr>
          <a:lstStyle/>
          <a:p>
            <a:r>
              <a:rPr lang="zh-CN" altLang="zh-CN" sz="2800" dirty="0">
                <a:latin typeface="华文细黑" panose="02010600040101010101" pitchFamily="2" charset="-122"/>
                <a:ea typeface="华文细黑" panose="02010600040101010101" pitchFamily="2" charset="-122"/>
              </a:rPr>
              <a:t>更改外设的映射地址及中断号</a:t>
            </a:r>
            <a:r>
              <a:rPr lang="zh-CN" altLang="en-US" sz="2800" dirty="0">
                <a:latin typeface="华文细黑" panose="02010600040101010101" pitchFamily="2" charset="-122"/>
                <a:ea typeface="华文细黑" panose="02010600040101010101" pitchFamily="2" charset="-122"/>
              </a:rPr>
              <a:t>，</a:t>
            </a:r>
            <a:r>
              <a:rPr lang="zh-CN" altLang="zh-CN" sz="2800" dirty="0">
                <a:latin typeface="华文细黑" panose="02010600040101010101" pitchFamily="2" charset="-122"/>
                <a:ea typeface="华文细黑" panose="02010600040101010101" pitchFamily="2" charset="-122"/>
              </a:rPr>
              <a:t>修改部分外设代码</a:t>
            </a:r>
            <a:endParaRPr lang="zh-CN" altLang="en-US" sz="2800" dirty="0">
              <a:latin typeface="华文细黑" panose="02010600040101010101" pitchFamily="2" charset="-122"/>
              <a:ea typeface="华文细黑" panose="02010600040101010101" pitchFamily="2" charset="-122"/>
            </a:endParaRPr>
          </a:p>
        </p:txBody>
      </p:sp>
      <p:sp>
        <p:nvSpPr>
          <p:cNvPr id="15" name="矩形 14"/>
          <p:cNvSpPr/>
          <p:nvPr/>
        </p:nvSpPr>
        <p:spPr>
          <a:xfrm>
            <a:off x="3489712" y="3297397"/>
            <a:ext cx="7039464" cy="584775"/>
          </a:xfrm>
          <a:prstGeom prst="rect">
            <a:avLst/>
          </a:prstGeom>
        </p:spPr>
        <p:txBody>
          <a:bodyPr wrap="square">
            <a:spAutoFit/>
          </a:bodyPr>
          <a:lstStyle/>
          <a:p>
            <a:r>
              <a:rPr lang="zh-CN" altLang="zh-CN" sz="2800" dirty="0">
                <a:latin typeface="华文细黑" panose="02010600040101010101" pitchFamily="2" charset="-122"/>
                <a:ea typeface="华文细黑" panose="02010600040101010101" pitchFamily="2" charset="-122"/>
              </a:rPr>
              <a:t>以</a:t>
            </a:r>
            <a:r>
              <a:rPr lang="en-US" altLang="zh-CN" sz="3200" dirty="0">
                <a:latin typeface="Haettenschweiler" pitchFamily="34" charset="0"/>
                <a:ea typeface="Kozuka Gothic Pr6N B" pitchFamily="34" charset="-128"/>
              </a:rPr>
              <a:t>MIPS32R1</a:t>
            </a:r>
            <a:r>
              <a:rPr lang="zh-CN" altLang="zh-CN" sz="2800" dirty="0">
                <a:latin typeface="华文细黑" panose="02010600040101010101" pitchFamily="2" charset="-122"/>
                <a:ea typeface="华文细黑" panose="02010600040101010101" pitchFamily="2" charset="-122"/>
              </a:rPr>
              <a:t>作为编译目标</a:t>
            </a:r>
            <a:r>
              <a:rPr lang="zh-CN" altLang="en-US" sz="2800" dirty="0">
                <a:latin typeface="华文细黑" panose="02010600040101010101" pitchFamily="2" charset="-122"/>
                <a:ea typeface="华文细黑" panose="02010600040101010101" pitchFamily="2" charset="-122"/>
              </a:rPr>
              <a:t>架构</a:t>
            </a:r>
            <a:r>
              <a:rPr lang="zh-CN" altLang="zh-CN" sz="2800" dirty="0">
                <a:latin typeface="华文细黑" panose="02010600040101010101" pitchFamily="2" charset="-122"/>
                <a:ea typeface="华文细黑" panose="02010600040101010101" pitchFamily="2" charset="-122"/>
              </a:rPr>
              <a:t>进行编译</a:t>
            </a:r>
            <a:endParaRPr lang="zh-CN" altLang="en-US" sz="2800" dirty="0">
              <a:latin typeface="华文细黑" panose="02010600040101010101" pitchFamily="2" charset="-122"/>
              <a:ea typeface="华文细黑" panose="02010600040101010101" pitchFamily="2" charset="-122"/>
            </a:endParaRPr>
          </a:p>
        </p:txBody>
      </p:sp>
      <p:sp>
        <p:nvSpPr>
          <p:cNvPr id="16" name="矩形 15"/>
          <p:cNvSpPr/>
          <p:nvPr/>
        </p:nvSpPr>
        <p:spPr>
          <a:xfrm>
            <a:off x="2398916" y="1296575"/>
            <a:ext cx="755038" cy="1015663"/>
          </a:xfrm>
          <a:prstGeom prst="rect">
            <a:avLst/>
          </a:prstGeom>
        </p:spPr>
        <p:txBody>
          <a:bodyPr wrap="square">
            <a:spAutoFit/>
          </a:bodyPr>
          <a:lstStyle/>
          <a:p>
            <a:r>
              <a:rPr lang="en-US" altLang="zh-CN" sz="6000" dirty="0">
                <a:latin typeface="Haettenschweiler" pitchFamily="34" charset="0"/>
                <a:ea typeface="Kozuka Gothic Pr6N B" pitchFamily="34" charset="-128"/>
              </a:rPr>
              <a:t>1</a:t>
            </a:r>
            <a:endParaRPr lang="zh-CN" altLang="en-US" sz="1200" dirty="0"/>
          </a:p>
        </p:txBody>
      </p:sp>
      <p:sp>
        <p:nvSpPr>
          <p:cNvPr id="17" name="矩形 16"/>
          <p:cNvSpPr/>
          <p:nvPr/>
        </p:nvSpPr>
        <p:spPr>
          <a:xfrm>
            <a:off x="2398916" y="2071578"/>
            <a:ext cx="473206" cy="1015663"/>
          </a:xfrm>
          <a:prstGeom prst="rect">
            <a:avLst/>
          </a:prstGeom>
        </p:spPr>
        <p:txBody>
          <a:bodyPr wrap="none">
            <a:spAutoFit/>
          </a:bodyPr>
          <a:lstStyle/>
          <a:p>
            <a:r>
              <a:rPr lang="en-US" altLang="zh-CN" sz="6000" dirty="0">
                <a:latin typeface="Haettenschweiler" pitchFamily="34" charset="0"/>
                <a:ea typeface="Kozuka Gothic Pr6N B" pitchFamily="34" charset="-128"/>
              </a:rPr>
              <a:t>2</a:t>
            </a:r>
            <a:endParaRPr lang="zh-CN" altLang="en-US" sz="6000" dirty="0">
              <a:latin typeface="Haettenschweiler" pitchFamily="34" charset="0"/>
            </a:endParaRPr>
          </a:p>
        </p:txBody>
      </p:sp>
      <p:sp>
        <p:nvSpPr>
          <p:cNvPr id="18" name="矩形 17"/>
          <p:cNvSpPr/>
          <p:nvPr/>
        </p:nvSpPr>
        <p:spPr>
          <a:xfrm>
            <a:off x="2398916" y="3051140"/>
            <a:ext cx="473206" cy="1015663"/>
          </a:xfrm>
          <a:prstGeom prst="rect">
            <a:avLst/>
          </a:prstGeom>
        </p:spPr>
        <p:txBody>
          <a:bodyPr wrap="none">
            <a:spAutoFit/>
          </a:bodyPr>
          <a:lstStyle/>
          <a:p>
            <a:r>
              <a:rPr lang="en-US" altLang="zh-CN" sz="6000" dirty="0">
                <a:latin typeface="Haettenschweiler" pitchFamily="34" charset="0"/>
                <a:ea typeface="Kozuka Gothic Pr6N B" pitchFamily="34" charset="-128"/>
              </a:rPr>
              <a:t>3</a:t>
            </a:r>
            <a:endParaRPr lang="zh-CN" altLang="en-US" sz="1200" dirty="0"/>
          </a:p>
        </p:txBody>
      </p:sp>
      <p:grpSp>
        <p:nvGrpSpPr>
          <p:cNvPr id="2" name="组合 1"/>
          <p:cNvGrpSpPr/>
          <p:nvPr/>
        </p:nvGrpSpPr>
        <p:grpSpPr>
          <a:xfrm>
            <a:off x="2460171" y="-14999"/>
            <a:ext cx="7271658" cy="1226202"/>
            <a:chOff x="2460171" y="-14999"/>
            <a:chExt cx="7271658" cy="1226202"/>
          </a:xfrm>
        </p:grpSpPr>
        <p:sp>
          <p:nvSpPr>
            <p:cNvPr id="11" name="TextBox 16"/>
            <p:cNvSpPr txBox="1"/>
            <p:nvPr/>
          </p:nvSpPr>
          <p:spPr>
            <a:xfrm>
              <a:off x="2460171" y="477698"/>
              <a:ext cx="7271658" cy="584775"/>
            </a:xfrm>
            <a:prstGeom prst="rect">
              <a:avLst/>
            </a:prstGeom>
            <a:noFill/>
            <a:effectLst/>
          </p:spPr>
          <p:txBody>
            <a:bodyPr wrap="square" rtlCol="0">
              <a:spAutoFit/>
            </a:bodyPr>
            <a:lstStyle/>
            <a:p>
              <a:pPr algn="ctr"/>
              <a:r>
                <a:rPr lang="zh-CN" altLang="en-US" sz="3200" dirty="0">
                  <a:latin typeface="华文细黑" panose="02010600040101010101" pitchFamily="2" charset="-122"/>
                  <a:ea typeface="华文细黑" panose="02010600040101010101" pitchFamily="2" charset="-122"/>
                </a:rPr>
                <a:t>操作系统的移植</a:t>
              </a:r>
            </a:p>
          </p:txBody>
        </p:sp>
        <p:grpSp>
          <p:nvGrpSpPr>
            <p:cNvPr id="14" name="组合 13"/>
            <p:cNvGrpSpPr/>
            <p:nvPr/>
          </p:nvGrpSpPr>
          <p:grpSpPr>
            <a:xfrm>
              <a:off x="5521377" y="1143746"/>
              <a:ext cx="1149246" cy="67457"/>
              <a:chOff x="1025981" y="851986"/>
              <a:chExt cx="1149246" cy="67457"/>
            </a:xfrm>
            <a:gradFill>
              <a:gsLst>
                <a:gs pos="0">
                  <a:srgbClr val="1371BF"/>
                </a:gs>
                <a:gs pos="100000">
                  <a:srgbClr val="6649A1"/>
                </a:gs>
              </a:gsLst>
              <a:lin ang="5400000" scaled="1"/>
            </a:gradFill>
          </p:grpSpPr>
          <p:sp>
            <p:nvSpPr>
              <p:cNvPr id="19" name="椭圆 18"/>
              <p:cNvSpPr/>
              <p:nvPr/>
            </p:nvSpPr>
            <p:spPr>
              <a:xfrm>
                <a:off x="1025981"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0" name="椭圆 19"/>
              <p:cNvSpPr/>
              <p:nvPr/>
            </p:nvSpPr>
            <p:spPr>
              <a:xfrm>
                <a:off x="1180522"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椭圆 20"/>
              <p:cNvSpPr/>
              <p:nvPr/>
            </p:nvSpPr>
            <p:spPr>
              <a:xfrm>
                <a:off x="1335063"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2" name="椭圆 21"/>
              <p:cNvSpPr/>
              <p:nvPr/>
            </p:nvSpPr>
            <p:spPr>
              <a:xfrm>
                <a:off x="1489604"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3" name="椭圆 22"/>
              <p:cNvSpPr/>
              <p:nvPr/>
            </p:nvSpPr>
            <p:spPr>
              <a:xfrm>
                <a:off x="1644145"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4" name="椭圆 23"/>
              <p:cNvSpPr/>
              <p:nvPr/>
            </p:nvSpPr>
            <p:spPr>
              <a:xfrm>
                <a:off x="1798686"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椭圆 24"/>
              <p:cNvSpPr/>
              <p:nvPr/>
            </p:nvSpPr>
            <p:spPr>
              <a:xfrm>
                <a:off x="1953227"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6" name="椭圆 25"/>
              <p:cNvSpPr/>
              <p:nvPr/>
            </p:nvSpPr>
            <p:spPr>
              <a:xfrm>
                <a:off x="2107770"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27" name="组合 26"/>
            <p:cNvGrpSpPr/>
            <p:nvPr/>
          </p:nvGrpSpPr>
          <p:grpSpPr>
            <a:xfrm rot="5400000">
              <a:off x="5959094" y="-7244"/>
              <a:ext cx="273813" cy="258304"/>
              <a:chOff x="395086" y="404595"/>
              <a:chExt cx="331755" cy="312964"/>
            </a:xfrm>
            <a:gradFill>
              <a:gsLst>
                <a:gs pos="0">
                  <a:srgbClr val="1371BF"/>
                </a:gs>
                <a:gs pos="100000">
                  <a:srgbClr val="6649A1"/>
                </a:gs>
              </a:gsLst>
              <a:lin ang="5400000" scaled="1"/>
            </a:gradFill>
          </p:grpSpPr>
          <p:cxnSp>
            <p:nvCxnSpPr>
              <p:cNvPr id="28" name="直接连接符 27"/>
              <p:cNvCxnSpPr/>
              <p:nvPr/>
            </p:nvCxnSpPr>
            <p:spPr>
              <a:xfrm>
                <a:off x="395086" y="404595"/>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95086" y="508916"/>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95086" y="613237"/>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95086" y="717559"/>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grpSp>
      </p:grpSp>
      <p:sp>
        <p:nvSpPr>
          <p:cNvPr id="32" name="矩形 31">
            <a:extLst>
              <a:ext uri="{FF2B5EF4-FFF2-40B4-BE49-F238E27FC236}">
                <a16:creationId xmlns:a16="http://schemas.microsoft.com/office/drawing/2014/main" id="{456C8659-70D1-4614-A448-ECE3E8D7D399}"/>
              </a:ext>
            </a:extLst>
          </p:cNvPr>
          <p:cNvSpPr/>
          <p:nvPr/>
        </p:nvSpPr>
        <p:spPr>
          <a:xfrm>
            <a:off x="3509253" y="4137551"/>
            <a:ext cx="8057516" cy="584775"/>
          </a:xfrm>
          <a:prstGeom prst="rect">
            <a:avLst/>
          </a:prstGeom>
        </p:spPr>
        <p:txBody>
          <a:bodyPr wrap="square">
            <a:spAutoFit/>
          </a:bodyPr>
          <a:lstStyle/>
          <a:p>
            <a:r>
              <a:rPr lang="zh-CN" altLang="en-US" sz="2800" dirty="0">
                <a:latin typeface="华文细黑" panose="02010600040101010101" pitchFamily="2" charset="-122"/>
                <a:ea typeface="华文细黑" panose="02010600040101010101" pitchFamily="2" charset="-122"/>
              </a:rPr>
              <a:t>配置</a:t>
            </a:r>
            <a:r>
              <a:rPr lang="en-US" altLang="zh-CN" sz="3200" dirty="0">
                <a:latin typeface="Haettenschweiler" pitchFamily="34" charset="0"/>
                <a:ea typeface="Kozuka Gothic Pr6N B" pitchFamily="34" charset="-128"/>
              </a:rPr>
              <a:t>QEMU</a:t>
            </a:r>
            <a:r>
              <a:rPr lang="zh-CN" altLang="en-US" sz="2800" dirty="0">
                <a:latin typeface="华文细黑" panose="02010600040101010101" pitchFamily="2" charset="-122"/>
                <a:ea typeface="华文细黑" panose="02010600040101010101" pitchFamily="2" charset="-122"/>
              </a:rPr>
              <a:t>与</a:t>
            </a:r>
            <a:r>
              <a:rPr lang="en-US" altLang="zh-CN" sz="3200" dirty="0">
                <a:latin typeface="Haettenschweiler" pitchFamily="34" charset="0"/>
                <a:ea typeface="Kozuka Gothic Pr6N B" pitchFamily="34" charset="-128"/>
              </a:rPr>
              <a:t>BIT_MIPS</a:t>
            </a:r>
            <a:r>
              <a:rPr lang="zh-CN" altLang="en-US" sz="2800" dirty="0">
                <a:latin typeface="华文细黑" panose="02010600040101010101" pitchFamily="2" charset="-122"/>
                <a:ea typeface="华文细黑" panose="02010600040101010101" pitchFamily="2" charset="-122"/>
              </a:rPr>
              <a:t>硬件相匹配，仿真环境调试</a:t>
            </a:r>
          </a:p>
        </p:txBody>
      </p:sp>
      <p:sp>
        <p:nvSpPr>
          <p:cNvPr id="33" name="矩形 32">
            <a:extLst>
              <a:ext uri="{FF2B5EF4-FFF2-40B4-BE49-F238E27FC236}">
                <a16:creationId xmlns:a16="http://schemas.microsoft.com/office/drawing/2014/main" id="{61947BE3-4121-4EBD-8703-9F9E4E7C92FA}"/>
              </a:ext>
            </a:extLst>
          </p:cNvPr>
          <p:cNvSpPr/>
          <p:nvPr/>
        </p:nvSpPr>
        <p:spPr>
          <a:xfrm>
            <a:off x="2418457" y="3914740"/>
            <a:ext cx="524503" cy="1015663"/>
          </a:xfrm>
          <a:prstGeom prst="rect">
            <a:avLst/>
          </a:prstGeom>
        </p:spPr>
        <p:txBody>
          <a:bodyPr wrap="none">
            <a:spAutoFit/>
          </a:bodyPr>
          <a:lstStyle/>
          <a:p>
            <a:r>
              <a:rPr lang="en-US" altLang="zh-CN" sz="6000" dirty="0">
                <a:latin typeface="Haettenschweiler" pitchFamily="34" charset="0"/>
                <a:ea typeface="Kozuka Gothic Pr6N B" pitchFamily="34" charset="-128"/>
              </a:rPr>
              <a:t>4</a:t>
            </a:r>
            <a:endParaRPr lang="zh-CN" altLang="en-US" sz="1200" dirty="0"/>
          </a:p>
        </p:txBody>
      </p:sp>
      <p:sp>
        <p:nvSpPr>
          <p:cNvPr id="34" name="矩形 33">
            <a:extLst>
              <a:ext uri="{FF2B5EF4-FFF2-40B4-BE49-F238E27FC236}">
                <a16:creationId xmlns:a16="http://schemas.microsoft.com/office/drawing/2014/main" id="{A5753F1D-3898-44FE-ABDA-EC26FC646790}"/>
              </a:ext>
            </a:extLst>
          </p:cNvPr>
          <p:cNvSpPr/>
          <p:nvPr/>
        </p:nvSpPr>
        <p:spPr>
          <a:xfrm>
            <a:off x="3536602" y="5087116"/>
            <a:ext cx="7039464" cy="523220"/>
          </a:xfrm>
          <a:prstGeom prst="rect">
            <a:avLst/>
          </a:prstGeom>
        </p:spPr>
        <p:txBody>
          <a:bodyPr wrap="square">
            <a:spAutoFit/>
          </a:bodyPr>
          <a:lstStyle/>
          <a:p>
            <a:r>
              <a:rPr lang="zh-CN" altLang="en-US" sz="2800" dirty="0">
                <a:latin typeface="华文细黑" panose="02010600040101010101" pitchFamily="2" charset="-122"/>
                <a:ea typeface="华文细黑" panose="02010600040101010101" pitchFamily="2" charset="-122"/>
              </a:rPr>
              <a:t>下板运行调试</a:t>
            </a:r>
          </a:p>
        </p:txBody>
      </p:sp>
      <p:sp>
        <p:nvSpPr>
          <p:cNvPr id="35" name="矩形 34">
            <a:extLst>
              <a:ext uri="{FF2B5EF4-FFF2-40B4-BE49-F238E27FC236}">
                <a16:creationId xmlns:a16="http://schemas.microsoft.com/office/drawing/2014/main" id="{95B4227A-B5C0-4EEF-94BB-E104F6A89339}"/>
              </a:ext>
            </a:extLst>
          </p:cNvPr>
          <p:cNvSpPr/>
          <p:nvPr/>
        </p:nvSpPr>
        <p:spPr>
          <a:xfrm>
            <a:off x="2445806" y="4754893"/>
            <a:ext cx="473206" cy="1015663"/>
          </a:xfrm>
          <a:prstGeom prst="rect">
            <a:avLst/>
          </a:prstGeom>
        </p:spPr>
        <p:txBody>
          <a:bodyPr wrap="none">
            <a:spAutoFit/>
          </a:bodyPr>
          <a:lstStyle/>
          <a:p>
            <a:r>
              <a:rPr lang="en-US" altLang="zh-CN" sz="6000" dirty="0">
                <a:latin typeface="Haettenschweiler" pitchFamily="34" charset="0"/>
                <a:ea typeface="Kozuka Gothic Pr6N B" pitchFamily="34" charset="-128"/>
              </a:rPr>
              <a:t>5</a:t>
            </a:r>
            <a:endParaRPr lang="zh-CN" altLang="en-US" sz="1200" dirty="0"/>
          </a:p>
        </p:txBody>
      </p:sp>
      <p:sp>
        <p:nvSpPr>
          <p:cNvPr id="36" name="灯片编号占位符 2">
            <a:extLst>
              <a:ext uri="{FF2B5EF4-FFF2-40B4-BE49-F238E27FC236}">
                <a16:creationId xmlns:a16="http://schemas.microsoft.com/office/drawing/2014/main" id="{1FF01A80-7CDF-4DBE-BD69-C0DE2FD22B14}"/>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90F7C8-8E08-485A-BC22-B2FB1F2F2576}" type="slidenum">
              <a:rPr lang="zh-CN" altLang="en-US" sz="2000" smtClean="0"/>
              <a:pPr algn="r"/>
              <a:t>10</a:t>
            </a:fld>
            <a:endParaRPr lang="zh-CN" altLang="en-US" sz="20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5" grpId="0"/>
      <p:bldP spid="16" grpId="0"/>
      <p:bldP spid="17" grpId="0"/>
      <p:bldP spid="18" grpId="0"/>
      <p:bldP spid="32" grpId="0"/>
      <p:bldP spid="33" grpId="0"/>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2"/>
          <p:cNvGrpSpPr/>
          <p:nvPr/>
        </p:nvGrpSpPr>
        <p:grpSpPr>
          <a:xfrm>
            <a:off x="528719" y="2915759"/>
            <a:ext cx="1735668" cy="1279297"/>
            <a:chOff x="5695944" y="1493697"/>
            <a:chExt cx="1272255" cy="959475"/>
          </a:xfrm>
        </p:grpSpPr>
        <p:sp>
          <p:nvSpPr>
            <p:cNvPr id="3" name="Text Placeholder 3"/>
            <p:cNvSpPr txBox="1"/>
            <p:nvPr/>
          </p:nvSpPr>
          <p:spPr>
            <a:xfrm>
              <a:off x="5695944" y="1493697"/>
              <a:ext cx="1272255" cy="4154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3600" dirty="0">
                  <a:gradFill>
                    <a:gsLst>
                      <a:gs pos="0">
                        <a:srgbClr val="1371BF"/>
                      </a:gs>
                      <a:gs pos="54000">
                        <a:srgbClr val="6649A1"/>
                      </a:gs>
                    </a:gsLst>
                    <a:lin ang="5400000" scaled="1"/>
                  </a:gradFill>
                </a:rPr>
                <a:t>First Step</a:t>
              </a:r>
            </a:p>
          </p:txBody>
        </p:sp>
        <p:sp>
          <p:nvSpPr>
            <p:cNvPr id="4" name="Text Placeholder 3"/>
            <p:cNvSpPr txBox="1"/>
            <p:nvPr/>
          </p:nvSpPr>
          <p:spPr>
            <a:xfrm>
              <a:off x="5776018" y="1806840"/>
              <a:ext cx="1112102" cy="646332"/>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sz="2800" dirty="0">
                  <a:gradFill>
                    <a:gsLst>
                      <a:gs pos="0">
                        <a:srgbClr val="1371BF"/>
                      </a:gs>
                      <a:gs pos="54000">
                        <a:srgbClr val="6649A1"/>
                      </a:gs>
                    </a:gsLst>
                    <a:lin ang="5400000" scaled="1"/>
                  </a:gradFill>
                  <a:latin typeface="华文细黑" panose="02010600040101010101" pitchFamily="2" charset="-122"/>
                  <a:ea typeface="华文细黑" panose="02010600040101010101" pitchFamily="2" charset="-122"/>
                </a:rPr>
                <a:t>设备</a:t>
              </a:r>
              <a:endParaRPr lang="en-US" altLang="zh-CN" sz="2800" dirty="0">
                <a:gradFill>
                  <a:gsLst>
                    <a:gs pos="0">
                      <a:srgbClr val="1371BF"/>
                    </a:gs>
                    <a:gs pos="54000">
                      <a:srgbClr val="6649A1"/>
                    </a:gs>
                  </a:gsLst>
                  <a:lin ang="5400000" scaled="1"/>
                </a:gradFill>
                <a:latin typeface="华文细黑" panose="02010600040101010101" pitchFamily="2" charset="-122"/>
                <a:ea typeface="华文细黑" panose="02010600040101010101" pitchFamily="2" charset="-122"/>
              </a:endParaRPr>
            </a:p>
            <a:p>
              <a:r>
                <a:rPr lang="zh-CN" altLang="en-US" sz="2800" dirty="0">
                  <a:gradFill>
                    <a:gsLst>
                      <a:gs pos="0">
                        <a:srgbClr val="1371BF"/>
                      </a:gs>
                      <a:gs pos="54000">
                        <a:srgbClr val="6649A1"/>
                      </a:gs>
                    </a:gsLst>
                    <a:lin ang="5400000" scaled="1"/>
                  </a:gradFill>
                  <a:latin typeface="华文细黑" panose="02010600040101010101" pitchFamily="2" charset="-122"/>
                  <a:ea typeface="华文细黑" panose="02010600040101010101" pitchFamily="2" charset="-122"/>
                </a:rPr>
                <a:t>初始化</a:t>
              </a:r>
              <a:endParaRPr lang="en-US" altLang="zh-CN" sz="2800" dirty="0">
                <a:gradFill>
                  <a:gsLst>
                    <a:gs pos="0">
                      <a:srgbClr val="1371BF"/>
                    </a:gs>
                    <a:gs pos="54000">
                      <a:srgbClr val="6649A1"/>
                    </a:gs>
                  </a:gsLst>
                  <a:lin ang="5400000" scaled="1"/>
                </a:gradFill>
                <a:latin typeface="华文细黑" panose="02010600040101010101" pitchFamily="2" charset="-122"/>
                <a:ea typeface="华文细黑" panose="02010600040101010101" pitchFamily="2" charset="-122"/>
              </a:endParaRPr>
            </a:p>
          </p:txBody>
        </p:sp>
      </p:grpSp>
      <p:grpSp>
        <p:nvGrpSpPr>
          <p:cNvPr id="5" name="Group 72"/>
          <p:cNvGrpSpPr/>
          <p:nvPr/>
        </p:nvGrpSpPr>
        <p:grpSpPr>
          <a:xfrm>
            <a:off x="2963360" y="2917509"/>
            <a:ext cx="2296334" cy="1076550"/>
            <a:chOff x="5504510" y="1432738"/>
            <a:chExt cx="1683226" cy="807413"/>
          </a:xfrm>
        </p:grpSpPr>
        <p:sp>
          <p:nvSpPr>
            <p:cNvPr id="6" name="Text Placeholder 3"/>
            <p:cNvSpPr txBox="1"/>
            <p:nvPr/>
          </p:nvSpPr>
          <p:spPr>
            <a:xfrm>
              <a:off x="5504510" y="1432738"/>
              <a:ext cx="1683226" cy="4154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3600" dirty="0">
                  <a:gradFill>
                    <a:gsLst>
                      <a:gs pos="0">
                        <a:srgbClr val="1371BF"/>
                      </a:gs>
                      <a:gs pos="54000">
                        <a:srgbClr val="6649A1"/>
                      </a:gs>
                    </a:gsLst>
                    <a:lin ang="5400000" scaled="1"/>
                  </a:gradFill>
                </a:rPr>
                <a:t>Second Step</a:t>
              </a:r>
            </a:p>
          </p:txBody>
        </p:sp>
        <p:sp>
          <p:nvSpPr>
            <p:cNvPr id="7" name="Text Placeholder 3"/>
            <p:cNvSpPr txBox="1"/>
            <p:nvPr/>
          </p:nvSpPr>
          <p:spPr>
            <a:xfrm>
              <a:off x="5782669" y="1916986"/>
              <a:ext cx="1140204" cy="32316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sz="2800" dirty="0">
                  <a:gradFill>
                    <a:gsLst>
                      <a:gs pos="0">
                        <a:srgbClr val="1371BF"/>
                      </a:gs>
                      <a:gs pos="54000">
                        <a:srgbClr val="6649A1"/>
                      </a:gs>
                    </a:gsLst>
                    <a:lin ang="5400000" scaled="1"/>
                  </a:gradFill>
                  <a:latin typeface="华文细黑" panose="02010600040101010101" pitchFamily="2" charset="-122"/>
                  <a:ea typeface="华文细黑" panose="02010600040101010101" pitchFamily="2" charset="-122"/>
                </a:rPr>
                <a:t>设备自检</a:t>
              </a:r>
              <a:endParaRPr lang="en-US" altLang="zh-CN" sz="2800" dirty="0">
                <a:gradFill>
                  <a:gsLst>
                    <a:gs pos="0">
                      <a:srgbClr val="1371BF"/>
                    </a:gs>
                    <a:gs pos="54000">
                      <a:srgbClr val="6649A1"/>
                    </a:gs>
                  </a:gsLst>
                  <a:lin ang="5400000" scaled="1"/>
                </a:gradFill>
                <a:latin typeface="华文细黑" panose="02010600040101010101" pitchFamily="2" charset="-122"/>
                <a:ea typeface="华文细黑" panose="02010600040101010101" pitchFamily="2" charset="-122"/>
              </a:endParaRPr>
            </a:p>
          </p:txBody>
        </p:sp>
      </p:grpSp>
      <p:grpSp>
        <p:nvGrpSpPr>
          <p:cNvPr id="8" name="Group 72"/>
          <p:cNvGrpSpPr/>
          <p:nvPr/>
        </p:nvGrpSpPr>
        <p:grpSpPr>
          <a:xfrm>
            <a:off x="5962007" y="2969264"/>
            <a:ext cx="1904367" cy="1723161"/>
            <a:chOff x="5674170" y="1459785"/>
            <a:chExt cx="1395911" cy="1292369"/>
          </a:xfrm>
        </p:grpSpPr>
        <p:sp>
          <p:nvSpPr>
            <p:cNvPr id="9" name="Text Placeholder 3"/>
            <p:cNvSpPr txBox="1"/>
            <p:nvPr/>
          </p:nvSpPr>
          <p:spPr>
            <a:xfrm>
              <a:off x="5674170" y="1459785"/>
              <a:ext cx="1395911" cy="415499"/>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3600" dirty="0">
                  <a:gradFill>
                    <a:gsLst>
                      <a:gs pos="0">
                        <a:srgbClr val="1371BF"/>
                      </a:gs>
                      <a:gs pos="54000">
                        <a:srgbClr val="6649A1"/>
                      </a:gs>
                    </a:gsLst>
                    <a:lin ang="5400000" scaled="1"/>
                  </a:gradFill>
                </a:rPr>
                <a:t>Third Step</a:t>
              </a:r>
            </a:p>
          </p:txBody>
        </p:sp>
        <p:sp>
          <p:nvSpPr>
            <p:cNvPr id="10" name="Text Placeholder 3"/>
            <p:cNvSpPr txBox="1"/>
            <p:nvPr/>
          </p:nvSpPr>
          <p:spPr>
            <a:xfrm>
              <a:off x="5776018" y="1782657"/>
              <a:ext cx="1152141" cy="9694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sz="2800" dirty="0">
                  <a:gradFill>
                    <a:gsLst>
                      <a:gs pos="0">
                        <a:srgbClr val="1371BF"/>
                      </a:gs>
                      <a:gs pos="54000">
                        <a:srgbClr val="6649A1"/>
                      </a:gs>
                    </a:gsLst>
                    <a:lin ang="5400000" scaled="1"/>
                  </a:gradFill>
                  <a:latin typeface="华文细黑" panose="02010600040101010101" pitchFamily="2" charset="-122"/>
                  <a:ea typeface="华文细黑" panose="02010600040101010101" pitchFamily="2" charset="-122"/>
                </a:rPr>
                <a:t>解压复制</a:t>
              </a:r>
              <a:endParaRPr lang="en-US" altLang="zh-CN" sz="2800" dirty="0">
                <a:gradFill>
                  <a:gsLst>
                    <a:gs pos="0">
                      <a:srgbClr val="1371BF"/>
                    </a:gs>
                    <a:gs pos="54000">
                      <a:srgbClr val="6649A1"/>
                    </a:gs>
                  </a:gsLst>
                  <a:lin ang="5400000" scaled="1"/>
                </a:gradFill>
                <a:latin typeface="华文细黑" panose="02010600040101010101" pitchFamily="2" charset="-122"/>
                <a:ea typeface="华文细黑" panose="02010600040101010101" pitchFamily="2" charset="-122"/>
              </a:endParaRPr>
            </a:p>
            <a:p>
              <a:r>
                <a:rPr lang="zh-CN" altLang="en-US" sz="2800" dirty="0">
                  <a:gradFill>
                    <a:gsLst>
                      <a:gs pos="0">
                        <a:srgbClr val="1371BF"/>
                      </a:gs>
                      <a:gs pos="54000">
                        <a:srgbClr val="6649A1"/>
                      </a:gs>
                    </a:gsLst>
                    <a:lin ang="5400000" scaled="1"/>
                  </a:gradFill>
                  <a:latin typeface="华文细黑" panose="02010600040101010101" pitchFamily="2" charset="-122"/>
                  <a:ea typeface="华文细黑" panose="02010600040101010101" pitchFamily="2" charset="-122"/>
                </a:rPr>
                <a:t>操作系统至内存</a:t>
              </a:r>
              <a:endParaRPr lang="en-US" altLang="zh-CN" sz="2800" dirty="0">
                <a:gradFill>
                  <a:gsLst>
                    <a:gs pos="0">
                      <a:srgbClr val="1371BF"/>
                    </a:gs>
                    <a:gs pos="54000">
                      <a:srgbClr val="6649A1"/>
                    </a:gs>
                  </a:gsLst>
                  <a:lin ang="5400000" scaled="1"/>
                </a:gradFill>
                <a:latin typeface="华文细黑" panose="02010600040101010101" pitchFamily="2" charset="-122"/>
                <a:ea typeface="华文细黑" panose="02010600040101010101" pitchFamily="2" charset="-122"/>
              </a:endParaRPr>
            </a:p>
          </p:txBody>
        </p:sp>
      </p:grpSp>
      <p:grpSp>
        <p:nvGrpSpPr>
          <p:cNvPr id="11" name="Group 72"/>
          <p:cNvGrpSpPr/>
          <p:nvPr/>
        </p:nvGrpSpPr>
        <p:grpSpPr>
          <a:xfrm>
            <a:off x="8629125" y="2977065"/>
            <a:ext cx="1948803" cy="1663324"/>
            <a:chOff x="5620043" y="1545687"/>
            <a:chExt cx="1428485" cy="1247492"/>
          </a:xfrm>
        </p:grpSpPr>
        <p:sp>
          <p:nvSpPr>
            <p:cNvPr id="12" name="Text Placeholder 3"/>
            <p:cNvSpPr txBox="1"/>
            <p:nvPr/>
          </p:nvSpPr>
          <p:spPr>
            <a:xfrm>
              <a:off x="5620043" y="1545687"/>
              <a:ext cx="1428485" cy="369332"/>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3200" dirty="0">
                  <a:gradFill>
                    <a:gsLst>
                      <a:gs pos="0">
                        <a:srgbClr val="1371BF"/>
                      </a:gs>
                      <a:gs pos="54000">
                        <a:srgbClr val="6649A1"/>
                      </a:gs>
                    </a:gsLst>
                    <a:lin ang="5400000" scaled="1"/>
                  </a:gradFill>
                </a:rPr>
                <a:t>Fourth Step</a:t>
              </a:r>
            </a:p>
          </p:txBody>
        </p:sp>
        <p:sp>
          <p:nvSpPr>
            <p:cNvPr id="13" name="Text Placeholder 3"/>
            <p:cNvSpPr txBox="1"/>
            <p:nvPr/>
          </p:nvSpPr>
          <p:spPr>
            <a:xfrm>
              <a:off x="5776018" y="1823683"/>
              <a:ext cx="1116530" cy="96949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sz="2800" dirty="0">
                  <a:gradFill>
                    <a:gsLst>
                      <a:gs pos="0">
                        <a:srgbClr val="1371BF"/>
                      </a:gs>
                      <a:gs pos="54000">
                        <a:srgbClr val="6649A1"/>
                      </a:gs>
                    </a:gsLst>
                    <a:lin ang="5400000" scaled="1"/>
                  </a:gradFill>
                  <a:latin typeface="华文细黑" panose="02010600040101010101" pitchFamily="2" charset="-122"/>
                  <a:ea typeface="华文细黑" panose="02010600040101010101" pitchFamily="2" charset="-122"/>
                </a:rPr>
                <a:t>跳转至</a:t>
              </a:r>
              <a:endParaRPr lang="en-US" altLang="zh-CN" sz="2800" dirty="0">
                <a:gradFill>
                  <a:gsLst>
                    <a:gs pos="0">
                      <a:srgbClr val="1371BF"/>
                    </a:gs>
                    <a:gs pos="54000">
                      <a:srgbClr val="6649A1"/>
                    </a:gs>
                  </a:gsLst>
                  <a:lin ang="5400000" scaled="1"/>
                </a:gradFill>
                <a:latin typeface="华文细黑" panose="02010600040101010101" pitchFamily="2" charset="-122"/>
                <a:ea typeface="华文细黑" panose="02010600040101010101" pitchFamily="2" charset="-122"/>
              </a:endParaRPr>
            </a:p>
            <a:p>
              <a:r>
                <a:rPr lang="zh-CN" altLang="en-US" sz="2800" dirty="0">
                  <a:gradFill>
                    <a:gsLst>
                      <a:gs pos="0">
                        <a:srgbClr val="1371BF"/>
                      </a:gs>
                      <a:gs pos="54000">
                        <a:srgbClr val="6649A1"/>
                      </a:gs>
                    </a:gsLst>
                    <a:lin ang="5400000" scaled="1"/>
                  </a:gradFill>
                  <a:latin typeface="华文细黑" panose="02010600040101010101" pitchFamily="2" charset="-122"/>
                  <a:ea typeface="华文细黑" panose="02010600040101010101" pitchFamily="2" charset="-122"/>
                </a:rPr>
                <a:t>操作系统</a:t>
              </a:r>
              <a:endParaRPr lang="en-US" altLang="zh-CN" sz="2800" dirty="0">
                <a:gradFill>
                  <a:gsLst>
                    <a:gs pos="0">
                      <a:srgbClr val="1371BF"/>
                    </a:gs>
                    <a:gs pos="54000">
                      <a:srgbClr val="6649A1"/>
                    </a:gs>
                  </a:gsLst>
                  <a:lin ang="5400000" scaled="1"/>
                </a:gradFill>
                <a:latin typeface="华文细黑" panose="02010600040101010101" pitchFamily="2" charset="-122"/>
                <a:ea typeface="华文细黑" panose="02010600040101010101" pitchFamily="2" charset="-122"/>
              </a:endParaRPr>
            </a:p>
            <a:p>
              <a:r>
                <a:rPr lang="zh-CN" altLang="en-US" sz="2800" dirty="0">
                  <a:gradFill>
                    <a:gsLst>
                      <a:gs pos="0">
                        <a:srgbClr val="1371BF"/>
                      </a:gs>
                      <a:gs pos="54000">
                        <a:srgbClr val="6649A1"/>
                      </a:gs>
                    </a:gsLst>
                    <a:lin ang="5400000" scaled="1"/>
                  </a:gradFill>
                  <a:latin typeface="华文细黑" panose="02010600040101010101" pitchFamily="2" charset="-122"/>
                  <a:ea typeface="华文细黑" panose="02010600040101010101" pitchFamily="2" charset="-122"/>
                </a:rPr>
                <a:t>开始运行</a:t>
              </a:r>
              <a:endParaRPr lang="en-US" altLang="zh-CN" sz="2800" dirty="0">
                <a:gradFill>
                  <a:gsLst>
                    <a:gs pos="0">
                      <a:srgbClr val="1371BF"/>
                    </a:gs>
                    <a:gs pos="54000">
                      <a:srgbClr val="6649A1"/>
                    </a:gs>
                  </a:gsLst>
                  <a:lin ang="5400000" scaled="1"/>
                </a:gradFill>
                <a:latin typeface="华文细黑" panose="02010600040101010101" pitchFamily="2" charset="-122"/>
                <a:ea typeface="华文细黑" panose="02010600040101010101" pitchFamily="2" charset="-122"/>
              </a:endParaRPr>
            </a:p>
          </p:txBody>
        </p:sp>
      </p:grpSp>
      <p:sp>
        <p:nvSpPr>
          <p:cNvPr id="14" name="Chevron 42"/>
          <p:cNvSpPr/>
          <p:nvPr/>
        </p:nvSpPr>
        <p:spPr>
          <a:xfrm>
            <a:off x="2325852" y="2715905"/>
            <a:ext cx="940154" cy="1997043"/>
          </a:xfrm>
          <a:prstGeom prst="chevron">
            <a:avLst/>
          </a:prstGeom>
          <a:gradFill>
            <a:gsLst>
              <a:gs pos="0">
                <a:srgbClr val="1371BF"/>
              </a:gs>
              <a:gs pos="57000">
                <a:srgbClr val="92D050"/>
              </a:gs>
            </a:gsLst>
            <a:lin ang="30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gradFill>
                <a:gsLst>
                  <a:gs pos="0">
                    <a:srgbClr val="1371BF"/>
                  </a:gs>
                  <a:gs pos="54000">
                    <a:srgbClr val="6649A1"/>
                  </a:gs>
                </a:gsLst>
                <a:lin ang="5400000" scaled="1"/>
              </a:gradFill>
            </a:endParaRPr>
          </a:p>
        </p:txBody>
      </p:sp>
      <p:sp>
        <p:nvSpPr>
          <p:cNvPr id="15" name="Chevron 63"/>
          <p:cNvSpPr/>
          <p:nvPr/>
        </p:nvSpPr>
        <p:spPr>
          <a:xfrm>
            <a:off x="5058124" y="2715905"/>
            <a:ext cx="940154" cy="1997043"/>
          </a:xfrm>
          <a:prstGeom prst="chevron">
            <a:avLst/>
          </a:prstGeom>
          <a:gradFill>
            <a:gsLst>
              <a:gs pos="0">
                <a:srgbClr val="1371BF"/>
              </a:gs>
              <a:gs pos="57000">
                <a:srgbClr val="92D050"/>
              </a:gs>
            </a:gsLst>
            <a:lin ang="30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gradFill>
                <a:gsLst>
                  <a:gs pos="0">
                    <a:srgbClr val="1371BF"/>
                  </a:gs>
                  <a:gs pos="54000">
                    <a:srgbClr val="6649A1"/>
                  </a:gs>
                </a:gsLst>
                <a:lin ang="5400000" scaled="1"/>
              </a:gradFill>
            </a:endParaRPr>
          </a:p>
        </p:txBody>
      </p:sp>
      <p:sp>
        <p:nvSpPr>
          <p:cNvPr id="16" name="Chevron 67"/>
          <p:cNvSpPr/>
          <p:nvPr/>
        </p:nvSpPr>
        <p:spPr>
          <a:xfrm>
            <a:off x="7798536" y="2715905"/>
            <a:ext cx="940154" cy="1997043"/>
          </a:xfrm>
          <a:prstGeom prst="chevron">
            <a:avLst/>
          </a:prstGeom>
          <a:gradFill>
            <a:gsLst>
              <a:gs pos="0">
                <a:srgbClr val="1371BF"/>
              </a:gs>
              <a:gs pos="57000">
                <a:srgbClr val="92D050"/>
              </a:gs>
            </a:gsLst>
            <a:lin ang="30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gradFill>
                <a:gsLst>
                  <a:gs pos="0">
                    <a:srgbClr val="1371BF"/>
                  </a:gs>
                  <a:gs pos="54000">
                    <a:srgbClr val="6649A1"/>
                  </a:gs>
                </a:gsLst>
                <a:lin ang="5400000" scaled="1"/>
              </a:gradFill>
            </a:endParaRPr>
          </a:p>
        </p:txBody>
      </p:sp>
      <p:sp>
        <p:nvSpPr>
          <p:cNvPr id="17" name="Chevron 86"/>
          <p:cNvSpPr/>
          <p:nvPr/>
        </p:nvSpPr>
        <p:spPr>
          <a:xfrm>
            <a:off x="10570515" y="2715905"/>
            <a:ext cx="940154" cy="1997043"/>
          </a:xfrm>
          <a:prstGeom prst="chevron">
            <a:avLst/>
          </a:prstGeom>
          <a:gradFill>
            <a:gsLst>
              <a:gs pos="0">
                <a:srgbClr val="1371BF"/>
              </a:gs>
              <a:gs pos="57000">
                <a:srgbClr val="92D050"/>
              </a:gs>
            </a:gsLst>
            <a:lin ang="30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gradFill>
                <a:gsLst>
                  <a:gs pos="0">
                    <a:srgbClr val="1371BF"/>
                  </a:gs>
                  <a:gs pos="54000">
                    <a:srgbClr val="6649A1"/>
                  </a:gs>
                </a:gsLst>
                <a:lin ang="5400000" scaled="1"/>
              </a:gradFill>
            </a:endParaRPr>
          </a:p>
        </p:txBody>
      </p:sp>
      <p:sp>
        <p:nvSpPr>
          <p:cNvPr id="30" name="Arc 72"/>
          <p:cNvSpPr/>
          <p:nvPr/>
        </p:nvSpPr>
        <p:spPr>
          <a:xfrm rot="19051047">
            <a:off x="2752954" y="2298749"/>
            <a:ext cx="2232352" cy="2181771"/>
          </a:xfrm>
          <a:prstGeom prst="arc">
            <a:avLst/>
          </a:prstGeom>
          <a:noFill/>
          <a:ln w="19050">
            <a:gradFill>
              <a:gsLst>
                <a:gs pos="0">
                  <a:srgbClr val="1371BF"/>
                </a:gs>
                <a:gs pos="54000">
                  <a:srgbClr val="6649A1"/>
                </a:gs>
              </a:gsLst>
              <a:lin ang="5400000" scaled="1"/>
            </a:gra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800" dirty="0">
              <a:gradFill>
                <a:gsLst>
                  <a:gs pos="0">
                    <a:srgbClr val="1371BF"/>
                  </a:gs>
                  <a:gs pos="54000">
                    <a:srgbClr val="6649A1"/>
                  </a:gs>
                </a:gsLst>
                <a:lin ang="5400000" scaled="1"/>
              </a:gradFill>
            </a:endParaRPr>
          </a:p>
        </p:txBody>
      </p:sp>
      <p:sp>
        <p:nvSpPr>
          <p:cNvPr id="31" name="Arc 73"/>
          <p:cNvSpPr/>
          <p:nvPr/>
        </p:nvSpPr>
        <p:spPr>
          <a:xfrm rot="13500000" flipH="1">
            <a:off x="5573481" y="3001974"/>
            <a:ext cx="2181771" cy="2232352"/>
          </a:xfrm>
          <a:prstGeom prst="arc">
            <a:avLst/>
          </a:prstGeom>
          <a:noFill/>
          <a:ln w="19050">
            <a:gradFill>
              <a:gsLst>
                <a:gs pos="0">
                  <a:srgbClr val="1371BF"/>
                </a:gs>
                <a:gs pos="54000">
                  <a:srgbClr val="6649A1"/>
                </a:gs>
              </a:gsLst>
              <a:lin ang="5400000" scaled="1"/>
            </a:gra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800" dirty="0">
              <a:gradFill>
                <a:gsLst>
                  <a:gs pos="0">
                    <a:srgbClr val="1371BF"/>
                  </a:gs>
                  <a:gs pos="54000">
                    <a:srgbClr val="6649A1"/>
                  </a:gs>
                </a:gsLst>
                <a:lin ang="5400000" scaled="1"/>
              </a:gradFill>
            </a:endParaRPr>
          </a:p>
        </p:txBody>
      </p:sp>
      <p:sp>
        <p:nvSpPr>
          <p:cNvPr id="32" name="Arc 74"/>
          <p:cNvSpPr/>
          <p:nvPr/>
        </p:nvSpPr>
        <p:spPr>
          <a:xfrm rot="19051047">
            <a:off x="8494439" y="2324352"/>
            <a:ext cx="2232352" cy="2181771"/>
          </a:xfrm>
          <a:prstGeom prst="arc">
            <a:avLst/>
          </a:prstGeom>
          <a:noFill/>
          <a:ln w="19050">
            <a:gradFill>
              <a:gsLst>
                <a:gs pos="0">
                  <a:srgbClr val="1371BF"/>
                </a:gs>
                <a:gs pos="54000">
                  <a:srgbClr val="6649A1"/>
                </a:gs>
              </a:gsLst>
              <a:lin ang="5400000" scaled="1"/>
            </a:gra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800" dirty="0">
              <a:gradFill>
                <a:gsLst>
                  <a:gs pos="0">
                    <a:srgbClr val="1371BF"/>
                  </a:gs>
                  <a:gs pos="54000">
                    <a:srgbClr val="6649A1"/>
                  </a:gs>
                </a:gsLst>
                <a:lin ang="5400000" scaled="1"/>
              </a:gradFill>
            </a:endParaRPr>
          </a:p>
        </p:txBody>
      </p:sp>
      <p:grpSp>
        <p:nvGrpSpPr>
          <p:cNvPr id="29" name="组合 28">
            <a:extLst>
              <a:ext uri="{FF2B5EF4-FFF2-40B4-BE49-F238E27FC236}">
                <a16:creationId xmlns:a16="http://schemas.microsoft.com/office/drawing/2014/main" id="{80DC5C7F-6322-4D85-8EB5-0DAA69854D31}"/>
              </a:ext>
            </a:extLst>
          </p:cNvPr>
          <p:cNvGrpSpPr/>
          <p:nvPr/>
        </p:nvGrpSpPr>
        <p:grpSpPr>
          <a:xfrm>
            <a:off x="2375877" y="-226014"/>
            <a:ext cx="7440246" cy="1226202"/>
            <a:chOff x="2460171" y="-14999"/>
            <a:chExt cx="7271658" cy="1226202"/>
          </a:xfrm>
        </p:grpSpPr>
        <p:sp>
          <p:nvSpPr>
            <p:cNvPr id="37" name="TextBox 16">
              <a:extLst>
                <a:ext uri="{FF2B5EF4-FFF2-40B4-BE49-F238E27FC236}">
                  <a16:creationId xmlns:a16="http://schemas.microsoft.com/office/drawing/2014/main" id="{D2222F00-65D0-4A5D-84B2-C9EA8FB458BA}"/>
                </a:ext>
              </a:extLst>
            </p:cNvPr>
            <p:cNvSpPr txBox="1"/>
            <p:nvPr/>
          </p:nvSpPr>
          <p:spPr>
            <a:xfrm>
              <a:off x="2460171" y="477698"/>
              <a:ext cx="7271658" cy="584775"/>
            </a:xfrm>
            <a:prstGeom prst="rect">
              <a:avLst/>
            </a:prstGeom>
            <a:noFill/>
            <a:effectLst/>
          </p:spPr>
          <p:txBody>
            <a:bodyPr wrap="square" rtlCol="0">
              <a:spAutoFit/>
            </a:bodyPr>
            <a:lstStyle/>
            <a:p>
              <a:pPr algn="ctr"/>
              <a:r>
                <a:rPr lang="zh-CN" altLang="en-US" sz="3200" dirty="0">
                  <a:latin typeface="华文细黑" panose="02010600040101010101" pitchFamily="2" charset="-122"/>
                  <a:ea typeface="华文细黑" panose="02010600040101010101" pitchFamily="2" charset="-122"/>
                </a:rPr>
                <a:t>引导程序</a:t>
              </a:r>
            </a:p>
          </p:txBody>
        </p:sp>
        <p:grpSp>
          <p:nvGrpSpPr>
            <p:cNvPr id="38" name="组合 37">
              <a:extLst>
                <a:ext uri="{FF2B5EF4-FFF2-40B4-BE49-F238E27FC236}">
                  <a16:creationId xmlns:a16="http://schemas.microsoft.com/office/drawing/2014/main" id="{E7CCB8EC-DF7D-4F78-A811-AB65FB1E3B5A}"/>
                </a:ext>
              </a:extLst>
            </p:cNvPr>
            <p:cNvGrpSpPr/>
            <p:nvPr/>
          </p:nvGrpSpPr>
          <p:grpSpPr>
            <a:xfrm>
              <a:off x="5521377" y="1143746"/>
              <a:ext cx="1149246" cy="67457"/>
              <a:chOff x="1025981" y="851986"/>
              <a:chExt cx="1149246" cy="67457"/>
            </a:xfrm>
            <a:gradFill>
              <a:gsLst>
                <a:gs pos="0">
                  <a:srgbClr val="1371BF"/>
                </a:gs>
                <a:gs pos="100000">
                  <a:srgbClr val="6649A1"/>
                </a:gs>
              </a:gsLst>
              <a:lin ang="5400000" scaled="1"/>
            </a:gradFill>
          </p:grpSpPr>
          <p:sp>
            <p:nvSpPr>
              <p:cNvPr id="44" name="椭圆 43">
                <a:extLst>
                  <a:ext uri="{FF2B5EF4-FFF2-40B4-BE49-F238E27FC236}">
                    <a16:creationId xmlns:a16="http://schemas.microsoft.com/office/drawing/2014/main" id="{C9B17846-FA01-4360-8A68-660D1FD05CF0}"/>
                  </a:ext>
                </a:extLst>
              </p:cNvPr>
              <p:cNvSpPr/>
              <p:nvPr/>
            </p:nvSpPr>
            <p:spPr>
              <a:xfrm>
                <a:off x="1025981"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45" name="椭圆 44">
                <a:extLst>
                  <a:ext uri="{FF2B5EF4-FFF2-40B4-BE49-F238E27FC236}">
                    <a16:creationId xmlns:a16="http://schemas.microsoft.com/office/drawing/2014/main" id="{FEC809FB-93A5-429E-A676-3237F9F076F2}"/>
                  </a:ext>
                </a:extLst>
              </p:cNvPr>
              <p:cNvSpPr/>
              <p:nvPr/>
            </p:nvSpPr>
            <p:spPr>
              <a:xfrm>
                <a:off x="1180522"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46" name="椭圆 45">
                <a:extLst>
                  <a:ext uri="{FF2B5EF4-FFF2-40B4-BE49-F238E27FC236}">
                    <a16:creationId xmlns:a16="http://schemas.microsoft.com/office/drawing/2014/main" id="{6FA47BC7-A620-4ACF-9665-5425F9F2F251}"/>
                  </a:ext>
                </a:extLst>
              </p:cNvPr>
              <p:cNvSpPr/>
              <p:nvPr/>
            </p:nvSpPr>
            <p:spPr>
              <a:xfrm>
                <a:off x="1335063"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47" name="椭圆 46">
                <a:extLst>
                  <a:ext uri="{FF2B5EF4-FFF2-40B4-BE49-F238E27FC236}">
                    <a16:creationId xmlns:a16="http://schemas.microsoft.com/office/drawing/2014/main" id="{3F426C85-9E46-4D0B-AD63-0F52197DBF05}"/>
                  </a:ext>
                </a:extLst>
              </p:cNvPr>
              <p:cNvSpPr/>
              <p:nvPr/>
            </p:nvSpPr>
            <p:spPr>
              <a:xfrm>
                <a:off x="1489604"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48" name="椭圆 47">
                <a:extLst>
                  <a:ext uri="{FF2B5EF4-FFF2-40B4-BE49-F238E27FC236}">
                    <a16:creationId xmlns:a16="http://schemas.microsoft.com/office/drawing/2014/main" id="{B47C7074-E2C8-4417-8B0D-207A2E0B3BD9}"/>
                  </a:ext>
                </a:extLst>
              </p:cNvPr>
              <p:cNvSpPr/>
              <p:nvPr/>
            </p:nvSpPr>
            <p:spPr>
              <a:xfrm>
                <a:off x="1644145"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49" name="椭圆 48">
                <a:extLst>
                  <a:ext uri="{FF2B5EF4-FFF2-40B4-BE49-F238E27FC236}">
                    <a16:creationId xmlns:a16="http://schemas.microsoft.com/office/drawing/2014/main" id="{1E441F9E-A70C-4544-AF4C-B820631EB917}"/>
                  </a:ext>
                </a:extLst>
              </p:cNvPr>
              <p:cNvSpPr/>
              <p:nvPr/>
            </p:nvSpPr>
            <p:spPr>
              <a:xfrm>
                <a:off x="1798686"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50" name="椭圆 49">
                <a:extLst>
                  <a:ext uri="{FF2B5EF4-FFF2-40B4-BE49-F238E27FC236}">
                    <a16:creationId xmlns:a16="http://schemas.microsoft.com/office/drawing/2014/main" id="{26B7132C-A62A-449E-8636-6F7BFE090C56}"/>
                  </a:ext>
                </a:extLst>
              </p:cNvPr>
              <p:cNvSpPr/>
              <p:nvPr/>
            </p:nvSpPr>
            <p:spPr>
              <a:xfrm>
                <a:off x="1953227"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51" name="椭圆 50">
                <a:extLst>
                  <a:ext uri="{FF2B5EF4-FFF2-40B4-BE49-F238E27FC236}">
                    <a16:creationId xmlns:a16="http://schemas.microsoft.com/office/drawing/2014/main" id="{1BA00091-5C87-464E-A5AC-A650774F0996}"/>
                  </a:ext>
                </a:extLst>
              </p:cNvPr>
              <p:cNvSpPr/>
              <p:nvPr/>
            </p:nvSpPr>
            <p:spPr>
              <a:xfrm>
                <a:off x="2107770"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grpSp>
          <p:nvGrpSpPr>
            <p:cNvPr id="39" name="组合 38">
              <a:extLst>
                <a:ext uri="{FF2B5EF4-FFF2-40B4-BE49-F238E27FC236}">
                  <a16:creationId xmlns:a16="http://schemas.microsoft.com/office/drawing/2014/main" id="{147542D1-7802-4A7E-8A23-36BD235EE375}"/>
                </a:ext>
              </a:extLst>
            </p:cNvPr>
            <p:cNvGrpSpPr/>
            <p:nvPr/>
          </p:nvGrpSpPr>
          <p:grpSpPr>
            <a:xfrm rot="5400000">
              <a:off x="5959094" y="-7244"/>
              <a:ext cx="273813" cy="258304"/>
              <a:chOff x="395086" y="404595"/>
              <a:chExt cx="331755" cy="312964"/>
            </a:xfrm>
            <a:gradFill>
              <a:gsLst>
                <a:gs pos="0">
                  <a:srgbClr val="1371BF"/>
                </a:gs>
                <a:gs pos="100000">
                  <a:srgbClr val="6649A1"/>
                </a:gs>
              </a:gsLst>
              <a:lin ang="5400000" scaled="1"/>
            </a:gradFill>
          </p:grpSpPr>
          <p:cxnSp>
            <p:nvCxnSpPr>
              <p:cNvPr id="40" name="直接连接符 39">
                <a:extLst>
                  <a:ext uri="{FF2B5EF4-FFF2-40B4-BE49-F238E27FC236}">
                    <a16:creationId xmlns:a16="http://schemas.microsoft.com/office/drawing/2014/main" id="{36E78AAC-EC76-4B79-A735-6D319153FDF2}"/>
                  </a:ext>
                </a:extLst>
              </p:cNvPr>
              <p:cNvCxnSpPr/>
              <p:nvPr/>
            </p:nvCxnSpPr>
            <p:spPr>
              <a:xfrm>
                <a:off x="395086" y="404595"/>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EC9AA0D5-EE37-44E6-89D6-687FD7EF5EEE}"/>
                  </a:ext>
                </a:extLst>
              </p:cNvPr>
              <p:cNvCxnSpPr/>
              <p:nvPr/>
            </p:nvCxnSpPr>
            <p:spPr>
              <a:xfrm>
                <a:off x="395086" y="508916"/>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3444C16A-7705-4154-AB87-CB2DF8E778A1}"/>
                  </a:ext>
                </a:extLst>
              </p:cNvPr>
              <p:cNvCxnSpPr/>
              <p:nvPr/>
            </p:nvCxnSpPr>
            <p:spPr>
              <a:xfrm>
                <a:off x="395086" y="613237"/>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14CA2A77-70E6-4BEA-9436-FCF1012B42FA}"/>
                  </a:ext>
                </a:extLst>
              </p:cNvPr>
              <p:cNvCxnSpPr/>
              <p:nvPr/>
            </p:nvCxnSpPr>
            <p:spPr>
              <a:xfrm>
                <a:off x="395086" y="717559"/>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grpSp>
      </p:grpSp>
      <p:sp>
        <p:nvSpPr>
          <p:cNvPr id="19" name="灯片编号占位符 18">
            <a:extLst>
              <a:ext uri="{FF2B5EF4-FFF2-40B4-BE49-F238E27FC236}">
                <a16:creationId xmlns:a16="http://schemas.microsoft.com/office/drawing/2014/main" id="{23010D68-D3B6-43A3-BA34-A8DAB3D525CE}"/>
              </a:ext>
            </a:extLst>
          </p:cNvPr>
          <p:cNvSpPr>
            <a:spLocks noGrp="1"/>
          </p:cNvSpPr>
          <p:nvPr>
            <p:ph type="sldNum" sz="quarter" idx="12"/>
          </p:nvPr>
        </p:nvSpPr>
        <p:spPr/>
        <p:txBody>
          <a:bodyPr/>
          <a:lstStyle/>
          <a:p>
            <a:fld id="{2C90F7C8-8E08-485A-BC22-B2FB1F2F2576}" type="slidenum">
              <a:rPr lang="zh-CN" altLang="en-US" sz="2000"/>
              <a:t>11</a:t>
            </a:fld>
            <a:endParaRPr lang="zh-CN" altLang="en-US" sz="2000" dirty="0"/>
          </a:p>
        </p:txBody>
      </p:sp>
      <p:sp>
        <p:nvSpPr>
          <p:cNvPr id="18" name="文本框 17">
            <a:extLst>
              <a:ext uri="{FF2B5EF4-FFF2-40B4-BE49-F238E27FC236}">
                <a16:creationId xmlns:a16="http://schemas.microsoft.com/office/drawing/2014/main" id="{0E23FBCB-B1D7-422B-BD13-64B48907A81E}"/>
              </a:ext>
            </a:extLst>
          </p:cNvPr>
          <p:cNvSpPr txBox="1"/>
          <p:nvPr/>
        </p:nvSpPr>
        <p:spPr>
          <a:xfrm>
            <a:off x="4898356" y="1207008"/>
            <a:ext cx="4444555" cy="646331"/>
          </a:xfrm>
          <a:prstGeom prst="rect">
            <a:avLst/>
          </a:prstGeom>
          <a:noFill/>
        </p:spPr>
        <p:txBody>
          <a:bodyPr wrap="square" rtlCol="0">
            <a:spAutoFit/>
          </a:bodyPr>
          <a:lstStyle/>
          <a:p>
            <a:r>
              <a:rPr lang="zh-CN" altLang="en-US" sz="3600" dirty="0">
                <a:gradFill>
                  <a:gsLst>
                    <a:gs pos="0">
                      <a:srgbClr val="1371BF"/>
                    </a:gs>
                    <a:gs pos="54000">
                      <a:srgbClr val="6649A1"/>
                    </a:gs>
                  </a:gsLst>
                  <a:lin ang="5400000" scaled="1"/>
                </a:gradFill>
              </a:rPr>
              <a:t>烧录至</a:t>
            </a:r>
            <a:r>
              <a:rPr lang="en-US" altLang="zh-CN" sz="3600" dirty="0">
                <a:gradFill>
                  <a:gsLst>
                    <a:gs pos="0">
                      <a:srgbClr val="1371BF"/>
                    </a:gs>
                    <a:gs pos="54000">
                      <a:srgbClr val="6649A1"/>
                    </a:gs>
                  </a:gsLst>
                  <a:lin ang="5400000" scaled="1"/>
                </a:gradFill>
              </a:rPr>
              <a:t>FLASH</a:t>
            </a:r>
            <a:endParaRPr lang="zh-CN" altLang="en-US" sz="3600" dirty="0">
              <a:gradFill>
                <a:gsLst>
                  <a:gs pos="0">
                    <a:srgbClr val="1371BF"/>
                  </a:gs>
                  <a:gs pos="54000">
                    <a:srgbClr val="6649A1"/>
                  </a:gs>
                </a:gsLst>
                <a:lin ang="5400000" scaled="1"/>
              </a:gra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500"/>
                            </p:stCondLst>
                            <p:childTnLst>
                              <p:par>
                                <p:cTn id="15" presetID="2" presetClass="entr" presetSubtype="8" accel="50000" decel="5000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300" fill="hold"/>
                                        <p:tgtEl>
                                          <p:spTgt spid="14"/>
                                        </p:tgtEl>
                                        <p:attrNameLst>
                                          <p:attrName>ppt_x</p:attrName>
                                        </p:attrNameLst>
                                      </p:cBhvr>
                                      <p:tavLst>
                                        <p:tav tm="0">
                                          <p:val>
                                            <p:strVal val="0-#ppt_w/2"/>
                                          </p:val>
                                        </p:tav>
                                        <p:tav tm="100000">
                                          <p:val>
                                            <p:strVal val="#ppt_x"/>
                                          </p:val>
                                        </p:tav>
                                      </p:tavLst>
                                    </p:anim>
                                    <p:anim calcmode="lin" valueType="num">
                                      <p:cBhvr additive="base">
                                        <p:cTn id="18" dur="3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800"/>
                            </p:stCondLst>
                            <p:childTnLst>
                              <p:par>
                                <p:cTn id="20" presetID="18" presetClass="entr" presetSubtype="6"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strips(downRight)">
                                      <p:cBhvr>
                                        <p:cTn id="22" dur="500"/>
                                        <p:tgtEl>
                                          <p:spTgt spid="30"/>
                                        </p:tgtEl>
                                      </p:cBhvr>
                                    </p:animEffect>
                                  </p:childTnLst>
                                </p:cTn>
                              </p:par>
                            </p:childTnLst>
                          </p:cTn>
                        </p:par>
                        <p:par>
                          <p:cTn id="23" fill="hold">
                            <p:stCondLst>
                              <p:cond delay="1300"/>
                            </p:stCondLst>
                            <p:childTnLst>
                              <p:par>
                                <p:cTn id="24" presetID="53" presetClass="entr" presetSubtype="16"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par>
                          <p:cTn id="29" fill="hold">
                            <p:stCondLst>
                              <p:cond delay="1800"/>
                            </p:stCondLst>
                            <p:childTnLst>
                              <p:par>
                                <p:cTn id="30" presetID="2" presetClass="entr" presetSubtype="8" accel="50000" decel="5000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0-#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300"/>
                            </p:stCondLst>
                            <p:childTnLst>
                              <p:par>
                                <p:cTn id="35" presetID="18" presetClass="entr" presetSubtype="3"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strips(upRight)">
                                      <p:cBhvr>
                                        <p:cTn id="37" dur="500"/>
                                        <p:tgtEl>
                                          <p:spTgt spid="31"/>
                                        </p:tgtEl>
                                      </p:cBhvr>
                                    </p:animEffect>
                                  </p:childTnLst>
                                </p:cTn>
                              </p:par>
                            </p:childTnLst>
                          </p:cTn>
                        </p:par>
                        <p:par>
                          <p:cTn id="38" fill="hold">
                            <p:stCondLst>
                              <p:cond delay="2800"/>
                            </p:stCondLst>
                            <p:childTnLst>
                              <p:par>
                                <p:cTn id="39" presetID="53" presetClass="entr" presetSubtype="16"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childTnLst>
                          </p:cTn>
                        </p:par>
                        <p:par>
                          <p:cTn id="44" fill="hold">
                            <p:stCondLst>
                              <p:cond delay="3300"/>
                            </p:stCondLst>
                            <p:childTnLst>
                              <p:par>
                                <p:cTn id="45" presetID="2" presetClass="entr" presetSubtype="8" accel="50000" decel="5000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0-#ppt_w/2"/>
                                          </p:val>
                                        </p:tav>
                                        <p:tav tm="100000">
                                          <p:val>
                                            <p:strVal val="#ppt_x"/>
                                          </p:val>
                                        </p:tav>
                                      </p:tavLst>
                                    </p:anim>
                                    <p:anim calcmode="lin" valueType="num">
                                      <p:cBhvr additive="base">
                                        <p:cTn id="48" dur="500" fill="hold"/>
                                        <p:tgtEl>
                                          <p:spTgt spid="16"/>
                                        </p:tgtEl>
                                        <p:attrNameLst>
                                          <p:attrName>ppt_y</p:attrName>
                                        </p:attrNameLst>
                                      </p:cBhvr>
                                      <p:tavLst>
                                        <p:tav tm="0">
                                          <p:val>
                                            <p:strVal val="#ppt_y"/>
                                          </p:val>
                                        </p:tav>
                                        <p:tav tm="100000">
                                          <p:val>
                                            <p:strVal val="#ppt_y"/>
                                          </p:val>
                                        </p:tav>
                                      </p:tavLst>
                                    </p:anim>
                                  </p:childTnLst>
                                </p:cTn>
                              </p:par>
                            </p:childTnLst>
                          </p:cTn>
                        </p:par>
                        <p:par>
                          <p:cTn id="49" fill="hold">
                            <p:stCondLst>
                              <p:cond delay="3800"/>
                            </p:stCondLst>
                            <p:childTnLst>
                              <p:par>
                                <p:cTn id="50" presetID="18" presetClass="entr" presetSubtype="6"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strips(downRight)">
                                      <p:cBhvr>
                                        <p:cTn id="52" dur="500"/>
                                        <p:tgtEl>
                                          <p:spTgt spid="32"/>
                                        </p:tgtEl>
                                      </p:cBhvr>
                                    </p:animEffect>
                                  </p:childTnLst>
                                </p:cTn>
                              </p:par>
                            </p:childTnLst>
                          </p:cTn>
                        </p:par>
                        <p:par>
                          <p:cTn id="53" fill="hold">
                            <p:stCondLst>
                              <p:cond delay="4300"/>
                            </p:stCondLst>
                            <p:childTnLst>
                              <p:par>
                                <p:cTn id="54" presetID="53" presetClass="entr" presetSubtype="16" fill="hold" nodeType="after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ppt_w</p:attrName>
                                        </p:attrNameLst>
                                      </p:cBhvr>
                                      <p:tavLst>
                                        <p:tav tm="0">
                                          <p:val>
                                            <p:fltVal val="0"/>
                                          </p:val>
                                        </p:tav>
                                        <p:tav tm="100000">
                                          <p:val>
                                            <p:strVal val="#ppt_w"/>
                                          </p:val>
                                        </p:tav>
                                      </p:tavLst>
                                    </p:anim>
                                    <p:anim calcmode="lin" valueType="num">
                                      <p:cBhvr>
                                        <p:cTn id="57" dur="500" fill="hold"/>
                                        <p:tgtEl>
                                          <p:spTgt spid="11"/>
                                        </p:tgtEl>
                                        <p:attrNameLst>
                                          <p:attrName>ppt_h</p:attrName>
                                        </p:attrNameLst>
                                      </p:cBhvr>
                                      <p:tavLst>
                                        <p:tav tm="0">
                                          <p:val>
                                            <p:fltVal val="0"/>
                                          </p:val>
                                        </p:tav>
                                        <p:tav tm="100000">
                                          <p:val>
                                            <p:strVal val="#ppt_h"/>
                                          </p:val>
                                        </p:tav>
                                      </p:tavLst>
                                    </p:anim>
                                    <p:animEffect transition="in" filter="fade">
                                      <p:cBhvr>
                                        <p:cTn id="58" dur="500"/>
                                        <p:tgtEl>
                                          <p:spTgt spid="11"/>
                                        </p:tgtEl>
                                      </p:cBhvr>
                                    </p:animEffect>
                                  </p:childTnLst>
                                </p:cTn>
                              </p:par>
                            </p:childTnLst>
                          </p:cTn>
                        </p:par>
                        <p:par>
                          <p:cTn id="59" fill="hold">
                            <p:stCondLst>
                              <p:cond delay="4800"/>
                            </p:stCondLst>
                            <p:childTnLst>
                              <p:par>
                                <p:cTn id="60" presetID="2" presetClass="entr" presetSubtype="8" accel="50000" decel="50000" fill="hold" grpId="0" nodeType="after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additive="base">
                                        <p:cTn id="62" dur="500" fill="hold"/>
                                        <p:tgtEl>
                                          <p:spTgt spid="17"/>
                                        </p:tgtEl>
                                        <p:attrNameLst>
                                          <p:attrName>ppt_x</p:attrName>
                                        </p:attrNameLst>
                                      </p:cBhvr>
                                      <p:tavLst>
                                        <p:tav tm="0">
                                          <p:val>
                                            <p:strVal val="0-#ppt_w/2"/>
                                          </p:val>
                                        </p:tav>
                                        <p:tav tm="100000">
                                          <p:val>
                                            <p:strVal val="#ppt_x"/>
                                          </p:val>
                                        </p:tav>
                                      </p:tavLst>
                                    </p:anim>
                                    <p:anim calcmode="lin" valueType="num">
                                      <p:cBhvr additive="base">
                                        <p:cTn id="63"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30" grpId="0" animBg="1"/>
      <p:bldP spid="31" grpId="0" animBg="1"/>
      <p:bldP spid="32"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859529" y="-583908"/>
            <a:ext cx="1800000" cy="4860868"/>
          </a:xfrm>
          <a:custGeom>
            <a:avLst/>
            <a:gdLst>
              <a:gd name="connsiteX0" fmla="*/ 0 w 1800000"/>
              <a:gd name="connsiteY0" fmla="*/ 0 h 4860868"/>
              <a:gd name="connsiteX1" fmla="*/ 1800000 w 1800000"/>
              <a:gd name="connsiteY1" fmla="*/ 0 h 4860868"/>
              <a:gd name="connsiteX2" fmla="*/ 1800000 w 1800000"/>
              <a:gd name="connsiteY2" fmla="*/ 3960868 h 4860868"/>
              <a:gd name="connsiteX3" fmla="*/ 1800000 w 1800000"/>
              <a:gd name="connsiteY3" fmla="*/ 4009491 h 4860868"/>
              <a:gd name="connsiteX4" fmla="*/ 1797545 w 1800000"/>
              <a:gd name="connsiteY4" fmla="*/ 4009491 h 4860868"/>
              <a:gd name="connsiteX5" fmla="*/ 1795354 w 1800000"/>
              <a:gd name="connsiteY5" fmla="*/ 4052888 h 4860868"/>
              <a:gd name="connsiteX6" fmla="*/ 900000 w 1800000"/>
              <a:gd name="connsiteY6" fmla="*/ 4860868 h 4860868"/>
              <a:gd name="connsiteX7" fmla="*/ 4647 w 1800000"/>
              <a:gd name="connsiteY7" fmla="*/ 4052888 h 4860868"/>
              <a:gd name="connsiteX8" fmla="*/ 2455 w 1800000"/>
              <a:gd name="connsiteY8" fmla="*/ 4009491 h 4860868"/>
              <a:gd name="connsiteX9" fmla="*/ 0 w 1800000"/>
              <a:gd name="connsiteY9" fmla="*/ 4009491 h 4860868"/>
              <a:gd name="connsiteX10" fmla="*/ 0 w 1800000"/>
              <a:gd name="connsiteY10" fmla="*/ 3960868 h 486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4860868">
                <a:moveTo>
                  <a:pt x="0" y="0"/>
                </a:moveTo>
                <a:lnTo>
                  <a:pt x="1800000" y="0"/>
                </a:lnTo>
                <a:lnTo>
                  <a:pt x="1800000" y="3960868"/>
                </a:lnTo>
                <a:lnTo>
                  <a:pt x="1800000" y="4009491"/>
                </a:lnTo>
                <a:lnTo>
                  <a:pt x="1797545" y="4009491"/>
                </a:lnTo>
                <a:lnTo>
                  <a:pt x="1795354" y="4052888"/>
                </a:lnTo>
                <a:cubicBezTo>
                  <a:pt x="1749265" y="4506718"/>
                  <a:pt x="1365990" y="4860868"/>
                  <a:pt x="900000" y="4860868"/>
                </a:cubicBezTo>
                <a:cubicBezTo>
                  <a:pt x="434010" y="4860868"/>
                  <a:pt x="50736" y="4506718"/>
                  <a:pt x="4647" y="4052888"/>
                </a:cubicBezTo>
                <a:lnTo>
                  <a:pt x="2455" y="4009491"/>
                </a:lnTo>
                <a:lnTo>
                  <a:pt x="0" y="4009491"/>
                </a:lnTo>
                <a:lnTo>
                  <a:pt x="0" y="3960868"/>
                </a:lnTo>
                <a:close/>
              </a:path>
            </a:pathLst>
          </a:custGeom>
          <a:gradFill flip="none" rotWithShape="1">
            <a:gsLst>
              <a:gs pos="0">
                <a:srgbClr val="1371BF"/>
              </a:gs>
              <a:gs pos="60000">
                <a:srgbClr val="92D050"/>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文本框 13"/>
          <p:cNvSpPr txBox="1"/>
          <p:nvPr/>
        </p:nvSpPr>
        <p:spPr>
          <a:xfrm>
            <a:off x="3916423" y="2935837"/>
            <a:ext cx="6915699" cy="1107996"/>
          </a:xfrm>
          <a:prstGeom prst="rect">
            <a:avLst/>
          </a:prstGeom>
          <a:noFill/>
        </p:spPr>
        <p:txBody>
          <a:bodyPr wrap="square" rtlCol="0">
            <a:spAutoFit/>
          </a:bodyPr>
          <a:lstStyle/>
          <a:p>
            <a:pPr algn="dist"/>
            <a:r>
              <a:rPr lang="zh-CN" altLang="en-US" sz="6600" dirty="0">
                <a:solidFill>
                  <a:srgbClr val="1B77B8"/>
                </a:solidFill>
                <a:latin typeface="方正兰亭粗黑简体" panose="02000000000000000000" pitchFamily="2" charset="-122"/>
                <a:ea typeface="方正兰亭粗黑简体" panose="02000000000000000000" pitchFamily="2" charset="-122"/>
              </a:rPr>
              <a:t>问题的分析总结</a:t>
            </a:r>
          </a:p>
        </p:txBody>
      </p:sp>
      <p:sp>
        <p:nvSpPr>
          <p:cNvPr id="13" name="文本框 12"/>
          <p:cNvSpPr txBox="1"/>
          <p:nvPr/>
        </p:nvSpPr>
        <p:spPr>
          <a:xfrm>
            <a:off x="2239254" y="2136648"/>
            <a:ext cx="1009934" cy="2215991"/>
          </a:xfrm>
          <a:prstGeom prst="rect">
            <a:avLst/>
          </a:prstGeom>
          <a:noFill/>
        </p:spPr>
        <p:txBody>
          <a:bodyPr wrap="square" rtlCol="0">
            <a:spAutoFit/>
          </a:bodyPr>
          <a:lstStyle/>
          <a:p>
            <a:r>
              <a:rPr lang="en-US" altLang="zh-CN" sz="13800" dirty="0">
                <a:solidFill>
                  <a:schemeClr val="bg1"/>
                </a:solidFill>
                <a:latin typeface="Impact" pitchFamily="34" charset="0"/>
              </a:rPr>
              <a:t>3</a:t>
            </a:r>
            <a:endParaRPr lang="zh-CN" altLang="en-US" sz="13800" dirty="0">
              <a:solidFill>
                <a:schemeClr val="bg1"/>
              </a:solidFill>
              <a:latin typeface="Impact" pitchFamily="34" charset="0"/>
            </a:endParaRPr>
          </a:p>
        </p:txBody>
      </p:sp>
      <p:sp>
        <p:nvSpPr>
          <p:cNvPr id="3" name="灯片编号占位符 2">
            <a:extLst>
              <a:ext uri="{FF2B5EF4-FFF2-40B4-BE49-F238E27FC236}">
                <a16:creationId xmlns:a16="http://schemas.microsoft.com/office/drawing/2014/main" id="{CED0D878-0169-4110-A09E-EB4EF42C536A}"/>
              </a:ext>
            </a:extLst>
          </p:cNvPr>
          <p:cNvSpPr>
            <a:spLocks noGrp="1"/>
          </p:cNvSpPr>
          <p:nvPr>
            <p:ph type="sldNum" sz="quarter" idx="12"/>
          </p:nvPr>
        </p:nvSpPr>
        <p:spPr/>
        <p:txBody>
          <a:bodyPr/>
          <a:lstStyle/>
          <a:p>
            <a:fld id="{2C90F7C8-8E08-485A-BC22-B2FB1F2F2576}" type="slidenum">
              <a:rPr lang="zh-CN" altLang="en-US" sz="2000"/>
              <a:pPr/>
              <a:t>12</a:t>
            </a:fld>
            <a:endParaRPr lang="zh-CN" altLang="en-US" sz="2000" dirty="0"/>
          </a:p>
        </p:txBody>
      </p:sp>
    </p:spTree>
    <p:extLst>
      <p:ext uri="{BB962C8B-B14F-4D97-AF65-F5344CB8AC3E}">
        <p14:creationId xmlns:p14="http://schemas.microsoft.com/office/powerpoint/2010/main" val="2228762755"/>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80DC5C7F-6322-4D85-8EB5-0DAA69854D31}"/>
              </a:ext>
            </a:extLst>
          </p:cNvPr>
          <p:cNvGrpSpPr/>
          <p:nvPr/>
        </p:nvGrpSpPr>
        <p:grpSpPr>
          <a:xfrm>
            <a:off x="2375877" y="-226014"/>
            <a:ext cx="7440246" cy="1226202"/>
            <a:chOff x="2460171" y="-14999"/>
            <a:chExt cx="7271658" cy="1226202"/>
          </a:xfrm>
        </p:grpSpPr>
        <p:sp>
          <p:nvSpPr>
            <p:cNvPr id="37" name="TextBox 16">
              <a:extLst>
                <a:ext uri="{FF2B5EF4-FFF2-40B4-BE49-F238E27FC236}">
                  <a16:creationId xmlns:a16="http://schemas.microsoft.com/office/drawing/2014/main" id="{D2222F00-65D0-4A5D-84B2-C9EA8FB458BA}"/>
                </a:ext>
              </a:extLst>
            </p:cNvPr>
            <p:cNvSpPr txBox="1"/>
            <p:nvPr/>
          </p:nvSpPr>
          <p:spPr>
            <a:xfrm>
              <a:off x="2460171" y="477698"/>
              <a:ext cx="7271658" cy="584775"/>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移植</a:t>
              </a:r>
              <a:r>
                <a:rPr kumimoji="0" lang="en-US" altLang="zh-CN" sz="32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OS</a:t>
              </a:r>
              <a:r>
                <a:rPr kumimoji="0" lang="zh-CN" altLang="en-US" sz="32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过程的</a:t>
              </a:r>
              <a:r>
                <a:rPr kumimoji="0" lang="en-US" altLang="zh-CN" sz="32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BUG</a:t>
              </a:r>
              <a:endParaRPr kumimoji="0" lang="zh-CN" altLang="en-US" sz="32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grpSp>
          <p:nvGrpSpPr>
            <p:cNvPr id="38" name="组合 37">
              <a:extLst>
                <a:ext uri="{FF2B5EF4-FFF2-40B4-BE49-F238E27FC236}">
                  <a16:creationId xmlns:a16="http://schemas.microsoft.com/office/drawing/2014/main" id="{E7CCB8EC-DF7D-4F78-A811-AB65FB1E3B5A}"/>
                </a:ext>
              </a:extLst>
            </p:cNvPr>
            <p:cNvGrpSpPr/>
            <p:nvPr/>
          </p:nvGrpSpPr>
          <p:grpSpPr>
            <a:xfrm>
              <a:off x="5521377" y="1143746"/>
              <a:ext cx="1149246" cy="67457"/>
              <a:chOff x="1025981" y="851986"/>
              <a:chExt cx="1149246" cy="67457"/>
            </a:xfrm>
            <a:gradFill>
              <a:gsLst>
                <a:gs pos="0">
                  <a:srgbClr val="1371BF"/>
                </a:gs>
                <a:gs pos="100000">
                  <a:srgbClr val="6649A1"/>
                </a:gs>
              </a:gsLst>
              <a:lin ang="5400000" scaled="1"/>
            </a:gradFill>
          </p:grpSpPr>
          <p:sp>
            <p:nvSpPr>
              <p:cNvPr id="44" name="椭圆 43">
                <a:extLst>
                  <a:ext uri="{FF2B5EF4-FFF2-40B4-BE49-F238E27FC236}">
                    <a16:creationId xmlns:a16="http://schemas.microsoft.com/office/drawing/2014/main" id="{C9B17846-FA01-4360-8A68-660D1FD05CF0}"/>
                  </a:ext>
                </a:extLst>
              </p:cNvPr>
              <p:cNvSpPr/>
              <p:nvPr/>
            </p:nvSpPr>
            <p:spPr>
              <a:xfrm>
                <a:off x="1025981"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5" name="椭圆 44">
                <a:extLst>
                  <a:ext uri="{FF2B5EF4-FFF2-40B4-BE49-F238E27FC236}">
                    <a16:creationId xmlns:a16="http://schemas.microsoft.com/office/drawing/2014/main" id="{FEC809FB-93A5-429E-A676-3237F9F076F2}"/>
                  </a:ext>
                </a:extLst>
              </p:cNvPr>
              <p:cNvSpPr/>
              <p:nvPr/>
            </p:nvSpPr>
            <p:spPr>
              <a:xfrm>
                <a:off x="1180522"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6" name="椭圆 45">
                <a:extLst>
                  <a:ext uri="{FF2B5EF4-FFF2-40B4-BE49-F238E27FC236}">
                    <a16:creationId xmlns:a16="http://schemas.microsoft.com/office/drawing/2014/main" id="{6FA47BC7-A620-4ACF-9665-5425F9F2F251}"/>
                  </a:ext>
                </a:extLst>
              </p:cNvPr>
              <p:cNvSpPr/>
              <p:nvPr/>
            </p:nvSpPr>
            <p:spPr>
              <a:xfrm>
                <a:off x="1335063"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椭圆 46">
                <a:extLst>
                  <a:ext uri="{FF2B5EF4-FFF2-40B4-BE49-F238E27FC236}">
                    <a16:creationId xmlns:a16="http://schemas.microsoft.com/office/drawing/2014/main" id="{3F426C85-9E46-4D0B-AD63-0F52197DBF05}"/>
                  </a:ext>
                </a:extLst>
              </p:cNvPr>
              <p:cNvSpPr/>
              <p:nvPr/>
            </p:nvSpPr>
            <p:spPr>
              <a:xfrm>
                <a:off x="1489604"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8" name="椭圆 47">
                <a:extLst>
                  <a:ext uri="{FF2B5EF4-FFF2-40B4-BE49-F238E27FC236}">
                    <a16:creationId xmlns:a16="http://schemas.microsoft.com/office/drawing/2014/main" id="{B47C7074-E2C8-4417-8B0D-207A2E0B3BD9}"/>
                  </a:ext>
                </a:extLst>
              </p:cNvPr>
              <p:cNvSpPr/>
              <p:nvPr/>
            </p:nvSpPr>
            <p:spPr>
              <a:xfrm>
                <a:off x="1644145"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9" name="椭圆 48">
                <a:extLst>
                  <a:ext uri="{FF2B5EF4-FFF2-40B4-BE49-F238E27FC236}">
                    <a16:creationId xmlns:a16="http://schemas.microsoft.com/office/drawing/2014/main" id="{1E441F9E-A70C-4544-AF4C-B820631EB917}"/>
                  </a:ext>
                </a:extLst>
              </p:cNvPr>
              <p:cNvSpPr/>
              <p:nvPr/>
            </p:nvSpPr>
            <p:spPr>
              <a:xfrm>
                <a:off x="1798686"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0" name="椭圆 49">
                <a:extLst>
                  <a:ext uri="{FF2B5EF4-FFF2-40B4-BE49-F238E27FC236}">
                    <a16:creationId xmlns:a16="http://schemas.microsoft.com/office/drawing/2014/main" id="{26B7132C-A62A-449E-8636-6F7BFE090C56}"/>
                  </a:ext>
                </a:extLst>
              </p:cNvPr>
              <p:cNvSpPr/>
              <p:nvPr/>
            </p:nvSpPr>
            <p:spPr>
              <a:xfrm>
                <a:off x="1953227"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椭圆 50">
                <a:extLst>
                  <a:ext uri="{FF2B5EF4-FFF2-40B4-BE49-F238E27FC236}">
                    <a16:creationId xmlns:a16="http://schemas.microsoft.com/office/drawing/2014/main" id="{1BA00091-5C87-464E-A5AC-A650774F0996}"/>
                  </a:ext>
                </a:extLst>
              </p:cNvPr>
              <p:cNvSpPr/>
              <p:nvPr/>
            </p:nvSpPr>
            <p:spPr>
              <a:xfrm>
                <a:off x="2107770"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9" name="组合 38">
              <a:extLst>
                <a:ext uri="{FF2B5EF4-FFF2-40B4-BE49-F238E27FC236}">
                  <a16:creationId xmlns:a16="http://schemas.microsoft.com/office/drawing/2014/main" id="{147542D1-7802-4A7E-8A23-36BD235EE375}"/>
                </a:ext>
              </a:extLst>
            </p:cNvPr>
            <p:cNvGrpSpPr/>
            <p:nvPr/>
          </p:nvGrpSpPr>
          <p:grpSpPr>
            <a:xfrm rot="5400000">
              <a:off x="5959094" y="-7244"/>
              <a:ext cx="273813" cy="258304"/>
              <a:chOff x="395086" y="404595"/>
              <a:chExt cx="331755" cy="312964"/>
            </a:xfrm>
            <a:gradFill>
              <a:gsLst>
                <a:gs pos="0">
                  <a:srgbClr val="1371BF"/>
                </a:gs>
                <a:gs pos="100000">
                  <a:srgbClr val="6649A1"/>
                </a:gs>
              </a:gsLst>
              <a:lin ang="5400000" scaled="1"/>
            </a:gradFill>
          </p:grpSpPr>
          <p:cxnSp>
            <p:nvCxnSpPr>
              <p:cNvPr id="40" name="直接连接符 39">
                <a:extLst>
                  <a:ext uri="{FF2B5EF4-FFF2-40B4-BE49-F238E27FC236}">
                    <a16:creationId xmlns:a16="http://schemas.microsoft.com/office/drawing/2014/main" id="{36E78AAC-EC76-4B79-A735-6D319153FDF2}"/>
                  </a:ext>
                </a:extLst>
              </p:cNvPr>
              <p:cNvCxnSpPr/>
              <p:nvPr/>
            </p:nvCxnSpPr>
            <p:spPr>
              <a:xfrm>
                <a:off x="395086" y="404595"/>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EC9AA0D5-EE37-44E6-89D6-687FD7EF5EEE}"/>
                  </a:ext>
                </a:extLst>
              </p:cNvPr>
              <p:cNvCxnSpPr/>
              <p:nvPr/>
            </p:nvCxnSpPr>
            <p:spPr>
              <a:xfrm>
                <a:off x="395086" y="508916"/>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3444C16A-7705-4154-AB87-CB2DF8E778A1}"/>
                  </a:ext>
                </a:extLst>
              </p:cNvPr>
              <p:cNvCxnSpPr/>
              <p:nvPr/>
            </p:nvCxnSpPr>
            <p:spPr>
              <a:xfrm>
                <a:off x="395086" y="613237"/>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14CA2A77-70E6-4BEA-9436-FCF1012B42FA}"/>
                  </a:ext>
                </a:extLst>
              </p:cNvPr>
              <p:cNvCxnSpPr/>
              <p:nvPr/>
            </p:nvCxnSpPr>
            <p:spPr>
              <a:xfrm>
                <a:off x="395086" y="717559"/>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grpSp>
      </p:grpSp>
      <p:sp>
        <p:nvSpPr>
          <p:cNvPr id="19" name="灯片编号占位符 18">
            <a:extLst>
              <a:ext uri="{FF2B5EF4-FFF2-40B4-BE49-F238E27FC236}">
                <a16:creationId xmlns:a16="http://schemas.microsoft.com/office/drawing/2014/main" id="{23010D68-D3B6-43A3-BA34-A8DAB3D525CE}"/>
              </a:ext>
            </a:extLst>
          </p:cNvPr>
          <p:cNvSpPr>
            <a:spLocks noGrp="1"/>
          </p:cNvSpPr>
          <p:nvPr>
            <p:ph type="sldNum" sz="quarter" idx="12"/>
          </p:nvPr>
        </p:nvSpPr>
        <p:spPr/>
        <p:txBody>
          <a:bodyPr/>
          <a:lstStyle/>
          <a:p>
            <a:pPr marR="0" lvl="0" indent="0" fontAlgn="auto">
              <a:lnSpc>
                <a:spcPct val="100000"/>
              </a:lnSpc>
              <a:spcBef>
                <a:spcPts val="0"/>
              </a:spcBef>
              <a:spcAft>
                <a:spcPts val="0"/>
              </a:spcAft>
              <a:buClrTx/>
              <a:buSzTx/>
              <a:buFontTx/>
              <a:buNone/>
              <a:tabLst/>
              <a:defRPr/>
            </a:pPr>
            <a:fld id="{2C90F7C8-8E08-485A-BC22-B2FB1F2F2576}" type="slidenum">
              <a:rPr lang="zh-CN" altLang="en-US" sz="2000"/>
              <a:pPr marR="0" lvl="0" indent="0" fontAlgn="auto">
                <a:lnSpc>
                  <a:spcPct val="100000"/>
                </a:lnSpc>
                <a:spcBef>
                  <a:spcPts val="0"/>
                </a:spcBef>
                <a:spcAft>
                  <a:spcPts val="0"/>
                </a:spcAft>
                <a:buClrTx/>
                <a:buSzTx/>
                <a:buFontTx/>
                <a:buNone/>
                <a:tabLst/>
                <a:defRPr/>
              </a:pPr>
              <a:t>13</a:t>
            </a:fld>
            <a:endParaRPr lang="zh-CN" altLang="en-US" sz="2000" dirty="0"/>
          </a:p>
        </p:txBody>
      </p:sp>
      <p:sp>
        <p:nvSpPr>
          <p:cNvPr id="20" name="文本框 19">
            <a:extLst>
              <a:ext uri="{FF2B5EF4-FFF2-40B4-BE49-F238E27FC236}">
                <a16:creationId xmlns:a16="http://schemas.microsoft.com/office/drawing/2014/main" id="{41F4582F-EFEE-450D-8038-A22F5CFFAEEE}"/>
              </a:ext>
            </a:extLst>
          </p:cNvPr>
          <p:cNvSpPr txBox="1"/>
          <p:nvPr/>
        </p:nvSpPr>
        <p:spPr>
          <a:xfrm>
            <a:off x="1885005" y="1536970"/>
            <a:ext cx="9281628" cy="584775"/>
          </a:xfrm>
          <a:prstGeom prst="rect">
            <a:avLst/>
          </a:prstGeom>
          <a:noFill/>
        </p:spPr>
        <p:txBody>
          <a:bodyPr wrap="square" rtlCol="0">
            <a:spAutoFit/>
          </a:bodyPr>
          <a:lstStyle/>
          <a:p>
            <a:r>
              <a:rPr lang="en-US" altLang="zh-CN"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BUG:   </a:t>
            </a:r>
            <a:r>
              <a:rPr lang="zh-CN" alt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下板后操作系统运行至</a:t>
            </a:r>
            <a:r>
              <a:rPr lang="en-US" altLang="zh-CN"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SHELL</a:t>
            </a:r>
            <a:r>
              <a:rPr lang="zh-CN" alt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界面卡住</a:t>
            </a:r>
          </a:p>
        </p:txBody>
      </p:sp>
      <p:sp>
        <p:nvSpPr>
          <p:cNvPr id="21" name="文本框 20">
            <a:extLst>
              <a:ext uri="{FF2B5EF4-FFF2-40B4-BE49-F238E27FC236}">
                <a16:creationId xmlns:a16="http://schemas.microsoft.com/office/drawing/2014/main" id="{41DDDA33-1D40-4310-BBBE-9E086C067045}"/>
              </a:ext>
            </a:extLst>
          </p:cNvPr>
          <p:cNvSpPr txBox="1"/>
          <p:nvPr/>
        </p:nvSpPr>
        <p:spPr>
          <a:xfrm>
            <a:off x="2480554" y="2058362"/>
            <a:ext cx="2791838" cy="1200329"/>
          </a:xfrm>
          <a:prstGeom prst="rect">
            <a:avLst/>
          </a:prstGeom>
          <a:noFill/>
        </p:spPr>
        <p:txBody>
          <a:bodyPr wrap="square" rtlCol="0">
            <a:spAutoFit/>
          </a:bodyPr>
          <a:lstStyle/>
          <a:p>
            <a:r>
              <a:rPr lang="zh-CN" altLang="en-US" sz="7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硬件    </a:t>
            </a:r>
          </a:p>
        </p:txBody>
      </p:sp>
      <p:sp>
        <p:nvSpPr>
          <p:cNvPr id="52" name="文本框 51">
            <a:extLst>
              <a:ext uri="{FF2B5EF4-FFF2-40B4-BE49-F238E27FC236}">
                <a16:creationId xmlns:a16="http://schemas.microsoft.com/office/drawing/2014/main" id="{B4A28324-FEF9-46F5-A25F-7E4DE9EE1531}"/>
              </a:ext>
            </a:extLst>
          </p:cNvPr>
          <p:cNvSpPr txBox="1"/>
          <p:nvPr/>
        </p:nvSpPr>
        <p:spPr>
          <a:xfrm>
            <a:off x="5893325" y="2121745"/>
            <a:ext cx="4601380" cy="1200329"/>
          </a:xfrm>
          <a:prstGeom prst="rect">
            <a:avLst/>
          </a:prstGeom>
          <a:noFill/>
        </p:spPr>
        <p:txBody>
          <a:bodyPr wrap="square" rtlCol="0">
            <a:spAutoFit/>
          </a:bodyPr>
          <a:lstStyle/>
          <a:p>
            <a:r>
              <a:rPr lang="zh-CN" altLang="en-US" sz="7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     软件</a:t>
            </a:r>
          </a:p>
        </p:txBody>
      </p:sp>
      <p:sp>
        <p:nvSpPr>
          <p:cNvPr id="22" name="文本框 21">
            <a:extLst>
              <a:ext uri="{FF2B5EF4-FFF2-40B4-BE49-F238E27FC236}">
                <a16:creationId xmlns:a16="http://schemas.microsoft.com/office/drawing/2014/main" id="{35F3FB1D-FE5F-466B-AE1B-F0013B480590}"/>
              </a:ext>
            </a:extLst>
          </p:cNvPr>
          <p:cNvSpPr txBox="1"/>
          <p:nvPr/>
        </p:nvSpPr>
        <p:spPr>
          <a:xfrm>
            <a:off x="5158098" y="3429000"/>
            <a:ext cx="2281151" cy="584775"/>
          </a:xfrm>
          <a:prstGeom prst="rect">
            <a:avLst/>
          </a:prstGeom>
          <a:noFill/>
        </p:spPr>
        <p:txBody>
          <a:bodyPr wrap="square" rtlCol="0">
            <a:spAutoFit/>
          </a:bodyPr>
          <a:lstStyle/>
          <a:p>
            <a:r>
              <a:rPr lang="zh-CN" alt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工具：</a:t>
            </a:r>
            <a:r>
              <a:rPr lang="en-US" altLang="zh-CN"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ILA</a:t>
            </a:r>
          </a:p>
        </p:txBody>
      </p:sp>
      <p:sp>
        <p:nvSpPr>
          <p:cNvPr id="24" name="文本框 23">
            <a:extLst>
              <a:ext uri="{FF2B5EF4-FFF2-40B4-BE49-F238E27FC236}">
                <a16:creationId xmlns:a16="http://schemas.microsoft.com/office/drawing/2014/main" id="{072EB234-CF30-402F-B0F7-74AF1970BAFF}"/>
              </a:ext>
            </a:extLst>
          </p:cNvPr>
          <p:cNvSpPr txBox="1"/>
          <p:nvPr/>
        </p:nvSpPr>
        <p:spPr>
          <a:xfrm>
            <a:off x="5029395" y="4604820"/>
            <a:ext cx="5204297" cy="1077218"/>
          </a:xfrm>
          <a:prstGeom prst="rect">
            <a:avLst/>
          </a:prstGeom>
          <a:noFill/>
        </p:spPr>
        <p:txBody>
          <a:bodyPr wrap="square" rtlCol="0">
            <a:spAutoFit/>
          </a:bodyPr>
          <a:lstStyle/>
          <a:p>
            <a:r>
              <a:rPr lang="zh-CN" alt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定义触发条件，</a:t>
            </a:r>
            <a:endParaRPr lang="en-US" altLang="zh-CN"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endParaRPr>
          </a:p>
          <a:p>
            <a:r>
              <a:rPr lang="zh-CN" alt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抓取出现问题的地方</a:t>
            </a:r>
          </a:p>
        </p:txBody>
      </p:sp>
      <p:sp>
        <p:nvSpPr>
          <p:cNvPr id="26" name="文本框 25">
            <a:extLst>
              <a:ext uri="{FF2B5EF4-FFF2-40B4-BE49-F238E27FC236}">
                <a16:creationId xmlns:a16="http://schemas.microsoft.com/office/drawing/2014/main" id="{3955A846-B4EC-4653-AA81-E1636AC12D07}"/>
              </a:ext>
            </a:extLst>
          </p:cNvPr>
          <p:cNvSpPr txBox="1"/>
          <p:nvPr/>
        </p:nvSpPr>
        <p:spPr>
          <a:xfrm>
            <a:off x="4160520" y="3400735"/>
            <a:ext cx="5378584" cy="2062103"/>
          </a:xfrm>
          <a:prstGeom prst="rect">
            <a:avLst/>
          </a:prstGeom>
          <a:noFill/>
        </p:spPr>
        <p:txBody>
          <a:bodyPr wrap="square" rtlCol="0">
            <a:spAutoFit/>
          </a:bodyPr>
          <a:lstStyle/>
          <a:p>
            <a:r>
              <a:rPr lang="zh-CN" alt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转接桥的问题。</a:t>
            </a:r>
            <a:endParaRPr lang="en-US" altLang="zh-CN"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endParaRPr>
          </a:p>
          <a:p>
            <a:r>
              <a:rPr lang="zh-CN" alt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对于情况考虑不够周全，</a:t>
            </a:r>
            <a:endParaRPr lang="en-US" altLang="zh-CN"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endParaRPr>
          </a:p>
          <a:p>
            <a:r>
              <a:rPr lang="zh-CN" alt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刚好出现的导致错误的</a:t>
            </a:r>
            <a:endParaRPr lang="en-US" altLang="zh-CN"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endParaRPr>
          </a:p>
          <a:p>
            <a:r>
              <a:rPr lang="zh-CN" alt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这种情况以前不会触发</a:t>
            </a:r>
          </a:p>
        </p:txBody>
      </p:sp>
    </p:spTree>
    <p:extLst>
      <p:ext uri="{BB962C8B-B14F-4D97-AF65-F5344CB8AC3E}">
        <p14:creationId xmlns:p14="http://schemas.microsoft.com/office/powerpoint/2010/main" val="134631478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hidden"/>
                                      </p:to>
                                    </p:set>
                                  </p:childTnLst>
                                </p:cTn>
                              </p:par>
                              <p:par>
                                <p:cTn id="31" presetID="49" presetClass="path" presetSubtype="0" accel="50000" decel="50000" fill="hold" grpId="1" nodeType="withEffect">
                                  <p:stCondLst>
                                    <p:cond delay="0"/>
                                  </p:stCondLst>
                                  <p:childTnLst>
                                    <p:animMotion origin="layout" path="M -0.05781 -0.02824 L 0.19219 0.22176 " pathEditMode="relative" rAng="0" ptsTypes="AA">
                                      <p:cBhvr>
                                        <p:cTn id="32" dur="2000" fill="hold"/>
                                        <p:tgtEl>
                                          <p:spTgt spid="21"/>
                                        </p:tgtEl>
                                        <p:attrNameLst>
                                          <p:attrName>ppt_x</p:attrName>
                                          <p:attrName>ppt_y</p:attrName>
                                        </p:attrNameLst>
                                      </p:cBhvr>
                                      <p:rCtr x="12500" y="12500"/>
                                    </p:animMotion>
                                  </p:childTnLst>
                                </p:cTn>
                              </p:par>
                            </p:childTnLst>
                          </p:cTn>
                        </p:par>
                        <p:par>
                          <p:cTn id="33" fill="hold">
                            <p:stCondLst>
                              <p:cond delay="2000"/>
                            </p:stCondLst>
                            <p:childTnLst>
                              <p:par>
                                <p:cTn id="34" presetID="1" presetClass="exit" presetSubtype="0" fill="hold" grpId="2" nodeType="afterEffect">
                                  <p:stCondLst>
                                    <p:cond delay="0"/>
                                  </p:stCondLst>
                                  <p:childTnLst>
                                    <p:set>
                                      <p:cBhvr>
                                        <p:cTn id="35" dur="1" fill="hold">
                                          <p:stCondLst>
                                            <p:cond delay="0"/>
                                          </p:stCondLst>
                                        </p:cTn>
                                        <p:tgtEl>
                                          <p:spTgt spid="21"/>
                                        </p:tgtEl>
                                        <p:attrNameLst>
                                          <p:attrName>style.visibility</p:attrName>
                                        </p:attrNameLst>
                                      </p:cBhvr>
                                      <p:to>
                                        <p:strVal val="hidden"/>
                                      </p:to>
                                    </p:set>
                                  </p:childTnLst>
                                </p:cTn>
                              </p:par>
                            </p:childTnLst>
                          </p:cTn>
                        </p:par>
                        <p:par>
                          <p:cTn id="36" fill="hold">
                            <p:stCondLst>
                              <p:cond delay="2000"/>
                            </p:stCondLst>
                            <p:childTnLst>
                              <p:par>
                                <p:cTn id="37" presetID="1"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1" grpId="1"/>
      <p:bldP spid="21" grpId="2"/>
      <p:bldP spid="52" grpId="0"/>
      <p:bldP spid="52" grpId="1"/>
      <p:bldP spid="22" grpId="0"/>
      <p:bldP spid="22" grpId="1"/>
      <p:bldP spid="24" grpId="0"/>
      <p:bldP spid="24" grpId="1"/>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859529" y="-583908"/>
            <a:ext cx="1800000" cy="4860868"/>
          </a:xfrm>
          <a:custGeom>
            <a:avLst/>
            <a:gdLst>
              <a:gd name="connsiteX0" fmla="*/ 0 w 1800000"/>
              <a:gd name="connsiteY0" fmla="*/ 0 h 4860868"/>
              <a:gd name="connsiteX1" fmla="*/ 1800000 w 1800000"/>
              <a:gd name="connsiteY1" fmla="*/ 0 h 4860868"/>
              <a:gd name="connsiteX2" fmla="*/ 1800000 w 1800000"/>
              <a:gd name="connsiteY2" fmla="*/ 3960868 h 4860868"/>
              <a:gd name="connsiteX3" fmla="*/ 1800000 w 1800000"/>
              <a:gd name="connsiteY3" fmla="*/ 4009491 h 4860868"/>
              <a:gd name="connsiteX4" fmla="*/ 1797545 w 1800000"/>
              <a:gd name="connsiteY4" fmla="*/ 4009491 h 4860868"/>
              <a:gd name="connsiteX5" fmla="*/ 1795354 w 1800000"/>
              <a:gd name="connsiteY5" fmla="*/ 4052888 h 4860868"/>
              <a:gd name="connsiteX6" fmla="*/ 900000 w 1800000"/>
              <a:gd name="connsiteY6" fmla="*/ 4860868 h 4860868"/>
              <a:gd name="connsiteX7" fmla="*/ 4647 w 1800000"/>
              <a:gd name="connsiteY7" fmla="*/ 4052888 h 4860868"/>
              <a:gd name="connsiteX8" fmla="*/ 2455 w 1800000"/>
              <a:gd name="connsiteY8" fmla="*/ 4009491 h 4860868"/>
              <a:gd name="connsiteX9" fmla="*/ 0 w 1800000"/>
              <a:gd name="connsiteY9" fmla="*/ 4009491 h 4860868"/>
              <a:gd name="connsiteX10" fmla="*/ 0 w 1800000"/>
              <a:gd name="connsiteY10" fmla="*/ 3960868 h 486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4860868">
                <a:moveTo>
                  <a:pt x="0" y="0"/>
                </a:moveTo>
                <a:lnTo>
                  <a:pt x="1800000" y="0"/>
                </a:lnTo>
                <a:lnTo>
                  <a:pt x="1800000" y="3960868"/>
                </a:lnTo>
                <a:lnTo>
                  <a:pt x="1800000" y="4009491"/>
                </a:lnTo>
                <a:lnTo>
                  <a:pt x="1797545" y="4009491"/>
                </a:lnTo>
                <a:lnTo>
                  <a:pt x="1795354" y="4052888"/>
                </a:lnTo>
                <a:cubicBezTo>
                  <a:pt x="1749265" y="4506718"/>
                  <a:pt x="1365990" y="4860868"/>
                  <a:pt x="900000" y="4860868"/>
                </a:cubicBezTo>
                <a:cubicBezTo>
                  <a:pt x="434010" y="4860868"/>
                  <a:pt x="50736" y="4506718"/>
                  <a:pt x="4647" y="4052888"/>
                </a:cubicBezTo>
                <a:lnTo>
                  <a:pt x="2455" y="4009491"/>
                </a:lnTo>
                <a:lnTo>
                  <a:pt x="0" y="4009491"/>
                </a:lnTo>
                <a:lnTo>
                  <a:pt x="0" y="3960868"/>
                </a:lnTo>
                <a:close/>
              </a:path>
            </a:pathLst>
          </a:custGeom>
          <a:gradFill flip="none" rotWithShape="1">
            <a:gsLst>
              <a:gs pos="0">
                <a:srgbClr val="1371BF"/>
              </a:gs>
              <a:gs pos="60000">
                <a:srgbClr val="92D050"/>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文本框 13"/>
          <p:cNvSpPr txBox="1"/>
          <p:nvPr/>
        </p:nvSpPr>
        <p:spPr>
          <a:xfrm>
            <a:off x="3916423" y="2935837"/>
            <a:ext cx="6915699" cy="1107996"/>
          </a:xfrm>
          <a:prstGeom prst="rect">
            <a:avLst/>
          </a:prstGeom>
          <a:noFill/>
        </p:spPr>
        <p:txBody>
          <a:bodyPr wrap="square" rtlCol="0">
            <a:spAutoFit/>
          </a:bodyPr>
          <a:lstStyle/>
          <a:p>
            <a:pPr algn="dist"/>
            <a:r>
              <a:rPr lang="zh-CN" altLang="en-US" sz="6600" dirty="0">
                <a:solidFill>
                  <a:srgbClr val="1B77B8"/>
                </a:solidFill>
                <a:latin typeface="方正兰亭粗黑简体" panose="02000000000000000000" pitchFamily="2" charset="-122"/>
                <a:ea typeface="方正兰亭粗黑简体" panose="02000000000000000000" pitchFamily="2" charset="-122"/>
              </a:rPr>
              <a:t>系统的展望</a:t>
            </a:r>
          </a:p>
        </p:txBody>
      </p:sp>
      <p:sp>
        <p:nvSpPr>
          <p:cNvPr id="13" name="文本框 12"/>
          <p:cNvSpPr txBox="1"/>
          <p:nvPr/>
        </p:nvSpPr>
        <p:spPr>
          <a:xfrm>
            <a:off x="2239254" y="2136648"/>
            <a:ext cx="1009934" cy="2215991"/>
          </a:xfrm>
          <a:prstGeom prst="rect">
            <a:avLst/>
          </a:prstGeom>
          <a:noFill/>
        </p:spPr>
        <p:txBody>
          <a:bodyPr wrap="square" rtlCol="0">
            <a:spAutoFit/>
          </a:bodyPr>
          <a:lstStyle/>
          <a:p>
            <a:r>
              <a:rPr lang="en-US" altLang="zh-CN" sz="13800" dirty="0">
                <a:solidFill>
                  <a:schemeClr val="bg1"/>
                </a:solidFill>
                <a:latin typeface="Impact" pitchFamily="34" charset="0"/>
              </a:rPr>
              <a:t>4</a:t>
            </a:r>
            <a:endParaRPr lang="zh-CN" altLang="en-US" sz="13800" dirty="0">
              <a:solidFill>
                <a:schemeClr val="bg1"/>
              </a:solidFill>
              <a:latin typeface="Impact" pitchFamily="34" charset="0"/>
            </a:endParaRPr>
          </a:p>
        </p:txBody>
      </p:sp>
      <p:sp>
        <p:nvSpPr>
          <p:cNvPr id="3" name="灯片编号占位符 2">
            <a:extLst>
              <a:ext uri="{FF2B5EF4-FFF2-40B4-BE49-F238E27FC236}">
                <a16:creationId xmlns:a16="http://schemas.microsoft.com/office/drawing/2014/main" id="{CED0D878-0169-4110-A09E-EB4EF42C536A}"/>
              </a:ext>
            </a:extLst>
          </p:cNvPr>
          <p:cNvSpPr>
            <a:spLocks noGrp="1"/>
          </p:cNvSpPr>
          <p:nvPr>
            <p:ph type="sldNum" sz="quarter" idx="12"/>
          </p:nvPr>
        </p:nvSpPr>
        <p:spPr/>
        <p:txBody>
          <a:bodyPr/>
          <a:lstStyle/>
          <a:p>
            <a:fld id="{2C90F7C8-8E08-485A-BC22-B2FB1F2F2576}" type="slidenum">
              <a:rPr lang="zh-CN" altLang="en-US" sz="2000"/>
              <a:pPr/>
              <a:t>14</a:t>
            </a:fld>
            <a:endParaRPr lang="zh-CN" altLang="en-US" sz="2000" dirty="0"/>
          </a:p>
        </p:txBody>
      </p:sp>
    </p:spTree>
    <p:extLst>
      <p:ext uri="{BB962C8B-B14F-4D97-AF65-F5344CB8AC3E}">
        <p14:creationId xmlns:p14="http://schemas.microsoft.com/office/powerpoint/2010/main" val="1272426661"/>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80DC5C7F-6322-4D85-8EB5-0DAA69854D31}"/>
              </a:ext>
            </a:extLst>
          </p:cNvPr>
          <p:cNvGrpSpPr/>
          <p:nvPr/>
        </p:nvGrpSpPr>
        <p:grpSpPr>
          <a:xfrm>
            <a:off x="2375877" y="-226014"/>
            <a:ext cx="7440246" cy="1226202"/>
            <a:chOff x="2460171" y="-14999"/>
            <a:chExt cx="7271658" cy="1226202"/>
          </a:xfrm>
        </p:grpSpPr>
        <p:sp>
          <p:nvSpPr>
            <p:cNvPr id="37" name="TextBox 16">
              <a:extLst>
                <a:ext uri="{FF2B5EF4-FFF2-40B4-BE49-F238E27FC236}">
                  <a16:creationId xmlns:a16="http://schemas.microsoft.com/office/drawing/2014/main" id="{D2222F00-65D0-4A5D-84B2-C9EA8FB458BA}"/>
                </a:ext>
              </a:extLst>
            </p:cNvPr>
            <p:cNvSpPr txBox="1"/>
            <p:nvPr/>
          </p:nvSpPr>
          <p:spPr>
            <a:xfrm>
              <a:off x="2460171" y="477698"/>
              <a:ext cx="7271658" cy="584775"/>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可改进的部分</a:t>
              </a:r>
            </a:p>
          </p:txBody>
        </p:sp>
        <p:grpSp>
          <p:nvGrpSpPr>
            <p:cNvPr id="38" name="组合 37">
              <a:extLst>
                <a:ext uri="{FF2B5EF4-FFF2-40B4-BE49-F238E27FC236}">
                  <a16:creationId xmlns:a16="http://schemas.microsoft.com/office/drawing/2014/main" id="{E7CCB8EC-DF7D-4F78-A811-AB65FB1E3B5A}"/>
                </a:ext>
              </a:extLst>
            </p:cNvPr>
            <p:cNvGrpSpPr/>
            <p:nvPr/>
          </p:nvGrpSpPr>
          <p:grpSpPr>
            <a:xfrm>
              <a:off x="5521377" y="1143746"/>
              <a:ext cx="1149246" cy="67457"/>
              <a:chOff x="1025981" y="851986"/>
              <a:chExt cx="1149246" cy="67457"/>
            </a:xfrm>
            <a:gradFill>
              <a:gsLst>
                <a:gs pos="0">
                  <a:srgbClr val="1371BF"/>
                </a:gs>
                <a:gs pos="100000">
                  <a:srgbClr val="6649A1"/>
                </a:gs>
              </a:gsLst>
              <a:lin ang="5400000" scaled="1"/>
            </a:gradFill>
          </p:grpSpPr>
          <p:sp>
            <p:nvSpPr>
              <p:cNvPr id="44" name="椭圆 43">
                <a:extLst>
                  <a:ext uri="{FF2B5EF4-FFF2-40B4-BE49-F238E27FC236}">
                    <a16:creationId xmlns:a16="http://schemas.microsoft.com/office/drawing/2014/main" id="{C9B17846-FA01-4360-8A68-660D1FD05CF0}"/>
                  </a:ext>
                </a:extLst>
              </p:cNvPr>
              <p:cNvSpPr/>
              <p:nvPr/>
            </p:nvSpPr>
            <p:spPr>
              <a:xfrm>
                <a:off x="1025981"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5" name="椭圆 44">
                <a:extLst>
                  <a:ext uri="{FF2B5EF4-FFF2-40B4-BE49-F238E27FC236}">
                    <a16:creationId xmlns:a16="http://schemas.microsoft.com/office/drawing/2014/main" id="{FEC809FB-93A5-429E-A676-3237F9F076F2}"/>
                  </a:ext>
                </a:extLst>
              </p:cNvPr>
              <p:cNvSpPr/>
              <p:nvPr/>
            </p:nvSpPr>
            <p:spPr>
              <a:xfrm>
                <a:off x="1180522"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6" name="椭圆 45">
                <a:extLst>
                  <a:ext uri="{FF2B5EF4-FFF2-40B4-BE49-F238E27FC236}">
                    <a16:creationId xmlns:a16="http://schemas.microsoft.com/office/drawing/2014/main" id="{6FA47BC7-A620-4ACF-9665-5425F9F2F251}"/>
                  </a:ext>
                </a:extLst>
              </p:cNvPr>
              <p:cNvSpPr/>
              <p:nvPr/>
            </p:nvSpPr>
            <p:spPr>
              <a:xfrm>
                <a:off x="1335063"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椭圆 46">
                <a:extLst>
                  <a:ext uri="{FF2B5EF4-FFF2-40B4-BE49-F238E27FC236}">
                    <a16:creationId xmlns:a16="http://schemas.microsoft.com/office/drawing/2014/main" id="{3F426C85-9E46-4D0B-AD63-0F52197DBF05}"/>
                  </a:ext>
                </a:extLst>
              </p:cNvPr>
              <p:cNvSpPr/>
              <p:nvPr/>
            </p:nvSpPr>
            <p:spPr>
              <a:xfrm>
                <a:off x="1489604"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8" name="椭圆 47">
                <a:extLst>
                  <a:ext uri="{FF2B5EF4-FFF2-40B4-BE49-F238E27FC236}">
                    <a16:creationId xmlns:a16="http://schemas.microsoft.com/office/drawing/2014/main" id="{B47C7074-E2C8-4417-8B0D-207A2E0B3BD9}"/>
                  </a:ext>
                </a:extLst>
              </p:cNvPr>
              <p:cNvSpPr/>
              <p:nvPr/>
            </p:nvSpPr>
            <p:spPr>
              <a:xfrm>
                <a:off x="1644145"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9" name="椭圆 48">
                <a:extLst>
                  <a:ext uri="{FF2B5EF4-FFF2-40B4-BE49-F238E27FC236}">
                    <a16:creationId xmlns:a16="http://schemas.microsoft.com/office/drawing/2014/main" id="{1E441F9E-A70C-4544-AF4C-B820631EB917}"/>
                  </a:ext>
                </a:extLst>
              </p:cNvPr>
              <p:cNvSpPr/>
              <p:nvPr/>
            </p:nvSpPr>
            <p:spPr>
              <a:xfrm>
                <a:off x="1798686"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0" name="椭圆 49">
                <a:extLst>
                  <a:ext uri="{FF2B5EF4-FFF2-40B4-BE49-F238E27FC236}">
                    <a16:creationId xmlns:a16="http://schemas.microsoft.com/office/drawing/2014/main" id="{26B7132C-A62A-449E-8636-6F7BFE090C56}"/>
                  </a:ext>
                </a:extLst>
              </p:cNvPr>
              <p:cNvSpPr/>
              <p:nvPr/>
            </p:nvSpPr>
            <p:spPr>
              <a:xfrm>
                <a:off x="1953227"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椭圆 50">
                <a:extLst>
                  <a:ext uri="{FF2B5EF4-FFF2-40B4-BE49-F238E27FC236}">
                    <a16:creationId xmlns:a16="http://schemas.microsoft.com/office/drawing/2014/main" id="{1BA00091-5C87-464E-A5AC-A650774F0996}"/>
                  </a:ext>
                </a:extLst>
              </p:cNvPr>
              <p:cNvSpPr/>
              <p:nvPr/>
            </p:nvSpPr>
            <p:spPr>
              <a:xfrm>
                <a:off x="2107770"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9" name="组合 38">
              <a:extLst>
                <a:ext uri="{FF2B5EF4-FFF2-40B4-BE49-F238E27FC236}">
                  <a16:creationId xmlns:a16="http://schemas.microsoft.com/office/drawing/2014/main" id="{147542D1-7802-4A7E-8A23-36BD235EE375}"/>
                </a:ext>
              </a:extLst>
            </p:cNvPr>
            <p:cNvGrpSpPr/>
            <p:nvPr/>
          </p:nvGrpSpPr>
          <p:grpSpPr>
            <a:xfrm rot="5400000">
              <a:off x="5959094" y="-7244"/>
              <a:ext cx="273813" cy="258304"/>
              <a:chOff x="395086" y="404595"/>
              <a:chExt cx="331755" cy="312964"/>
            </a:xfrm>
            <a:gradFill>
              <a:gsLst>
                <a:gs pos="0">
                  <a:srgbClr val="1371BF"/>
                </a:gs>
                <a:gs pos="100000">
                  <a:srgbClr val="6649A1"/>
                </a:gs>
              </a:gsLst>
              <a:lin ang="5400000" scaled="1"/>
            </a:gradFill>
          </p:grpSpPr>
          <p:cxnSp>
            <p:nvCxnSpPr>
              <p:cNvPr id="40" name="直接连接符 39">
                <a:extLst>
                  <a:ext uri="{FF2B5EF4-FFF2-40B4-BE49-F238E27FC236}">
                    <a16:creationId xmlns:a16="http://schemas.microsoft.com/office/drawing/2014/main" id="{36E78AAC-EC76-4B79-A735-6D319153FDF2}"/>
                  </a:ext>
                </a:extLst>
              </p:cNvPr>
              <p:cNvCxnSpPr/>
              <p:nvPr/>
            </p:nvCxnSpPr>
            <p:spPr>
              <a:xfrm>
                <a:off x="395086" y="404595"/>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EC9AA0D5-EE37-44E6-89D6-687FD7EF5EEE}"/>
                  </a:ext>
                </a:extLst>
              </p:cNvPr>
              <p:cNvCxnSpPr/>
              <p:nvPr/>
            </p:nvCxnSpPr>
            <p:spPr>
              <a:xfrm>
                <a:off x="395086" y="508916"/>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3444C16A-7705-4154-AB87-CB2DF8E778A1}"/>
                  </a:ext>
                </a:extLst>
              </p:cNvPr>
              <p:cNvCxnSpPr/>
              <p:nvPr/>
            </p:nvCxnSpPr>
            <p:spPr>
              <a:xfrm>
                <a:off x="395086" y="613237"/>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14CA2A77-70E6-4BEA-9436-FCF1012B42FA}"/>
                  </a:ext>
                </a:extLst>
              </p:cNvPr>
              <p:cNvCxnSpPr/>
              <p:nvPr/>
            </p:nvCxnSpPr>
            <p:spPr>
              <a:xfrm>
                <a:off x="395086" y="717559"/>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grpSp>
      </p:grpSp>
      <p:sp>
        <p:nvSpPr>
          <p:cNvPr id="19" name="灯片编号占位符 18">
            <a:extLst>
              <a:ext uri="{FF2B5EF4-FFF2-40B4-BE49-F238E27FC236}">
                <a16:creationId xmlns:a16="http://schemas.microsoft.com/office/drawing/2014/main" id="{23010D68-D3B6-43A3-BA34-A8DAB3D525C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90F7C8-8E08-485A-BC22-B2FB1F2F2576}" type="slidenum">
              <a:rPr lang="zh-CN" altLang="en-US" sz="2000"/>
              <a:pPr marL="0" marR="0" lvl="0" indent="0" algn="r" defTabSz="914400" rtl="0" eaLnBrk="1" fontAlgn="auto" latinLnBrk="0" hangingPunct="1">
                <a:lnSpc>
                  <a:spcPct val="100000"/>
                </a:lnSpc>
                <a:spcBef>
                  <a:spcPts val="0"/>
                </a:spcBef>
                <a:spcAft>
                  <a:spcPts val="0"/>
                </a:spcAft>
                <a:buClrTx/>
                <a:buSzTx/>
                <a:buFontTx/>
                <a:buNone/>
                <a:tabLst/>
                <a:defRPr/>
              </a:pPr>
              <a:t>15</a:t>
            </a:fld>
            <a:endParaRPr lang="zh-CN" altLang="en-US" sz="2000" dirty="0"/>
          </a:p>
        </p:txBody>
      </p:sp>
      <p:sp>
        <p:nvSpPr>
          <p:cNvPr id="2" name="文本框 1">
            <a:extLst>
              <a:ext uri="{FF2B5EF4-FFF2-40B4-BE49-F238E27FC236}">
                <a16:creationId xmlns:a16="http://schemas.microsoft.com/office/drawing/2014/main" id="{F018A31F-1600-4E41-8979-EBE55E3791E4}"/>
              </a:ext>
            </a:extLst>
          </p:cNvPr>
          <p:cNvSpPr txBox="1"/>
          <p:nvPr/>
        </p:nvSpPr>
        <p:spPr>
          <a:xfrm>
            <a:off x="2123489" y="1777041"/>
            <a:ext cx="8350370" cy="1077218"/>
          </a:xfrm>
          <a:prstGeom prst="rect">
            <a:avLst/>
          </a:prstGeom>
          <a:noFill/>
        </p:spPr>
        <p:txBody>
          <a:bodyPr wrap="square" rtlCol="0">
            <a:spAutoFit/>
          </a:bodyPr>
          <a:lstStyle/>
          <a:p>
            <a:pPr marL="342900" indent="-342900">
              <a:buAutoNum type="arabicPeriod"/>
            </a:pPr>
            <a:r>
              <a:rPr lang="zh-CN" alt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 流水线某阶段逻辑过多，关键路径长，</a:t>
            </a:r>
            <a:endParaRPr lang="en-US" altLang="zh-CN"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endParaRPr>
          </a:p>
          <a:p>
            <a:r>
              <a:rPr lang="en-US" altLang="zh-CN"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    </a:t>
            </a:r>
            <a:r>
              <a:rPr lang="zh-CN" alt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主频难以提升</a:t>
            </a:r>
            <a:endParaRPr lang="en-US" altLang="zh-CN"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endParaRPr>
          </a:p>
        </p:txBody>
      </p:sp>
      <p:sp>
        <p:nvSpPr>
          <p:cNvPr id="3" name="文本框 2">
            <a:extLst>
              <a:ext uri="{FF2B5EF4-FFF2-40B4-BE49-F238E27FC236}">
                <a16:creationId xmlns:a16="http://schemas.microsoft.com/office/drawing/2014/main" id="{D97A2F05-5BD8-4E7E-A4D1-704E4BDA8FC6}"/>
              </a:ext>
            </a:extLst>
          </p:cNvPr>
          <p:cNvSpPr txBox="1"/>
          <p:nvPr/>
        </p:nvSpPr>
        <p:spPr>
          <a:xfrm>
            <a:off x="2004109" y="3549891"/>
            <a:ext cx="9290649" cy="1077218"/>
          </a:xfrm>
          <a:prstGeom prst="rect">
            <a:avLst/>
          </a:prstGeom>
          <a:noFill/>
        </p:spPr>
        <p:txBody>
          <a:bodyPr wrap="square" rtlCol="0">
            <a:spAutoFit/>
          </a:bodyPr>
          <a:lstStyle/>
          <a:p>
            <a:r>
              <a:rPr lang="zh-CN" alt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 </a:t>
            </a:r>
            <a:r>
              <a:rPr lang="en-US" altLang="zh-CN"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2. </a:t>
            </a:r>
            <a:r>
              <a:rPr lang="zh-CN" alt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指令和数据访存周期长，流水线需要阻塞等待</a:t>
            </a:r>
          </a:p>
          <a:p>
            <a:endParaRPr lang="zh-CN" alt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20630960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859529" y="-583908"/>
            <a:ext cx="1800000" cy="4860868"/>
          </a:xfrm>
          <a:custGeom>
            <a:avLst/>
            <a:gdLst>
              <a:gd name="connsiteX0" fmla="*/ 0 w 1800000"/>
              <a:gd name="connsiteY0" fmla="*/ 0 h 4860868"/>
              <a:gd name="connsiteX1" fmla="*/ 1800000 w 1800000"/>
              <a:gd name="connsiteY1" fmla="*/ 0 h 4860868"/>
              <a:gd name="connsiteX2" fmla="*/ 1800000 w 1800000"/>
              <a:gd name="connsiteY2" fmla="*/ 3960868 h 4860868"/>
              <a:gd name="connsiteX3" fmla="*/ 1800000 w 1800000"/>
              <a:gd name="connsiteY3" fmla="*/ 4009491 h 4860868"/>
              <a:gd name="connsiteX4" fmla="*/ 1797545 w 1800000"/>
              <a:gd name="connsiteY4" fmla="*/ 4009491 h 4860868"/>
              <a:gd name="connsiteX5" fmla="*/ 1795354 w 1800000"/>
              <a:gd name="connsiteY5" fmla="*/ 4052888 h 4860868"/>
              <a:gd name="connsiteX6" fmla="*/ 900000 w 1800000"/>
              <a:gd name="connsiteY6" fmla="*/ 4860868 h 4860868"/>
              <a:gd name="connsiteX7" fmla="*/ 4647 w 1800000"/>
              <a:gd name="connsiteY7" fmla="*/ 4052888 h 4860868"/>
              <a:gd name="connsiteX8" fmla="*/ 2455 w 1800000"/>
              <a:gd name="connsiteY8" fmla="*/ 4009491 h 4860868"/>
              <a:gd name="connsiteX9" fmla="*/ 0 w 1800000"/>
              <a:gd name="connsiteY9" fmla="*/ 4009491 h 4860868"/>
              <a:gd name="connsiteX10" fmla="*/ 0 w 1800000"/>
              <a:gd name="connsiteY10" fmla="*/ 3960868 h 486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4860868">
                <a:moveTo>
                  <a:pt x="0" y="0"/>
                </a:moveTo>
                <a:lnTo>
                  <a:pt x="1800000" y="0"/>
                </a:lnTo>
                <a:lnTo>
                  <a:pt x="1800000" y="3960868"/>
                </a:lnTo>
                <a:lnTo>
                  <a:pt x="1800000" y="4009491"/>
                </a:lnTo>
                <a:lnTo>
                  <a:pt x="1797545" y="4009491"/>
                </a:lnTo>
                <a:lnTo>
                  <a:pt x="1795354" y="4052888"/>
                </a:lnTo>
                <a:cubicBezTo>
                  <a:pt x="1749265" y="4506718"/>
                  <a:pt x="1365990" y="4860868"/>
                  <a:pt x="900000" y="4860868"/>
                </a:cubicBezTo>
                <a:cubicBezTo>
                  <a:pt x="434010" y="4860868"/>
                  <a:pt x="50736" y="4506718"/>
                  <a:pt x="4647" y="4052888"/>
                </a:cubicBezTo>
                <a:lnTo>
                  <a:pt x="2455" y="4009491"/>
                </a:lnTo>
                <a:lnTo>
                  <a:pt x="0" y="4009491"/>
                </a:lnTo>
                <a:lnTo>
                  <a:pt x="0" y="3960868"/>
                </a:lnTo>
                <a:close/>
              </a:path>
            </a:pathLst>
          </a:custGeom>
          <a:gradFill flip="none" rotWithShape="1">
            <a:gsLst>
              <a:gs pos="0">
                <a:srgbClr val="1371BF"/>
              </a:gs>
              <a:gs pos="60000">
                <a:srgbClr val="92D050"/>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文本框 13"/>
          <p:cNvSpPr txBox="1"/>
          <p:nvPr/>
        </p:nvSpPr>
        <p:spPr>
          <a:xfrm>
            <a:off x="3916423" y="2935837"/>
            <a:ext cx="6915699" cy="110799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600" b="0" i="0" u="none" strike="noStrike" kern="1200" cap="none" spc="0" normalizeH="0" baseline="0" noProof="0" dirty="0">
                <a:ln>
                  <a:noFill/>
                </a:ln>
                <a:solidFill>
                  <a:srgbClr val="1B77B8"/>
                </a:solidFill>
                <a:effectLst/>
                <a:uLnTx/>
                <a:uFillTx/>
                <a:latin typeface="方正兰亭粗黑简体" panose="02000000000000000000" pitchFamily="2" charset="-122"/>
                <a:ea typeface="方正兰亭粗黑简体" panose="02000000000000000000" pitchFamily="2" charset="-122"/>
                <a:cs typeface="+mn-cs"/>
              </a:rPr>
              <a:t>系统</a:t>
            </a:r>
            <a:r>
              <a:rPr lang="zh-CN" altLang="en-US" sz="6600">
                <a:solidFill>
                  <a:srgbClr val="1B77B8"/>
                </a:solidFill>
                <a:latin typeface="方正兰亭粗黑简体" panose="02000000000000000000" pitchFamily="2" charset="-122"/>
                <a:ea typeface="方正兰亭粗黑简体" panose="02000000000000000000" pitchFamily="2" charset="-122"/>
              </a:rPr>
              <a:t>展示</a:t>
            </a:r>
            <a:endParaRPr kumimoji="0" lang="zh-CN" altLang="en-US" sz="6600" b="0" i="0" u="none" strike="noStrike" kern="1200" cap="none" spc="0" normalizeH="0" baseline="0" noProof="0" dirty="0">
              <a:ln>
                <a:noFill/>
              </a:ln>
              <a:solidFill>
                <a:srgbClr val="1B77B8"/>
              </a:solidFill>
              <a:effectLst/>
              <a:uLnTx/>
              <a:uFillTx/>
              <a:latin typeface="方正兰亭粗黑简体" panose="02000000000000000000" pitchFamily="2" charset="-122"/>
              <a:ea typeface="方正兰亭粗黑简体" panose="02000000000000000000" pitchFamily="2" charset="-122"/>
              <a:cs typeface="+mn-cs"/>
            </a:endParaRPr>
          </a:p>
        </p:txBody>
      </p:sp>
      <p:sp>
        <p:nvSpPr>
          <p:cNvPr id="13" name="文本框 12"/>
          <p:cNvSpPr txBox="1"/>
          <p:nvPr/>
        </p:nvSpPr>
        <p:spPr>
          <a:xfrm>
            <a:off x="2239254" y="2136648"/>
            <a:ext cx="1009934" cy="221599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3800" b="0" i="0" u="none" strike="noStrike" kern="1200" cap="none" spc="0" normalizeH="0" baseline="0" noProof="0" dirty="0">
                <a:ln>
                  <a:noFill/>
                </a:ln>
                <a:solidFill>
                  <a:prstClr val="white"/>
                </a:solidFill>
                <a:effectLst/>
                <a:uLnTx/>
                <a:uFillTx/>
                <a:latin typeface="Impact" pitchFamily="34" charset="0"/>
                <a:ea typeface="宋体" panose="02010600030101010101" pitchFamily="2" charset="-122"/>
                <a:cs typeface="+mn-cs"/>
              </a:rPr>
              <a:t>A</a:t>
            </a:r>
            <a:endParaRPr kumimoji="0" lang="zh-CN" altLang="en-US" sz="13800" b="0" i="0" u="none" strike="noStrike" kern="1200" cap="none" spc="0" normalizeH="0" baseline="0" noProof="0" dirty="0">
              <a:ln>
                <a:noFill/>
              </a:ln>
              <a:solidFill>
                <a:prstClr val="white"/>
              </a:solidFill>
              <a:effectLst/>
              <a:uLnTx/>
              <a:uFillTx/>
              <a:latin typeface="Impact" pitchFamily="34" charset="0"/>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CED0D878-0169-4110-A09E-EB4EF42C536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90F7C8-8E08-485A-BC22-B2FB1F2F2576}" type="slidenum">
              <a:rPr kumimoji="0" lang="zh-CN" altLang="en-US" sz="20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20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61495858"/>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圆角矩形 5"/>
          <p:cNvSpPr/>
          <p:nvPr/>
        </p:nvSpPr>
        <p:spPr>
          <a:xfrm>
            <a:off x="1995058" y="4100069"/>
            <a:ext cx="8076042" cy="1057554"/>
          </a:xfrm>
          <a:prstGeom prst="roundRect">
            <a:avLst>
              <a:gd name="adj" fmla="val 50000"/>
            </a:avLst>
          </a:prstGeom>
          <a:gradFill>
            <a:gsLst>
              <a:gs pos="0">
                <a:srgbClr val="92D050"/>
              </a:gs>
              <a:gs pos="100000">
                <a:srgbClr val="6649A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solidFill>
                  <a:schemeClr val="bg1"/>
                </a:solidFill>
                <a:latin typeface="造字工房悦黑体验版纤细体" pitchFamily="50" charset="-122"/>
                <a:ea typeface="造字工房悦黑体验版纤细体" pitchFamily="50" charset="-122"/>
              </a:rPr>
              <a:t>谢谢聆听</a:t>
            </a:r>
          </a:p>
        </p:txBody>
      </p:sp>
      <p:grpSp>
        <p:nvGrpSpPr>
          <p:cNvPr id="2" name="组合 1"/>
          <p:cNvGrpSpPr/>
          <p:nvPr/>
        </p:nvGrpSpPr>
        <p:grpSpPr>
          <a:xfrm>
            <a:off x="3310697" y="1435024"/>
            <a:ext cx="5480082" cy="1373746"/>
            <a:chOff x="1952970" y="2073543"/>
            <a:chExt cx="7781484" cy="1950660"/>
          </a:xfrm>
        </p:grpSpPr>
        <p:sp>
          <p:nvSpPr>
            <p:cNvPr id="17" name="流程图: 终止 16"/>
            <p:cNvSpPr/>
            <p:nvPr/>
          </p:nvSpPr>
          <p:spPr>
            <a:xfrm rot="19090582">
              <a:off x="1952970" y="2347396"/>
              <a:ext cx="2394745" cy="714222"/>
            </a:xfrm>
            <a:prstGeom prst="flowChartTerminator">
              <a:avLst/>
            </a:prstGeom>
            <a:gradFill>
              <a:gsLst>
                <a:gs pos="0">
                  <a:srgbClr val="1371BF"/>
                </a:gs>
                <a:gs pos="57000">
                  <a:srgbClr val="6649A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1371BF"/>
                    </a:gs>
                    <a:gs pos="60000">
                      <a:srgbClr val="6649A1"/>
                    </a:gs>
                  </a:gsLst>
                  <a:lin ang="3000000" scaled="0"/>
                </a:gradFill>
              </a:endParaRPr>
            </a:p>
          </p:txBody>
        </p:sp>
        <p:sp>
          <p:nvSpPr>
            <p:cNvPr id="18" name="流程图: 终止 17"/>
            <p:cNvSpPr/>
            <p:nvPr/>
          </p:nvSpPr>
          <p:spPr>
            <a:xfrm rot="19090582">
              <a:off x="2226754" y="2290551"/>
              <a:ext cx="3814896" cy="1137775"/>
            </a:xfrm>
            <a:prstGeom prst="flowChartTerminator">
              <a:avLst/>
            </a:prstGeom>
            <a:gradFill>
              <a:gsLst>
                <a:gs pos="0">
                  <a:srgbClr val="1371BF"/>
                </a:gs>
                <a:gs pos="100000">
                  <a:srgbClr val="6649A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1371BF"/>
                    </a:gs>
                    <a:gs pos="60000">
                      <a:srgbClr val="6649A1"/>
                    </a:gs>
                  </a:gsLst>
                  <a:lin ang="3000000" scaled="0"/>
                </a:gradFill>
              </a:endParaRPr>
            </a:p>
          </p:txBody>
        </p:sp>
        <p:sp>
          <p:nvSpPr>
            <p:cNvPr id="19" name="流程图: 终止 18"/>
            <p:cNvSpPr/>
            <p:nvPr/>
          </p:nvSpPr>
          <p:spPr>
            <a:xfrm rot="19090582">
              <a:off x="3292078" y="2073543"/>
              <a:ext cx="3814896" cy="1137775"/>
            </a:xfrm>
            <a:prstGeom prst="flowChartTerminator">
              <a:avLst/>
            </a:prstGeom>
            <a:gradFill>
              <a:gsLst>
                <a:gs pos="0">
                  <a:srgbClr val="1371BF"/>
                </a:gs>
                <a:gs pos="57000">
                  <a:srgbClr val="63B1EF"/>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1371BF"/>
                    </a:gs>
                    <a:gs pos="60000">
                      <a:srgbClr val="6649A1"/>
                    </a:gs>
                  </a:gsLst>
                  <a:lin ang="3000000" scaled="0"/>
                </a:gradFill>
              </a:endParaRPr>
            </a:p>
          </p:txBody>
        </p:sp>
        <p:sp>
          <p:nvSpPr>
            <p:cNvPr id="20" name="流程图: 终止 19"/>
            <p:cNvSpPr/>
            <p:nvPr/>
          </p:nvSpPr>
          <p:spPr>
            <a:xfrm rot="19090582">
              <a:off x="3911189" y="2886428"/>
              <a:ext cx="3814896" cy="1137775"/>
            </a:xfrm>
            <a:prstGeom prst="flowChartTerminator">
              <a:avLst/>
            </a:prstGeom>
            <a:gradFill>
              <a:gsLst>
                <a:gs pos="0">
                  <a:srgbClr val="1371BF"/>
                </a:gs>
                <a:gs pos="57000">
                  <a:srgbClr val="6649A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1371BF"/>
                    </a:gs>
                    <a:gs pos="60000">
                      <a:srgbClr val="6649A1"/>
                    </a:gs>
                  </a:gsLst>
                  <a:lin ang="3000000" scaled="0"/>
                </a:gradFill>
              </a:endParaRPr>
            </a:p>
          </p:txBody>
        </p:sp>
        <p:sp>
          <p:nvSpPr>
            <p:cNvPr id="21" name="流程图: 终止 20"/>
            <p:cNvSpPr/>
            <p:nvPr/>
          </p:nvSpPr>
          <p:spPr>
            <a:xfrm rot="8100000">
              <a:off x="6874170" y="3028782"/>
              <a:ext cx="2860284" cy="853066"/>
            </a:xfrm>
            <a:prstGeom prst="flowChartTerminator">
              <a:avLst/>
            </a:prstGeom>
            <a:gradFill>
              <a:gsLst>
                <a:gs pos="0">
                  <a:srgbClr val="1371BF"/>
                </a:gs>
                <a:gs pos="57000">
                  <a:srgbClr val="92D050"/>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1371BF"/>
                    </a:gs>
                    <a:gs pos="60000">
                      <a:srgbClr val="6649A1"/>
                    </a:gs>
                  </a:gsLst>
                  <a:lin ang="3000000" scaled="0"/>
                </a:gradFill>
              </a:endParaRPr>
            </a:p>
          </p:txBody>
        </p:sp>
        <p:sp>
          <p:nvSpPr>
            <p:cNvPr id="24" name="流程图: 终止 23"/>
            <p:cNvSpPr/>
            <p:nvPr/>
          </p:nvSpPr>
          <p:spPr>
            <a:xfrm rot="19090582">
              <a:off x="5326101" y="2680780"/>
              <a:ext cx="3814896" cy="1137775"/>
            </a:xfrm>
            <a:prstGeom prst="flowChartTerminator">
              <a:avLst/>
            </a:prstGeom>
            <a:gradFill>
              <a:gsLst>
                <a:gs pos="0">
                  <a:srgbClr val="1371BF"/>
                </a:gs>
                <a:gs pos="57000">
                  <a:srgbClr val="FFC000"/>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1371BF"/>
                    </a:gs>
                    <a:gs pos="60000">
                      <a:srgbClr val="6649A1"/>
                    </a:gs>
                  </a:gsLst>
                  <a:lin ang="3000000" scaled="0"/>
                </a:gradFill>
              </a:endParaRPr>
            </a:p>
          </p:txBody>
        </p:sp>
      </p:grpSp>
      <p:sp>
        <p:nvSpPr>
          <p:cNvPr id="14" name="文本框 13"/>
          <p:cNvSpPr txBox="1"/>
          <p:nvPr/>
        </p:nvSpPr>
        <p:spPr>
          <a:xfrm>
            <a:off x="3646485" y="1411693"/>
            <a:ext cx="4567482" cy="1446550"/>
          </a:xfrm>
          <a:prstGeom prst="rect">
            <a:avLst/>
          </a:prstGeom>
          <a:noFill/>
        </p:spPr>
        <p:txBody>
          <a:bodyPr wrap="square" rtlCol="0">
            <a:spAutoFit/>
          </a:bodyPr>
          <a:lstStyle/>
          <a:p>
            <a:pPr algn="dist"/>
            <a:r>
              <a:rPr lang="en-US" altLang="zh-CN" sz="8800" b="1" dirty="0">
                <a:solidFill>
                  <a:schemeClr val="bg1"/>
                </a:solidFill>
                <a:effectLst>
                  <a:outerShdw blurRad="38100" dist="38100" dir="2700000" algn="tl">
                    <a:srgbClr val="000000">
                      <a:alpha val="43137"/>
                    </a:srgbClr>
                  </a:outerShdw>
                </a:effectLst>
                <a:latin typeface="Impact" pitchFamily="34" charset="0"/>
                <a:ea typeface="方正兰亭粗黑简体" panose="02000000000000000000" pitchFamily="2" charset="-122"/>
              </a:rPr>
              <a:t>BIT_MIPS</a:t>
            </a:r>
            <a:endParaRPr lang="zh-CN" altLang="en-US" sz="8800" b="1" dirty="0">
              <a:solidFill>
                <a:schemeClr val="bg1"/>
              </a:solidFill>
              <a:effectLst>
                <a:outerShdw blurRad="38100" dist="38100" dir="2700000" algn="tl">
                  <a:srgbClr val="000000">
                    <a:alpha val="43137"/>
                  </a:srgbClr>
                </a:outerShdw>
              </a:effectLst>
              <a:latin typeface="Impact" pitchFamily="34" charset="0"/>
              <a:ea typeface="方正兰亭粗黑简体" panose="02000000000000000000" pitchFamily="2" charset="-122"/>
            </a:endParaRPr>
          </a:p>
        </p:txBody>
      </p:sp>
      <p:sp>
        <p:nvSpPr>
          <p:cNvPr id="16" name="文本框 15"/>
          <p:cNvSpPr txBox="1"/>
          <p:nvPr/>
        </p:nvSpPr>
        <p:spPr>
          <a:xfrm>
            <a:off x="4877048" y="5302450"/>
            <a:ext cx="2347381" cy="400110"/>
          </a:xfrm>
          <a:prstGeom prst="rect">
            <a:avLst/>
          </a:prstGeom>
          <a:noFill/>
        </p:spPr>
        <p:txBody>
          <a:bodyPr wrap="square" rtlCol="0">
            <a:spAutoFit/>
          </a:bodyPr>
          <a:lstStyle/>
          <a:p>
            <a:pPr algn="dist"/>
            <a:r>
              <a:rPr lang="en-US" altLang="zh-CN" sz="2000" dirty="0">
                <a:solidFill>
                  <a:schemeClr val="bg1">
                    <a:lumMod val="50000"/>
                  </a:schemeClr>
                </a:solidFill>
                <a:latin typeface="华文细黑" panose="02010600040101010101" pitchFamily="2" charset="-122"/>
                <a:ea typeface="华文细黑" panose="02010600040101010101" pitchFamily="2" charset="-122"/>
              </a:rPr>
              <a:t>2018</a:t>
            </a:r>
            <a:r>
              <a:rPr lang="zh-CN" altLang="en-US" sz="2000" dirty="0">
                <a:solidFill>
                  <a:schemeClr val="bg1">
                    <a:lumMod val="50000"/>
                  </a:schemeClr>
                </a:solidFill>
                <a:latin typeface="华文细黑" panose="02010600040101010101" pitchFamily="2" charset="-122"/>
                <a:ea typeface="华文细黑" panose="02010600040101010101" pitchFamily="2" charset="-122"/>
              </a:rPr>
              <a:t>年</a:t>
            </a:r>
            <a:r>
              <a:rPr lang="en-US" altLang="zh-CN" sz="2000" dirty="0">
                <a:solidFill>
                  <a:schemeClr val="bg1">
                    <a:lumMod val="50000"/>
                  </a:schemeClr>
                </a:solidFill>
                <a:latin typeface="华文细黑" panose="02010600040101010101" pitchFamily="2" charset="-122"/>
                <a:ea typeface="华文细黑" panose="02010600040101010101" pitchFamily="2" charset="-122"/>
              </a:rPr>
              <a:t>9</a:t>
            </a:r>
            <a:r>
              <a:rPr lang="zh-CN" altLang="en-US" sz="2000" dirty="0">
                <a:solidFill>
                  <a:schemeClr val="bg1">
                    <a:lumMod val="50000"/>
                  </a:schemeClr>
                </a:solidFill>
                <a:latin typeface="华文细黑" panose="02010600040101010101" pitchFamily="2" charset="-122"/>
                <a:ea typeface="华文细黑" panose="02010600040101010101" pitchFamily="2" charset="-122"/>
              </a:rPr>
              <a:t>月</a:t>
            </a:r>
            <a:r>
              <a:rPr lang="en-US" altLang="zh-CN" sz="2000" dirty="0">
                <a:solidFill>
                  <a:schemeClr val="bg1">
                    <a:lumMod val="50000"/>
                  </a:schemeClr>
                </a:solidFill>
                <a:latin typeface="华文细黑" panose="02010600040101010101" pitchFamily="2" charset="-122"/>
                <a:ea typeface="华文细黑" panose="02010600040101010101" pitchFamily="2" charset="-122"/>
              </a:rPr>
              <a:t>21</a:t>
            </a:r>
            <a:r>
              <a:rPr lang="zh-CN" altLang="en-US" sz="2000" dirty="0">
                <a:solidFill>
                  <a:schemeClr val="bg1">
                    <a:lumMod val="50000"/>
                  </a:schemeClr>
                </a:solidFill>
                <a:latin typeface="华文细黑" panose="02010600040101010101" pitchFamily="2" charset="-122"/>
                <a:ea typeface="华文细黑" panose="02010600040101010101" pitchFamily="2" charset="-122"/>
              </a:rPr>
              <a:t>日</a:t>
            </a:r>
            <a:endParaRPr lang="en-US" altLang="zh-CN" sz="2000" dirty="0">
              <a:solidFill>
                <a:schemeClr val="bg1">
                  <a:lumMod val="50000"/>
                </a:schemeClr>
              </a:solidFill>
              <a:latin typeface="华文细黑" panose="02010600040101010101" pitchFamily="2" charset="-122"/>
              <a:ea typeface="华文细黑" panose="02010600040101010101" pitchFamily="2" charset="-122"/>
            </a:endParaRPr>
          </a:p>
        </p:txBody>
      </p:sp>
      <p:sp>
        <p:nvSpPr>
          <p:cNvPr id="4" name="灯片编号占位符 3">
            <a:extLst>
              <a:ext uri="{FF2B5EF4-FFF2-40B4-BE49-F238E27FC236}">
                <a16:creationId xmlns:a16="http://schemas.microsoft.com/office/drawing/2014/main" id="{B5D4BEEE-D2CB-44D5-B1F8-76B30BB4A8DF}"/>
              </a:ext>
            </a:extLst>
          </p:cNvPr>
          <p:cNvSpPr>
            <a:spLocks noGrp="1"/>
          </p:cNvSpPr>
          <p:nvPr>
            <p:ph type="sldNum" sz="quarter" idx="12"/>
          </p:nvPr>
        </p:nvSpPr>
        <p:spPr/>
        <p:txBody>
          <a:bodyPr/>
          <a:lstStyle/>
          <a:p>
            <a:fld id="{2C90F7C8-8E08-485A-BC22-B2FB1F2F2576}" type="slidenum">
              <a:rPr lang="zh-CN" altLang="en-US" sz="2000"/>
              <a:t>17</a:t>
            </a:fld>
            <a:endParaRPr lang="zh-CN" altLang="en-US" sz="2000" dirty="0"/>
          </a:p>
        </p:txBody>
      </p:sp>
    </p:spTree>
    <p:extLst>
      <p:ext uri="{BB962C8B-B14F-4D97-AF65-F5344CB8AC3E}">
        <p14:creationId xmlns:p14="http://schemas.microsoft.com/office/powerpoint/2010/main" val="3791128416"/>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091823" y="1009931"/>
            <a:ext cx="4834893" cy="4644698"/>
            <a:chOff x="3248167" y="417256"/>
            <a:chExt cx="5636527" cy="5414797"/>
          </a:xfrm>
        </p:grpSpPr>
        <p:sp>
          <p:nvSpPr>
            <p:cNvPr id="6" name="任意多边形 5"/>
            <p:cNvSpPr/>
            <p:nvPr/>
          </p:nvSpPr>
          <p:spPr>
            <a:xfrm rot="10800000">
              <a:off x="3248167" y="1446655"/>
              <a:ext cx="5636527" cy="4385398"/>
            </a:xfrm>
            <a:custGeom>
              <a:avLst/>
              <a:gdLst>
                <a:gd name="connsiteX0" fmla="*/ 5964073 w 5964073"/>
                <a:gd name="connsiteY0" fmla="*/ 4640239 h 4640239"/>
                <a:gd name="connsiteX1" fmla="*/ 0 w 5964073"/>
                <a:gd name="connsiteY1" fmla="*/ 4640239 h 4640239"/>
                <a:gd name="connsiteX2" fmla="*/ 2982037 w 5964073"/>
                <a:gd name="connsiteY2" fmla="*/ 0 h 4640239"/>
                <a:gd name="connsiteX3" fmla="*/ 5964073 w 5964073"/>
                <a:gd name="connsiteY3" fmla="*/ 4640239 h 4640239"/>
                <a:gd name="connsiteX4" fmla="*/ 5866267 w 5964073"/>
                <a:gd name="connsiteY4" fmla="*/ 4583377 h 4640239"/>
                <a:gd name="connsiteX5" fmla="*/ 2990938 w 5964073"/>
                <a:gd name="connsiteY5" fmla="*/ 109182 h 4640239"/>
                <a:gd name="connsiteX6" fmla="*/ 115609 w 5964073"/>
                <a:gd name="connsiteY6" fmla="*/ 4583377 h 4640239"/>
                <a:gd name="connsiteX7" fmla="*/ 5866267 w 5964073"/>
                <a:gd name="connsiteY7" fmla="*/ 4583377 h 464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4073" h="4640239">
                  <a:moveTo>
                    <a:pt x="5964073" y="4640239"/>
                  </a:moveTo>
                  <a:lnTo>
                    <a:pt x="0" y="4640239"/>
                  </a:lnTo>
                  <a:lnTo>
                    <a:pt x="2982037" y="0"/>
                  </a:lnTo>
                  <a:lnTo>
                    <a:pt x="5964073" y="4640239"/>
                  </a:lnTo>
                  <a:close/>
                  <a:moveTo>
                    <a:pt x="5866267" y="4583377"/>
                  </a:moveTo>
                  <a:lnTo>
                    <a:pt x="2990938" y="109182"/>
                  </a:lnTo>
                  <a:lnTo>
                    <a:pt x="115609" y="4583377"/>
                  </a:lnTo>
                  <a:lnTo>
                    <a:pt x="5866267" y="4583377"/>
                  </a:lnTo>
                  <a:close/>
                </a:path>
              </a:pathLst>
            </a:custGeom>
            <a:gradFill>
              <a:gsLst>
                <a:gs pos="0">
                  <a:srgbClr val="1371BF"/>
                </a:gs>
                <a:gs pos="100000">
                  <a:srgbClr val="92D05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useBgFill="1">
          <p:nvSpPr>
            <p:cNvPr id="15" name="等腰三角形 14"/>
            <p:cNvSpPr/>
            <p:nvPr/>
          </p:nvSpPr>
          <p:spPr>
            <a:xfrm>
              <a:off x="3725837" y="417256"/>
              <a:ext cx="4612938" cy="384866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a:off x="4513995" y="1852084"/>
              <a:ext cx="3132163" cy="1862048"/>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9600" b="1" i="0" u="none" strike="noStrike" kern="1200" cap="none" spc="0" normalizeH="0" baseline="0" noProof="0" dirty="0">
                  <a:ln>
                    <a:noFill/>
                  </a:ln>
                  <a:solidFill>
                    <a:srgbClr val="92D050"/>
                  </a:solidFill>
                  <a:effectLst/>
                  <a:uLnTx/>
                  <a:uFillTx/>
                  <a:latin typeface="Impact" pitchFamily="34" charset="0"/>
                  <a:ea typeface="方正兰亭粗黑简体" panose="02000000000000000000" pitchFamily="2" charset="-122"/>
                  <a:cs typeface="+mn-cs"/>
                </a:rPr>
                <a:t>目录</a:t>
              </a:r>
            </a:p>
          </p:txBody>
        </p:sp>
        <p:sp>
          <p:nvSpPr>
            <p:cNvPr id="14" name="文本框 13"/>
            <p:cNvSpPr txBox="1"/>
            <p:nvPr/>
          </p:nvSpPr>
          <p:spPr>
            <a:xfrm>
              <a:off x="4653886" y="3512627"/>
              <a:ext cx="2964976" cy="60997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92D050"/>
                  </a:solidFill>
                  <a:effectLst/>
                  <a:uLnTx/>
                  <a:uFillTx/>
                  <a:latin typeface="方正兰亭粗黑简体" panose="02000000000000000000" pitchFamily="2" charset="-122"/>
                  <a:ea typeface="方正兰亭粗黑简体" panose="02000000000000000000" pitchFamily="2" charset="-122"/>
                  <a:cs typeface="+mn-cs"/>
                </a:rPr>
                <a:t>CONTENTS</a:t>
              </a:r>
              <a:endParaRPr kumimoji="0" lang="zh-CN" altLang="en-US" sz="2800" b="1" i="0" u="none" strike="noStrike" kern="1200" cap="none" spc="0" normalizeH="0" baseline="0" noProof="0" dirty="0">
                <a:ln>
                  <a:noFill/>
                </a:ln>
                <a:solidFill>
                  <a:srgbClr val="92D050"/>
                </a:solidFill>
                <a:effectLst/>
                <a:uLnTx/>
                <a:uFillTx/>
                <a:latin typeface="方正兰亭粗黑简体" panose="02000000000000000000" pitchFamily="2" charset="-122"/>
                <a:ea typeface="方正兰亭粗黑简体" panose="02000000000000000000" pitchFamily="2" charset="-122"/>
                <a:cs typeface="+mn-cs"/>
              </a:endParaRPr>
            </a:p>
          </p:txBody>
        </p:sp>
      </p:grpSp>
      <p:sp>
        <p:nvSpPr>
          <p:cNvPr id="18" name="圆角矩形 17"/>
          <p:cNvSpPr/>
          <p:nvPr/>
        </p:nvSpPr>
        <p:spPr>
          <a:xfrm>
            <a:off x="6418340" y="1920224"/>
            <a:ext cx="4315507" cy="696234"/>
          </a:xfrm>
          <a:prstGeom prst="roundRect">
            <a:avLst>
              <a:gd name="adj" fmla="val 50000"/>
            </a:avLst>
          </a:prstGeom>
          <a:gradFill>
            <a:gsLst>
              <a:gs pos="0">
                <a:srgbClr val="1371BF"/>
              </a:gs>
              <a:gs pos="60000">
                <a:srgbClr val="92D05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p:nvPr/>
        </p:nvSpPr>
        <p:spPr>
          <a:xfrm>
            <a:off x="6549500" y="1947431"/>
            <a:ext cx="626610" cy="62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gradFill>
                  <a:gsLst>
                    <a:gs pos="0">
                      <a:srgbClr val="1371BF"/>
                    </a:gs>
                    <a:gs pos="60000">
                      <a:srgbClr val="6649A1"/>
                    </a:gs>
                  </a:gsLst>
                  <a:lin ang="0" scaled="0"/>
                </a:gradFill>
                <a:effectLst/>
                <a:uLnTx/>
                <a:uFillTx/>
                <a:latin typeface="Calibri" panose="020F0502020204030204"/>
                <a:ea typeface="宋体" panose="02010600030101010101" pitchFamily="2" charset="-122"/>
                <a:cs typeface="+mn-cs"/>
              </a:rPr>
              <a:t>1</a:t>
            </a:r>
            <a:endParaRPr kumimoji="0" lang="zh-CN" altLang="en-US" sz="3600" b="0" i="0" u="none" strike="noStrike" kern="1200" cap="none" spc="0" normalizeH="0" baseline="0" noProof="0" dirty="0">
              <a:ln>
                <a:noFill/>
              </a:ln>
              <a:gradFill>
                <a:gsLst>
                  <a:gs pos="0">
                    <a:srgbClr val="1371BF"/>
                  </a:gs>
                  <a:gs pos="60000">
                    <a:srgbClr val="6649A1"/>
                  </a:gs>
                </a:gsLst>
                <a:lin ang="0" scaled="0"/>
              </a:gradFill>
              <a:effectLst/>
              <a:uLnTx/>
              <a:uFillTx/>
              <a:latin typeface="Calibri" panose="020F0502020204030204"/>
              <a:ea typeface="宋体" panose="02010600030101010101" pitchFamily="2" charset="-122"/>
              <a:cs typeface="+mn-cs"/>
            </a:endParaRPr>
          </a:p>
        </p:txBody>
      </p:sp>
      <p:sp>
        <p:nvSpPr>
          <p:cNvPr id="21" name="文本框 20"/>
          <p:cNvSpPr txBox="1"/>
          <p:nvPr/>
        </p:nvSpPr>
        <p:spPr>
          <a:xfrm>
            <a:off x="7315755" y="1983451"/>
            <a:ext cx="27172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white"/>
                </a:solidFill>
                <a:latin typeface="方正兰亭粗黑简体" panose="02000000000000000000" pitchFamily="2" charset="-122"/>
                <a:ea typeface="方正兰亭粗黑简体" panose="02000000000000000000" pitchFamily="2" charset="-122"/>
              </a:rPr>
              <a:t>流水线设计</a:t>
            </a:r>
            <a:endParaRPr kumimoji="0" lang="zh-CN" altLang="en-US" sz="2800" b="0" i="0" u="none" strike="noStrike" kern="1200" cap="none" spc="0" normalizeH="0" baseline="0" noProof="0" dirty="0">
              <a:ln>
                <a:noFill/>
              </a:ln>
              <a:solidFill>
                <a:prstClr val="white"/>
              </a:solidFill>
              <a:effectLst/>
              <a:uLnTx/>
              <a:uFillTx/>
              <a:latin typeface="方正兰亭粗黑简体" panose="02000000000000000000" pitchFamily="2" charset="-122"/>
              <a:ea typeface="方正兰亭粗黑简体" panose="02000000000000000000" pitchFamily="2" charset="-122"/>
              <a:cs typeface="+mn-cs"/>
            </a:endParaRPr>
          </a:p>
        </p:txBody>
      </p:sp>
      <p:sp>
        <p:nvSpPr>
          <p:cNvPr id="23" name="圆角矩形 22"/>
          <p:cNvSpPr/>
          <p:nvPr/>
        </p:nvSpPr>
        <p:spPr>
          <a:xfrm>
            <a:off x="6418340" y="2867209"/>
            <a:ext cx="4315507" cy="696234"/>
          </a:xfrm>
          <a:prstGeom prst="roundRect">
            <a:avLst>
              <a:gd name="adj" fmla="val 50000"/>
            </a:avLst>
          </a:prstGeom>
          <a:gradFill>
            <a:gsLst>
              <a:gs pos="0">
                <a:srgbClr val="1371BF"/>
              </a:gs>
              <a:gs pos="60000">
                <a:srgbClr val="92D05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6549500" y="2894416"/>
            <a:ext cx="626610" cy="62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gradFill>
                  <a:gsLst>
                    <a:gs pos="0">
                      <a:srgbClr val="1371BF"/>
                    </a:gs>
                    <a:gs pos="60000">
                      <a:srgbClr val="6649A1"/>
                    </a:gs>
                  </a:gsLst>
                  <a:lin ang="0" scaled="0"/>
                </a:gradFill>
                <a:effectLst/>
                <a:uLnTx/>
                <a:uFillTx/>
                <a:latin typeface="Calibri" panose="020F0502020204030204"/>
                <a:ea typeface="宋体" panose="02010600030101010101" pitchFamily="2" charset="-122"/>
                <a:cs typeface="+mn-cs"/>
              </a:rPr>
              <a:t>2</a:t>
            </a:r>
            <a:endParaRPr kumimoji="0" lang="zh-CN" altLang="en-US" sz="3600" b="0" i="0" u="none" strike="noStrike" kern="1200" cap="none" spc="0" normalizeH="0" baseline="0" noProof="0" dirty="0">
              <a:ln>
                <a:noFill/>
              </a:ln>
              <a:gradFill>
                <a:gsLst>
                  <a:gs pos="0">
                    <a:srgbClr val="1371BF"/>
                  </a:gs>
                  <a:gs pos="60000">
                    <a:srgbClr val="6649A1"/>
                  </a:gs>
                </a:gsLst>
                <a:lin ang="0" scaled="0"/>
              </a:gradFill>
              <a:effectLst/>
              <a:uLnTx/>
              <a:uFillTx/>
              <a:latin typeface="Calibri" panose="020F0502020204030204"/>
              <a:ea typeface="宋体" panose="02010600030101010101" pitchFamily="2" charset="-122"/>
              <a:cs typeface="+mn-cs"/>
            </a:endParaRPr>
          </a:p>
        </p:txBody>
      </p:sp>
      <p:sp>
        <p:nvSpPr>
          <p:cNvPr id="26" name="文本框 25"/>
          <p:cNvSpPr txBox="1"/>
          <p:nvPr/>
        </p:nvSpPr>
        <p:spPr>
          <a:xfrm>
            <a:off x="7315755" y="2930436"/>
            <a:ext cx="2717245" cy="95410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方正兰亭粗黑简体" panose="02000000000000000000" pitchFamily="2" charset="-122"/>
                <a:ea typeface="方正兰亭粗黑简体" panose="02000000000000000000" pitchFamily="2" charset="-122"/>
                <a:cs typeface="+mn-cs"/>
              </a:rPr>
              <a:t>操作系统的移植</a:t>
            </a:r>
            <a:r>
              <a:rPr kumimoji="0" lang="en-US" altLang="zh-CN" sz="2800" b="0" i="0" u="none" strike="noStrike" kern="1200" cap="none" spc="0" normalizeH="0" baseline="0" noProof="0" dirty="0">
                <a:ln>
                  <a:noFill/>
                </a:ln>
                <a:solidFill>
                  <a:prstClr val="white"/>
                </a:solidFill>
                <a:effectLst/>
                <a:uLnTx/>
                <a:uFillTx/>
                <a:latin typeface="方正兰亭粗黑简体" panose="02000000000000000000" pitchFamily="2" charset="-122"/>
                <a:ea typeface="方正兰亭粗黑简体" panose="02000000000000000000" pitchFamily="2" charset="-122"/>
                <a:cs typeface="+mn-cs"/>
              </a:rPr>
              <a:t>		</a:t>
            </a:r>
            <a:endParaRPr kumimoji="0" lang="zh-CN" altLang="en-US" sz="2800" b="0" i="0" u="none" strike="noStrike" kern="1200" cap="none" spc="0" normalizeH="0" baseline="0" noProof="0" dirty="0">
              <a:ln>
                <a:noFill/>
              </a:ln>
              <a:solidFill>
                <a:prstClr val="white"/>
              </a:solidFill>
              <a:effectLst/>
              <a:uLnTx/>
              <a:uFillTx/>
              <a:latin typeface="方正兰亭粗黑简体" panose="02000000000000000000" pitchFamily="2" charset="-122"/>
              <a:ea typeface="方正兰亭粗黑简体" panose="02000000000000000000" pitchFamily="2" charset="-122"/>
              <a:cs typeface="+mn-cs"/>
            </a:endParaRPr>
          </a:p>
        </p:txBody>
      </p:sp>
      <p:sp>
        <p:nvSpPr>
          <p:cNvPr id="28" name="圆角矩形 27"/>
          <p:cNvSpPr/>
          <p:nvPr/>
        </p:nvSpPr>
        <p:spPr>
          <a:xfrm>
            <a:off x="6421357" y="3827391"/>
            <a:ext cx="4315507" cy="696234"/>
          </a:xfrm>
          <a:prstGeom prst="roundRect">
            <a:avLst>
              <a:gd name="adj" fmla="val 50000"/>
            </a:avLst>
          </a:prstGeom>
          <a:gradFill>
            <a:gsLst>
              <a:gs pos="0">
                <a:srgbClr val="1371BF"/>
              </a:gs>
              <a:gs pos="60000">
                <a:srgbClr val="92D05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6552517" y="3854598"/>
            <a:ext cx="626610" cy="62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gradFill>
                  <a:gsLst>
                    <a:gs pos="0">
                      <a:srgbClr val="1371BF"/>
                    </a:gs>
                    <a:gs pos="60000">
                      <a:srgbClr val="6649A1"/>
                    </a:gs>
                  </a:gsLst>
                  <a:lin ang="0" scaled="0"/>
                </a:gradFill>
                <a:effectLst/>
                <a:uLnTx/>
                <a:uFillTx/>
                <a:latin typeface="Calibri" panose="020F0502020204030204"/>
                <a:ea typeface="宋体" panose="02010600030101010101" pitchFamily="2" charset="-122"/>
                <a:cs typeface="+mn-cs"/>
              </a:rPr>
              <a:t>3</a:t>
            </a:r>
            <a:endParaRPr kumimoji="0" lang="zh-CN" altLang="en-US" sz="3600" b="0" i="0" u="none" strike="noStrike" kern="1200" cap="none" spc="0" normalizeH="0" baseline="0" noProof="0" dirty="0">
              <a:ln>
                <a:noFill/>
              </a:ln>
              <a:gradFill>
                <a:gsLst>
                  <a:gs pos="0">
                    <a:srgbClr val="1371BF"/>
                  </a:gs>
                  <a:gs pos="60000">
                    <a:srgbClr val="6649A1"/>
                  </a:gs>
                </a:gsLst>
                <a:lin ang="0" scaled="0"/>
              </a:gradFill>
              <a:effectLst/>
              <a:uLnTx/>
              <a:uFillTx/>
              <a:latin typeface="Calibri" panose="020F0502020204030204"/>
              <a:ea typeface="宋体" panose="02010600030101010101" pitchFamily="2" charset="-122"/>
              <a:cs typeface="+mn-cs"/>
            </a:endParaRPr>
          </a:p>
        </p:txBody>
      </p:sp>
      <p:sp>
        <p:nvSpPr>
          <p:cNvPr id="31" name="文本框 30"/>
          <p:cNvSpPr txBox="1"/>
          <p:nvPr/>
        </p:nvSpPr>
        <p:spPr>
          <a:xfrm>
            <a:off x="7318772" y="3890618"/>
            <a:ext cx="27172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方正兰亭粗黑简体" panose="02000000000000000000" pitchFamily="2" charset="-122"/>
                <a:ea typeface="方正兰亭粗黑简体" panose="02000000000000000000" pitchFamily="2" charset="-122"/>
                <a:cs typeface="+mn-cs"/>
              </a:rPr>
              <a:t>问题分析总结</a:t>
            </a:r>
          </a:p>
        </p:txBody>
      </p:sp>
      <p:sp>
        <p:nvSpPr>
          <p:cNvPr id="33" name="圆角矩形 32"/>
          <p:cNvSpPr/>
          <p:nvPr/>
        </p:nvSpPr>
        <p:spPr>
          <a:xfrm>
            <a:off x="6421357" y="4774375"/>
            <a:ext cx="4315507" cy="696234"/>
          </a:xfrm>
          <a:prstGeom prst="roundRect">
            <a:avLst>
              <a:gd name="adj" fmla="val 50000"/>
            </a:avLst>
          </a:prstGeom>
          <a:gradFill>
            <a:gsLst>
              <a:gs pos="0">
                <a:srgbClr val="1371BF"/>
              </a:gs>
              <a:gs pos="60000">
                <a:srgbClr val="92D05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椭圆 33"/>
          <p:cNvSpPr/>
          <p:nvPr/>
        </p:nvSpPr>
        <p:spPr>
          <a:xfrm>
            <a:off x="6552517" y="4801582"/>
            <a:ext cx="626610" cy="62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gradFill>
                  <a:gsLst>
                    <a:gs pos="0">
                      <a:srgbClr val="1371BF"/>
                    </a:gs>
                    <a:gs pos="60000">
                      <a:srgbClr val="6649A1"/>
                    </a:gs>
                  </a:gsLst>
                  <a:lin ang="0" scaled="0"/>
                </a:gradFill>
                <a:effectLst/>
                <a:uLnTx/>
                <a:uFillTx/>
                <a:latin typeface="Calibri" panose="020F0502020204030204"/>
                <a:ea typeface="宋体" panose="02010600030101010101" pitchFamily="2" charset="-122"/>
                <a:cs typeface="+mn-cs"/>
              </a:rPr>
              <a:t>4</a:t>
            </a:r>
            <a:endParaRPr kumimoji="0" lang="zh-CN" altLang="en-US" sz="3600" b="0" i="0" u="none" strike="noStrike" kern="1200" cap="none" spc="0" normalizeH="0" baseline="0" noProof="0" dirty="0">
              <a:ln>
                <a:noFill/>
              </a:ln>
              <a:gradFill>
                <a:gsLst>
                  <a:gs pos="0">
                    <a:srgbClr val="1371BF"/>
                  </a:gs>
                  <a:gs pos="60000">
                    <a:srgbClr val="6649A1"/>
                  </a:gs>
                </a:gsLst>
                <a:lin ang="0" scaled="0"/>
              </a:gradFill>
              <a:effectLst/>
              <a:uLnTx/>
              <a:uFillTx/>
              <a:latin typeface="Calibri" panose="020F0502020204030204"/>
              <a:ea typeface="宋体" panose="02010600030101010101" pitchFamily="2" charset="-122"/>
              <a:cs typeface="+mn-cs"/>
            </a:endParaRPr>
          </a:p>
        </p:txBody>
      </p:sp>
      <p:sp>
        <p:nvSpPr>
          <p:cNvPr id="36" name="文本框 35"/>
          <p:cNvSpPr txBox="1"/>
          <p:nvPr/>
        </p:nvSpPr>
        <p:spPr>
          <a:xfrm>
            <a:off x="7318772" y="4837602"/>
            <a:ext cx="27172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white"/>
                </a:solidFill>
                <a:latin typeface="方正兰亭粗黑简体" panose="02000000000000000000" pitchFamily="2" charset="-122"/>
                <a:ea typeface="方正兰亭粗黑简体" panose="02000000000000000000" pitchFamily="2" charset="-122"/>
              </a:rPr>
              <a:t>系统</a:t>
            </a:r>
            <a:r>
              <a:rPr kumimoji="0" lang="zh-CN" altLang="en-US" sz="2800" b="0" i="0" u="none" strike="noStrike" kern="1200" cap="none" spc="0" normalizeH="0" baseline="0" noProof="0" dirty="0">
                <a:ln>
                  <a:noFill/>
                </a:ln>
                <a:solidFill>
                  <a:prstClr val="white"/>
                </a:solidFill>
                <a:effectLst/>
                <a:uLnTx/>
                <a:uFillTx/>
                <a:latin typeface="方正兰亭粗黑简体" panose="02000000000000000000" pitchFamily="2" charset="-122"/>
                <a:ea typeface="方正兰亭粗黑简体" panose="02000000000000000000" pitchFamily="2" charset="-122"/>
                <a:cs typeface="+mn-cs"/>
              </a:rPr>
              <a:t>的展望</a:t>
            </a: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任意多边形 19"/>
          <p:cNvSpPr/>
          <p:nvPr/>
        </p:nvSpPr>
        <p:spPr>
          <a:xfrm>
            <a:off x="1859529" y="-583908"/>
            <a:ext cx="1800000" cy="4860868"/>
          </a:xfrm>
          <a:custGeom>
            <a:avLst/>
            <a:gdLst>
              <a:gd name="connsiteX0" fmla="*/ 0 w 1800000"/>
              <a:gd name="connsiteY0" fmla="*/ 0 h 4860868"/>
              <a:gd name="connsiteX1" fmla="*/ 1800000 w 1800000"/>
              <a:gd name="connsiteY1" fmla="*/ 0 h 4860868"/>
              <a:gd name="connsiteX2" fmla="*/ 1800000 w 1800000"/>
              <a:gd name="connsiteY2" fmla="*/ 3960868 h 4860868"/>
              <a:gd name="connsiteX3" fmla="*/ 1800000 w 1800000"/>
              <a:gd name="connsiteY3" fmla="*/ 4009491 h 4860868"/>
              <a:gd name="connsiteX4" fmla="*/ 1797545 w 1800000"/>
              <a:gd name="connsiteY4" fmla="*/ 4009491 h 4860868"/>
              <a:gd name="connsiteX5" fmla="*/ 1795354 w 1800000"/>
              <a:gd name="connsiteY5" fmla="*/ 4052888 h 4860868"/>
              <a:gd name="connsiteX6" fmla="*/ 900000 w 1800000"/>
              <a:gd name="connsiteY6" fmla="*/ 4860868 h 4860868"/>
              <a:gd name="connsiteX7" fmla="*/ 4647 w 1800000"/>
              <a:gd name="connsiteY7" fmla="*/ 4052888 h 4860868"/>
              <a:gd name="connsiteX8" fmla="*/ 2455 w 1800000"/>
              <a:gd name="connsiteY8" fmla="*/ 4009491 h 4860868"/>
              <a:gd name="connsiteX9" fmla="*/ 0 w 1800000"/>
              <a:gd name="connsiteY9" fmla="*/ 4009491 h 4860868"/>
              <a:gd name="connsiteX10" fmla="*/ 0 w 1800000"/>
              <a:gd name="connsiteY10" fmla="*/ 3960868 h 486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4860868">
                <a:moveTo>
                  <a:pt x="0" y="0"/>
                </a:moveTo>
                <a:lnTo>
                  <a:pt x="1800000" y="0"/>
                </a:lnTo>
                <a:lnTo>
                  <a:pt x="1800000" y="3960868"/>
                </a:lnTo>
                <a:lnTo>
                  <a:pt x="1800000" y="4009491"/>
                </a:lnTo>
                <a:lnTo>
                  <a:pt x="1797545" y="4009491"/>
                </a:lnTo>
                <a:lnTo>
                  <a:pt x="1795354" y="4052888"/>
                </a:lnTo>
                <a:cubicBezTo>
                  <a:pt x="1749265" y="4506718"/>
                  <a:pt x="1365990" y="4860868"/>
                  <a:pt x="900000" y="4860868"/>
                </a:cubicBezTo>
                <a:cubicBezTo>
                  <a:pt x="434010" y="4860868"/>
                  <a:pt x="50736" y="4506718"/>
                  <a:pt x="4647" y="4052888"/>
                </a:cubicBezTo>
                <a:lnTo>
                  <a:pt x="2455" y="4009491"/>
                </a:lnTo>
                <a:lnTo>
                  <a:pt x="0" y="4009491"/>
                </a:lnTo>
                <a:lnTo>
                  <a:pt x="0" y="3960868"/>
                </a:lnTo>
                <a:close/>
              </a:path>
            </a:pathLst>
          </a:custGeom>
          <a:gradFill flip="none" rotWithShape="1">
            <a:gsLst>
              <a:gs pos="0">
                <a:srgbClr val="1371BF"/>
              </a:gs>
              <a:gs pos="60000">
                <a:srgbClr val="92D050"/>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文本框 13"/>
          <p:cNvSpPr txBox="1"/>
          <p:nvPr/>
        </p:nvSpPr>
        <p:spPr>
          <a:xfrm>
            <a:off x="3916424" y="2935837"/>
            <a:ext cx="5415012" cy="1107996"/>
          </a:xfrm>
          <a:prstGeom prst="rect">
            <a:avLst/>
          </a:prstGeom>
          <a:noFill/>
        </p:spPr>
        <p:txBody>
          <a:bodyPr wrap="square" rtlCol="0">
            <a:spAutoFit/>
          </a:bodyPr>
          <a:lstStyle/>
          <a:p>
            <a:pPr algn="dist"/>
            <a:r>
              <a:rPr lang="zh-CN" altLang="en-US" sz="6600" dirty="0">
                <a:solidFill>
                  <a:srgbClr val="1B77B8"/>
                </a:solidFill>
                <a:latin typeface="方正兰亭粗黑简体" panose="02000000000000000000" pitchFamily="2" charset="-122"/>
                <a:ea typeface="方正兰亭粗黑简体" panose="02000000000000000000" pitchFamily="2" charset="-122"/>
              </a:rPr>
              <a:t>流水线架构</a:t>
            </a:r>
          </a:p>
        </p:txBody>
      </p:sp>
      <p:sp>
        <p:nvSpPr>
          <p:cNvPr id="13" name="文本框 12"/>
          <p:cNvSpPr txBox="1"/>
          <p:nvPr/>
        </p:nvSpPr>
        <p:spPr>
          <a:xfrm>
            <a:off x="2239254" y="2136648"/>
            <a:ext cx="1009934" cy="2215991"/>
          </a:xfrm>
          <a:prstGeom prst="rect">
            <a:avLst/>
          </a:prstGeom>
          <a:noFill/>
        </p:spPr>
        <p:txBody>
          <a:bodyPr wrap="square" rtlCol="0">
            <a:spAutoFit/>
          </a:bodyPr>
          <a:lstStyle/>
          <a:p>
            <a:r>
              <a:rPr lang="en-US" altLang="zh-CN" sz="13800" dirty="0">
                <a:solidFill>
                  <a:schemeClr val="bg1"/>
                </a:solidFill>
                <a:latin typeface="Impact" pitchFamily="34" charset="0"/>
              </a:rPr>
              <a:t>1</a:t>
            </a:r>
            <a:endParaRPr lang="zh-CN" altLang="en-US" sz="13800" dirty="0">
              <a:solidFill>
                <a:schemeClr val="bg1"/>
              </a:solidFill>
              <a:latin typeface="Impact" pitchFamily="34" charset="0"/>
            </a:endParaRPr>
          </a:p>
        </p:txBody>
      </p:sp>
      <p:sp>
        <p:nvSpPr>
          <p:cNvPr id="3" name="灯片编号占位符 2">
            <a:extLst>
              <a:ext uri="{FF2B5EF4-FFF2-40B4-BE49-F238E27FC236}">
                <a16:creationId xmlns:a16="http://schemas.microsoft.com/office/drawing/2014/main" id="{A0284AE3-921F-429C-9B0A-B184DB687958}"/>
              </a:ext>
            </a:extLst>
          </p:cNvPr>
          <p:cNvSpPr>
            <a:spLocks noGrp="1"/>
          </p:cNvSpPr>
          <p:nvPr>
            <p:ph type="sldNum" sz="quarter" idx="12"/>
          </p:nvPr>
        </p:nvSpPr>
        <p:spPr/>
        <p:txBody>
          <a:bodyPr/>
          <a:lstStyle/>
          <a:p>
            <a:fld id="{2C90F7C8-8E08-485A-BC22-B2FB1F2F2576}" type="slidenum">
              <a:rPr lang="zh-CN" altLang="en-US" sz="2000" smtClean="0"/>
              <a:t>3</a:t>
            </a:fld>
            <a:endParaRPr lang="zh-CN" altLang="en-US" sz="2000" dirty="0"/>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0" name="组合 19"/>
          <p:cNvGrpSpPr/>
          <p:nvPr/>
        </p:nvGrpSpPr>
        <p:grpSpPr>
          <a:xfrm>
            <a:off x="2460171" y="-530815"/>
            <a:ext cx="7271658" cy="1569915"/>
            <a:chOff x="2460171" y="-14999"/>
            <a:chExt cx="7271658" cy="1569915"/>
          </a:xfrm>
        </p:grpSpPr>
        <p:sp>
          <p:nvSpPr>
            <p:cNvPr id="21" name="TextBox 16"/>
            <p:cNvSpPr txBox="1"/>
            <p:nvPr/>
          </p:nvSpPr>
          <p:spPr>
            <a:xfrm>
              <a:off x="2460171" y="477698"/>
              <a:ext cx="7271658" cy="1077218"/>
            </a:xfrm>
            <a:prstGeom prst="rect">
              <a:avLst/>
            </a:prstGeom>
            <a:noFill/>
            <a:effectLst/>
          </p:spPr>
          <p:txBody>
            <a:bodyPr wrap="square" rtlCol="0">
              <a:spAutoFit/>
            </a:bodyPr>
            <a:lstStyle/>
            <a:p>
              <a:pPr algn="ctr">
                <a:defRPr/>
              </a:pPr>
              <a:r>
                <a:rPr lang="zh-CN" altLang="en-US" sz="3200" dirty="0">
                  <a:solidFill>
                    <a:srgbClr val="1B77B8"/>
                  </a:solidFill>
                  <a:latin typeface="方正兰亭粗黑简体" panose="02000000000000000000" pitchFamily="2" charset="-122"/>
                  <a:ea typeface="方正兰亭粗黑简体" panose="02000000000000000000" pitchFamily="2" charset="-122"/>
                </a:rPr>
                <a:t>流水线架构</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endParaRPr>
            </a:p>
          </p:txBody>
        </p:sp>
        <p:grpSp>
          <p:nvGrpSpPr>
            <p:cNvPr id="23" name="组合 22"/>
            <p:cNvGrpSpPr/>
            <p:nvPr/>
          </p:nvGrpSpPr>
          <p:grpSpPr>
            <a:xfrm>
              <a:off x="5521377" y="1143746"/>
              <a:ext cx="1149246" cy="67457"/>
              <a:chOff x="1025981" y="851986"/>
              <a:chExt cx="1149246" cy="67457"/>
            </a:xfrm>
            <a:gradFill>
              <a:gsLst>
                <a:gs pos="0">
                  <a:srgbClr val="1371BF"/>
                </a:gs>
                <a:gs pos="100000">
                  <a:srgbClr val="6649A1"/>
                </a:gs>
              </a:gsLst>
              <a:lin ang="5400000" scaled="1"/>
            </a:gradFill>
          </p:grpSpPr>
          <p:sp>
            <p:nvSpPr>
              <p:cNvPr id="32" name="椭圆 31"/>
              <p:cNvSpPr/>
              <p:nvPr/>
            </p:nvSpPr>
            <p:spPr>
              <a:xfrm>
                <a:off x="1025981"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1180522"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椭圆 33"/>
              <p:cNvSpPr/>
              <p:nvPr/>
            </p:nvSpPr>
            <p:spPr>
              <a:xfrm>
                <a:off x="1335063"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1489604"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1644145"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椭圆 36"/>
              <p:cNvSpPr/>
              <p:nvPr/>
            </p:nvSpPr>
            <p:spPr>
              <a:xfrm>
                <a:off x="1798686"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1953227"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2107770"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rot="5400000">
              <a:off x="5959094" y="-7244"/>
              <a:ext cx="273813" cy="258304"/>
              <a:chOff x="395086" y="404595"/>
              <a:chExt cx="331755" cy="312964"/>
            </a:xfrm>
            <a:gradFill>
              <a:gsLst>
                <a:gs pos="0">
                  <a:srgbClr val="1371BF"/>
                </a:gs>
                <a:gs pos="100000">
                  <a:srgbClr val="6649A1"/>
                </a:gs>
              </a:gsLst>
              <a:lin ang="5400000" scaled="1"/>
            </a:gradFill>
          </p:grpSpPr>
          <p:cxnSp>
            <p:nvCxnSpPr>
              <p:cNvPr id="26" name="直接连接符 25"/>
              <p:cNvCxnSpPr/>
              <p:nvPr/>
            </p:nvCxnSpPr>
            <p:spPr>
              <a:xfrm>
                <a:off x="395086" y="404595"/>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5086" y="508916"/>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95086" y="613237"/>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95086" y="717559"/>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grpSp>
      </p:grpSp>
      <p:sp>
        <p:nvSpPr>
          <p:cNvPr id="72" name="矩形 71">
            <a:extLst>
              <a:ext uri="{FF2B5EF4-FFF2-40B4-BE49-F238E27FC236}">
                <a16:creationId xmlns:a16="http://schemas.microsoft.com/office/drawing/2014/main" id="{C8B50DCB-05B0-4BC3-9440-7E9A9B809258}"/>
              </a:ext>
            </a:extLst>
          </p:cNvPr>
          <p:cNvSpPr/>
          <p:nvPr/>
        </p:nvSpPr>
        <p:spPr>
          <a:xfrm>
            <a:off x="8314226" y="1500548"/>
            <a:ext cx="984739" cy="781539"/>
          </a:xfrm>
          <a:prstGeom prst="rect">
            <a:avLst/>
          </a:prstGeom>
          <a:solidFill>
            <a:schemeClr val="accent1">
              <a:lumMod val="20000"/>
              <a:lumOff val="8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rPr>
              <a:t>CP0</a:t>
            </a:r>
            <a:endParaRPr kumimoji="0" lang="zh-CN" altLang="en-US"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endParaRPr>
          </a:p>
        </p:txBody>
      </p:sp>
      <p:sp>
        <p:nvSpPr>
          <p:cNvPr id="73" name="矩形 72">
            <a:extLst>
              <a:ext uri="{FF2B5EF4-FFF2-40B4-BE49-F238E27FC236}">
                <a16:creationId xmlns:a16="http://schemas.microsoft.com/office/drawing/2014/main" id="{35ED836C-6F16-4E39-9D0F-65039981D798}"/>
              </a:ext>
            </a:extLst>
          </p:cNvPr>
          <p:cNvSpPr/>
          <p:nvPr/>
        </p:nvSpPr>
        <p:spPr>
          <a:xfrm>
            <a:off x="5308353" y="1553307"/>
            <a:ext cx="984739" cy="781539"/>
          </a:xfrm>
          <a:prstGeom prst="rect">
            <a:avLst/>
          </a:prstGeom>
          <a:solidFill>
            <a:schemeClr val="accent1">
              <a:lumMod val="20000"/>
              <a:lumOff val="8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rPr>
              <a:t>CTRL</a:t>
            </a:r>
            <a:endParaRPr kumimoji="0" lang="zh-CN" altLang="en-US"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endParaRPr>
          </a:p>
        </p:txBody>
      </p:sp>
      <p:sp>
        <p:nvSpPr>
          <p:cNvPr id="74" name="矩形 73">
            <a:extLst>
              <a:ext uri="{FF2B5EF4-FFF2-40B4-BE49-F238E27FC236}">
                <a16:creationId xmlns:a16="http://schemas.microsoft.com/office/drawing/2014/main" id="{7A3EE298-8DFB-4501-9EB6-271F7D1A3C3F}"/>
              </a:ext>
            </a:extLst>
          </p:cNvPr>
          <p:cNvSpPr/>
          <p:nvPr/>
        </p:nvSpPr>
        <p:spPr>
          <a:xfrm>
            <a:off x="9729548" y="4491891"/>
            <a:ext cx="984739" cy="781539"/>
          </a:xfrm>
          <a:prstGeom prst="rect">
            <a:avLst/>
          </a:prstGeom>
          <a:solidFill>
            <a:schemeClr val="accent1">
              <a:lumMod val="20000"/>
              <a:lumOff val="8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rPr>
              <a:t>HILO</a:t>
            </a:r>
            <a:endParaRPr kumimoji="0" lang="zh-CN" altLang="en-US"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endParaRPr>
          </a:p>
        </p:txBody>
      </p:sp>
      <p:sp>
        <p:nvSpPr>
          <p:cNvPr id="75" name="矩形 74">
            <a:extLst>
              <a:ext uri="{FF2B5EF4-FFF2-40B4-BE49-F238E27FC236}">
                <a16:creationId xmlns:a16="http://schemas.microsoft.com/office/drawing/2014/main" id="{5E5B74ED-9F1E-404F-8277-272E7077CC6B}"/>
              </a:ext>
            </a:extLst>
          </p:cNvPr>
          <p:cNvSpPr/>
          <p:nvPr/>
        </p:nvSpPr>
        <p:spPr>
          <a:xfrm>
            <a:off x="9729548" y="5785338"/>
            <a:ext cx="984739" cy="781539"/>
          </a:xfrm>
          <a:prstGeom prst="rect">
            <a:avLst/>
          </a:prstGeom>
          <a:solidFill>
            <a:schemeClr val="accent1">
              <a:lumMod val="20000"/>
              <a:lumOff val="8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schemeClr val="tx1"/>
                </a:solidFill>
                <a:effectLst/>
                <a:uLnTx/>
                <a:uFillTx/>
                <a:latin typeface="等线" panose="020F0502020204030204"/>
                <a:ea typeface="等线" panose="02010600030101010101" pitchFamily="2" charset="-122"/>
                <a:cs typeface="+mn-cs"/>
              </a:rPr>
              <a:t>Regfile</a:t>
            </a:r>
            <a:endParaRPr kumimoji="0" lang="zh-CN" altLang="en-US"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endParaRPr>
          </a:p>
        </p:txBody>
      </p:sp>
      <p:sp>
        <p:nvSpPr>
          <p:cNvPr id="76" name="矩形 75">
            <a:extLst>
              <a:ext uri="{FF2B5EF4-FFF2-40B4-BE49-F238E27FC236}">
                <a16:creationId xmlns:a16="http://schemas.microsoft.com/office/drawing/2014/main" id="{E6CD44A8-CE83-43FD-971B-1C7B64CBB104}"/>
              </a:ext>
            </a:extLst>
          </p:cNvPr>
          <p:cNvSpPr/>
          <p:nvPr/>
        </p:nvSpPr>
        <p:spPr>
          <a:xfrm>
            <a:off x="9667026" y="3284411"/>
            <a:ext cx="984739" cy="781539"/>
          </a:xfrm>
          <a:prstGeom prst="rect">
            <a:avLst/>
          </a:prstGeom>
          <a:solidFill>
            <a:schemeClr val="accent1">
              <a:lumMod val="20000"/>
              <a:lumOff val="8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rPr>
              <a:t>WB</a:t>
            </a:r>
            <a:endParaRPr kumimoji="0" lang="zh-CN" altLang="en-US"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endParaRPr>
          </a:p>
        </p:txBody>
      </p:sp>
      <p:sp>
        <p:nvSpPr>
          <p:cNvPr id="77" name="矩形 76">
            <a:extLst>
              <a:ext uri="{FF2B5EF4-FFF2-40B4-BE49-F238E27FC236}">
                <a16:creationId xmlns:a16="http://schemas.microsoft.com/office/drawing/2014/main" id="{43E38FE8-0F22-4E0F-9165-A71C29588D9F}"/>
              </a:ext>
            </a:extLst>
          </p:cNvPr>
          <p:cNvSpPr/>
          <p:nvPr/>
        </p:nvSpPr>
        <p:spPr>
          <a:xfrm>
            <a:off x="8314226" y="3284411"/>
            <a:ext cx="984739" cy="781539"/>
          </a:xfrm>
          <a:prstGeom prst="rect">
            <a:avLst/>
          </a:prstGeom>
          <a:solidFill>
            <a:schemeClr val="accent1">
              <a:lumMod val="20000"/>
              <a:lumOff val="8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rPr>
              <a:t>MEM</a:t>
            </a:r>
            <a:endParaRPr kumimoji="0" lang="zh-CN" altLang="en-US"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endParaRPr>
          </a:p>
        </p:txBody>
      </p:sp>
      <p:sp>
        <p:nvSpPr>
          <p:cNvPr id="78" name="矩形 77">
            <a:extLst>
              <a:ext uri="{FF2B5EF4-FFF2-40B4-BE49-F238E27FC236}">
                <a16:creationId xmlns:a16="http://schemas.microsoft.com/office/drawing/2014/main" id="{24DE0C85-337F-4AA0-92B7-ED7FF8C65F7C}"/>
              </a:ext>
            </a:extLst>
          </p:cNvPr>
          <p:cNvSpPr/>
          <p:nvPr/>
        </p:nvSpPr>
        <p:spPr>
          <a:xfrm>
            <a:off x="6883269" y="3284412"/>
            <a:ext cx="1062896" cy="781539"/>
          </a:xfrm>
          <a:prstGeom prst="rect">
            <a:avLst/>
          </a:prstGeom>
          <a:solidFill>
            <a:schemeClr val="accent1">
              <a:lumMod val="20000"/>
              <a:lumOff val="8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schemeClr val="tx1"/>
                </a:solidFill>
                <a:effectLst/>
                <a:uLnTx/>
                <a:uFillTx/>
                <a:latin typeface="等线" panose="020F0502020204030204"/>
                <a:ea typeface="等线" panose="02010600030101010101" pitchFamily="2" charset="-122"/>
                <a:cs typeface="+mn-cs"/>
              </a:rPr>
              <a:t>ex_mem</a:t>
            </a:r>
            <a:endParaRPr kumimoji="0" lang="zh-CN" altLang="en-US"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endParaRPr>
          </a:p>
        </p:txBody>
      </p:sp>
      <p:sp>
        <p:nvSpPr>
          <p:cNvPr id="79" name="矩形 78">
            <a:extLst>
              <a:ext uri="{FF2B5EF4-FFF2-40B4-BE49-F238E27FC236}">
                <a16:creationId xmlns:a16="http://schemas.microsoft.com/office/drawing/2014/main" id="{328A37BD-D0E7-40DD-8D31-066DF218F838}"/>
              </a:ext>
            </a:extLst>
          </p:cNvPr>
          <p:cNvSpPr/>
          <p:nvPr/>
        </p:nvSpPr>
        <p:spPr>
          <a:xfrm>
            <a:off x="4223113" y="3292230"/>
            <a:ext cx="984739" cy="781539"/>
          </a:xfrm>
          <a:prstGeom prst="rect">
            <a:avLst/>
          </a:prstGeom>
          <a:solidFill>
            <a:schemeClr val="accent1">
              <a:lumMod val="20000"/>
              <a:lumOff val="8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schemeClr val="tx1"/>
                </a:solidFill>
                <a:effectLst/>
                <a:uLnTx/>
                <a:uFillTx/>
                <a:latin typeface="等线" panose="020F0502020204030204"/>
                <a:ea typeface="等线" panose="02010600030101010101" pitchFamily="2" charset="-122"/>
                <a:cs typeface="+mn-cs"/>
              </a:rPr>
              <a:t>id_ex</a:t>
            </a:r>
            <a:endParaRPr kumimoji="0" lang="zh-CN" altLang="en-US"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endParaRPr>
          </a:p>
        </p:txBody>
      </p:sp>
      <p:sp>
        <p:nvSpPr>
          <p:cNvPr id="80" name="矩形 79">
            <a:extLst>
              <a:ext uri="{FF2B5EF4-FFF2-40B4-BE49-F238E27FC236}">
                <a16:creationId xmlns:a16="http://schemas.microsoft.com/office/drawing/2014/main" id="{62281346-5AF8-43B5-8D7A-108B50B0D3C6}"/>
              </a:ext>
            </a:extLst>
          </p:cNvPr>
          <p:cNvSpPr/>
          <p:nvPr/>
        </p:nvSpPr>
        <p:spPr>
          <a:xfrm>
            <a:off x="2893035" y="3292230"/>
            <a:ext cx="984739" cy="781539"/>
          </a:xfrm>
          <a:prstGeom prst="rect">
            <a:avLst/>
          </a:prstGeom>
          <a:solidFill>
            <a:schemeClr val="accent1">
              <a:lumMod val="20000"/>
              <a:lumOff val="8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rPr>
              <a:t>ID</a:t>
            </a:r>
            <a:endParaRPr kumimoji="0" lang="zh-CN" altLang="en-US"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endParaRPr>
          </a:p>
        </p:txBody>
      </p:sp>
      <p:sp>
        <p:nvSpPr>
          <p:cNvPr id="81" name="矩形 80">
            <a:extLst>
              <a:ext uri="{FF2B5EF4-FFF2-40B4-BE49-F238E27FC236}">
                <a16:creationId xmlns:a16="http://schemas.microsoft.com/office/drawing/2014/main" id="{6B3DCF13-D4C1-4FAA-85F9-8A4C4ADDB47E}"/>
              </a:ext>
            </a:extLst>
          </p:cNvPr>
          <p:cNvSpPr/>
          <p:nvPr/>
        </p:nvSpPr>
        <p:spPr>
          <a:xfrm>
            <a:off x="1637440" y="3292230"/>
            <a:ext cx="984739" cy="781539"/>
          </a:xfrm>
          <a:prstGeom prst="rect">
            <a:avLst/>
          </a:prstGeom>
          <a:solidFill>
            <a:schemeClr val="accent1">
              <a:lumMod val="20000"/>
              <a:lumOff val="8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schemeClr val="tx1"/>
                </a:solidFill>
                <a:effectLst/>
                <a:uLnTx/>
                <a:uFillTx/>
                <a:latin typeface="等线" panose="020F0502020204030204"/>
                <a:ea typeface="等线" panose="02010600030101010101" pitchFamily="2" charset="-122"/>
                <a:cs typeface="+mn-cs"/>
              </a:rPr>
              <a:t>if_id</a:t>
            </a:r>
            <a:endParaRPr kumimoji="0" lang="zh-CN" altLang="en-US"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endParaRPr>
          </a:p>
        </p:txBody>
      </p:sp>
      <p:sp>
        <p:nvSpPr>
          <p:cNvPr id="82" name="矩形 81">
            <a:extLst>
              <a:ext uri="{FF2B5EF4-FFF2-40B4-BE49-F238E27FC236}">
                <a16:creationId xmlns:a16="http://schemas.microsoft.com/office/drawing/2014/main" id="{004FA711-0620-4318-86A3-BDBD61A5962E}"/>
              </a:ext>
            </a:extLst>
          </p:cNvPr>
          <p:cNvSpPr/>
          <p:nvPr/>
        </p:nvSpPr>
        <p:spPr>
          <a:xfrm>
            <a:off x="344604" y="3292230"/>
            <a:ext cx="984739" cy="781539"/>
          </a:xfrm>
          <a:prstGeom prst="rect">
            <a:avLst/>
          </a:prstGeom>
          <a:solidFill>
            <a:schemeClr val="accent1">
              <a:lumMod val="20000"/>
              <a:lumOff val="8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rPr>
              <a:t>IF</a:t>
            </a:r>
            <a:endParaRPr kumimoji="0" lang="zh-CN" altLang="en-US"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endParaRPr>
          </a:p>
        </p:txBody>
      </p:sp>
      <p:sp>
        <p:nvSpPr>
          <p:cNvPr id="83" name="矩形 82">
            <a:extLst>
              <a:ext uri="{FF2B5EF4-FFF2-40B4-BE49-F238E27FC236}">
                <a16:creationId xmlns:a16="http://schemas.microsoft.com/office/drawing/2014/main" id="{CC8F078F-A596-4789-AE12-B8E16E048518}"/>
              </a:ext>
            </a:extLst>
          </p:cNvPr>
          <p:cNvSpPr/>
          <p:nvPr/>
        </p:nvSpPr>
        <p:spPr>
          <a:xfrm>
            <a:off x="5553191" y="4491891"/>
            <a:ext cx="984739" cy="781539"/>
          </a:xfrm>
          <a:prstGeom prst="rect">
            <a:avLst/>
          </a:prstGeom>
          <a:solidFill>
            <a:schemeClr val="accent1">
              <a:lumMod val="20000"/>
              <a:lumOff val="8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rPr>
              <a:t>DIV</a:t>
            </a:r>
            <a:endParaRPr kumimoji="0" lang="zh-CN" altLang="en-US"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endParaRPr>
          </a:p>
        </p:txBody>
      </p:sp>
      <p:sp>
        <p:nvSpPr>
          <p:cNvPr id="84" name="矩形 83">
            <a:extLst>
              <a:ext uri="{FF2B5EF4-FFF2-40B4-BE49-F238E27FC236}">
                <a16:creationId xmlns:a16="http://schemas.microsoft.com/office/drawing/2014/main" id="{C35D807B-3990-4A1E-8F0A-1E91446C2567}"/>
              </a:ext>
            </a:extLst>
          </p:cNvPr>
          <p:cNvSpPr/>
          <p:nvPr/>
        </p:nvSpPr>
        <p:spPr>
          <a:xfrm>
            <a:off x="5553191" y="3292230"/>
            <a:ext cx="984739" cy="781539"/>
          </a:xfrm>
          <a:prstGeom prst="rect">
            <a:avLst/>
          </a:prstGeom>
          <a:solidFill>
            <a:schemeClr val="accent1">
              <a:lumMod val="20000"/>
              <a:lumOff val="8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rPr>
              <a:t>EX</a:t>
            </a:r>
            <a:endParaRPr kumimoji="0" lang="zh-CN" altLang="en-US"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endParaRPr>
          </a:p>
        </p:txBody>
      </p:sp>
      <p:cxnSp>
        <p:nvCxnSpPr>
          <p:cNvPr id="85" name="直接箭头连接符 84">
            <a:extLst>
              <a:ext uri="{FF2B5EF4-FFF2-40B4-BE49-F238E27FC236}">
                <a16:creationId xmlns:a16="http://schemas.microsoft.com/office/drawing/2014/main" id="{AEB7D6AD-645A-45DD-9100-7248A2F19077}"/>
              </a:ext>
            </a:extLst>
          </p:cNvPr>
          <p:cNvCxnSpPr>
            <a:stCxn id="82" idx="3"/>
            <a:endCxn id="81" idx="1"/>
          </p:cNvCxnSpPr>
          <p:nvPr/>
        </p:nvCxnSpPr>
        <p:spPr>
          <a:xfrm>
            <a:off x="1329343" y="3683000"/>
            <a:ext cx="3080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14F5CE89-3599-4879-91BC-FF788A570E97}"/>
              </a:ext>
            </a:extLst>
          </p:cNvPr>
          <p:cNvCxnSpPr>
            <a:cxnSpLocks/>
          </p:cNvCxnSpPr>
          <p:nvPr/>
        </p:nvCxnSpPr>
        <p:spPr>
          <a:xfrm>
            <a:off x="2637809" y="3683000"/>
            <a:ext cx="246182" cy="39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39E82C35-44A7-4EB2-85CF-DCA26DE74C34}"/>
              </a:ext>
            </a:extLst>
          </p:cNvPr>
          <p:cNvCxnSpPr>
            <a:cxnSpLocks/>
            <a:stCxn id="80" idx="3"/>
          </p:cNvCxnSpPr>
          <p:nvPr/>
        </p:nvCxnSpPr>
        <p:spPr>
          <a:xfrm>
            <a:off x="3877774" y="3683000"/>
            <a:ext cx="350470" cy="117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3C172B24-345E-4AFC-B2AD-5B829F55B6C5}"/>
              </a:ext>
            </a:extLst>
          </p:cNvPr>
          <p:cNvCxnSpPr>
            <a:cxnSpLocks/>
          </p:cNvCxnSpPr>
          <p:nvPr/>
        </p:nvCxnSpPr>
        <p:spPr>
          <a:xfrm>
            <a:off x="5248759" y="3694726"/>
            <a:ext cx="3080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3FA50823-5A90-4B71-A462-F8E699B13CBD}"/>
              </a:ext>
            </a:extLst>
          </p:cNvPr>
          <p:cNvCxnSpPr>
            <a:cxnSpLocks/>
          </p:cNvCxnSpPr>
          <p:nvPr/>
        </p:nvCxnSpPr>
        <p:spPr>
          <a:xfrm>
            <a:off x="6522666" y="3702541"/>
            <a:ext cx="3080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27A7DFE1-080C-40BA-AACE-F8F3776E974A}"/>
              </a:ext>
            </a:extLst>
          </p:cNvPr>
          <p:cNvCxnSpPr>
            <a:cxnSpLocks/>
          </p:cNvCxnSpPr>
          <p:nvPr/>
        </p:nvCxnSpPr>
        <p:spPr>
          <a:xfrm>
            <a:off x="7952887" y="3702539"/>
            <a:ext cx="3080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9754D0A3-3F93-412D-88A7-C28F780AACA4}"/>
              </a:ext>
            </a:extLst>
          </p:cNvPr>
          <p:cNvCxnSpPr>
            <a:cxnSpLocks/>
          </p:cNvCxnSpPr>
          <p:nvPr/>
        </p:nvCxnSpPr>
        <p:spPr>
          <a:xfrm>
            <a:off x="9297134" y="3686911"/>
            <a:ext cx="3080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连接符: 肘形 91">
            <a:extLst>
              <a:ext uri="{FF2B5EF4-FFF2-40B4-BE49-F238E27FC236}">
                <a16:creationId xmlns:a16="http://schemas.microsoft.com/office/drawing/2014/main" id="{05B576D7-5908-4033-A89F-24255753F7BA}"/>
              </a:ext>
            </a:extLst>
          </p:cNvPr>
          <p:cNvCxnSpPr>
            <a:stCxn id="73" idx="3"/>
          </p:cNvCxnSpPr>
          <p:nvPr/>
        </p:nvCxnSpPr>
        <p:spPr>
          <a:xfrm>
            <a:off x="6293092" y="1944077"/>
            <a:ext cx="590177" cy="6975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252C9EAC-2FBC-418E-AFA3-A99E9A60DBBB}"/>
              </a:ext>
            </a:extLst>
          </p:cNvPr>
          <p:cNvCxnSpPr>
            <a:cxnSpLocks/>
          </p:cNvCxnSpPr>
          <p:nvPr/>
        </p:nvCxnSpPr>
        <p:spPr>
          <a:xfrm>
            <a:off x="758092" y="2649414"/>
            <a:ext cx="93315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11FBD942-6907-4A8A-A2CE-71F88101323A}"/>
              </a:ext>
            </a:extLst>
          </p:cNvPr>
          <p:cNvCxnSpPr>
            <a:cxnSpLocks/>
          </p:cNvCxnSpPr>
          <p:nvPr/>
        </p:nvCxnSpPr>
        <p:spPr>
          <a:xfrm>
            <a:off x="758092" y="2641600"/>
            <a:ext cx="0" cy="500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F07548FD-260E-487E-8742-88EF983938C2}"/>
              </a:ext>
            </a:extLst>
          </p:cNvPr>
          <p:cNvCxnSpPr>
            <a:cxnSpLocks/>
          </p:cNvCxnSpPr>
          <p:nvPr/>
        </p:nvCxnSpPr>
        <p:spPr>
          <a:xfrm>
            <a:off x="2207845" y="2645509"/>
            <a:ext cx="0" cy="500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E946A14A-4406-48A8-85F2-E3F85779BEE5}"/>
              </a:ext>
            </a:extLst>
          </p:cNvPr>
          <p:cNvCxnSpPr>
            <a:cxnSpLocks/>
          </p:cNvCxnSpPr>
          <p:nvPr/>
        </p:nvCxnSpPr>
        <p:spPr>
          <a:xfrm>
            <a:off x="4693140" y="2645509"/>
            <a:ext cx="0" cy="500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C8AF4901-B687-42BF-A4D9-5B65A96CC069}"/>
              </a:ext>
            </a:extLst>
          </p:cNvPr>
          <p:cNvCxnSpPr>
            <a:cxnSpLocks/>
          </p:cNvCxnSpPr>
          <p:nvPr/>
        </p:nvCxnSpPr>
        <p:spPr>
          <a:xfrm>
            <a:off x="7287855" y="2668956"/>
            <a:ext cx="0" cy="500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0F7B01A3-2AF0-41A2-8623-FBBEE8C43DC9}"/>
              </a:ext>
            </a:extLst>
          </p:cNvPr>
          <p:cNvCxnSpPr>
            <a:cxnSpLocks/>
          </p:cNvCxnSpPr>
          <p:nvPr/>
        </p:nvCxnSpPr>
        <p:spPr>
          <a:xfrm>
            <a:off x="10077950" y="2661140"/>
            <a:ext cx="0" cy="500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C503DBD4-2CC5-4F9C-8FA4-BB63D3974166}"/>
              </a:ext>
            </a:extLst>
          </p:cNvPr>
          <p:cNvCxnSpPr>
            <a:cxnSpLocks/>
          </p:cNvCxnSpPr>
          <p:nvPr/>
        </p:nvCxnSpPr>
        <p:spPr>
          <a:xfrm>
            <a:off x="5861538" y="4073769"/>
            <a:ext cx="0" cy="4161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D0075CC6-25F8-4ED2-8A01-F0FA688A5471}"/>
              </a:ext>
            </a:extLst>
          </p:cNvPr>
          <p:cNvCxnSpPr>
            <a:cxnSpLocks/>
          </p:cNvCxnSpPr>
          <p:nvPr/>
        </p:nvCxnSpPr>
        <p:spPr>
          <a:xfrm flipV="1">
            <a:off x="6293092" y="4073769"/>
            <a:ext cx="0" cy="4181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连接符: 肘形 100">
            <a:extLst>
              <a:ext uri="{FF2B5EF4-FFF2-40B4-BE49-F238E27FC236}">
                <a16:creationId xmlns:a16="http://schemas.microsoft.com/office/drawing/2014/main" id="{405CE0D8-B7C0-47A4-8E66-CF8F9B557965}"/>
              </a:ext>
            </a:extLst>
          </p:cNvPr>
          <p:cNvCxnSpPr>
            <a:stCxn id="76" idx="3"/>
          </p:cNvCxnSpPr>
          <p:nvPr/>
        </p:nvCxnSpPr>
        <p:spPr>
          <a:xfrm>
            <a:off x="10651765" y="3675181"/>
            <a:ext cx="360112" cy="5734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D0391987-EDA2-447A-97FF-C883F794381C}"/>
              </a:ext>
            </a:extLst>
          </p:cNvPr>
          <p:cNvCxnSpPr>
            <a:cxnSpLocks/>
          </p:cNvCxnSpPr>
          <p:nvPr/>
        </p:nvCxnSpPr>
        <p:spPr>
          <a:xfrm rot="16200000" flipH="1">
            <a:off x="9122088" y="4337720"/>
            <a:ext cx="641839" cy="44804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A9B5E816-1FD1-49DB-B7B0-D58436759FAC}"/>
              </a:ext>
            </a:extLst>
          </p:cNvPr>
          <p:cNvCxnSpPr>
            <a:cxnSpLocks/>
          </p:cNvCxnSpPr>
          <p:nvPr/>
        </p:nvCxnSpPr>
        <p:spPr>
          <a:xfrm>
            <a:off x="11254156" y="3493477"/>
            <a:ext cx="0" cy="20867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连接符: 肘形 103">
            <a:extLst>
              <a:ext uri="{FF2B5EF4-FFF2-40B4-BE49-F238E27FC236}">
                <a16:creationId xmlns:a16="http://schemas.microsoft.com/office/drawing/2014/main" id="{DA8238A7-16CA-4295-BA71-2E8F896F36E2}"/>
              </a:ext>
            </a:extLst>
          </p:cNvPr>
          <p:cNvCxnSpPr>
            <a:endCxn id="75" idx="1"/>
          </p:cNvCxnSpPr>
          <p:nvPr/>
        </p:nvCxnSpPr>
        <p:spPr>
          <a:xfrm rot="16200000" flipH="1">
            <a:off x="9215379" y="5661939"/>
            <a:ext cx="595924" cy="43241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0065BF14-3767-401D-BF5E-03D220BE549C}"/>
              </a:ext>
            </a:extLst>
          </p:cNvPr>
          <p:cNvCxnSpPr>
            <a:cxnSpLocks/>
          </p:cNvCxnSpPr>
          <p:nvPr/>
        </p:nvCxnSpPr>
        <p:spPr>
          <a:xfrm>
            <a:off x="6744677" y="5062415"/>
            <a:ext cx="29223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BC58F272-58D7-4D05-887B-0AC7DE34F2DC}"/>
              </a:ext>
            </a:extLst>
          </p:cNvPr>
          <p:cNvCxnSpPr>
            <a:cxnSpLocks/>
          </p:cNvCxnSpPr>
          <p:nvPr/>
        </p:nvCxnSpPr>
        <p:spPr>
          <a:xfrm>
            <a:off x="11034717" y="5014548"/>
            <a:ext cx="0" cy="401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97DCD3C-ABD7-43FF-9F6D-F30F9B784B3E}"/>
              </a:ext>
            </a:extLst>
          </p:cNvPr>
          <p:cNvCxnSpPr>
            <a:cxnSpLocks/>
          </p:cNvCxnSpPr>
          <p:nvPr/>
        </p:nvCxnSpPr>
        <p:spPr>
          <a:xfrm>
            <a:off x="5423877" y="5416063"/>
            <a:ext cx="5626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28D89B7F-FAE1-44C8-AF21-07E461CC3AC9}"/>
              </a:ext>
            </a:extLst>
          </p:cNvPr>
          <p:cNvCxnSpPr>
            <a:cxnSpLocks/>
          </p:cNvCxnSpPr>
          <p:nvPr/>
        </p:nvCxnSpPr>
        <p:spPr>
          <a:xfrm flipH="1" flipV="1">
            <a:off x="5397159" y="3961909"/>
            <a:ext cx="5648" cy="14541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27191AED-C2D5-42B6-81FE-A60259714D2D}"/>
              </a:ext>
            </a:extLst>
          </p:cNvPr>
          <p:cNvCxnSpPr>
            <a:cxnSpLocks/>
          </p:cNvCxnSpPr>
          <p:nvPr/>
        </p:nvCxnSpPr>
        <p:spPr>
          <a:xfrm>
            <a:off x="5413093" y="3961909"/>
            <a:ext cx="1110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F5482CCD-5F6B-4591-8A8A-2CC6D76F1B38}"/>
              </a:ext>
            </a:extLst>
          </p:cNvPr>
          <p:cNvCxnSpPr>
            <a:cxnSpLocks/>
          </p:cNvCxnSpPr>
          <p:nvPr/>
        </p:nvCxnSpPr>
        <p:spPr>
          <a:xfrm>
            <a:off x="11069892" y="6207369"/>
            <a:ext cx="0" cy="4552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55277F49-1E04-4BDF-B4BB-CB7BC4AB3DBC}"/>
              </a:ext>
            </a:extLst>
          </p:cNvPr>
          <p:cNvCxnSpPr>
            <a:cxnSpLocks/>
          </p:cNvCxnSpPr>
          <p:nvPr/>
        </p:nvCxnSpPr>
        <p:spPr>
          <a:xfrm>
            <a:off x="2714312" y="6662618"/>
            <a:ext cx="83715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id="{90400DB3-95A4-42C1-BB37-EB2226388391}"/>
              </a:ext>
            </a:extLst>
          </p:cNvPr>
          <p:cNvCxnSpPr>
            <a:cxnSpLocks/>
          </p:cNvCxnSpPr>
          <p:nvPr/>
        </p:nvCxnSpPr>
        <p:spPr>
          <a:xfrm flipH="1" flipV="1">
            <a:off x="2714311" y="3961909"/>
            <a:ext cx="22926" cy="27007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8DCB9799-9D8E-42B2-AD76-AD6BB6CDA3B0}"/>
              </a:ext>
            </a:extLst>
          </p:cNvPr>
          <p:cNvCxnSpPr>
            <a:cxnSpLocks/>
          </p:cNvCxnSpPr>
          <p:nvPr/>
        </p:nvCxnSpPr>
        <p:spPr>
          <a:xfrm flipV="1">
            <a:off x="2712058" y="3941884"/>
            <a:ext cx="213087" cy="107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EF25608D-C3BC-4458-8295-B25D505EDBB4}"/>
              </a:ext>
            </a:extLst>
          </p:cNvPr>
          <p:cNvCxnSpPr>
            <a:cxnSpLocks/>
          </p:cNvCxnSpPr>
          <p:nvPr/>
        </p:nvCxnSpPr>
        <p:spPr>
          <a:xfrm>
            <a:off x="6744677" y="3917461"/>
            <a:ext cx="0" cy="1144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00D5461B-14BA-4424-9B16-D3EA01788A26}"/>
              </a:ext>
            </a:extLst>
          </p:cNvPr>
          <p:cNvCxnSpPr>
            <a:cxnSpLocks/>
          </p:cNvCxnSpPr>
          <p:nvPr/>
        </p:nvCxnSpPr>
        <p:spPr>
          <a:xfrm>
            <a:off x="4099173" y="6355861"/>
            <a:ext cx="56303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CAEF7D1E-4CF7-43AE-9DDB-EE1734D3A5DA}"/>
              </a:ext>
            </a:extLst>
          </p:cNvPr>
          <p:cNvCxnSpPr>
            <a:cxnSpLocks/>
          </p:cNvCxnSpPr>
          <p:nvPr/>
        </p:nvCxnSpPr>
        <p:spPr>
          <a:xfrm>
            <a:off x="3873261" y="3991708"/>
            <a:ext cx="2102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47F86B46-C879-4453-828D-056F71B0A914}"/>
              </a:ext>
            </a:extLst>
          </p:cNvPr>
          <p:cNvCxnSpPr>
            <a:cxnSpLocks/>
          </p:cNvCxnSpPr>
          <p:nvPr/>
        </p:nvCxnSpPr>
        <p:spPr>
          <a:xfrm flipH="1">
            <a:off x="4078283" y="3991708"/>
            <a:ext cx="5260" cy="23641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542E7439-101D-4502-9321-CA825C03077B}"/>
              </a:ext>
            </a:extLst>
          </p:cNvPr>
          <p:cNvCxnSpPr>
            <a:cxnSpLocks/>
          </p:cNvCxnSpPr>
          <p:nvPr/>
        </p:nvCxnSpPr>
        <p:spPr>
          <a:xfrm>
            <a:off x="1199660" y="2754922"/>
            <a:ext cx="93315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67A97ED9-5C68-4900-8315-63284EE94834}"/>
              </a:ext>
            </a:extLst>
          </p:cNvPr>
          <p:cNvCxnSpPr>
            <a:cxnSpLocks/>
          </p:cNvCxnSpPr>
          <p:nvPr/>
        </p:nvCxnSpPr>
        <p:spPr>
          <a:xfrm>
            <a:off x="1199660" y="2747108"/>
            <a:ext cx="0" cy="500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68940573-3D18-48F6-BA50-2C78A218AD19}"/>
              </a:ext>
            </a:extLst>
          </p:cNvPr>
          <p:cNvCxnSpPr>
            <a:cxnSpLocks/>
          </p:cNvCxnSpPr>
          <p:nvPr/>
        </p:nvCxnSpPr>
        <p:spPr>
          <a:xfrm>
            <a:off x="2649413" y="2751017"/>
            <a:ext cx="0" cy="500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2908F55C-251D-4B0D-8045-8E23BAEF09A2}"/>
              </a:ext>
            </a:extLst>
          </p:cNvPr>
          <p:cNvCxnSpPr>
            <a:cxnSpLocks/>
          </p:cNvCxnSpPr>
          <p:nvPr/>
        </p:nvCxnSpPr>
        <p:spPr>
          <a:xfrm>
            <a:off x="5134708" y="2751017"/>
            <a:ext cx="0" cy="500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3D189640-9F32-440E-B79B-540AF5DAFAF9}"/>
              </a:ext>
            </a:extLst>
          </p:cNvPr>
          <p:cNvCxnSpPr>
            <a:cxnSpLocks/>
          </p:cNvCxnSpPr>
          <p:nvPr/>
        </p:nvCxnSpPr>
        <p:spPr>
          <a:xfrm>
            <a:off x="7729423" y="2774464"/>
            <a:ext cx="0" cy="500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589162B4-235C-452E-82F9-DC59F9B4D149}"/>
              </a:ext>
            </a:extLst>
          </p:cNvPr>
          <p:cNvCxnSpPr>
            <a:cxnSpLocks/>
          </p:cNvCxnSpPr>
          <p:nvPr/>
        </p:nvCxnSpPr>
        <p:spPr>
          <a:xfrm>
            <a:off x="10519518" y="2766648"/>
            <a:ext cx="0" cy="500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连接符: 肘形 123">
            <a:extLst>
              <a:ext uri="{FF2B5EF4-FFF2-40B4-BE49-F238E27FC236}">
                <a16:creationId xmlns:a16="http://schemas.microsoft.com/office/drawing/2014/main" id="{E240EE6D-62BB-4C94-8169-E67542B31FF4}"/>
              </a:ext>
            </a:extLst>
          </p:cNvPr>
          <p:cNvCxnSpPr>
            <a:cxnSpLocks/>
          </p:cNvCxnSpPr>
          <p:nvPr/>
        </p:nvCxnSpPr>
        <p:spPr>
          <a:xfrm rot="16200000" flipH="1">
            <a:off x="9201459" y="1985819"/>
            <a:ext cx="886060" cy="677127"/>
          </a:xfrm>
          <a:prstGeom prst="bentConnector3">
            <a:avLst>
              <a:gd name="adj1" fmla="val 237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30860BD2-0535-412F-9604-7527E5C01989}"/>
              </a:ext>
            </a:extLst>
          </p:cNvPr>
          <p:cNvCxnSpPr>
            <a:cxnSpLocks/>
            <a:stCxn id="77" idx="0"/>
            <a:endCxn id="72" idx="2"/>
          </p:cNvCxnSpPr>
          <p:nvPr/>
        </p:nvCxnSpPr>
        <p:spPr>
          <a:xfrm flipV="1">
            <a:off x="8806596" y="2282087"/>
            <a:ext cx="0" cy="10023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E22514F5-2FDC-46BD-9151-DD745E1030BC}"/>
              </a:ext>
            </a:extLst>
          </p:cNvPr>
          <p:cNvCxnSpPr>
            <a:cxnSpLocks/>
          </p:cNvCxnSpPr>
          <p:nvPr/>
        </p:nvCxnSpPr>
        <p:spPr>
          <a:xfrm flipV="1">
            <a:off x="8349396" y="2430587"/>
            <a:ext cx="0" cy="8577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DFC7DD2C-F04D-477C-A22D-588BF1F16751}"/>
              </a:ext>
            </a:extLst>
          </p:cNvPr>
          <p:cNvCxnSpPr>
            <a:cxnSpLocks/>
          </p:cNvCxnSpPr>
          <p:nvPr/>
        </p:nvCxnSpPr>
        <p:spPr>
          <a:xfrm>
            <a:off x="5134708" y="2450125"/>
            <a:ext cx="32079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2C62459F-2002-4D52-8D4F-025817769706}"/>
              </a:ext>
            </a:extLst>
          </p:cNvPr>
          <p:cNvCxnSpPr>
            <a:cxnSpLocks/>
          </p:cNvCxnSpPr>
          <p:nvPr/>
        </p:nvCxnSpPr>
        <p:spPr>
          <a:xfrm>
            <a:off x="4986217" y="2547820"/>
            <a:ext cx="6718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56E62B4C-42AB-4DE6-BE7C-773DBC76867C}"/>
              </a:ext>
            </a:extLst>
          </p:cNvPr>
          <p:cNvCxnSpPr>
            <a:cxnSpLocks/>
          </p:cNvCxnSpPr>
          <p:nvPr/>
        </p:nvCxnSpPr>
        <p:spPr>
          <a:xfrm flipV="1">
            <a:off x="3584880" y="2065217"/>
            <a:ext cx="1685255" cy="175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54E1D3DA-2550-44E5-82AC-67B0911D177B}"/>
              </a:ext>
            </a:extLst>
          </p:cNvPr>
          <p:cNvCxnSpPr>
            <a:cxnSpLocks/>
          </p:cNvCxnSpPr>
          <p:nvPr/>
        </p:nvCxnSpPr>
        <p:spPr>
          <a:xfrm>
            <a:off x="4963498" y="2182446"/>
            <a:ext cx="3080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1A056BC4-FFB7-47F9-BD5B-32D78FDC73D5}"/>
              </a:ext>
            </a:extLst>
          </p:cNvPr>
          <p:cNvCxnSpPr>
            <a:cxnSpLocks/>
          </p:cNvCxnSpPr>
          <p:nvPr/>
        </p:nvCxnSpPr>
        <p:spPr>
          <a:xfrm>
            <a:off x="5151276" y="2308953"/>
            <a:ext cx="1110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9D2EB59F-844F-435F-B9DA-C93A5EA7D780}"/>
              </a:ext>
            </a:extLst>
          </p:cNvPr>
          <p:cNvCxnSpPr>
            <a:cxnSpLocks/>
          </p:cNvCxnSpPr>
          <p:nvPr/>
        </p:nvCxnSpPr>
        <p:spPr>
          <a:xfrm flipH="1" flipV="1">
            <a:off x="5130803" y="2308957"/>
            <a:ext cx="4943" cy="148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973B134A-1F2B-4F87-B052-3C7A9DD72B5C}"/>
              </a:ext>
            </a:extLst>
          </p:cNvPr>
          <p:cNvCxnSpPr>
            <a:cxnSpLocks/>
          </p:cNvCxnSpPr>
          <p:nvPr/>
        </p:nvCxnSpPr>
        <p:spPr>
          <a:xfrm flipH="1" flipV="1">
            <a:off x="4975536" y="2188305"/>
            <a:ext cx="1" cy="3751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连接符: 肘形 135">
            <a:extLst>
              <a:ext uri="{FF2B5EF4-FFF2-40B4-BE49-F238E27FC236}">
                <a16:creationId xmlns:a16="http://schemas.microsoft.com/office/drawing/2014/main" id="{301B5E11-E6EF-43FD-8C26-BE09D398EE1E}"/>
              </a:ext>
            </a:extLst>
          </p:cNvPr>
          <p:cNvCxnSpPr>
            <a:cxnSpLocks/>
          </p:cNvCxnSpPr>
          <p:nvPr/>
        </p:nvCxnSpPr>
        <p:spPr>
          <a:xfrm>
            <a:off x="3282462" y="1787828"/>
            <a:ext cx="1998979" cy="127911"/>
          </a:xfrm>
          <a:prstGeom prst="bentConnector3">
            <a:avLst>
              <a:gd name="adj1" fmla="val -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连接符: 肘形 136">
            <a:extLst>
              <a:ext uri="{FF2B5EF4-FFF2-40B4-BE49-F238E27FC236}">
                <a16:creationId xmlns:a16="http://schemas.microsoft.com/office/drawing/2014/main" id="{1D2FD8B0-84D3-4894-B3EE-E417CC6A2466}"/>
              </a:ext>
            </a:extLst>
          </p:cNvPr>
          <p:cNvCxnSpPr>
            <a:cxnSpLocks/>
          </p:cNvCxnSpPr>
          <p:nvPr/>
        </p:nvCxnSpPr>
        <p:spPr>
          <a:xfrm>
            <a:off x="4297089" y="1787828"/>
            <a:ext cx="991484" cy="433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文本框 137">
            <a:extLst>
              <a:ext uri="{FF2B5EF4-FFF2-40B4-BE49-F238E27FC236}">
                <a16:creationId xmlns:a16="http://schemas.microsoft.com/office/drawing/2014/main" id="{EA9E6DFA-CD12-4554-8919-77409EA00524}"/>
              </a:ext>
            </a:extLst>
          </p:cNvPr>
          <p:cNvSpPr txBox="1"/>
          <p:nvPr/>
        </p:nvSpPr>
        <p:spPr>
          <a:xfrm>
            <a:off x="497605" y="4540729"/>
            <a:ext cx="98473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effectLst/>
                <a:uLnTx/>
                <a:uFillTx/>
                <a:latin typeface="等线" panose="020F0502020204030204"/>
                <a:ea typeface="等线" panose="02010600030101010101" pitchFamily="2" charset="-122"/>
                <a:cs typeface="+mn-cs"/>
              </a:rPr>
              <a:t>SRAM</a:t>
            </a:r>
            <a:endParaRPr kumimoji="0" lang="zh-CN" altLang="en-US" sz="1800" b="0" i="0" u="none" strike="noStrike" kern="1200" cap="none" spc="0" normalizeH="0" baseline="0" noProof="0" dirty="0">
              <a:ln>
                <a:noFill/>
              </a:ln>
              <a:effectLst/>
              <a:uLnTx/>
              <a:uFillTx/>
              <a:latin typeface="等线" panose="020F0502020204030204"/>
              <a:ea typeface="等线" panose="02010600030101010101" pitchFamily="2" charset="-122"/>
              <a:cs typeface="+mn-cs"/>
            </a:endParaRPr>
          </a:p>
        </p:txBody>
      </p:sp>
      <p:sp>
        <p:nvSpPr>
          <p:cNvPr id="139" name="文本框 138">
            <a:extLst>
              <a:ext uri="{FF2B5EF4-FFF2-40B4-BE49-F238E27FC236}">
                <a16:creationId xmlns:a16="http://schemas.microsoft.com/office/drawing/2014/main" id="{DA2EB3DF-B4C1-4745-8EB2-D0B6F2453368}"/>
              </a:ext>
            </a:extLst>
          </p:cNvPr>
          <p:cNvSpPr txBox="1"/>
          <p:nvPr/>
        </p:nvSpPr>
        <p:spPr>
          <a:xfrm>
            <a:off x="8350146" y="4574898"/>
            <a:ext cx="98473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effectLst/>
                <a:uLnTx/>
                <a:uFillTx/>
                <a:latin typeface="等线" panose="020F0502020204030204"/>
                <a:ea typeface="等线" panose="02010600030101010101" pitchFamily="2" charset="-122"/>
                <a:cs typeface="+mn-cs"/>
              </a:rPr>
              <a:t>SRAM</a:t>
            </a:r>
            <a:endParaRPr kumimoji="0" lang="zh-CN" altLang="en-US" sz="1800" b="0" i="0" u="none" strike="noStrike" kern="1200" cap="none" spc="0" normalizeH="0" baseline="0" noProof="0" dirty="0">
              <a:ln>
                <a:noFill/>
              </a:ln>
              <a:effectLst/>
              <a:uLnTx/>
              <a:uFillTx/>
              <a:latin typeface="等线" panose="020F0502020204030204"/>
              <a:ea typeface="等线" panose="02010600030101010101" pitchFamily="2" charset="-122"/>
              <a:cs typeface="+mn-cs"/>
            </a:endParaRPr>
          </a:p>
        </p:txBody>
      </p:sp>
      <p:sp>
        <p:nvSpPr>
          <p:cNvPr id="140" name="文本框 139">
            <a:extLst>
              <a:ext uri="{FF2B5EF4-FFF2-40B4-BE49-F238E27FC236}">
                <a16:creationId xmlns:a16="http://schemas.microsoft.com/office/drawing/2014/main" id="{6B398BDA-2A38-44BC-A507-16799A3BDA7D}"/>
              </a:ext>
            </a:extLst>
          </p:cNvPr>
          <p:cNvSpPr txBox="1"/>
          <p:nvPr/>
        </p:nvSpPr>
        <p:spPr>
          <a:xfrm>
            <a:off x="2852616" y="1453666"/>
            <a:ext cx="1111657"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effectLst/>
                <a:uLnTx/>
                <a:uFillTx/>
                <a:latin typeface="等线" panose="020F0502020204030204"/>
                <a:ea typeface="等线" panose="02010600030101010101" pitchFamily="2" charset="-122"/>
                <a:cs typeface="+mn-cs"/>
              </a:rPr>
              <a:t>ibus_stall</a:t>
            </a:r>
            <a:endParaRPr kumimoji="0" lang="zh-CN" altLang="en-US" sz="1800" b="0" i="0" u="none" strike="noStrike" kern="1200" cap="none" spc="0" normalizeH="0" baseline="0" noProof="0" dirty="0">
              <a:ln>
                <a:noFill/>
              </a:ln>
              <a:effectLst/>
              <a:uLnTx/>
              <a:uFillTx/>
              <a:latin typeface="等线" panose="020F0502020204030204"/>
              <a:ea typeface="等线" panose="02010600030101010101" pitchFamily="2" charset="-122"/>
              <a:cs typeface="+mn-cs"/>
            </a:endParaRPr>
          </a:p>
        </p:txBody>
      </p:sp>
      <p:sp>
        <p:nvSpPr>
          <p:cNvPr id="141" name="文本框 140">
            <a:extLst>
              <a:ext uri="{FF2B5EF4-FFF2-40B4-BE49-F238E27FC236}">
                <a16:creationId xmlns:a16="http://schemas.microsoft.com/office/drawing/2014/main" id="{ACE98B60-7599-4E5B-B9D7-FF952EDD6658}"/>
              </a:ext>
            </a:extLst>
          </p:cNvPr>
          <p:cNvSpPr txBox="1"/>
          <p:nvPr/>
        </p:nvSpPr>
        <p:spPr>
          <a:xfrm>
            <a:off x="4005384" y="1441942"/>
            <a:ext cx="1171310"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effectLst/>
                <a:uLnTx/>
                <a:uFillTx/>
                <a:latin typeface="等线" panose="020F0502020204030204"/>
                <a:ea typeface="等线" panose="02010600030101010101" pitchFamily="2" charset="-122"/>
                <a:cs typeface="+mn-cs"/>
              </a:rPr>
              <a:t>dbus_stall</a:t>
            </a:r>
            <a:endParaRPr kumimoji="0" lang="zh-CN" altLang="en-US" sz="1800" b="0" i="0" u="none" strike="noStrike" kern="1200" cap="none" spc="0" normalizeH="0" baseline="0" noProof="0" dirty="0">
              <a:ln>
                <a:noFill/>
              </a:ln>
              <a:effectLst/>
              <a:uLnTx/>
              <a:uFillTx/>
              <a:latin typeface="等线" panose="020F0502020204030204"/>
              <a:ea typeface="等线" panose="02010600030101010101" pitchFamily="2" charset="-122"/>
              <a:cs typeface="+mn-cs"/>
            </a:endParaRPr>
          </a:p>
        </p:txBody>
      </p:sp>
      <p:sp>
        <p:nvSpPr>
          <p:cNvPr id="142" name="文本框 141">
            <a:extLst>
              <a:ext uri="{FF2B5EF4-FFF2-40B4-BE49-F238E27FC236}">
                <a16:creationId xmlns:a16="http://schemas.microsoft.com/office/drawing/2014/main" id="{7607516B-3F6E-49CF-AAB1-10CA0990560D}"/>
              </a:ext>
            </a:extLst>
          </p:cNvPr>
          <p:cNvSpPr txBox="1"/>
          <p:nvPr/>
        </p:nvSpPr>
        <p:spPr>
          <a:xfrm>
            <a:off x="6314830" y="1594338"/>
            <a:ext cx="663205"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effectLst/>
                <a:uLnTx/>
                <a:uFillTx/>
                <a:latin typeface="等线" panose="020F0502020204030204"/>
                <a:ea typeface="等线" panose="02010600030101010101" pitchFamily="2" charset="-122"/>
                <a:cs typeface="+mn-cs"/>
              </a:rPr>
              <a:t>stall</a:t>
            </a:r>
            <a:endParaRPr kumimoji="0" lang="zh-CN" altLang="en-US" sz="1800" b="0" i="0" u="none" strike="noStrike" kern="1200" cap="none" spc="0" normalizeH="0" baseline="0" noProof="0" dirty="0">
              <a:ln>
                <a:noFill/>
              </a:ln>
              <a:effectLst/>
              <a:uLnTx/>
              <a:uFillTx/>
              <a:latin typeface="等线" panose="020F0502020204030204"/>
              <a:ea typeface="等线" panose="02010600030101010101" pitchFamily="2" charset="-122"/>
              <a:cs typeface="+mn-cs"/>
            </a:endParaRPr>
          </a:p>
        </p:txBody>
      </p:sp>
      <p:sp>
        <p:nvSpPr>
          <p:cNvPr id="143" name="文本框 142">
            <a:extLst>
              <a:ext uri="{FF2B5EF4-FFF2-40B4-BE49-F238E27FC236}">
                <a16:creationId xmlns:a16="http://schemas.microsoft.com/office/drawing/2014/main" id="{5A5D6841-BB18-4C1A-B5C7-ACD2B367E5B0}"/>
              </a:ext>
            </a:extLst>
          </p:cNvPr>
          <p:cNvSpPr txBox="1"/>
          <p:nvPr/>
        </p:nvSpPr>
        <p:spPr>
          <a:xfrm>
            <a:off x="9319848" y="1418496"/>
            <a:ext cx="663205"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effectLst/>
                <a:uLnTx/>
                <a:uFillTx/>
                <a:latin typeface="等线" panose="020F0502020204030204"/>
                <a:ea typeface="等线" panose="02010600030101010101" pitchFamily="2" charset="-122"/>
                <a:cs typeface="+mn-cs"/>
              </a:rPr>
              <a:t>flush</a:t>
            </a:r>
            <a:endParaRPr kumimoji="0" lang="zh-CN" altLang="en-US" sz="1800" b="0" i="0" u="none" strike="noStrike" kern="1200" cap="none" spc="0" normalizeH="0" baseline="0" noProof="0" dirty="0">
              <a:ln>
                <a:noFill/>
              </a:ln>
              <a:effectLst/>
              <a:uLnTx/>
              <a:uFillTx/>
              <a:latin typeface="等线" panose="020F0502020204030204"/>
              <a:ea typeface="等线" panose="02010600030101010101" pitchFamily="2" charset="-122"/>
              <a:cs typeface="+mn-cs"/>
            </a:endParaRPr>
          </a:p>
        </p:txBody>
      </p:sp>
      <p:cxnSp>
        <p:nvCxnSpPr>
          <p:cNvPr id="144" name="直接箭头连接符 143">
            <a:extLst>
              <a:ext uri="{FF2B5EF4-FFF2-40B4-BE49-F238E27FC236}">
                <a16:creationId xmlns:a16="http://schemas.microsoft.com/office/drawing/2014/main" id="{8CE7AB08-352F-43AD-9E48-4C16A91C35CF}"/>
              </a:ext>
            </a:extLst>
          </p:cNvPr>
          <p:cNvCxnSpPr>
            <a:cxnSpLocks/>
          </p:cNvCxnSpPr>
          <p:nvPr/>
        </p:nvCxnSpPr>
        <p:spPr>
          <a:xfrm flipV="1">
            <a:off x="6880103" y="1246550"/>
            <a:ext cx="0" cy="6975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2C0A30DB-8FEE-4DDB-BA6C-86753896FADA}"/>
              </a:ext>
            </a:extLst>
          </p:cNvPr>
          <p:cNvCxnSpPr>
            <a:cxnSpLocks/>
          </p:cNvCxnSpPr>
          <p:nvPr/>
        </p:nvCxnSpPr>
        <p:spPr>
          <a:xfrm flipV="1">
            <a:off x="6425775" y="2188311"/>
            <a:ext cx="187960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1E6C446C-45F9-43EF-B328-20CD8465A09B}"/>
              </a:ext>
            </a:extLst>
          </p:cNvPr>
          <p:cNvCxnSpPr>
            <a:cxnSpLocks/>
          </p:cNvCxnSpPr>
          <p:nvPr/>
        </p:nvCxnSpPr>
        <p:spPr>
          <a:xfrm flipH="1" flipV="1">
            <a:off x="6424884" y="2191726"/>
            <a:ext cx="5106" cy="11005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连接符: 肘形 146">
            <a:extLst>
              <a:ext uri="{FF2B5EF4-FFF2-40B4-BE49-F238E27FC236}">
                <a16:creationId xmlns:a16="http://schemas.microsoft.com/office/drawing/2014/main" id="{281C7EA6-6B0A-4C4B-9700-247DA946731D}"/>
              </a:ext>
            </a:extLst>
          </p:cNvPr>
          <p:cNvCxnSpPr>
            <a:cxnSpLocks/>
          </p:cNvCxnSpPr>
          <p:nvPr/>
        </p:nvCxnSpPr>
        <p:spPr>
          <a:xfrm rot="10800000" flipV="1">
            <a:off x="8119467" y="2125790"/>
            <a:ext cx="1163015" cy="898765"/>
          </a:xfrm>
          <a:prstGeom prst="bentConnector3">
            <a:avLst>
              <a:gd name="adj1" fmla="val -145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连接符: 肘形 147">
            <a:extLst>
              <a:ext uri="{FF2B5EF4-FFF2-40B4-BE49-F238E27FC236}">
                <a16:creationId xmlns:a16="http://schemas.microsoft.com/office/drawing/2014/main" id="{A0658399-A6D8-4FE7-8C47-55C1B7499C0D}"/>
              </a:ext>
            </a:extLst>
          </p:cNvPr>
          <p:cNvCxnSpPr>
            <a:cxnSpLocks/>
          </p:cNvCxnSpPr>
          <p:nvPr/>
        </p:nvCxnSpPr>
        <p:spPr>
          <a:xfrm rot="16200000" flipH="1">
            <a:off x="7908384" y="3253708"/>
            <a:ext cx="571496" cy="14640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51DC9180-D599-47E4-B3F6-98FDE3C1DE3A}"/>
              </a:ext>
            </a:extLst>
          </p:cNvPr>
          <p:cNvCxnSpPr>
            <a:cxnSpLocks/>
          </p:cNvCxnSpPr>
          <p:nvPr/>
        </p:nvCxnSpPr>
        <p:spPr>
          <a:xfrm flipV="1">
            <a:off x="3577913" y="2082310"/>
            <a:ext cx="0" cy="1186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EA508704-CC66-4A7E-9E07-11C64A864F49}"/>
              </a:ext>
            </a:extLst>
          </p:cNvPr>
          <p:cNvCxnSpPr>
            <a:cxnSpLocks/>
          </p:cNvCxnSpPr>
          <p:nvPr/>
        </p:nvCxnSpPr>
        <p:spPr>
          <a:xfrm>
            <a:off x="10686938" y="3501292"/>
            <a:ext cx="5672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a:extLst>
              <a:ext uri="{FF2B5EF4-FFF2-40B4-BE49-F238E27FC236}">
                <a16:creationId xmlns:a16="http://schemas.microsoft.com/office/drawing/2014/main" id="{D67FBE0F-57AB-432C-ADCD-C4B2938DA527}"/>
              </a:ext>
            </a:extLst>
          </p:cNvPr>
          <p:cNvCxnSpPr>
            <a:cxnSpLocks/>
          </p:cNvCxnSpPr>
          <p:nvPr/>
        </p:nvCxnSpPr>
        <p:spPr>
          <a:xfrm>
            <a:off x="9282480" y="5560649"/>
            <a:ext cx="1959953" cy="7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A60D2B6B-B47F-4950-A538-4487256DF94F}"/>
              </a:ext>
            </a:extLst>
          </p:cNvPr>
          <p:cNvCxnSpPr>
            <a:cxnSpLocks/>
          </p:cNvCxnSpPr>
          <p:nvPr/>
        </p:nvCxnSpPr>
        <p:spPr>
          <a:xfrm flipV="1">
            <a:off x="4167972" y="3829049"/>
            <a:ext cx="0" cy="1186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6AD47C9E-5FAC-4D4A-9F11-23387640FA36}"/>
              </a:ext>
            </a:extLst>
          </p:cNvPr>
          <p:cNvCxnSpPr>
            <a:cxnSpLocks/>
          </p:cNvCxnSpPr>
          <p:nvPr/>
        </p:nvCxnSpPr>
        <p:spPr>
          <a:xfrm>
            <a:off x="9216053" y="4228123"/>
            <a:ext cx="1795824" cy="32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a16="http://schemas.microsoft.com/office/drawing/2014/main" id="{20439435-824A-44A4-8F9A-AF222EB236CB}"/>
              </a:ext>
            </a:extLst>
          </p:cNvPr>
          <p:cNvCxnSpPr>
            <a:cxnSpLocks/>
          </p:cNvCxnSpPr>
          <p:nvPr/>
        </p:nvCxnSpPr>
        <p:spPr>
          <a:xfrm>
            <a:off x="3860190" y="3833445"/>
            <a:ext cx="3122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接连接符 154">
            <a:extLst>
              <a:ext uri="{FF2B5EF4-FFF2-40B4-BE49-F238E27FC236}">
                <a16:creationId xmlns:a16="http://schemas.microsoft.com/office/drawing/2014/main" id="{A78BB93F-62D8-4BB9-AD34-A2CC1AC49528}"/>
              </a:ext>
            </a:extLst>
          </p:cNvPr>
          <p:cNvCxnSpPr>
            <a:cxnSpLocks/>
          </p:cNvCxnSpPr>
          <p:nvPr/>
        </p:nvCxnSpPr>
        <p:spPr>
          <a:xfrm>
            <a:off x="6572133" y="3919412"/>
            <a:ext cx="1665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C6006C81-7043-4196-A1F0-E1CADF6CF408}"/>
              </a:ext>
            </a:extLst>
          </p:cNvPr>
          <p:cNvCxnSpPr>
            <a:cxnSpLocks/>
          </p:cNvCxnSpPr>
          <p:nvPr/>
        </p:nvCxnSpPr>
        <p:spPr>
          <a:xfrm>
            <a:off x="10703303" y="5023340"/>
            <a:ext cx="3163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77C81231-DA9C-4EAC-9B44-C57678402738}"/>
              </a:ext>
            </a:extLst>
          </p:cNvPr>
          <p:cNvCxnSpPr>
            <a:cxnSpLocks/>
          </p:cNvCxnSpPr>
          <p:nvPr/>
        </p:nvCxnSpPr>
        <p:spPr>
          <a:xfrm>
            <a:off x="10738474" y="6207371"/>
            <a:ext cx="3163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7CF4D1E0-C205-4D71-866D-12B867E4A60D}"/>
              </a:ext>
            </a:extLst>
          </p:cNvPr>
          <p:cNvCxnSpPr>
            <a:cxnSpLocks/>
          </p:cNvCxnSpPr>
          <p:nvPr/>
        </p:nvCxnSpPr>
        <p:spPr>
          <a:xfrm>
            <a:off x="5653818" y="2540977"/>
            <a:ext cx="0" cy="733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F1AB7CC2-D3EE-445E-8B5F-7321443BDBEF}"/>
              </a:ext>
            </a:extLst>
          </p:cNvPr>
          <p:cNvCxnSpPr>
            <a:cxnSpLocks/>
          </p:cNvCxnSpPr>
          <p:nvPr/>
        </p:nvCxnSpPr>
        <p:spPr>
          <a:xfrm>
            <a:off x="875322" y="4021987"/>
            <a:ext cx="0" cy="5343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463DE176-778E-48E8-B685-FF1CFBACD173}"/>
              </a:ext>
            </a:extLst>
          </p:cNvPr>
          <p:cNvCxnSpPr>
            <a:cxnSpLocks/>
          </p:cNvCxnSpPr>
          <p:nvPr/>
        </p:nvCxnSpPr>
        <p:spPr>
          <a:xfrm>
            <a:off x="8718065" y="4096230"/>
            <a:ext cx="0" cy="5343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C803EFD7-3319-41EE-BFBF-E54D76955018}"/>
              </a:ext>
            </a:extLst>
          </p:cNvPr>
          <p:cNvSpPr/>
          <p:nvPr/>
        </p:nvSpPr>
        <p:spPr>
          <a:xfrm>
            <a:off x="344604" y="407917"/>
            <a:ext cx="6080280" cy="1323439"/>
          </a:xfrm>
          <a:prstGeom prst="rect">
            <a:avLst/>
          </a:prstGeom>
          <a:ln>
            <a:noFill/>
          </a:ln>
        </p:spPr>
        <p:txBody>
          <a:bodyPr wrap="square">
            <a:spAutoFit/>
          </a:bodyPr>
          <a:lstStyle/>
          <a:p>
            <a:r>
              <a:rPr lang="zh-CN" altLang="en-US" sz="2000" b="1" dirty="0">
                <a:latin typeface="黑体" panose="02010609060101010101" pitchFamily="49" charset="-122"/>
                <a:ea typeface="黑体" panose="02010609060101010101" pitchFamily="49" charset="-122"/>
              </a:rPr>
              <a:t>▸ 经典五级流水线架构</a:t>
            </a:r>
            <a:endParaRPr lang="en-US" altLang="zh-CN" sz="2000" b="1" dirty="0">
              <a:latin typeface="黑体" panose="02010609060101010101" pitchFamily="49" charset="-122"/>
              <a:ea typeface="黑体" panose="02010609060101010101" pitchFamily="49" charset="-122"/>
            </a:endParaRPr>
          </a:p>
          <a:p>
            <a:r>
              <a:rPr lang="zh-CN" altLang="en-US" sz="2000" b="1" dirty="0">
                <a:latin typeface="黑体" panose="02010609060101010101" pitchFamily="49" charset="-122"/>
                <a:ea typeface="黑体" panose="02010609060101010101" pitchFamily="49" charset="-122"/>
              </a:rPr>
              <a:t>▸ 绝⼤多数指令单周期执⾏</a:t>
            </a:r>
            <a:endParaRPr lang="en-US" altLang="zh-CN" sz="2000" b="1" dirty="0">
              <a:latin typeface="黑体" panose="02010609060101010101" pitchFamily="49" charset="-122"/>
              <a:ea typeface="黑体" panose="02010609060101010101" pitchFamily="49" charset="-122"/>
            </a:endParaRPr>
          </a:p>
          <a:p>
            <a:r>
              <a:rPr lang="zh-CN" altLang="en-US" sz="2000" b="1" dirty="0">
                <a:latin typeface="黑体" panose="02010609060101010101" pitchFamily="49" charset="-122"/>
                <a:ea typeface="黑体" panose="02010609060101010101" pitchFamily="49" charset="-122"/>
              </a:rPr>
              <a:t>▸ 指令、数据总线接⼝为</a:t>
            </a:r>
            <a:r>
              <a:rPr lang="en-US" altLang="zh-CN" sz="2000" b="1" dirty="0">
                <a:latin typeface="黑体" panose="02010609060101010101" pitchFamily="49" charset="-122"/>
                <a:ea typeface="黑体" panose="02010609060101010101" pitchFamily="49" charset="-122"/>
              </a:rPr>
              <a:t>SRAM</a:t>
            </a:r>
            <a:r>
              <a:rPr lang="zh-CN" altLang="en-US" sz="2000" b="1" dirty="0">
                <a:latin typeface="黑体" panose="02010609060101010101" pitchFamily="49" charset="-122"/>
                <a:ea typeface="黑体" panose="02010609060101010101" pitchFamily="49" charset="-122"/>
              </a:rPr>
              <a:t>接口</a:t>
            </a:r>
          </a:p>
          <a:p>
            <a:endParaRPr lang="zh-CN" altLang="en-US" sz="2000" b="1" dirty="0">
              <a:latin typeface="黑体" panose="02010609060101010101" pitchFamily="49" charset="-122"/>
              <a:ea typeface="黑体" panose="02010609060101010101" pitchFamily="49" charset="-122"/>
            </a:endParaRPr>
          </a:p>
        </p:txBody>
      </p:sp>
      <p:cxnSp>
        <p:nvCxnSpPr>
          <p:cNvPr id="163" name="直接连接符 162">
            <a:extLst>
              <a:ext uri="{FF2B5EF4-FFF2-40B4-BE49-F238E27FC236}">
                <a16:creationId xmlns:a16="http://schemas.microsoft.com/office/drawing/2014/main" id="{A93C4691-8052-48AD-8673-F215BFE1AEBA}"/>
              </a:ext>
            </a:extLst>
          </p:cNvPr>
          <p:cNvCxnSpPr>
            <a:cxnSpLocks/>
          </p:cNvCxnSpPr>
          <p:nvPr/>
        </p:nvCxnSpPr>
        <p:spPr>
          <a:xfrm flipV="1">
            <a:off x="166687" y="5007702"/>
            <a:ext cx="4010757" cy="136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ABA50DF0-A366-4140-8F38-8C3A8B729584}"/>
              </a:ext>
            </a:extLst>
          </p:cNvPr>
          <p:cNvCxnSpPr>
            <a:cxnSpLocks/>
          </p:cNvCxnSpPr>
          <p:nvPr/>
        </p:nvCxnSpPr>
        <p:spPr>
          <a:xfrm>
            <a:off x="144472" y="3829529"/>
            <a:ext cx="2076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接连接符 164">
            <a:extLst>
              <a:ext uri="{FF2B5EF4-FFF2-40B4-BE49-F238E27FC236}">
                <a16:creationId xmlns:a16="http://schemas.microsoft.com/office/drawing/2014/main" id="{BAA84544-8E43-4568-BAC4-E13DC8E12523}"/>
              </a:ext>
            </a:extLst>
          </p:cNvPr>
          <p:cNvCxnSpPr>
            <a:cxnSpLocks/>
          </p:cNvCxnSpPr>
          <p:nvPr/>
        </p:nvCxnSpPr>
        <p:spPr>
          <a:xfrm flipV="1">
            <a:off x="150866" y="3836859"/>
            <a:ext cx="0" cy="1186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92E06AA-0BE2-4C3D-8C09-014FEC609BA7}"/>
              </a:ext>
            </a:extLst>
          </p:cNvPr>
          <p:cNvCxnSpPr>
            <a:cxnSpLocks/>
          </p:cNvCxnSpPr>
          <p:nvPr/>
        </p:nvCxnSpPr>
        <p:spPr>
          <a:xfrm flipH="1" flipV="1">
            <a:off x="932688" y="4228123"/>
            <a:ext cx="11564" cy="3126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1695BFC-2ABF-47A1-8943-D2059A2B573D}"/>
              </a:ext>
            </a:extLst>
          </p:cNvPr>
          <p:cNvCxnSpPr/>
          <p:nvPr/>
        </p:nvCxnSpPr>
        <p:spPr>
          <a:xfrm>
            <a:off x="937843" y="4228123"/>
            <a:ext cx="461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39E89CE6-8331-4CD9-952E-8E82DE200538}"/>
              </a:ext>
            </a:extLst>
          </p:cNvPr>
          <p:cNvCxnSpPr/>
          <p:nvPr/>
        </p:nvCxnSpPr>
        <p:spPr>
          <a:xfrm rot="5400000" flipH="1" flipV="1">
            <a:off x="1367477" y="3958160"/>
            <a:ext cx="310662" cy="229264"/>
          </a:xfrm>
          <a:prstGeom prst="bentConnector3">
            <a:avLst>
              <a:gd name="adj1" fmla="val 1029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接箭头连接符 166">
            <a:extLst>
              <a:ext uri="{FF2B5EF4-FFF2-40B4-BE49-F238E27FC236}">
                <a16:creationId xmlns:a16="http://schemas.microsoft.com/office/drawing/2014/main" id="{D881E4A9-7E92-4898-B875-D0B199AD1D61}"/>
              </a:ext>
            </a:extLst>
          </p:cNvPr>
          <p:cNvCxnSpPr>
            <a:cxnSpLocks/>
          </p:cNvCxnSpPr>
          <p:nvPr/>
        </p:nvCxnSpPr>
        <p:spPr>
          <a:xfrm flipV="1">
            <a:off x="8878449" y="4138243"/>
            <a:ext cx="0" cy="4181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a16="http://schemas.microsoft.com/office/drawing/2014/main" id="{A05F297F-A3FF-4DB7-8984-7AF832F4334A}"/>
              </a:ext>
            </a:extLst>
          </p:cNvPr>
          <p:cNvCxnSpPr>
            <a:cxnSpLocks/>
          </p:cNvCxnSpPr>
          <p:nvPr/>
        </p:nvCxnSpPr>
        <p:spPr>
          <a:xfrm flipV="1">
            <a:off x="6663525" y="4014108"/>
            <a:ext cx="0" cy="1186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494CD18D-1B3B-43B5-95B7-D865F1F9AF27}"/>
              </a:ext>
            </a:extLst>
          </p:cNvPr>
          <p:cNvCxnSpPr>
            <a:cxnSpLocks/>
          </p:cNvCxnSpPr>
          <p:nvPr/>
        </p:nvCxnSpPr>
        <p:spPr>
          <a:xfrm>
            <a:off x="6572133" y="4014108"/>
            <a:ext cx="95855" cy="4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2BD52228-1804-4766-BDF7-253D69FFAA15}"/>
              </a:ext>
            </a:extLst>
          </p:cNvPr>
          <p:cNvCxnSpPr>
            <a:cxnSpLocks/>
          </p:cNvCxnSpPr>
          <p:nvPr/>
        </p:nvCxnSpPr>
        <p:spPr>
          <a:xfrm>
            <a:off x="2737237" y="5192761"/>
            <a:ext cx="3935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接箭头连接符 170">
            <a:extLst>
              <a:ext uri="{FF2B5EF4-FFF2-40B4-BE49-F238E27FC236}">
                <a16:creationId xmlns:a16="http://schemas.microsoft.com/office/drawing/2014/main" id="{5EBE3070-88D7-44F7-8708-433957339018}"/>
              </a:ext>
            </a:extLst>
          </p:cNvPr>
          <p:cNvCxnSpPr>
            <a:cxnSpLocks/>
          </p:cNvCxnSpPr>
          <p:nvPr/>
        </p:nvCxnSpPr>
        <p:spPr>
          <a:xfrm>
            <a:off x="2713505" y="3941108"/>
            <a:ext cx="2076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5ACC7F84-A7D7-4FD5-A6E5-B3387D2CE1D2}"/>
              </a:ext>
            </a:extLst>
          </p:cNvPr>
          <p:cNvCxnSpPr>
            <a:cxnSpLocks/>
          </p:cNvCxnSpPr>
          <p:nvPr/>
        </p:nvCxnSpPr>
        <p:spPr>
          <a:xfrm flipV="1">
            <a:off x="2719899" y="3948438"/>
            <a:ext cx="0" cy="1186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844851BC-8FE0-4419-BCA4-10A94B1B2BDC}"/>
              </a:ext>
            </a:extLst>
          </p:cNvPr>
          <p:cNvCxnSpPr>
            <a:cxnSpLocks/>
          </p:cNvCxnSpPr>
          <p:nvPr/>
        </p:nvCxnSpPr>
        <p:spPr>
          <a:xfrm flipV="1">
            <a:off x="9428501" y="4011382"/>
            <a:ext cx="0" cy="1186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C633691B-A414-4A0A-9F14-59DDC2F0861F}"/>
              </a:ext>
            </a:extLst>
          </p:cNvPr>
          <p:cNvCxnSpPr>
            <a:cxnSpLocks/>
          </p:cNvCxnSpPr>
          <p:nvPr/>
        </p:nvCxnSpPr>
        <p:spPr>
          <a:xfrm>
            <a:off x="9337109" y="4011382"/>
            <a:ext cx="95855" cy="4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接连接符 174">
            <a:extLst>
              <a:ext uri="{FF2B5EF4-FFF2-40B4-BE49-F238E27FC236}">
                <a16:creationId xmlns:a16="http://schemas.microsoft.com/office/drawing/2014/main" id="{841BBA6F-613B-406E-85CF-F0310CBFF23F}"/>
              </a:ext>
            </a:extLst>
          </p:cNvPr>
          <p:cNvCxnSpPr>
            <a:cxnSpLocks/>
          </p:cNvCxnSpPr>
          <p:nvPr/>
        </p:nvCxnSpPr>
        <p:spPr>
          <a:xfrm>
            <a:off x="5502213" y="5190035"/>
            <a:ext cx="3935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灯片编号占位符 24">
            <a:extLst>
              <a:ext uri="{FF2B5EF4-FFF2-40B4-BE49-F238E27FC236}">
                <a16:creationId xmlns:a16="http://schemas.microsoft.com/office/drawing/2014/main" id="{2CF9D035-A264-4CFE-A3F7-10A2DABC4E8E}"/>
              </a:ext>
            </a:extLst>
          </p:cNvPr>
          <p:cNvSpPr>
            <a:spLocks noGrp="1"/>
          </p:cNvSpPr>
          <p:nvPr>
            <p:ph type="sldNum" sz="quarter" idx="12"/>
          </p:nvPr>
        </p:nvSpPr>
        <p:spPr>
          <a:ln>
            <a:noFill/>
          </a:ln>
        </p:spPr>
        <p:txBody>
          <a:bodyPr/>
          <a:lstStyle/>
          <a:p>
            <a:fld id="{2C90F7C8-8E08-485A-BC22-B2FB1F2F2576}" type="slidenum">
              <a:rPr lang="zh-CN" altLang="en-US" sz="2000"/>
              <a:pPr/>
              <a:t>4</a:t>
            </a:fld>
            <a:endParaRPr lang="zh-CN" altLang="en-US" sz="2000" dirty="0"/>
          </a:p>
        </p:txBody>
      </p:sp>
    </p:spTree>
    <p:extLst>
      <p:ext uri="{BB962C8B-B14F-4D97-AF65-F5344CB8AC3E}">
        <p14:creationId xmlns:p14="http://schemas.microsoft.com/office/powerpoint/2010/main" val="15475662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2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2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2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2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2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2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2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30"/>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3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3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3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36"/>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3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3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4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4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4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43"/>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44"/>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4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46"/>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47"/>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48"/>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4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50"/>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51"/>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52"/>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53"/>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54"/>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55"/>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56"/>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57"/>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58"/>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61"/>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62"/>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63"/>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64"/>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65"/>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2"/>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0"/>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4"/>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grpId="1" nodeType="clickEffect">
                                  <p:stCondLst>
                                    <p:cond delay="0"/>
                                  </p:stCondLst>
                                  <p:childTnLst>
                                    <p:set>
                                      <p:cBhvr>
                                        <p:cTn id="194" dur="1" fill="hold">
                                          <p:stCondLst>
                                            <p:cond delay="0"/>
                                          </p:stCondLst>
                                        </p:cTn>
                                        <p:tgtEl>
                                          <p:spTgt spid="72"/>
                                        </p:tgtEl>
                                        <p:attrNameLst>
                                          <p:attrName>style.visibility</p:attrName>
                                        </p:attrNameLst>
                                      </p:cBhvr>
                                      <p:to>
                                        <p:strVal val="hidden"/>
                                      </p:to>
                                    </p:set>
                                  </p:childTnLst>
                                </p:cTn>
                              </p:par>
                              <p:par>
                                <p:cTn id="195" presetID="1" presetClass="exit" presetSubtype="0" fill="hold" grpId="1" nodeType="withEffect">
                                  <p:stCondLst>
                                    <p:cond delay="0"/>
                                  </p:stCondLst>
                                  <p:childTnLst>
                                    <p:set>
                                      <p:cBhvr>
                                        <p:cTn id="196" dur="1" fill="hold">
                                          <p:stCondLst>
                                            <p:cond delay="0"/>
                                          </p:stCondLst>
                                        </p:cTn>
                                        <p:tgtEl>
                                          <p:spTgt spid="73"/>
                                        </p:tgtEl>
                                        <p:attrNameLst>
                                          <p:attrName>style.visibility</p:attrName>
                                        </p:attrNameLst>
                                      </p:cBhvr>
                                      <p:to>
                                        <p:strVal val="hidden"/>
                                      </p:to>
                                    </p:set>
                                  </p:childTnLst>
                                </p:cTn>
                              </p:par>
                              <p:par>
                                <p:cTn id="197" presetID="1" presetClass="exit" presetSubtype="0" fill="hold" grpId="1" nodeType="withEffect">
                                  <p:stCondLst>
                                    <p:cond delay="0"/>
                                  </p:stCondLst>
                                  <p:childTnLst>
                                    <p:set>
                                      <p:cBhvr>
                                        <p:cTn id="198" dur="1" fill="hold">
                                          <p:stCondLst>
                                            <p:cond delay="0"/>
                                          </p:stCondLst>
                                        </p:cTn>
                                        <p:tgtEl>
                                          <p:spTgt spid="74"/>
                                        </p:tgtEl>
                                        <p:attrNameLst>
                                          <p:attrName>style.visibility</p:attrName>
                                        </p:attrNameLst>
                                      </p:cBhvr>
                                      <p:to>
                                        <p:strVal val="hidden"/>
                                      </p:to>
                                    </p:set>
                                  </p:childTnLst>
                                </p:cTn>
                              </p:par>
                              <p:par>
                                <p:cTn id="199" presetID="1" presetClass="exit" presetSubtype="0" fill="hold" grpId="1" nodeType="withEffect">
                                  <p:stCondLst>
                                    <p:cond delay="0"/>
                                  </p:stCondLst>
                                  <p:childTnLst>
                                    <p:set>
                                      <p:cBhvr>
                                        <p:cTn id="200" dur="1" fill="hold">
                                          <p:stCondLst>
                                            <p:cond delay="0"/>
                                          </p:stCondLst>
                                        </p:cTn>
                                        <p:tgtEl>
                                          <p:spTgt spid="75"/>
                                        </p:tgtEl>
                                        <p:attrNameLst>
                                          <p:attrName>style.visibility</p:attrName>
                                        </p:attrNameLst>
                                      </p:cBhvr>
                                      <p:to>
                                        <p:strVal val="hidden"/>
                                      </p:to>
                                    </p:set>
                                  </p:childTnLst>
                                </p:cTn>
                              </p:par>
                              <p:par>
                                <p:cTn id="201" presetID="1" presetClass="exit" presetSubtype="0" fill="hold" grpId="1" nodeType="withEffect">
                                  <p:stCondLst>
                                    <p:cond delay="0"/>
                                  </p:stCondLst>
                                  <p:childTnLst>
                                    <p:set>
                                      <p:cBhvr>
                                        <p:cTn id="202" dur="1" fill="hold">
                                          <p:stCondLst>
                                            <p:cond delay="0"/>
                                          </p:stCondLst>
                                        </p:cTn>
                                        <p:tgtEl>
                                          <p:spTgt spid="76"/>
                                        </p:tgtEl>
                                        <p:attrNameLst>
                                          <p:attrName>style.visibility</p:attrName>
                                        </p:attrNameLst>
                                      </p:cBhvr>
                                      <p:to>
                                        <p:strVal val="hidden"/>
                                      </p:to>
                                    </p:set>
                                  </p:childTnLst>
                                </p:cTn>
                              </p:par>
                              <p:par>
                                <p:cTn id="203" presetID="1" presetClass="exit" presetSubtype="0" fill="hold" grpId="1" nodeType="withEffect">
                                  <p:stCondLst>
                                    <p:cond delay="0"/>
                                  </p:stCondLst>
                                  <p:childTnLst>
                                    <p:set>
                                      <p:cBhvr>
                                        <p:cTn id="204" dur="1" fill="hold">
                                          <p:stCondLst>
                                            <p:cond delay="0"/>
                                          </p:stCondLst>
                                        </p:cTn>
                                        <p:tgtEl>
                                          <p:spTgt spid="77"/>
                                        </p:tgtEl>
                                        <p:attrNameLst>
                                          <p:attrName>style.visibility</p:attrName>
                                        </p:attrNameLst>
                                      </p:cBhvr>
                                      <p:to>
                                        <p:strVal val="hidden"/>
                                      </p:to>
                                    </p:set>
                                  </p:childTnLst>
                                </p:cTn>
                              </p:par>
                              <p:par>
                                <p:cTn id="205" presetID="1" presetClass="exit" presetSubtype="0" fill="hold" grpId="1" nodeType="withEffect">
                                  <p:stCondLst>
                                    <p:cond delay="0"/>
                                  </p:stCondLst>
                                  <p:childTnLst>
                                    <p:set>
                                      <p:cBhvr>
                                        <p:cTn id="206" dur="1" fill="hold">
                                          <p:stCondLst>
                                            <p:cond delay="0"/>
                                          </p:stCondLst>
                                        </p:cTn>
                                        <p:tgtEl>
                                          <p:spTgt spid="78"/>
                                        </p:tgtEl>
                                        <p:attrNameLst>
                                          <p:attrName>style.visibility</p:attrName>
                                        </p:attrNameLst>
                                      </p:cBhvr>
                                      <p:to>
                                        <p:strVal val="hidden"/>
                                      </p:to>
                                    </p:set>
                                  </p:childTnLst>
                                </p:cTn>
                              </p:par>
                              <p:par>
                                <p:cTn id="207" presetID="1" presetClass="exit" presetSubtype="0" fill="hold" grpId="1" nodeType="withEffect">
                                  <p:stCondLst>
                                    <p:cond delay="0"/>
                                  </p:stCondLst>
                                  <p:childTnLst>
                                    <p:set>
                                      <p:cBhvr>
                                        <p:cTn id="208" dur="1" fill="hold">
                                          <p:stCondLst>
                                            <p:cond delay="0"/>
                                          </p:stCondLst>
                                        </p:cTn>
                                        <p:tgtEl>
                                          <p:spTgt spid="79"/>
                                        </p:tgtEl>
                                        <p:attrNameLst>
                                          <p:attrName>style.visibility</p:attrName>
                                        </p:attrNameLst>
                                      </p:cBhvr>
                                      <p:to>
                                        <p:strVal val="hidden"/>
                                      </p:to>
                                    </p:set>
                                  </p:childTnLst>
                                </p:cTn>
                              </p:par>
                              <p:par>
                                <p:cTn id="209" presetID="1" presetClass="exit" presetSubtype="0" fill="hold" grpId="1" nodeType="withEffect">
                                  <p:stCondLst>
                                    <p:cond delay="0"/>
                                  </p:stCondLst>
                                  <p:childTnLst>
                                    <p:set>
                                      <p:cBhvr>
                                        <p:cTn id="210" dur="1" fill="hold">
                                          <p:stCondLst>
                                            <p:cond delay="0"/>
                                          </p:stCondLst>
                                        </p:cTn>
                                        <p:tgtEl>
                                          <p:spTgt spid="80"/>
                                        </p:tgtEl>
                                        <p:attrNameLst>
                                          <p:attrName>style.visibility</p:attrName>
                                        </p:attrNameLst>
                                      </p:cBhvr>
                                      <p:to>
                                        <p:strVal val="hidden"/>
                                      </p:to>
                                    </p:set>
                                  </p:childTnLst>
                                </p:cTn>
                              </p:par>
                              <p:par>
                                <p:cTn id="211" presetID="1" presetClass="exit" presetSubtype="0" fill="hold" grpId="1" nodeType="withEffect">
                                  <p:stCondLst>
                                    <p:cond delay="0"/>
                                  </p:stCondLst>
                                  <p:childTnLst>
                                    <p:set>
                                      <p:cBhvr>
                                        <p:cTn id="212" dur="1" fill="hold">
                                          <p:stCondLst>
                                            <p:cond delay="0"/>
                                          </p:stCondLst>
                                        </p:cTn>
                                        <p:tgtEl>
                                          <p:spTgt spid="81"/>
                                        </p:tgtEl>
                                        <p:attrNameLst>
                                          <p:attrName>style.visibility</p:attrName>
                                        </p:attrNameLst>
                                      </p:cBhvr>
                                      <p:to>
                                        <p:strVal val="hidden"/>
                                      </p:to>
                                    </p:set>
                                  </p:childTnLst>
                                </p:cTn>
                              </p:par>
                              <p:par>
                                <p:cTn id="213" presetID="1" presetClass="exit" presetSubtype="0" fill="hold" grpId="1" nodeType="withEffect">
                                  <p:stCondLst>
                                    <p:cond delay="0"/>
                                  </p:stCondLst>
                                  <p:childTnLst>
                                    <p:set>
                                      <p:cBhvr>
                                        <p:cTn id="214" dur="1" fill="hold">
                                          <p:stCondLst>
                                            <p:cond delay="0"/>
                                          </p:stCondLst>
                                        </p:cTn>
                                        <p:tgtEl>
                                          <p:spTgt spid="82"/>
                                        </p:tgtEl>
                                        <p:attrNameLst>
                                          <p:attrName>style.visibility</p:attrName>
                                        </p:attrNameLst>
                                      </p:cBhvr>
                                      <p:to>
                                        <p:strVal val="hidden"/>
                                      </p:to>
                                    </p:set>
                                  </p:childTnLst>
                                </p:cTn>
                              </p:par>
                              <p:par>
                                <p:cTn id="215" presetID="1" presetClass="exit" presetSubtype="0" fill="hold" grpId="1" nodeType="withEffect">
                                  <p:stCondLst>
                                    <p:cond delay="0"/>
                                  </p:stCondLst>
                                  <p:childTnLst>
                                    <p:set>
                                      <p:cBhvr>
                                        <p:cTn id="216" dur="1" fill="hold">
                                          <p:stCondLst>
                                            <p:cond delay="0"/>
                                          </p:stCondLst>
                                        </p:cTn>
                                        <p:tgtEl>
                                          <p:spTgt spid="83"/>
                                        </p:tgtEl>
                                        <p:attrNameLst>
                                          <p:attrName>style.visibility</p:attrName>
                                        </p:attrNameLst>
                                      </p:cBhvr>
                                      <p:to>
                                        <p:strVal val="hidden"/>
                                      </p:to>
                                    </p:set>
                                  </p:childTnLst>
                                </p:cTn>
                              </p:par>
                              <p:par>
                                <p:cTn id="217" presetID="1" presetClass="exit" presetSubtype="0" fill="hold" grpId="1" nodeType="withEffect">
                                  <p:stCondLst>
                                    <p:cond delay="0"/>
                                  </p:stCondLst>
                                  <p:childTnLst>
                                    <p:set>
                                      <p:cBhvr>
                                        <p:cTn id="218" dur="1" fill="hold">
                                          <p:stCondLst>
                                            <p:cond delay="0"/>
                                          </p:stCondLst>
                                        </p:cTn>
                                        <p:tgtEl>
                                          <p:spTgt spid="84"/>
                                        </p:tgtEl>
                                        <p:attrNameLst>
                                          <p:attrName>style.visibility</p:attrName>
                                        </p:attrNameLst>
                                      </p:cBhvr>
                                      <p:to>
                                        <p:strVal val="hidden"/>
                                      </p:to>
                                    </p:set>
                                  </p:childTnLst>
                                </p:cTn>
                              </p:par>
                              <p:par>
                                <p:cTn id="219" presetID="1" presetClass="exit" presetSubtype="0" fill="hold" nodeType="withEffect">
                                  <p:stCondLst>
                                    <p:cond delay="0"/>
                                  </p:stCondLst>
                                  <p:childTnLst>
                                    <p:set>
                                      <p:cBhvr>
                                        <p:cTn id="220" dur="1" fill="hold">
                                          <p:stCondLst>
                                            <p:cond delay="0"/>
                                          </p:stCondLst>
                                        </p:cTn>
                                        <p:tgtEl>
                                          <p:spTgt spid="85"/>
                                        </p:tgtEl>
                                        <p:attrNameLst>
                                          <p:attrName>style.visibility</p:attrName>
                                        </p:attrNameLst>
                                      </p:cBhvr>
                                      <p:to>
                                        <p:strVal val="hidden"/>
                                      </p:to>
                                    </p:set>
                                  </p:childTnLst>
                                </p:cTn>
                              </p:par>
                              <p:par>
                                <p:cTn id="221" presetID="1" presetClass="exit" presetSubtype="0" fill="hold" nodeType="withEffect">
                                  <p:stCondLst>
                                    <p:cond delay="0"/>
                                  </p:stCondLst>
                                  <p:childTnLst>
                                    <p:set>
                                      <p:cBhvr>
                                        <p:cTn id="222" dur="1" fill="hold">
                                          <p:stCondLst>
                                            <p:cond delay="0"/>
                                          </p:stCondLst>
                                        </p:cTn>
                                        <p:tgtEl>
                                          <p:spTgt spid="86"/>
                                        </p:tgtEl>
                                        <p:attrNameLst>
                                          <p:attrName>style.visibility</p:attrName>
                                        </p:attrNameLst>
                                      </p:cBhvr>
                                      <p:to>
                                        <p:strVal val="hidden"/>
                                      </p:to>
                                    </p:set>
                                  </p:childTnLst>
                                </p:cTn>
                              </p:par>
                              <p:par>
                                <p:cTn id="223" presetID="1" presetClass="exit" presetSubtype="0" fill="hold" nodeType="withEffect">
                                  <p:stCondLst>
                                    <p:cond delay="0"/>
                                  </p:stCondLst>
                                  <p:childTnLst>
                                    <p:set>
                                      <p:cBhvr>
                                        <p:cTn id="224" dur="1" fill="hold">
                                          <p:stCondLst>
                                            <p:cond delay="0"/>
                                          </p:stCondLst>
                                        </p:cTn>
                                        <p:tgtEl>
                                          <p:spTgt spid="87"/>
                                        </p:tgtEl>
                                        <p:attrNameLst>
                                          <p:attrName>style.visibility</p:attrName>
                                        </p:attrNameLst>
                                      </p:cBhvr>
                                      <p:to>
                                        <p:strVal val="hidden"/>
                                      </p:to>
                                    </p:set>
                                  </p:childTnLst>
                                </p:cTn>
                              </p:par>
                              <p:par>
                                <p:cTn id="225" presetID="1" presetClass="exit" presetSubtype="0" fill="hold" nodeType="withEffect">
                                  <p:stCondLst>
                                    <p:cond delay="0"/>
                                  </p:stCondLst>
                                  <p:childTnLst>
                                    <p:set>
                                      <p:cBhvr>
                                        <p:cTn id="226" dur="1" fill="hold">
                                          <p:stCondLst>
                                            <p:cond delay="0"/>
                                          </p:stCondLst>
                                        </p:cTn>
                                        <p:tgtEl>
                                          <p:spTgt spid="88"/>
                                        </p:tgtEl>
                                        <p:attrNameLst>
                                          <p:attrName>style.visibility</p:attrName>
                                        </p:attrNameLst>
                                      </p:cBhvr>
                                      <p:to>
                                        <p:strVal val="hidden"/>
                                      </p:to>
                                    </p:set>
                                  </p:childTnLst>
                                </p:cTn>
                              </p:par>
                              <p:par>
                                <p:cTn id="227" presetID="1" presetClass="exit" presetSubtype="0" fill="hold" nodeType="withEffect">
                                  <p:stCondLst>
                                    <p:cond delay="0"/>
                                  </p:stCondLst>
                                  <p:childTnLst>
                                    <p:set>
                                      <p:cBhvr>
                                        <p:cTn id="228" dur="1" fill="hold">
                                          <p:stCondLst>
                                            <p:cond delay="0"/>
                                          </p:stCondLst>
                                        </p:cTn>
                                        <p:tgtEl>
                                          <p:spTgt spid="89"/>
                                        </p:tgtEl>
                                        <p:attrNameLst>
                                          <p:attrName>style.visibility</p:attrName>
                                        </p:attrNameLst>
                                      </p:cBhvr>
                                      <p:to>
                                        <p:strVal val="hidden"/>
                                      </p:to>
                                    </p:set>
                                  </p:childTnLst>
                                </p:cTn>
                              </p:par>
                              <p:par>
                                <p:cTn id="229" presetID="1" presetClass="exit" presetSubtype="0" fill="hold" nodeType="withEffect">
                                  <p:stCondLst>
                                    <p:cond delay="0"/>
                                  </p:stCondLst>
                                  <p:childTnLst>
                                    <p:set>
                                      <p:cBhvr>
                                        <p:cTn id="230" dur="1" fill="hold">
                                          <p:stCondLst>
                                            <p:cond delay="0"/>
                                          </p:stCondLst>
                                        </p:cTn>
                                        <p:tgtEl>
                                          <p:spTgt spid="90"/>
                                        </p:tgtEl>
                                        <p:attrNameLst>
                                          <p:attrName>style.visibility</p:attrName>
                                        </p:attrNameLst>
                                      </p:cBhvr>
                                      <p:to>
                                        <p:strVal val="hidden"/>
                                      </p:to>
                                    </p:set>
                                  </p:childTnLst>
                                </p:cTn>
                              </p:par>
                              <p:par>
                                <p:cTn id="231" presetID="1" presetClass="exit" presetSubtype="0" fill="hold" nodeType="withEffect">
                                  <p:stCondLst>
                                    <p:cond delay="0"/>
                                  </p:stCondLst>
                                  <p:childTnLst>
                                    <p:set>
                                      <p:cBhvr>
                                        <p:cTn id="232" dur="1" fill="hold">
                                          <p:stCondLst>
                                            <p:cond delay="0"/>
                                          </p:stCondLst>
                                        </p:cTn>
                                        <p:tgtEl>
                                          <p:spTgt spid="91"/>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92"/>
                                        </p:tgtEl>
                                        <p:attrNameLst>
                                          <p:attrName>style.visibility</p:attrName>
                                        </p:attrNameLst>
                                      </p:cBhvr>
                                      <p:to>
                                        <p:strVal val="hidden"/>
                                      </p:to>
                                    </p:set>
                                  </p:childTnLst>
                                </p:cTn>
                              </p:par>
                              <p:par>
                                <p:cTn id="235" presetID="1" presetClass="exit" presetSubtype="0" fill="hold" nodeType="withEffect">
                                  <p:stCondLst>
                                    <p:cond delay="0"/>
                                  </p:stCondLst>
                                  <p:childTnLst>
                                    <p:set>
                                      <p:cBhvr>
                                        <p:cTn id="236" dur="1" fill="hold">
                                          <p:stCondLst>
                                            <p:cond delay="0"/>
                                          </p:stCondLst>
                                        </p:cTn>
                                        <p:tgtEl>
                                          <p:spTgt spid="93"/>
                                        </p:tgtEl>
                                        <p:attrNameLst>
                                          <p:attrName>style.visibility</p:attrName>
                                        </p:attrNameLst>
                                      </p:cBhvr>
                                      <p:to>
                                        <p:strVal val="hidden"/>
                                      </p:to>
                                    </p:set>
                                  </p:childTnLst>
                                </p:cTn>
                              </p:par>
                              <p:par>
                                <p:cTn id="237" presetID="1" presetClass="exit" presetSubtype="0" fill="hold" nodeType="withEffect">
                                  <p:stCondLst>
                                    <p:cond delay="0"/>
                                  </p:stCondLst>
                                  <p:childTnLst>
                                    <p:set>
                                      <p:cBhvr>
                                        <p:cTn id="238" dur="1" fill="hold">
                                          <p:stCondLst>
                                            <p:cond delay="0"/>
                                          </p:stCondLst>
                                        </p:cTn>
                                        <p:tgtEl>
                                          <p:spTgt spid="94"/>
                                        </p:tgtEl>
                                        <p:attrNameLst>
                                          <p:attrName>style.visibility</p:attrName>
                                        </p:attrNameLst>
                                      </p:cBhvr>
                                      <p:to>
                                        <p:strVal val="hidden"/>
                                      </p:to>
                                    </p:set>
                                  </p:childTnLst>
                                </p:cTn>
                              </p:par>
                              <p:par>
                                <p:cTn id="239" presetID="1" presetClass="exit" presetSubtype="0" fill="hold" nodeType="withEffect">
                                  <p:stCondLst>
                                    <p:cond delay="0"/>
                                  </p:stCondLst>
                                  <p:childTnLst>
                                    <p:set>
                                      <p:cBhvr>
                                        <p:cTn id="240" dur="1" fill="hold">
                                          <p:stCondLst>
                                            <p:cond delay="0"/>
                                          </p:stCondLst>
                                        </p:cTn>
                                        <p:tgtEl>
                                          <p:spTgt spid="95"/>
                                        </p:tgtEl>
                                        <p:attrNameLst>
                                          <p:attrName>style.visibility</p:attrName>
                                        </p:attrNameLst>
                                      </p:cBhvr>
                                      <p:to>
                                        <p:strVal val="hidden"/>
                                      </p:to>
                                    </p:set>
                                  </p:childTnLst>
                                </p:cTn>
                              </p:par>
                              <p:par>
                                <p:cTn id="241" presetID="1" presetClass="exit" presetSubtype="0" fill="hold" nodeType="withEffect">
                                  <p:stCondLst>
                                    <p:cond delay="0"/>
                                  </p:stCondLst>
                                  <p:childTnLst>
                                    <p:set>
                                      <p:cBhvr>
                                        <p:cTn id="242" dur="1" fill="hold">
                                          <p:stCondLst>
                                            <p:cond delay="0"/>
                                          </p:stCondLst>
                                        </p:cTn>
                                        <p:tgtEl>
                                          <p:spTgt spid="96"/>
                                        </p:tgtEl>
                                        <p:attrNameLst>
                                          <p:attrName>style.visibility</p:attrName>
                                        </p:attrNameLst>
                                      </p:cBhvr>
                                      <p:to>
                                        <p:strVal val="hidden"/>
                                      </p:to>
                                    </p:set>
                                  </p:childTnLst>
                                </p:cTn>
                              </p:par>
                              <p:par>
                                <p:cTn id="243" presetID="1" presetClass="exit" presetSubtype="0" fill="hold" nodeType="withEffect">
                                  <p:stCondLst>
                                    <p:cond delay="0"/>
                                  </p:stCondLst>
                                  <p:childTnLst>
                                    <p:set>
                                      <p:cBhvr>
                                        <p:cTn id="244" dur="1" fill="hold">
                                          <p:stCondLst>
                                            <p:cond delay="0"/>
                                          </p:stCondLst>
                                        </p:cTn>
                                        <p:tgtEl>
                                          <p:spTgt spid="97"/>
                                        </p:tgtEl>
                                        <p:attrNameLst>
                                          <p:attrName>style.visibility</p:attrName>
                                        </p:attrNameLst>
                                      </p:cBhvr>
                                      <p:to>
                                        <p:strVal val="hidden"/>
                                      </p:to>
                                    </p:set>
                                  </p:childTnLst>
                                </p:cTn>
                              </p:par>
                              <p:par>
                                <p:cTn id="245" presetID="1" presetClass="exit" presetSubtype="0" fill="hold" nodeType="withEffect">
                                  <p:stCondLst>
                                    <p:cond delay="0"/>
                                  </p:stCondLst>
                                  <p:childTnLst>
                                    <p:set>
                                      <p:cBhvr>
                                        <p:cTn id="246" dur="1" fill="hold">
                                          <p:stCondLst>
                                            <p:cond delay="0"/>
                                          </p:stCondLst>
                                        </p:cTn>
                                        <p:tgtEl>
                                          <p:spTgt spid="98"/>
                                        </p:tgtEl>
                                        <p:attrNameLst>
                                          <p:attrName>style.visibility</p:attrName>
                                        </p:attrNameLst>
                                      </p:cBhvr>
                                      <p:to>
                                        <p:strVal val="hidden"/>
                                      </p:to>
                                    </p:set>
                                  </p:childTnLst>
                                </p:cTn>
                              </p:par>
                              <p:par>
                                <p:cTn id="247" presetID="1" presetClass="exit" presetSubtype="0" fill="hold" nodeType="withEffect">
                                  <p:stCondLst>
                                    <p:cond delay="0"/>
                                  </p:stCondLst>
                                  <p:childTnLst>
                                    <p:set>
                                      <p:cBhvr>
                                        <p:cTn id="248" dur="1" fill="hold">
                                          <p:stCondLst>
                                            <p:cond delay="0"/>
                                          </p:stCondLst>
                                        </p:cTn>
                                        <p:tgtEl>
                                          <p:spTgt spid="99"/>
                                        </p:tgtEl>
                                        <p:attrNameLst>
                                          <p:attrName>style.visibility</p:attrName>
                                        </p:attrNameLst>
                                      </p:cBhvr>
                                      <p:to>
                                        <p:strVal val="hidden"/>
                                      </p:to>
                                    </p:set>
                                  </p:childTnLst>
                                </p:cTn>
                              </p:par>
                              <p:par>
                                <p:cTn id="249" presetID="1" presetClass="exit" presetSubtype="0" fill="hold" nodeType="withEffect">
                                  <p:stCondLst>
                                    <p:cond delay="0"/>
                                  </p:stCondLst>
                                  <p:childTnLst>
                                    <p:set>
                                      <p:cBhvr>
                                        <p:cTn id="250" dur="1" fill="hold">
                                          <p:stCondLst>
                                            <p:cond delay="0"/>
                                          </p:stCondLst>
                                        </p:cTn>
                                        <p:tgtEl>
                                          <p:spTgt spid="100"/>
                                        </p:tgtEl>
                                        <p:attrNameLst>
                                          <p:attrName>style.visibility</p:attrName>
                                        </p:attrNameLst>
                                      </p:cBhvr>
                                      <p:to>
                                        <p:strVal val="hidden"/>
                                      </p:to>
                                    </p:set>
                                  </p:childTnLst>
                                </p:cTn>
                              </p:par>
                              <p:par>
                                <p:cTn id="251" presetID="1" presetClass="exit" presetSubtype="0" fill="hold" nodeType="withEffect">
                                  <p:stCondLst>
                                    <p:cond delay="0"/>
                                  </p:stCondLst>
                                  <p:childTnLst>
                                    <p:set>
                                      <p:cBhvr>
                                        <p:cTn id="252" dur="1" fill="hold">
                                          <p:stCondLst>
                                            <p:cond delay="0"/>
                                          </p:stCondLst>
                                        </p:cTn>
                                        <p:tgtEl>
                                          <p:spTgt spid="101"/>
                                        </p:tgtEl>
                                        <p:attrNameLst>
                                          <p:attrName>style.visibility</p:attrName>
                                        </p:attrNameLst>
                                      </p:cBhvr>
                                      <p:to>
                                        <p:strVal val="hidden"/>
                                      </p:to>
                                    </p:set>
                                  </p:childTnLst>
                                </p:cTn>
                              </p:par>
                              <p:par>
                                <p:cTn id="253" presetID="1" presetClass="exit" presetSubtype="0" fill="hold" nodeType="withEffect">
                                  <p:stCondLst>
                                    <p:cond delay="0"/>
                                  </p:stCondLst>
                                  <p:childTnLst>
                                    <p:set>
                                      <p:cBhvr>
                                        <p:cTn id="254" dur="1" fill="hold">
                                          <p:stCondLst>
                                            <p:cond delay="0"/>
                                          </p:stCondLst>
                                        </p:cTn>
                                        <p:tgtEl>
                                          <p:spTgt spid="102"/>
                                        </p:tgtEl>
                                        <p:attrNameLst>
                                          <p:attrName>style.visibility</p:attrName>
                                        </p:attrNameLst>
                                      </p:cBhvr>
                                      <p:to>
                                        <p:strVal val="hidden"/>
                                      </p:to>
                                    </p:set>
                                  </p:childTnLst>
                                </p:cTn>
                              </p:par>
                              <p:par>
                                <p:cTn id="255" presetID="1" presetClass="exit" presetSubtype="0" fill="hold" nodeType="withEffect">
                                  <p:stCondLst>
                                    <p:cond delay="0"/>
                                  </p:stCondLst>
                                  <p:childTnLst>
                                    <p:set>
                                      <p:cBhvr>
                                        <p:cTn id="256" dur="1" fill="hold">
                                          <p:stCondLst>
                                            <p:cond delay="0"/>
                                          </p:stCondLst>
                                        </p:cTn>
                                        <p:tgtEl>
                                          <p:spTgt spid="103"/>
                                        </p:tgtEl>
                                        <p:attrNameLst>
                                          <p:attrName>style.visibility</p:attrName>
                                        </p:attrNameLst>
                                      </p:cBhvr>
                                      <p:to>
                                        <p:strVal val="hidden"/>
                                      </p:to>
                                    </p:set>
                                  </p:childTnLst>
                                </p:cTn>
                              </p:par>
                              <p:par>
                                <p:cTn id="257" presetID="1" presetClass="exit" presetSubtype="0" fill="hold" nodeType="withEffect">
                                  <p:stCondLst>
                                    <p:cond delay="0"/>
                                  </p:stCondLst>
                                  <p:childTnLst>
                                    <p:set>
                                      <p:cBhvr>
                                        <p:cTn id="258" dur="1" fill="hold">
                                          <p:stCondLst>
                                            <p:cond delay="0"/>
                                          </p:stCondLst>
                                        </p:cTn>
                                        <p:tgtEl>
                                          <p:spTgt spid="104"/>
                                        </p:tgtEl>
                                        <p:attrNameLst>
                                          <p:attrName>style.visibility</p:attrName>
                                        </p:attrNameLst>
                                      </p:cBhvr>
                                      <p:to>
                                        <p:strVal val="hidden"/>
                                      </p:to>
                                    </p:set>
                                  </p:childTnLst>
                                </p:cTn>
                              </p:par>
                              <p:par>
                                <p:cTn id="259" presetID="1" presetClass="exit" presetSubtype="0" fill="hold" nodeType="withEffect">
                                  <p:stCondLst>
                                    <p:cond delay="0"/>
                                  </p:stCondLst>
                                  <p:childTnLst>
                                    <p:set>
                                      <p:cBhvr>
                                        <p:cTn id="260" dur="1" fill="hold">
                                          <p:stCondLst>
                                            <p:cond delay="0"/>
                                          </p:stCondLst>
                                        </p:cTn>
                                        <p:tgtEl>
                                          <p:spTgt spid="105"/>
                                        </p:tgtEl>
                                        <p:attrNameLst>
                                          <p:attrName>style.visibility</p:attrName>
                                        </p:attrNameLst>
                                      </p:cBhvr>
                                      <p:to>
                                        <p:strVal val="hidden"/>
                                      </p:to>
                                    </p:set>
                                  </p:childTnLst>
                                </p:cTn>
                              </p:par>
                              <p:par>
                                <p:cTn id="261" presetID="1" presetClass="exit" presetSubtype="0" fill="hold" nodeType="withEffect">
                                  <p:stCondLst>
                                    <p:cond delay="0"/>
                                  </p:stCondLst>
                                  <p:childTnLst>
                                    <p:set>
                                      <p:cBhvr>
                                        <p:cTn id="262" dur="1" fill="hold">
                                          <p:stCondLst>
                                            <p:cond delay="0"/>
                                          </p:stCondLst>
                                        </p:cTn>
                                        <p:tgtEl>
                                          <p:spTgt spid="106"/>
                                        </p:tgtEl>
                                        <p:attrNameLst>
                                          <p:attrName>style.visibility</p:attrName>
                                        </p:attrNameLst>
                                      </p:cBhvr>
                                      <p:to>
                                        <p:strVal val="hidden"/>
                                      </p:to>
                                    </p:set>
                                  </p:childTnLst>
                                </p:cTn>
                              </p:par>
                              <p:par>
                                <p:cTn id="263" presetID="1" presetClass="exit" presetSubtype="0" fill="hold" nodeType="withEffect">
                                  <p:stCondLst>
                                    <p:cond delay="0"/>
                                  </p:stCondLst>
                                  <p:childTnLst>
                                    <p:set>
                                      <p:cBhvr>
                                        <p:cTn id="264" dur="1" fill="hold">
                                          <p:stCondLst>
                                            <p:cond delay="0"/>
                                          </p:stCondLst>
                                        </p:cTn>
                                        <p:tgtEl>
                                          <p:spTgt spid="107"/>
                                        </p:tgtEl>
                                        <p:attrNameLst>
                                          <p:attrName>style.visibility</p:attrName>
                                        </p:attrNameLst>
                                      </p:cBhvr>
                                      <p:to>
                                        <p:strVal val="hidden"/>
                                      </p:to>
                                    </p:set>
                                  </p:childTnLst>
                                </p:cTn>
                              </p:par>
                              <p:par>
                                <p:cTn id="265" presetID="1" presetClass="exit" presetSubtype="0" fill="hold" nodeType="withEffect">
                                  <p:stCondLst>
                                    <p:cond delay="0"/>
                                  </p:stCondLst>
                                  <p:childTnLst>
                                    <p:set>
                                      <p:cBhvr>
                                        <p:cTn id="266" dur="1" fill="hold">
                                          <p:stCondLst>
                                            <p:cond delay="0"/>
                                          </p:stCondLst>
                                        </p:cTn>
                                        <p:tgtEl>
                                          <p:spTgt spid="108"/>
                                        </p:tgtEl>
                                        <p:attrNameLst>
                                          <p:attrName>style.visibility</p:attrName>
                                        </p:attrNameLst>
                                      </p:cBhvr>
                                      <p:to>
                                        <p:strVal val="hidden"/>
                                      </p:to>
                                    </p:set>
                                  </p:childTnLst>
                                </p:cTn>
                              </p:par>
                              <p:par>
                                <p:cTn id="267" presetID="1" presetClass="exit" presetSubtype="0" fill="hold" nodeType="withEffect">
                                  <p:stCondLst>
                                    <p:cond delay="0"/>
                                  </p:stCondLst>
                                  <p:childTnLst>
                                    <p:set>
                                      <p:cBhvr>
                                        <p:cTn id="268" dur="1" fill="hold">
                                          <p:stCondLst>
                                            <p:cond delay="0"/>
                                          </p:stCondLst>
                                        </p:cTn>
                                        <p:tgtEl>
                                          <p:spTgt spid="109"/>
                                        </p:tgtEl>
                                        <p:attrNameLst>
                                          <p:attrName>style.visibility</p:attrName>
                                        </p:attrNameLst>
                                      </p:cBhvr>
                                      <p:to>
                                        <p:strVal val="hidden"/>
                                      </p:to>
                                    </p:set>
                                  </p:childTnLst>
                                </p:cTn>
                              </p:par>
                              <p:par>
                                <p:cTn id="269" presetID="1" presetClass="exit" presetSubtype="0" fill="hold" nodeType="withEffect">
                                  <p:stCondLst>
                                    <p:cond delay="0"/>
                                  </p:stCondLst>
                                  <p:childTnLst>
                                    <p:set>
                                      <p:cBhvr>
                                        <p:cTn id="270" dur="1" fill="hold">
                                          <p:stCondLst>
                                            <p:cond delay="0"/>
                                          </p:stCondLst>
                                        </p:cTn>
                                        <p:tgtEl>
                                          <p:spTgt spid="110"/>
                                        </p:tgtEl>
                                        <p:attrNameLst>
                                          <p:attrName>style.visibility</p:attrName>
                                        </p:attrNameLst>
                                      </p:cBhvr>
                                      <p:to>
                                        <p:strVal val="hidden"/>
                                      </p:to>
                                    </p:set>
                                  </p:childTnLst>
                                </p:cTn>
                              </p:par>
                              <p:par>
                                <p:cTn id="271" presetID="1" presetClass="exit" presetSubtype="0" fill="hold" nodeType="withEffect">
                                  <p:stCondLst>
                                    <p:cond delay="0"/>
                                  </p:stCondLst>
                                  <p:childTnLst>
                                    <p:set>
                                      <p:cBhvr>
                                        <p:cTn id="272" dur="1" fill="hold">
                                          <p:stCondLst>
                                            <p:cond delay="0"/>
                                          </p:stCondLst>
                                        </p:cTn>
                                        <p:tgtEl>
                                          <p:spTgt spid="111"/>
                                        </p:tgtEl>
                                        <p:attrNameLst>
                                          <p:attrName>style.visibility</p:attrName>
                                        </p:attrNameLst>
                                      </p:cBhvr>
                                      <p:to>
                                        <p:strVal val="hidden"/>
                                      </p:to>
                                    </p:set>
                                  </p:childTnLst>
                                </p:cTn>
                              </p:par>
                              <p:par>
                                <p:cTn id="273" presetID="1" presetClass="exit" presetSubtype="0" fill="hold" nodeType="withEffect">
                                  <p:stCondLst>
                                    <p:cond delay="0"/>
                                  </p:stCondLst>
                                  <p:childTnLst>
                                    <p:set>
                                      <p:cBhvr>
                                        <p:cTn id="274" dur="1" fill="hold">
                                          <p:stCondLst>
                                            <p:cond delay="0"/>
                                          </p:stCondLst>
                                        </p:cTn>
                                        <p:tgtEl>
                                          <p:spTgt spid="112"/>
                                        </p:tgtEl>
                                        <p:attrNameLst>
                                          <p:attrName>style.visibility</p:attrName>
                                        </p:attrNameLst>
                                      </p:cBhvr>
                                      <p:to>
                                        <p:strVal val="hidden"/>
                                      </p:to>
                                    </p:set>
                                  </p:childTnLst>
                                </p:cTn>
                              </p:par>
                              <p:par>
                                <p:cTn id="275" presetID="1" presetClass="exit" presetSubtype="0" fill="hold" nodeType="withEffect">
                                  <p:stCondLst>
                                    <p:cond delay="0"/>
                                  </p:stCondLst>
                                  <p:childTnLst>
                                    <p:set>
                                      <p:cBhvr>
                                        <p:cTn id="276" dur="1" fill="hold">
                                          <p:stCondLst>
                                            <p:cond delay="0"/>
                                          </p:stCondLst>
                                        </p:cTn>
                                        <p:tgtEl>
                                          <p:spTgt spid="113"/>
                                        </p:tgtEl>
                                        <p:attrNameLst>
                                          <p:attrName>style.visibility</p:attrName>
                                        </p:attrNameLst>
                                      </p:cBhvr>
                                      <p:to>
                                        <p:strVal val="hidden"/>
                                      </p:to>
                                    </p:set>
                                  </p:childTnLst>
                                </p:cTn>
                              </p:par>
                              <p:par>
                                <p:cTn id="277" presetID="1" presetClass="exit" presetSubtype="0" fill="hold" nodeType="withEffect">
                                  <p:stCondLst>
                                    <p:cond delay="0"/>
                                  </p:stCondLst>
                                  <p:childTnLst>
                                    <p:set>
                                      <p:cBhvr>
                                        <p:cTn id="278" dur="1" fill="hold">
                                          <p:stCondLst>
                                            <p:cond delay="0"/>
                                          </p:stCondLst>
                                        </p:cTn>
                                        <p:tgtEl>
                                          <p:spTgt spid="114"/>
                                        </p:tgtEl>
                                        <p:attrNameLst>
                                          <p:attrName>style.visibility</p:attrName>
                                        </p:attrNameLst>
                                      </p:cBhvr>
                                      <p:to>
                                        <p:strVal val="hidden"/>
                                      </p:to>
                                    </p:set>
                                  </p:childTnLst>
                                </p:cTn>
                              </p:par>
                              <p:par>
                                <p:cTn id="279" presetID="1" presetClass="exit" presetSubtype="0" fill="hold" nodeType="withEffect">
                                  <p:stCondLst>
                                    <p:cond delay="0"/>
                                  </p:stCondLst>
                                  <p:childTnLst>
                                    <p:set>
                                      <p:cBhvr>
                                        <p:cTn id="280" dur="1" fill="hold">
                                          <p:stCondLst>
                                            <p:cond delay="0"/>
                                          </p:stCondLst>
                                        </p:cTn>
                                        <p:tgtEl>
                                          <p:spTgt spid="115"/>
                                        </p:tgtEl>
                                        <p:attrNameLst>
                                          <p:attrName>style.visibility</p:attrName>
                                        </p:attrNameLst>
                                      </p:cBhvr>
                                      <p:to>
                                        <p:strVal val="hidden"/>
                                      </p:to>
                                    </p:set>
                                  </p:childTnLst>
                                </p:cTn>
                              </p:par>
                              <p:par>
                                <p:cTn id="281" presetID="1" presetClass="exit" presetSubtype="0" fill="hold" nodeType="withEffect">
                                  <p:stCondLst>
                                    <p:cond delay="0"/>
                                  </p:stCondLst>
                                  <p:childTnLst>
                                    <p:set>
                                      <p:cBhvr>
                                        <p:cTn id="282" dur="1" fill="hold">
                                          <p:stCondLst>
                                            <p:cond delay="0"/>
                                          </p:stCondLst>
                                        </p:cTn>
                                        <p:tgtEl>
                                          <p:spTgt spid="116"/>
                                        </p:tgtEl>
                                        <p:attrNameLst>
                                          <p:attrName>style.visibility</p:attrName>
                                        </p:attrNameLst>
                                      </p:cBhvr>
                                      <p:to>
                                        <p:strVal val="hidden"/>
                                      </p:to>
                                    </p:set>
                                  </p:childTnLst>
                                </p:cTn>
                              </p:par>
                              <p:par>
                                <p:cTn id="283" presetID="1" presetClass="exit" presetSubtype="0" fill="hold" nodeType="withEffect">
                                  <p:stCondLst>
                                    <p:cond delay="0"/>
                                  </p:stCondLst>
                                  <p:childTnLst>
                                    <p:set>
                                      <p:cBhvr>
                                        <p:cTn id="284" dur="1" fill="hold">
                                          <p:stCondLst>
                                            <p:cond delay="0"/>
                                          </p:stCondLst>
                                        </p:cTn>
                                        <p:tgtEl>
                                          <p:spTgt spid="117"/>
                                        </p:tgtEl>
                                        <p:attrNameLst>
                                          <p:attrName>style.visibility</p:attrName>
                                        </p:attrNameLst>
                                      </p:cBhvr>
                                      <p:to>
                                        <p:strVal val="hidden"/>
                                      </p:to>
                                    </p:set>
                                  </p:childTnLst>
                                </p:cTn>
                              </p:par>
                              <p:par>
                                <p:cTn id="285" presetID="1" presetClass="exit" presetSubtype="0" fill="hold" nodeType="withEffect">
                                  <p:stCondLst>
                                    <p:cond delay="0"/>
                                  </p:stCondLst>
                                  <p:childTnLst>
                                    <p:set>
                                      <p:cBhvr>
                                        <p:cTn id="286" dur="1" fill="hold">
                                          <p:stCondLst>
                                            <p:cond delay="0"/>
                                          </p:stCondLst>
                                        </p:cTn>
                                        <p:tgtEl>
                                          <p:spTgt spid="118"/>
                                        </p:tgtEl>
                                        <p:attrNameLst>
                                          <p:attrName>style.visibility</p:attrName>
                                        </p:attrNameLst>
                                      </p:cBhvr>
                                      <p:to>
                                        <p:strVal val="hidden"/>
                                      </p:to>
                                    </p:set>
                                  </p:childTnLst>
                                </p:cTn>
                              </p:par>
                              <p:par>
                                <p:cTn id="287" presetID="1" presetClass="exit" presetSubtype="0" fill="hold" nodeType="withEffect">
                                  <p:stCondLst>
                                    <p:cond delay="0"/>
                                  </p:stCondLst>
                                  <p:childTnLst>
                                    <p:set>
                                      <p:cBhvr>
                                        <p:cTn id="288" dur="1" fill="hold">
                                          <p:stCondLst>
                                            <p:cond delay="0"/>
                                          </p:stCondLst>
                                        </p:cTn>
                                        <p:tgtEl>
                                          <p:spTgt spid="119"/>
                                        </p:tgtEl>
                                        <p:attrNameLst>
                                          <p:attrName>style.visibility</p:attrName>
                                        </p:attrNameLst>
                                      </p:cBhvr>
                                      <p:to>
                                        <p:strVal val="hidden"/>
                                      </p:to>
                                    </p:set>
                                  </p:childTnLst>
                                </p:cTn>
                              </p:par>
                              <p:par>
                                <p:cTn id="289" presetID="1" presetClass="exit" presetSubtype="0" fill="hold" nodeType="withEffect">
                                  <p:stCondLst>
                                    <p:cond delay="0"/>
                                  </p:stCondLst>
                                  <p:childTnLst>
                                    <p:set>
                                      <p:cBhvr>
                                        <p:cTn id="290" dur="1" fill="hold">
                                          <p:stCondLst>
                                            <p:cond delay="0"/>
                                          </p:stCondLst>
                                        </p:cTn>
                                        <p:tgtEl>
                                          <p:spTgt spid="120"/>
                                        </p:tgtEl>
                                        <p:attrNameLst>
                                          <p:attrName>style.visibility</p:attrName>
                                        </p:attrNameLst>
                                      </p:cBhvr>
                                      <p:to>
                                        <p:strVal val="hidden"/>
                                      </p:to>
                                    </p:set>
                                  </p:childTnLst>
                                </p:cTn>
                              </p:par>
                              <p:par>
                                <p:cTn id="291" presetID="1" presetClass="exit" presetSubtype="0" fill="hold" nodeType="withEffect">
                                  <p:stCondLst>
                                    <p:cond delay="0"/>
                                  </p:stCondLst>
                                  <p:childTnLst>
                                    <p:set>
                                      <p:cBhvr>
                                        <p:cTn id="292" dur="1" fill="hold">
                                          <p:stCondLst>
                                            <p:cond delay="0"/>
                                          </p:stCondLst>
                                        </p:cTn>
                                        <p:tgtEl>
                                          <p:spTgt spid="121"/>
                                        </p:tgtEl>
                                        <p:attrNameLst>
                                          <p:attrName>style.visibility</p:attrName>
                                        </p:attrNameLst>
                                      </p:cBhvr>
                                      <p:to>
                                        <p:strVal val="hidden"/>
                                      </p:to>
                                    </p:set>
                                  </p:childTnLst>
                                </p:cTn>
                              </p:par>
                              <p:par>
                                <p:cTn id="293" presetID="1" presetClass="exit" presetSubtype="0" fill="hold" nodeType="withEffect">
                                  <p:stCondLst>
                                    <p:cond delay="0"/>
                                  </p:stCondLst>
                                  <p:childTnLst>
                                    <p:set>
                                      <p:cBhvr>
                                        <p:cTn id="294" dur="1" fill="hold">
                                          <p:stCondLst>
                                            <p:cond delay="0"/>
                                          </p:stCondLst>
                                        </p:cTn>
                                        <p:tgtEl>
                                          <p:spTgt spid="122"/>
                                        </p:tgtEl>
                                        <p:attrNameLst>
                                          <p:attrName>style.visibility</p:attrName>
                                        </p:attrNameLst>
                                      </p:cBhvr>
                                      <p:to>
                                        <p:strVal val="hidden"/>
                                      </p:to>
                                    </p:set>
                                  </p:childTnLst>
                                </p:cTn>
                              </p:par>
                              <p:par>
                                <p:cTn id="295" presetID="1" presetClass="exit" presetSubtype="0" fill="hold" nodeType="withEffect">
                                  <p:stCondLst>
                                    <p:cond delay="0"/>
                                  </p:stCondLst>
                                  <p:childTnLst>
                                    <p:set>
                                      <p:cBhvr>
                                        <p:cTn id="296" dur="1" fill="hold">
                                          <p:stCondLst>
                                            <p:cond delay="0"/>
                                          </p:stCondLst>
                                        </p:cTn>
                                        <p:tgtEl>
                                          <p:spTgt spid="123"/>
                                        </p:tgtEl>
                                        <p:attrNameLst>
                                          <p:attrName>style.visibility</p:attrName>
                                        </p:attrNameLst>
                                      </p:cBhvr>
                                      <p:to>
                                        <p:strVal val="hidden"/>
                                      </p:to>
                                    </p:set>
                                  </p:childTnLst>
                                </p:cTn>
                              </p:par>
                              <p:par>
                                <p:cTn id="297" presetID="1" presetClass="exit" presetSubtype="0" fill="hold" nodeType="withEffect">
                                  <p:stCondLst>
                                    <p:cond delay="0"/>
                                  </p:stCondLst>
                                  <p:childTnLst>
                                    <p:set>
                                      <p:cBhvr>
                                        <p:cTn id="298" dur="1" fill="hold">
                                          <p:stCondLst>
                                            <p:cond delay="0"/>
                                          </p:stCondLst>
                                        </p:cTn>
                                        <p:tgtEl>
                                          <p:spTgt spid="124"/>
                                        </p:tgtEl>
                                        <p:attrNameLst>
                                          <p:attrName>style.visibility</p:attrName>
                                        </p:attrNameLst>
                                      </p:cBhvr>
                                      <p:to>
                                        <p:strVal val="hidden"/>
                                      </p:to>
                                    </p:set>
                                  </p:childTnLst>
                                </p:cTn>
                              </p:par>
                              <p:par>
                                <p:cTn id="299" presetID="1" presetClass="exit" presetSubtype="0" fill="hold" nodeType="withEffect">
                                  <p:stCondLst>
                                    <p:cond delay="0"/>
                                  </p:stCondLst>
                                  <p:childTnLst>
                                    <p:set>
                                      <p:cBhvr>
                                        <p:cTn id="300" dur="1" fill="hold">
                                          <p:stCondLst>
                                            <p:cond delay="0"/>
                                          </p:stCondLst>
                                        </p:cTn>
                                        <p:tgtEl>
                                          <p:spTgt spid="126"/>
                                        </p:tgtEl>
                                        <p:attrNameLst>
                                          <p:attrName>style.visibility</p:attrName>
                                        </p:attrNameLst>
                                      </p:cBhvr>
                                      <p:to>
                                        <p:strVal val="hidden"/>
                                      </p:to>
                                    </p:set>
                                  </p:childTnLst>
                                </p:cTn>
                              </p:par>
                              <p:par>
                                <p:cTn id="301" presetID="1" presetClass="exit" presetSubtype="0" fill="hold" nodeType="withEffect">
                                  <p:stCondLst>
                                    <p:cond delay="0"/>
                                  </p:stCondLst>
                                  <p:childTnLst>
                                    <p:set>
                                      <p:cBhvr>
                                        <p:cTn id="302" dur="1" fill="hold">
                                          <p:stCondLst>
                                            <p:cond delay="0"/>
                                          </p:stCondLst>
                                        </p:cTn>
                                        <p:tgtEl>
                                          <p:spTgt spid="127"/>
                                        </p:tgtEl>
                                        <p:attrNameLst>
                                          <p:attrName>style.visibility</p:attrName>
                                        </p:attrNameLst>
                                      </p:cBhvr>
                                      <p:to>
                                        <p:strVal val="hidden"/>
                                      </p:to>
                                    </p:set>
                                  </p:childTnLst>
                                </p:cTn>
                              </p:par>
                              <p:par>
                                <p:cTn id="303" presetID="1" presetClass="exit" presetSubtype="0" fill="hold" nodeType="withEffect">
                                  <p:stCondLst>
                                    <p:cond delay="0"/>
                                  </p:stCondLst>
                                  <p:childTnLst>
                                    <p:set>
                                      <p:cBhvr>
                                        <p:cTn id="304" dur="1" fill="hold">
                                          <p:stCondLst>
                                            <p:cond delay="0"/>
                                          </p:stCondLst>
                                        </p:cTn>
                                        <p:tgtEl>
                                          <p:spTgt spid="128"/>
                                        </p:tgtEl>
                                        <p:attrNameLst>
                                          <p:attrName>style.visibility</p:attrName>
                                        </p:attrNameLst>
                                      </p:cBhvr>
                                      <p:to>
                                        <p:strVal val="hidden"/>
                                      </p:to>
                                    </p:set>
                                  </p:childTnLst>
                                </p:cTn>
                              </p:par>
                              <p:par>
                                <p:cTn id="305" presetID="1" presetClass="exit" presetSubtype="0" fill="hold" nodeType="withEffect">
                                  <p:stCondLst>
                                    <p:cond delay="0"/>
                                  </p:stCondLst>
                                  <p:childTnLst>
                                    <p:set>
                                      <p:cBhvr>
                                        <p:cTn id="306" dur="1" fill="hold">
                                          <p:stCondLst>
                                            <p:cond delay="0"/>
                                          </p:stCondLst>
                                        </p:cTn>
                                        <p:tgtEl>
                                          <p:spTgt spid="129"/>
                                        </p:tgtEl>
                                        <p:attrNameLst>
                                          <p:attrName>style.visibility</p:attrName>
                                        </p:attrNameLst>
                                      </p:cBhvr>
                                      <p:to>
                                        <p:strVal val="hidden"/>
                                      </p:to>
                                    </p:set>
                                  </p:childTnLst>
                                </p:cTn>
                              </p:par>
                              <p:par>
                                <p:cTn id="307" presetID="1" presetClass="exit" presetSubtype="0" fill="hold" nodeType="withEffect">
                                  <p:stCondLst>
                                    <p:cond delay="0"/>
                                  </p:stCondLst>
                                  <p:childTnLst>
                                    <p:set>
                                      <p:cBhvr>
                                        <p:cTn id="308" dur="1" fill="hold">
                                          <p:stCondLst>
                                            <p:cond delay="0"/>
                                          </p:stCondLst>
                                        </p:cTn>
                                        <p:tgtEl>
                                          <p:spTgt spid="130"/>
                                        </p:tgtEl>
                                        <p:attrNameLst>
                                          <p:attrName>style.visibility</p:attrName>
                                        </p:attrNameLst>
                                      </p:cBhvr>
                                      <p:to>
                                        <p:strVal val="hidden"/>
                                      </p:to>
                                    </p:set>
                                  </p:childTnLst>
                                </p:cTn>
                              </p:par>
                              <p:par>
                                <p:cTn id="309" presetID="1" presetClass="exit" presetSubtype="0" fill="hold" nodeType="withEffect">
                                  <p:stCondLst>
                                    <p:cond delay="0"/>
                                  </p:stCondLst>
                                  <p:childTnLst>
                                    <p:set>
                                      <p:cBhvr>
                                        <p:cTn id="310" dur="1" fill="hold">
                                          <p:stCondLst>
                                            <p:cond delay="0"/>
                                          </p:stCondLst>
                                        </p:cTn>
                                        <p:tgtEl>
                                          <p:spTgt spid="131"/>
                                        </p:tgtEl>
                                        <p:attrNameLst>
                                          <p:attrName>style.visibility</p:attrName>
                                        </p:attrNameLst>
                                      </p:cBhvr>
                                      <p:to>
                                        <p:strVal val="hidden"/>
                                      </p:to>
                                    </p:set>
                                  </p:childTnLst>
                                </p:cTn>
                              </p:par>
                              <p:par>
                                <p:cTn id="311" presetID="1" presetClass="exit" presetSubtype="0" fill="hold" nodeType="withEffect">
                                  <p:stCondLst>
                                    <p:cond delay="0"/>
                                  </p:stCondLst>
                                  <p:childTnLst>
                                    <p:set>
                                      <p:cBhvr>
                                        <p:cTn id="312" dur="1" fill="hold">
                                          <p:stCondLst>
                                            <p:cond delay="0"/>
                                          </p:stCondLst>
                                        </p:cTn>
                                        <p:tgtEl>
                                          <p:spTgt spid="132"/>
                                        </p:tgtEl>
                                        <p:attrNameLst>
                                          <p:attrName>style.visibility</p:attrName>
                                        </p:attrNameLst>
                                      </p:cBhvr>
                                      <p:to>
                                        <p:strVal val="hidden"/>
                                      </p:to>
                                    </p:set>
                                  </p:childTnLst>
                                </p:cTn>
                              </p:par>
                              <p:par>
                                <p:cTn id="313" presetID="1" presetClass="exit" presetSubtype="0" fill="hold" nodeType="withEffect">
                                  <p:stCondLst>
                                    <p:cond delay="0"/>
                                  </p:stCondLst>
                                  <p:childTnLst>
                                    <p:set>
                                      <p:cBhvr>
                                        <p:cTn id="314" dur="1" fill="hold">
                                          <p:stCondLst>
                                            <p:cond delay="0"/>
                                          </p:stCondLst>
                                        </p:cTn>
                                        <p:tgtEl>
                                          <p:spTgt spid="133"/>
                                        </p:tgtEl>
                                        <p:attrNameLst>
                                          <p:attrName>style.visibility</p:attrName>
                                        </p:attrNameLst>
                                      </p:cBhvr>
                                      <p:to>
                                        <p:strVal val="hidden"/>
                                      </p:to>
                                    </p:set>
                                  </p:childTnLst>
                                </p:cTn>
                              </p:par>
                              <p:par>
                                <p:cTn id="315" presetID="1" presetClass="exit" presetSubtype="0" fill="hold" nodeType="withEffect">
                                  <p:stCondLst>
                                    <p:cond delay="0"/>
                                  </p:stCondLst>
                                  <p:childTnLst>
                                    <p:set>
                                      <p:cBhvr>
                                        <p:cTn id="316" dur="1" fill="hold">
                                          <p:stCondLst>
                                            <p:cond delay="0"/>
                                          </p:stCondLst>
                                        </p:cTn>
                                        <p:tgtEl>
                                          <p:spTgt spid="136"/>
                                        </p:tgtEl>
                                        <p:attrNameLst>
                                          <p:attrName>style.visibility</p:attrName>
                                        </p:attrNameLst>
                                      </p:cBhvr>
                                      <p:to>
                                        <p:strVal val="hidden"/>
                                      </p:to>
                                    </p:set>
                                  </p:childTnLst>
                                </p:cTn>
                              </p:par>
                              <p:par>
                                <p:cTn id="317" presetID="1" presetClass="exit" presetSubtype="0" fill="hold" nodeType="withEffect">
                                  <p:stCondLst>
                                    <p:cond delay="0"/>
                                  </p:stCondLst>
                                  <p:childTnLst>
                                    <p:set>
                                      <p:cBhvr>
                                        <p:cTn id="318" dur="1" fill="hold">
                                          <p:stCondLst>
                                            <p:cond delay="0"/>
                                          </p:stCondLst>
                                        </p:cTn>
                                        <p:tgtEl>
                                          <p:spTgt spid="137"/>
                                        </p:tgtEl>
                                        <p:attrNameLst>
                                          <p:attrName>style.visibility</p:attrName>
                                        </p:attrNameLst>
                                      </p:cBhvr>
                                      <p:to>
                                        <p:strVal val="hidden"/>
                                      </p:to>
                                    </p:set>
                                  </p:childTnLst>
                                </p:cTn>
                              </p:par>
                              <p:par>
                                <p:cTn id="319" presetID="1" presetClass="exit" presetSubtype="0" fill="hold" grpId="1" nodeType="withEffect">
                                  <p:stCondLst>
                                    <p:cond delay="0"/>
                                  </p:stCondLst>
                                  <p:childTnLst>
                                    <p:set>
                                      <p:cBhvr>
                                        <p:cTn id="320" dur="1" fill="hold">
                                          <p:stCondLst>
                                            <p:cond delay="0"/>
                                          </p:stCondLst>
                                        </p:cTn>
                                        <p:tgtEl>
                                          <p:spTgt spid="138"/>
                                        </p:tgtEl>
                                        <p:attrNameLst>
                                          <p:attrName>style.visibility</p:attrName>
                                        </p:attrNameLst>
                                      </p:cBhvr>
                                      <p:to>
                                        <p:strVal val="hidden"/>
                                      </p:to>
                                    </p:set>
                                  </p:childTnLst>
                                </p:cTn>
                              </p:par>
                              <p:par>
                                <p:cTn id="321" presetID="1" presetClass="exit" presetSubtype="0" fill="hold" grpId="1" nodeType="withEffect">
                                  <p:stCondLst>
                                    <p:cond delay="0"/>
                                  </p:stCondLst>
                                  <p:childTnLst>
                                    <p:set>
                                      <p:cBhvr>
                                        <p:cTn id="322" dur="1" fill="hold">
                                          <p:stCondLst>
                                            <p:cond delay="0"/>
                                          </p:stCondLst>
                                        </p:cTn>
                                        <p:tgtEl>
                                          <p:spTgt spid="139"/>
                                        </p:tgtEl>
                                        <p:attrNameLst>
                                          <p:attrName>style.visibility</p:attrName>
                                        </p:attrNameLst>
                                      </p:cBhvr>
                                      <p:to>
                                        <p:strVal val="hidden"/>
                                      </p:to>
                                    </p:set>
                                  </p:childTnLst>
                                </p:cTn>
                              </p:par>
                              <p:par>
                                <p:cTn id="323" presetID="1" presetClass="exit" presetSubtype="0" fill="hold" grpId="1" nodeType="withEffect">
                                  <p:stCondLst>
                                    <p:cond delay="0"/>
                                  </p:stCondLst>
                                  <p:childTnLst>
                                    <p:set>
                                      <p:cBhvr>
                                        <p:cTn id="324" dur="1" fill="hold">
                                          <p:stCondLst>
                                            <p:cond delay="0"/>
                                          </p:stCondLst>
                                        </p:cTn>
                                        <p:tgtEl>
                                          <p:spTgt spid="140"/>
                                        </p:tgtEl>
                                        <p:attrNameLst>
                                          <p:attrName>style.visibility</p:attrName>
                                        </p:attrNameLst>
                                      </p:cBhvr>
                                      <p:to>
                                        <p:strVal val="hidden"/>
                                      </p:to>
                                    </p:set>
                                  </p:childTnLst>
                                </p:cTn>
                              </p:par>
                              <p:par>
                                <p:cTn id="325" presetID="1" presetClass="exit" presetSubtype="0" fill="hold" grpId="1" nodeType="withEffect">
                                  <p:stCondLst>
                                    <p:cond delay="0"/>
                                  </p:stCondLst>
                                  <p:childTnLst>
                                    <p:set>
                                      <p:cBhvr>
                                        <p:cTn id="326" dur="1" fill="hold">
                                          <p:stCondLst>
                                            <p:cond delay="0"/>
                                          </p:stCondLst>
                                        </p:cTn>
                                        <p:tgtEl>
                                          <p:spTgt spid="141"/>
                                        </p:tgtEl>
                                        <p:attrNameLst>
                                          <p:attrName>style.visibility</p:attrName>
                                        </p:attrNameLst>
                                      </p:cBhvr>
                                      <p:to>
                                        <p:strVal val="hidden"/>
                                      </p:to>
                                    </p:set>
                                  </p:childTnLst>
                                </p:cTn>
                              </p:par>
                              <p:par>
                                <p:cTn id="327" presetID="1" presetClass="exit" presetSubtype="0" fill="hold" grpId="1" nodeType="withEffect">
                                  <p:stCondLst>
                                    <p:cond delay="0"/>
                                  </p:stCondLst>
                                  <p:childTnLst>
                                    <p:set>
                                      <p:cBhvr>
                                        <p:cTn id="328" dur="1" fill="hold">
                                          <p:stCondLst>
                                            <p:cond delay="0"/>
                                          </p:stCondLst>
                                        </p:cTn>
                                        <p:tgtEl>
                                          <p:spTgt spid="142"/>
                                        </p:tgtEl>
                                        <p:attrNameLst>
                                          <p:attrName>style.visibility</p:attrName>
                                        </p:attrNameLst>
                                      </p:cBhvr>
                                      <p:to>
                                        <p:strVal val="hidden"/>
                                      </p:to>
                                    </p:set>
                                  </p:childTnLst>
                                </p:cTn>
                              </p:par>
                              <p:par>
                                <p:cTn id="329" presetID="1" presetClass="exit" presetSubtype="0" fill="hold" grpId="1" nodeType="withEffect">
                                  <p:stCondLst>
                                    <p:cond delay="0"/>
                                  </p:stCondLst>
                                  <p:childTnLst>
                                    <p:set>
                                      <p:cBhvr>
                                        <p:cTn id="330" dur="1" fill="hold">
                                          <p:stCondLst>
                                            <p:cond delay="0"/>
                                          </p:stCondLst>
                                        </p:cTn>
                                        <p:tgtEl>
                                          <p:spTgt spid="143"/>
                                        </p:tgtEl>
                                        <p:attrNameLst>
                                          <p:attrName>style.visibility</p:attrName>
                                        </p:attrNameLst>
                                      </p:cBhvr>
                                      <p:to>
                                        <p:strVal val="hidden"/>
                                      </p:to>
                                    </p:set>
                                  </p:childTnLst>
                                </p:cTn>
                              </p:par>
                              <p:par>
                                <p:cTn id="331" presetID="1" presetClass="exit" presetSubtype="0" fill="hold" nodeType="withEffect">
                                  <p:stCondLst>
                                    <p:cond delay="0"/>
                                  </p:stCondLst>
                                  <p:childTnLst>
                                    <p:set>
                                      <p:cBhvr>
                                        <p:cTn id="332" dur="1" fill="hold">
                                          <p:stCondLst>
                                            <p:cond delay="0"/>
                                          </p:stCondLst>
                                        </p:cTn>
                                        <p:tgtEl>
                                          <p:spTgt spid="144"/>
                                        </p:tgtEl>
                                        <p:attrNameLst>
                                          <p:attrName>style.visibility</p:attrName>
                                        </p:attrNameLst>
                                      </p:cBhvr>
                                      <p:to>
                                        <p:strVal val="hidden"/>
                                      </p:to>
                                    </p:set>
                                  </p:childTnLst>
                                </p:cTn>
                              </p:par>
                              <p:par>
                                <p:cTn id="333" presetID="1" presetClass="exit" presetSubtype="0" fill="hold" nodeType="withEffect">
                                  <p:stCondLst>
                                    <p:cond delay="0"/>
                                  </p:stCondLst>
                                  <p:childTnLst>
                                    <p:set>
                                      <p:cBhvr>
                                        <p:cTn id="334" dur="1" fill="hold">
                                          <p:stCondLst>
                                            <p:cond delay="0"/>
                                          </p:stCondLst>
                                        </p:cTn>
                                        <p:tgtEl>
                                          <p:spTgt spid="145"/>
                                        </p:tgtEl>
                                        <p:attrNameLst>
                                          <p:attrName>style.visibility</p:attrName>
                                        </p:attrNameLst>
                                      </p:cBhvr>
                                      <p:to>
                                        <p:strVal val="hidden"/>
                                      </p:to>
                                    </p:set>
                                  </p:childTnLst>
                                </p:cTn>
                              </p:par>
                              <p:par>
                                <p:cTn id="335" presetID="1" presetClass="exit" presetSubtype="0" fill="hold" nodeType="withEffect">
                                  <p:stCondLst>
                                    <p:cond delay="0"/>
                                  </p:stCondLst>
                                  <p:childTnLst>
                                    <p:set>
                                      <p:cBhvr>
                                        <p:cTn id="336" dur="1" fill="hold">
                                          <p:stCondLst>
                                            <p:cond delay="0"/>
                                          </p:stCondLst>
                                        </p:cTn>
                                        <p:tgtEl>
                                          <p:spTgt spid="146"/>
                                        </p:tgtEl>
                                        <p:attrNameLst>
                                          <p:attrName>style.visibility</p:attrName>
                                        </p:attrNameLst>
                                      </p:cBhvr>
                                      <p:to>
                                        <p:strVal val="hidden"/>
                                      </p:to>
                                    </p:set>
                                  </p:childTnLst>
                                </p:cTn>
                              </p:par>
                              <p:par>
                                <p:cTn id="337" presetID="1" presetClass="exit" presetSubtype="0" fill="hold" nodeType="withEffect">
                                  <p:stCondLst>
                                    <p:cond delay="0"/>
                                  </p:stCondLst>
                                  <p:childTnLst>
                                    <p:set>
                                      <p:cBhvr>
                                        <p:cTn id="338" dur="1" fill="hold">
                                          <p:stCondLst>
                                            <p:cond delay="0"/>
                                          </p:stCondLst>
                                        </p:cTn>
                                        <p:tgtEl>
                                          <p:spTgt spid="147"/>
                                        </p:tgtEl>
                                        <p:attrNameLst>
                                          <p:attrName>style.visibility</p:attrName>
                                        </p:attrNameLst>
                                      </p:cBhvr>
                                      <p:to>
                                        <p:strVal val="hidden"/>
                                      </p:to>
                                    </p:set>
                                  </p:childTnLst>
                                </p:cTn>
                              </p:par>
                              <p:par>
                                <p:cTn id="339" presetID="1" presetClass="exit" presetSubtype="0" fill="hold" nodeType="withEffect">
                                  <p:stCondLst>
                                    <p:cond delay="0"/>
                                  </p:stCondLst>
                                  <p:childTnLst>
                                    <p:set>
                                      <p:cBhvr>
                                        <p:cTn id="340" dur="1" fill="hold">
                                          <p:stCondLst>
                                            <p:cond delay="0"/>
                                          </p:stCondLst>
                                        </p:cTn>
                                        <p:tgtEl>
                                          <p:spTgt spid="148"/>
                                        </p:tgtEl>
                                        <p:attrNameLst>
                                          <p:attrName>style.visibility</p:attrName>
                                        </p:attrNameLst>
                                      </p:cBhvr>
                                      <p:to>
                                        <p:strVal val="hidden"/>
                                      </p:to>
                                    </p:set>
                                  </p:childTnLst>
                                </p:cTn>
                              </p:par>
                              <p:par>
                                <p:cTn id="341" presetID="1" presetClass="exit" presetSubtype="0" fill="hold" nodeType="withEffect">
                                  <p:stCondLst>
                                    <p:cond delay="0"/>
                                  </p:stCondLst>
                                  <p:childTnLst>
                                    <p:set>
                                      <p:cBhvr>
                                        <p:cTn id="342" dur="1" fill="hold">
                                          <p:stCondLst>
                                            <p:cond delay="0"/>
                                          </p:stCondLst>
                                        </p:cTn>
                                        <p:tgtEl>
                                          <p:spTgt spid="149"/>
                                        </p:tgtEl>
                                        <p:attrNameLst>
                                          <p:attrName>style.visibility</p:attrName>
                                        </p:attrNameLst>
                                      </p:cBhvr>
                                      <p:to>
                                        <p:strVal val="hidden"/>
                                      </p:to>
                                    </p:set>
                                  </p:childTnLst>
                                </p:cTn>
                              </p:par>
                              <p:par>
                                <p:cTn id="343" presetID="1" presetClass="exit" presetSubtype="0" fill="hold" nodeType="withEffect">
                                  <p:stCondLst>
                                    <p:cond delay="0"/>
                                  </p:stCondLst>
                                  <p:childTnLst>
                                    <p:set>
                                      <p:cBhvr>
                                        <p:cTn id="344" dur="1" fill="hold">
                                          <p:stCondLst>
                                            <p:cond delay="0"/>
                                          </p:stCondLst>
                                        </p:cTn>
                                        <p:tgtEl>
                                          <p:spTgt spid="150"/>
                                        </p:tgtEl>
                                        <p:attrNameLst>
                                          <p:attrName>style.visibility</p:attrName>
                                        </p:attrNameLst>
                                      </p:cBhvr>
                                      <p:to>
                                        <p:strVal val="hidden"/>
                                      </p:to>
                                    </p:set>
                                  </p:childTnLst>
                                </p:cTn>
                              </p:par>
                              <p:par>
                                <p:cTn id="345" presetID="1" presetClass="exit" presetSubtype="0" fill="hold" nodeType="withEffect">
                                  <p:stCondLst>
                                    <p:cond delay="0"/>
                                  </p:stCondLst>
                                  <p:childTnLst>
                                    <p:set>
                                      <p:cBhvr>
                                        <p:cTn id="346" dur="1" fill="hold">
                                          <p:stCondLst>
                                            <p:cond delay="0"/>
                                          </p:stCondLst>
                                        </p:cTn>
                                        <p:tgtEl>
                                          <p:spTgt spid="151"/>
                                        </p:tgtEl>
                                        <p:attrNameLst>
                                          <p:attrName>style.visibility</p:attrName>
                                        </p:attrNameLst>
                                      </p:cBhvr>
                                      <p:to>
                                        <p:strVal val="hidden"/>
                                      </p:to>
                                    </p:set>
                                  </p:childTnLst>
                                </p:cTn>
                              </p:par>
                              <p:par>
                                <p:cTn id="347" presetID="1" presetClass="exit" presetSubtype="0" fill="hold" nodeType="withEffect">
                                  <p:stCondLst>
                                    <p:cond delay="0"/>
                                  </p:stCondLst>
                                  <p:childTnLst>
                                    <p:set>
                                      <p:cBhvr>
                                        <p:cTn id="348" dur="1" fill="hold">
                                          <p:stCondLst>
                                            <p:cond delay="0"/>
                                          </p:stCondLst>
                                        </p:cTn>
                                        <p:tgtEl>
                                          <p:spTgt spid="152"/>
                                        </p:tgtEl>
                                        <p:attrNameLst>
                                          <p:attrName>style.visibility</p:attrName>
                                        </p:attrNameLst>
                                      </p:cBhvr>
                                      <p:to>
                                        <p:strVal val="hidden"/>
                                      </p:to>
                                    </p:set>
                                  </p:childTnLst>
                                </p:cTn>
                              </p:par>
                              <p:par>
                                <p:cTn id="349" presetID="1" presetClass="exit" presetSubtype="0" fill="hold" nodeType="withEffect">
                                  <p:stCondLst>
                                    <p:cond delay="0"/>
                                  </p:stCondLst>
                                  <p:childTnLst>
                                    <p:set>
                                      <p:cBhvr>
                                        <p:cTn id="350" dur="1" fill="hold">
                                          <p:stCondLst>
                                            <p:cond delay="0"/>
                                          </p:stCondLst>
                                        </p:cTn>
                                        <p:tgtEl>
                                          <p:spTgt spid="153"/>
                                        </p:tgtEl>
                                        <p:attrNameLst>
                                          <p:attrName>style.visibility</p:attrName>
                                        </p:attrNameLst>
                                      </p:cBhvr>
                                      <p:to>
                                        <p:strVal val="hidden"/>
                                      </p:to>
                                    </p:set>
                                  </p:childTnLst>
                                </p:cTn>
                              </p:par>
                              <p:par>
                                <p:cTn id="351" presetID="1" presetClass="exit" presetSubtype="0" fill="hold" nodeType="withEffect">
                                  <p:stCondLst>
                                    <p:cond delay="0"/>
                                  </p:stCondLst>
                                  <p:childTnLst>
                                    <p:set>
                                      <p:cBhvr>
                                        <p:cTn id="352" dur="1" fill="hold">
                                          <p:stCondLst>
                                            <p:cond delay="0"/>
                                          </p:stCondLst>
                                        </p:cTn>
                                        <p:tgtEl>
                                          <p:spTgt spid="154"/>
                                        </p:tgtEl>
                                        <p:attrNameLst>
                                          <p:attrName>style.visibility</p:attrName>
                                        </p:attrNameLst>
                                      </p:cBhvr>
                                      <p:to>
                                        <p:strVal val="hidden"/>
                                      </p:to>
                                    </p:set>
                                  </p:childTnLst>
                                </p:cTn>
                              </p:par>
                              <p:par>
                                <p:cTn id="353" presetID="1" presetClass="exit" presetSubtype="0" fill="hold" nodeType="withEffect">
                                  <p:stCondLst>
                                    <p:cond delay="0"/>
                                  </p:stCondLst>
                                  <p:childTnLst>
                                    <p:set>
                                      <p:cBhvr>
                                        <p:cTn id="354" dur="1" fill="hold">
                                          <p:stCondLst>
                                            <p:cond delay="0"/>
                                          </p:stCondLst>
                                        </p:cTn>
                                        <p:tgtEl>
                                          <p:spTgt spid="155"/>
                                        </p:tgtEl>
                                        <p:attrNameLst>
                                          <p:attrName>style.visibility</p:attrName>
                                        </p:attrNameLst>
                                      </p:cBhvr>
                                      <p:to>
                                        <p:strVal val="hidden"/>
                                      </p:to>
                                    </p:set>
                                  </p:childTnLst>
                                </p:cTn>
                              </p:par>
                              <p:par>
                                <p:cTn id="355" presetID="1" presetClass="exit" presetSubtype="0" fill="hold" nodeType="withEffect">
                                  <p:stCondLst>
                                    <p:cond delay="0"/>
                                  </p:stCondLst>
                                  <p:childTnLst>
                                    <p:set>
                                      <p:cBhvr>
                                        <p:cTn id="356" dur="1" fill="hold">
                                          <p:stCondLst>
                                            <p:cond delay="0"/>
                                          </p:stCondLst>
                                        </p:cTn>
                                        <p:tgtEl>
                                          <p:spTgt spid="156"/>
                                        </p:tgtEl>
                                        <p:attrNameLst>
                                          <p:attrName>style.visibility</p:attrName>
                                        </p:attrNameLst>
                                      </p:cBhvr>
                                      <p:to>
                                        <p:strVal val="hidden"/>
                                      </p:to>
                                    </p:set>
                                  </p:childTnLst>
                                </p:cTn>
                              </p:par>
                              <p:par>
                                <p:cTn id="357" presetID="1" presetClass="exit" presetSubtype="0" fill="hold" nodeType="withEffect">
                                  <p:stCondLst>
                                    <p:cond delay="0"/>
                                  </p:stCondLst>
                                  <p:childTnLst>
                                    <p:set>
                                      <p:cBhvr>
                                        <p:cTn id="358" dur="1" fill="hold">
                                          <p:stCondLst>
                                            <p:cond delay="0"/>
                                          </p:stCondLst>
                                        </p:cTn>
                                        <p:tgtEl>
                                          <p:spTgt spid="157"/>
                                        </p:tgtEl>
                                        <p:attrNameLst>
                                          <p:attrName>style.visibility</p:attrName>
                                        </p:attrNameLst>
                                      </p:cBhvr>
                                      <p:to>
                                        <p:strVal val="hidden"/>
                                      </p:to>
                                    </p:set>
                                  </p:childTnLst>
                                </p:cTn>
                              </p:par>
                              <p:par>
                                <p:cTn id="359" presetID="1" presetClass="exit" presetSubtype="0" fill="hold" nodeType="withEffect">
                                  <p:stCondLst>
                                    <p:cond delay="0"/>
                                  </p:stCondLst>
                                  <p:childTnLst>
                                    <p:set>
                                      <p:cBhvr>
                                        <p:cTn id="360" dur="1" fill="hold">
                                          <p:stCondLst>
                                            <p:cond delay="0"/>
                                          </p:stCondLst>
                                        </p:cTn>
                                        <p:tgtEl>
                                          <p:spTgt spid="158"/>
                                        </p:tgtEl>
                                        <p:attrNameLst>
                                          <p:attrName>style.visibility</p:attrName>
                                        </p:attrNameLst>
                                      </p:cBhvr>
                                      <p:to>
                                        <p:strVal val="hidden"/>
                                      </p:to>
                                    </p:set>
                                  </p:childTnLst>
                                </p:cTn>
                              </p:par>
                              <p:par>
                                <p:cTn id="361" presetID="1" presetClass="exit" presetSubtype="0" fill="hold" nodeType="withEffect">
                                  <p:stCondLst>
                                    <p:cond delay="0"/>
                                  </p:stCondLst>
                                  <p:childTnLst>
                                    <p:set>
                                      <p:cBhvr>
                                        <p:cTn id="362" dur="1" fill="hold">
                                          <p:stCondLst>
                                            <p:cond delay="0"/>
                                          </p:stCondLst>
                                        </p:cTn>
                                        <p:tgtEl>
                                          <p:spTgt spid="161"/>
                                        </p:tgtEl>
                                        <p:attrNameLst>
                                          <p:attrName>style.visibility</p:attrName>
                                        </p:attrNameLst>
                                      </p:cBhvr>
                                      <p:to>
                                        <p:strVal val="hidden"/>
                                      </p:to>
                                    </p:set>
                                  </p:childTnLst>
                                </p:cTn>
                              </p:par>
                              <p:par>
                                <p:cTn id="363" presetID="1" presetClass="exit" presetSubtype="0" fill="hold" nodeType="withEffect">
                                  <p:stCondLst>
                                    <p:cond delay="0"/>
                                  </p:stCondLst>
                                  <p:childTnLst>
                                    <p:set>
                                      <p:cBhvr>
                                        <p:cTn id="364" dur="1" fill="hold">
                                          <p:stCondLst>
                                            <p:cond delay="0"/>
                                          </p:stCondLst>
                                        </p:cTn>
                                        <p:tgtEl>
                                          <p:spTgt spid="162"/>
                                        </p:tgtEl>
                                        <p:attrNameLst>
                                          <p:attrName>style.visibility</p:attrName>
                                        </p:attrNameLst>
                                      </p:cBhvr>
                                      <p:to>
                                        <p:strVal val="hidden"/>
                                      </p:to>
                                    </p:set>
                                  </p:childTnLst>
                                </p:cTn>
                              </p:par>
                              <p:par>
                                <p:cTn id="365" presetID="1" presetClass="exit" presetSubtype="0" fill="hold" nodeType="withEffect">
                                  <p:stCondLst>
                                    <p:cond delay="0"/>
                                  </p:stCondLst>
                                  <p:childTnLst>
                                    <p:set>
                                      <p:cBhvr>
                                        <p:cTn id="366" dur="1" fill="hold">
                                          <p:stCondLst>
                                            <p:cond delay="0"/>
                                          </p:stCondLst>
                                        </p:cTn>
                                        <p:tgtEl>
                                          <p:spTgt spid="163"/>
                                        </p:tgtEl>
                                        <p:attrNameLst>
                                          <p:attrName>style.visibility</p:attrName>
                                        </p:attrNameLst>
                                      </p:cBhvr>
                                      <p:to>
                                        <p:strVal val="hidden"/>
                                      </p:to>
                                    </p:set>
                                  </p:childTnLst>
                                </p:cTn>
                              </p:par>
                              <p:par>
                                <p:cTn id="367" presetID="1" presetClass="exit" presetSubtype="0" fill="hold" nodeType="withEffect">
                                  <p:stCondLst>
                                    <p:cond delay="0"/>
                                  </p:stCondLst>
                                  <p:childTnLst>
                                    <p:set>
                                      <p:cBhvr>
                                        <p:cTn id="368" dur="1" fill="hold">
                                          <p:stCondLst>
                                            <p:cond delay="0"/>
                                          </p:stCondLst>
                                        </p:cTn>
                                        <p:tgtEl>
                                          <p:spTgt spid="164"/>
                                        </p:tgtEl>
                                        <p:attrNameLst>
                                          <p:attrName>style.visibility</p:attrName>
                                        </p:attrNameLst>
                                      </p:cBhvr>
                                      <p:to>
                                        <p:strVal val="hidden"/>
                                      </p:to>
                                    </p:set>
                                  </p:childTnLst>
                                </p:cTn>
                              </p:par>
                              <p:par>
                                <p:cTn id="369" presetID="1" presetClass="exit" presetSubtype="0" fill="hold" nodeType="withEffect">
                                  <p:stCondLst>
                                    <p:cond delay="0"/>
                                  </p:stCondLst>
                                  <p:childTnLst>
                                    <p:set>
                                      <p:cBhvr>
                                        <p:cTn id="370" dur="1" fill="hold">
                                          <p:stCondLst>
                                            <p:cond delay="0"/>
                                          </p:stCondLst>
                                        </p:cTn>
                                        <p:tgtEl>
                                          <p:spTgt spid="165"/>
                                        </p:tgtEl>
                                        <p:attrNameLst>
                                          <p:attrName>style.visibility</p:attrName>
                                        </p:attrNameLst>
                                      </p:cBhvr>
                                      <p:to>
                                        <p:strVal val="hidden"/>
                                      </p:to>
                                    </p:set>
                                  </p:childTnLst>
                                </p:cTn>
                              </p:par>
                              <p:par>
                                <p:cTn id="371" presetID="1" presetClass="exit" presetSubtype="0" fill="hold" nodeType="withEffect">
                                  <p:stCondLst>
                                    <p:cond delay="0"/>
                                  </p:stCondLst>
                                  <p:childTnLst>
                                    <p:set>
                                      <p:cBhvr>
                                        <p:cTn id="372" dur="1" fill="hold">
                                          <p:stCondLst>
                                            <p:cond delay="0"/>
                                          </p:stCondLst>
                                        </p:cTn>
                                        <p:tgtEl>
                                          <p:spTgt spid="12"/>
                                        </p:tgtEl>
                                        <p:attrNameLst>
                                          <p:attrName>style.visibility</p:attrName>
                                        </p:attrNameLst>
                                      </p:cBhvr>
                                      <p:to>
                                        <p:strVal val="hidden"/>
                                      </p:to>
                                    </p:set>
                                  </p:childTnLst>
                                </p:cTn>
                              </p:par>
                              <p:par>
                                <p:cTn id="373" presetID="1" presetClass="exit" presetSubtype="0" fill="hold" nodeType="withEffect">
                                  <p:stCondLst>
                                    <p:cond delay="0"/>
                                  </p:stCondLst>
                                  <p:childTnLst>
                                    <p:set>
                                      <p:cBhvr>
                                        <p:cTn id="374" dur="1" fill="hold">
                                          <p:stCondLst>
                                            <p:cond delay="0"/>
                                          </p:stCondLst>
                                        </p:cTn>
                                        <p:tgtEl>
                                          <p:spTgt spid="10"/>
                                        </p:tgtEl>
                                        <p:attrNameLst>
                                          <p:attrName>style.visibility</p:attrName>
                                        </p:attrNameLst>
                                      </p:cBhvr>
                                      <p:to>
                                        <p:strVal val="hidden"/>
                                      </p:to>
                                    </p:set>
                                  </p:childTnLst>
                                </p:cTn>
                              </p:par>
                              <p:par>
                                <p:cTn id="375" presetID="1" presetClass="exit" presetSubtype="0" fill="hold" nodeType="withEffect">
                                  <p:stCondLst>
                                    <p:cond delay="0"/>
                                  </p:stCondLst>
                                  <p:childTnLst>
                                    <p:set>
                                      <p:cBhvr>
                                        <p:cTn id="376" dur="1" fill="hold">
                                          <p:stCondLst>
                                            <p:cond delay="0"/>
                                          </p:stCondLst>
                                        </p:cTn>
                                        <p:tgtEl>
                                          <p:spTgt spid="14"/>
                                        </p:tgtEl>
                                        <p:attrNameLst>
                                          <p:attrName>style.visibility</p:attrName>
                                        </p:attrNameLst>
                                      </p:cBhvr>
                                      <p:to>
                                        <p:strVal val="hidden"/>
                                      </p:to>
                                    </p:set>
                                  </p:childTnLst>
                                </p:cTn>
                              </p:par>
                            </p:childTnLst>
                          </p:cTn>
                        </p:par>
                        <p:par>
                          <p:cTn id="377" fill="hold">
                            <p:stCondLst>
                              <p:cond delay="0"/>
                            </p:stCondLst>
                            <p:childTnLst>
                              <p:par>
                                <p:cTn id="378" presetID="1" presetClass="entr" presetSubtype="0" fill="hold" grpId="2" nodeType="afterEffect">
                                  <p:stCondLst>
                                    <p:cond delay="0"/>
                                  </p:stCondLst>
                                  <p:childTnLst>
                                    <p:set>
                                      <p:cBhvr>
                                        <p:cTn id="379" dur="1" fill="hold">
                                          <p:stCondLst>
                                            <p:cond delay="0"/>
                                          </p:stCondLst>
                                        </p:cTn>
                                        <p:tgtEl>
                                          <p:spTgt spid="82"/>
                                        </p:tgtEl>
                                        <p:attrNameLst>
                                          <p:attrName>style.visibility</p:attrName>
                                        </p:attrNameLst>
                                      </p:cBhvr>
                                      <p:to>
                                        <p:strVal val="visible"/>
                                      </p:to>
                                    </p:set>
                                  </p:childTnLst>
                                </p:cTn>
                              </p:par>
                            </p:childTnLst>
                          </p:cTn>
                        </p:par>
                        <p:par>
                          <p:cTn id="380" fill="hold">
                            <p:stCondLst>
                              <p:cond delay="0"/>
                            </p:stCondLst>
                            <p:childTnLst>
                              <p:par>
                                <p:cTn id="381" presetID="1" presetClass="entr" presetSubtype="0" fill="hold" grpId="2" nodeType="afterEffect">
                                  <p:stCondLst>
                                    <p:cond delay="0"/>
                                  </p:stCondLst>
                                  <p:childTnLst>
                                    <p:set>
                                      <p:cBhvr>
                                        <p:cTn id="382" dur="1" fill="hold">
                                          <p:stCondLst>
                                            <p:cond delay="0"/>
                                          </p:stCondLst>
                                        </p:cTn>
                                        <p:tgtEl>
                                          <p:spTgt spid="138"/>
                                        </p:tgtEl>
                                        <p:attrNameLst>
                                          <p:attrName>style.visibility</p:attrName>
                                        </p:attrNameLst>
                                      </p:cBhvr>
                                      <p:to>
                                        <p:strVal val="visible"/>
                                      </p:to>
                                    </p:set>
                                  </p:childTnLst>
                                </p:cTn>
                              </p:par>
                            </p:childTnLst>
                          </p:cTn>
                        </p:par>
                        <p:par>
                          <p:cTn id="383" fill="hold">
                            <p:stCondLst>
                              <p:cond delay="0"/>
                            </p:stCondLst>
                            <p:childTnLst>
                              <p:par>
                                <p:cTn id="384" presetID="1" presetClass="entr" presetSubtype="0" fill="hold" nodeType="afterEffect">
                                  <p:stCondLst>
                                    <p:cond delay="0"/>
                                  </p:stCondLst>
                                  <p:childTnLst>
                                    <p:set>
                                      <p:cBhvr>
                                        <p:cTn id="385" dur="1" fill="hold">
                                          <p:stCondLst>
                                            <p:cond delay="0"/>
                                          </p:stCondLst>
                                        </p:cTn>
                                        <p:tgtEl>
                                          <p:spTgt spid="161"/>
                                        </p:tgtEl>
                                        <p:attrNameLst>
                                          <p:attrName>style.visibility</p:attrName>
                                        </p:attrNameLst>
                                      </p:cBhvr>
                                      <p:to>
                                        <p:strVal val="visible"/>
                                      </p:to>
                                    </p:set>
                                  </p:childTnLst>
                                </p:cTn>
                              </p:par>
                            </p:childTnLst>
                          </p:cTn>
                        </p:par>
                      </p:childTnLst>
                    </p:cTn>
                  </p:par>
                  <p:par>
                    <p:cTn id="386" fill="hold">
                      <p:stCondLst>
                        <p:cond delay="indefinite"/>
                      </p:stCondLst>
                      <p:childTnLst>
                        <p:par>
                          <p:cTn id="387" fill="hold">
                            <p:stCondLst>
                              <p:cond delay="0"/>
                            </p:stCondLst>
                            <p:childTnLst>
                              <p:par>
                                <p:cTn id="388" presetID="1" presetClass="entr" presetSubtype="0" fill="hold" grpId="2" nodeType="clickEffect">
                                  <p:stCondLst>
                                    <p:cond delay="0"/>
                                  </p:stCondLst>
                                  <p:childTnLst>
                                    <p:set>
                                      <p:cBhvr>
                                        <p:cTn id="389" dur="1" fill="hold">
                                          <p:stCondLst>
                                            <p:cond delay="0"/>
                                          </p:stCondLst>
                                        </p:cTn>
                                        <p:tgtEl>
                                          <p:spTgt spid="81"/>
                                        </p:tgtEl>
                                        <p:attrNameLst>
                                          <p:attrName>style.visibility</p:attrName>
                                        </p:attrNameLst>
                                      </p:cBhvr>
                                      <p:to>
                                        <p:strVal val="visible"/>
                                      </p:to>
                                    </p:set>
                                  </p:childTnLst>
                                </p:cTn>
                              </p:par>
                              <p:par>
                                <p:cTn id="390" presetID="1" presetClass="entr" presetSubtype="0" fill="hold" grpId="2" nodeType="withEffect">
                                  <p:stCondLst>
                                    <p:cond delay="0"/>
                                  </p:stCondLst>
                                  <p:childTnLst>
                                    <p:set>
                                      <p:cBhvr>
                                        <p:cTn id="391" dur="1" fill="hold">
                                          <p:stCondLst>
                                            <p:cond delay="0"/>
                                          </p:stCondLst>
                                        </p:cTn>
                                        <p:tgtEl>
                                          <p:spTgt spid="80"/>
                                        </p:tgtEl>
                                        <p:attrNameLst>
                                          <p:attrName>style.visibility</p:attrName>
                                        </p:attrNameLst>
                                      </p:cBhvr>
                                      <p:to>
                                        <p:strVal val="visible"/>
                                      </p:to>
                                    </p:set>
                                  </p:childTnLst>
                                </p:cTn>
                              </p:par>
                              <p:par>
                                <p:cTn id="392" presetID="1" presetClass="entr" presetSubtype="0" fill="hold" nodeType="withEffect">
                                  <p:stCondLst>
                                    <p:cond delay="0"/>
                                  </p:stCondLst>
                                  <p:childTnLst>
                                    <p:set>
                                      <p:cBhvr>
                                        <p:cTn id="393" dur="1" fill="hold">
                                          <p:stCondLst>
                                            <p:cond delay="0"/>
                                          </p:stCondLst>
                                        </p:cTn>
                                        <p:tgtEl>
                                          <p:spTgt spid="86"/>
                                        </p:tgtEl>
                                        <p:attrNameLst>
                                          <p:attrName>style.visibility</p:attrName>
                                        </p:attrNameLst>
                                      </p:cBhvr>
                                      <p:to>
                                        <p:strVal val="visible"/>
                                      </p:to>
                                    </p:set>
                                  </p:childTnLst>
                                </p:cTn>
                              </p:par>
                              <p:par>
                                <p:cTn id="394" presetID="1" presetClass="entr" presetSubtype="0" fill="hold" nodeType="withEffect">
                                  <p:stCondLst>
                                    <p:cond delay="0"/>
                                  </p:stCondLst>
                                  <p:childTnLst>
                                    <p:set>
                                      <p:cBhvr>
                                        <p:cTn id="395" dur="1" fill="hold">
                                          <p:stCondLst>
                                            <p:cond delay="0"/>
                                          </p:stCondLst>
                                        </p:cTn>
                                        <p:tgtEl>
                                          <p:spTgt spid="85"/>
                                        </p:tgtEl>
                                        <p:attrNameLst>
                                          <p:attrName>style.visibility</p:attrName>
                                        </p:attrNameLst>
                                      </p:cBhvr>
                                      <p:to>
                                        <p:strVal val="visible"/>
                                      </p:to>
                                    </p:set>
                                  </p:childTnLst>
                                </p:cTn>
                              </p:par>
                              <p:par>
                                <p:cTn id="396" presetID="1" presetClass="entr" presetSubtype="0" fill="hold" nodeType="withEffect">
                                  <p:stCondLst>
                                    <p:cond delay="0"/>
                                  </p:stCondLst>
                                  <p:childTnLst>
                                    <p:set>
                                      <p:cBhvr>
                                        <p:cTn id="397" dur="1" fill="hold">
                                          <p:stCondLst>
                                            <p:cond delay="0"/>
                                          </p:stCondLst>
                                        </p:cTn>
                                        <p:tgtEl>
                                          <p:spTgt spid="12"/>
                                        </p:tgtEl>
                                        <p:attrNameLst>
                                          <p:attrName>style.visibility</p:attrName>
                                        </p:attrNameLst>
                                      </p:cBhvr>
                                      <p:to>
                                        <p:strVal val="visible"/>
                                      </p:to>
                                    </p:set>
                                  </p:childTnLst>
                                </p:cTn>
                              </p:par>
                              <p:par>
                                <p:cTn id="398" presetID="1" presetClass="entr" presetSubtype="0" fill="hold" nodeType="withEffect">
                                  <p:stCondLst>
                                    <p:cond delay="0"/>
                                  </p:stCondLst>
                                  <p:childTnLst>
                                    <p:set>
                                      <p:cBhvr>
                                        <p:cTn id="399" dur="1" fill="hold">
                                          <p:stCondLst>
                                            <p:cond delay="0"/>
                                          </p:stCondLst>
                                        </p:cTn>
                                        <p:tgtEl>
                                          <p:spTgt spid="10"/>
                                        </p:tgtEl>
                                        <p:attrNameLst>
                                          <p:attrName>style.visibility</p:attrName>
                                        </p:attrNameLst>
                                      </p:cBhvr>
                                      <p:to>
                                        <p:strVal val="visible"/>
                                      </p:to>
                                    </p:set>
                                  </p:childTnLst>
                                </p:cTn>
                              </p:par>
                              <p:par>
                                <p:cTn id="400" presetID="1" presetClass="entr" presetSubtype="0" fill="hold" nodeType="withEffect">
                                  <p:stCondLst>
                                    <p:cond delay="0"/>
                                  </p:stCondLst>
                                  <p:childTnLst>
                                    <p:set>
                                      <p:cBhvr>
                                        <p:cTn id="401" dur="1" fill="hold">
                                          <p:stCondLst>
                                            <p:cond delay="0"/>
                                          </p:stCondLst>
                                        </p:cTn>
                                        <p:tgtEl>
                                          <p:spTgt spid="14"/>
                                        </p:tgtEl>
                                        <p:attrNameLst>
                                          <p:attrName>style.visibility</p:attrName>
                                        </p:attrNameLst>
                                      </p:cBhvr>
                                      <p:to>
                                        <p:strVal val="visible"/>
                                      </p:to>
                                    </p:set>
                                  </p:childTnLst>
                                </p:cTn>
                              </p:par>
                            </p:childTnLst>
                          </p:cTn>
                        </p:par>
                      </p:childTnLst>
                    </p:cTn>
                  </p:par>
                  <p:par>
                    <p:cTn id="402" fill="hold">
                      <p:stCondLst>
                        <p:cond delay="indefinite"/>
                      </p:stCondLst>
                      <p:childTnLst>
                        <p:par>
                          <p:cTn id="403" fill="hold">
                            <p:stCondLst>
                              <p:cond delay="0"/>
                            </p:stCondLst>
                            <p:childTnLst>
                              <p:par>
                                <p:cTn id="404" presetID="1" presetClass="entr" presetSubtype="0" fill="hold" nodeType="clickEffect">
                                  <p:stCondLst>
                                    <p:cond delay="0"/>
                                  </p:stCondLst>
                                  <p:childTnLst>
                                    <p:set>
                                      <p:cBhvr>
                                        <p:cTn id="405" dur="1" fill="hold">
                                          <p:stCondLst>
                                            <p:cond delay="0"/>
                                          </p:stCondLst>
                                        </p:cTn>
                                        <p:tgtEl>
                                          <p:spTgt spid="94"/>
                                        </p:tgtEl>
                                        <p:attrNameLst>
                                          <p:attrName>style.visibility</p:attrName>
                                        </p:attrNameLst>
                                      </p:cBhvr>
                                      <p:to>
                                        <p:strVal val="visible"/>
                                      </p:to>
                                    </p:set>
                                  </p:childTnLst>
                                </p:cTn>
                              </p:par>
                              <p:par>
                                <p:cTn id="406" presetID="1" presetClass="entr" presetSubtype="0" fill="hold" nodeType="withEffect">
                                  <p:stCondLst>
                                    <p:cond delay="0"/>
                                  </p:stCondLst>
                                  <p:childTnLst>
                                    <p:set>
                                      <p:cBhvr>
                                        <p:cTn id="407" dur="1" fill="hold">
                                          <p:stCondLst>
                                            <p:cond delay="0"/>
                                          </p:stCondLst>
                                        </p:cTn>
                                        <p:tgtEl>
                                          <p:spTgt spid="95"/>
                                        </p:tgtEl>
                                        <p:attrNameLst>
                                          <p:attrName>style.visibility</p:attrName>
                                        </p:attrNameLst>
                                      </p:cBhvr>
                                      <p:to>
                                        <p:strVal val="visible"/>
                                      </p:to>
                                    </p:set>
                                  </p:childTnLst>
                                </p:cTn>
                              </p:par>
                              <p:par>
                                <p:cTn id="408" presetID="1" presetClass="entr" presetSubtype="0" fill="hold" nodeType="withEffect">
                                  <p:stCondLst>
                                    <p:cond delay="0"/>
                                  </p:stCondLst>
                                  <p:childTnLst>
                                    <p:set>
                                      <p:cBhvr>
                                        <p:cTn id="409" dur="1" fill="hold">
                                          <p:stCondLst>
                                            <p:cond delay="0"/>
                                          </p:stCondLst>
                                        </p:cTn>
                                        <p:tgtEl>
                                          <p:spTgt spid="96"/>
                                        </p:tgtEl>
                                        <p:attrNameLst>
                                          <p:attrName>style.visibility</p:attrName>
                                        </p:attrNameLst>
                                      </p:cBhvr>
                                      <p:to>
                                        <p:strVal val="visible"/>
                                      </p:to>
                                    </p:set>
                                  </p:childTnLst>
                                </p:cTn>
                              </p:par>
                              <p:par>
                                <p:cTn id="410" presetID="1" presetClass="entr" presetSubtype="0" fill="hold" nodeType="withEffect">
                                  <p:stCondLst>
                                    <p:cond delay="0"/>
                                  </p:stCondLst>
                                  <p:childTnLst>
                                    <p:set>
                                      <p:cBhvr>
                                        <p:cTn id="411" dur="1" fill="hold">
                                          <p:stCondLst>
                                            <p:cond delay="0"/>
                                          </p:stCondLst>
                                        </p:cTn>
                                        <p:tgtEl>
                                          <p:spTgt spid="97"/>
                                        </p:tgtEl>
                                        <p:attrNameLst>
                                          <p:attrName>style.visibility</p:attrName>
                                        </p:attrNameLst>
                                      </p:cBhvr>
                                      <p:to>
                                        <p:strVal val="visible"/>
                                      </p:to>
                                    </p:set>
                                  </p:childTnLst>
                                </p:cTn>
                              </p:par>
                              <p:par>
                                <p:cTn id="412" presetID="1" presetClass="entr" presetSubtype="0" fill="hold" nodeType="withEffect">
                                  <p:stCondLst>
                                    <p:cond delay="0"/>
                                  </p:stCondLst>
                                  <p:childTnLst>
                                    <p:set>
                                      <p:cBhvr>
                                        <p:cTn id="413" dur="1" fill="hold">
                                          <p:stCondLst>
                                            <p:cond delay="0"/>
                                          </p:stCondLst>
                                        </p:cTn>
                                        <p:tgtEl>
                                          <p:spTgt spid="98"/>
                                        </p:tgtEl>
                                        <p:attrNameLst>
                                          <p:attrName>style.visibility</p:attrName>
                                        </p:attrNameLst>
                                      </p:cBhvr>
                                      <p:to>
                                        <p:strVal val="visible"/>
                                      </p:to>
                                    </p:set>
                                  </p:childTnLst>
                                </p:cTn>
                              </p:par>
                              <p:par>
                                <p:cTn id="414" presetID="1" presetClass="entr" presetSubtype="0" fill="hold" grpId="2" nodeType="withEffect">
                                  <p:stCondLst>
                                    <p:cond delay="0"/>
                                  </p:stCondLst>
                                  <p:childTnLst>
                                    <p:set>
                                      <p:cBhvr>
                                        <p:cTn id="415" dur="1" fill="hold">
                                          <p:stCondLst>
                                            <p:cond delay="0"/>
                                          </p:stCondLst>
                                        </p:cTn>
                                        <p:tgtEl>
                                          <p:spTgt spid="73"/>
                                        </p:tgtEl>
                                        <p:attrNameLst>
                                          <p:attrName>style.visibility</p:attrName>
                                        </p:attrNameLst>
                                      </p:cBhvr>
                                      <p:to>
                                        <p:strVal val="visible"/>
                                      </p:to>
                                    </p:set>
                                  </p:childTnLst>
                                </p:cTn>
                              </p:par>
                              <p:par>
                                <p:cTn id="416" presetID="1" presetClass="entr" presetSubtype="0" fill="hold" nodeType="withEffect">
                                  <p:stCondLst>
                                    <p:cond delay="0"/>
                                  </p:stCondLst>
                                  <p:childTnLst>
                                    <p:set>
                                      <p:cBhvr>
                                        <p:cTn id="417" dur="1" fill="hold">
                                          <p:stCondLst>
                                            <p:cond delay="0"/>
                                          </p:stCondLst>
                                        </p:cTn>
                                        <p:tgtEl>
                                          <p:spTgt spid="92"/>
                                        </p:tgtEl>
                                        <p:attrNameLst>
                                          <p:attrName>style.visibility</p:attrName>
                                        </p:attrNameLst>
                                      </p:cBhvr>
                                      <p:to>
                                        <p:strVal val="visible"/>
                                      </p:to>
                                    </p:set>
                                  </p:childTnLst>
                                </p:cTn>
                              </p:par>
                              <p:par>
                                <p:cTn id="418" presetID="1" presetClass="entr" presetSubtype="0" fill="hold" nodeType="withEffect">
                                  <p:stCondLst>
                                    <p:cond delay="0"/>
                                  </p:stCondLst>
                                  <p:childTnLst>
                                    <p:set>
                                      <p:cBhvr>
                                        <p:cTn id="419" dur="1" fill="hold">
                                          <p:stCondLst>
                                            <p:cond delay="0"/>
                                          </p:stCondLst>
                                        </p:cTn>
                                        <p:tgtEl>
                                          <p:spTgt spid="93"/>
                                        </p:tgtEl>
                                        <p:attrNameLst>
                                          <p:attrName>style.visibility</p:attrName>
                                        </p:attrNameLst>
                                      </p:cBhvr>
                                      <p:to>
                                        <p:strVal val="visible"/>
                                      </p:to>
                                    </p:set>
                                  </p:childTnLst>
                                </p:cTn>
                              </p:par>
                              <p:par>
                                <p:cTn id="420" presetID="1" presetClass="entr" presetSubtype="0" fill="hold" nodeType="withEffect">
                                  <p:stCondLst>
                                    <p:cond delay="0"/>
                                  </p:stCondLst>
                                  <p:childTnLst>
                                    <p:set>
                                      <p:cBhvr>
                                        <p:cTn id="421" dur="1" fill="hold">
                                          <p:stCondLst>
                                            <p:cond delay="0"/>
                                          </p:stCondLst>
                                        </p:cTn>
                                        <p:tgtEl>
                                          <p:spTgt spid="136"/>
                                        </p:tgtEl>
                                        <p:attrNameLst>
                                          <p:attrName>style.visibility</p:attrName>
                                        </p:attrNameLst>
                                      </p:cBhvr>
                                      <p:to>
                                        <p:strVal val="visible"/>
                                      </p:to>
                                    </p:set>
                                  </p:childTnLst>
                                </p:cTn>
                              </p:par>
                              <p:par>
                                <p:cTn id="422" presetID="1" presetClass="entr" presetSubtype="0" fill="hold" grpId="2" nodeType="withEffect">
                                  <p:stCondLst>
                                    <p:cond delay="0"/>
                                  </p:stCondLst>
                                  <p:childTnLst>
                                    <p:set>
                                      <p:cBhvr>
                                        <p:cTn id="423" dur="1" fill="hold">
                                          <p:stCondLst>
                                            <p:cond delay="0"/>
                                          </p:stCondLst>
                                        </p:cTn>
                                        <p:tgtEl>
                                          <p:spTgt spid="140"/>
                                        </p:tgtEl>
                                        <p:attrNameLst>
                                          <p:attrName>style.visibility</p:attrName>
                                        </p:attrNameLst>
                                      </p:cBhvr>
                                      <p:to>
                                        <p:strVal val="visible"/>
                                      </p:to>
                                    </p:set>
                                  </p:childTnLst>
                                </p:cTn>
                              </p:par>
                              <p:par>
                                <p:cTn id="424" presetID="1" presetClass="entr" presetSubtype="0" fill="hold" grpId="2" nodeType="withEffect">
                                  <p:stCondLst>
                                    <p:cond delay="0"/>
                                  </p:stCondLst>
                                  <p:childTnLst>
                                    <p:set>
                                      <p:cBhvr>
                                        <p:cTn id="425" dur="1" fill="hold">
                                          <p:stCondLst>
                                            <p:cond delay="0"/>
                                          </p:stCondLst>
                                        </p:cTn>
                                        <p:tgtEl>
                                          <p:spTgt spid="142"/>
                                        </p:tgtEl>
                                        <p:attrNameLst>
                                          <p:attrName>style.visibility</p:attrName>
                                        </p:attrNameLst>
                                      </p:cBhvr>
                                      <p:to>
                                        <p:strVal val="visible"/>
                                      </p:to>
                                    </p:set>
                                  </p:childTnLst>
                                </p:cTn>
                              </p:par>
                            </p:childTnLst>
                          </p:cTn>
                        </p:par>
                      </p:childTnLst>
                    </p:cTn>
                  </p:par>
                  <p:par>
                    <p:cTn id="426" fill="hold">
                      <p:stCondLst>
                        <p:cond delay="indefinite"/>
                      </p:stCondLst>
                      <p:childTnLst>
                        <p:par>
                          <p:cTn id="427" fill="hold">
                            <p:stCondLst>
                              <p:cond delay="0"/>
                            </p:stCondLst>
                            <p:childTnLst>
                              <p:par>
                                <p:cTn id="428" presetID="1" presetClass="entr" presetSubtype="0" fill="hold" grpId="2" nodeType="clickEffect">
                                  <p:stCondLst>
                                    <p:cond delay="0"/>
                                  </p:stCondLst>
                                  <p:childTnLst>
                                    <p:set>
                                      <p:cBhvr>
                                        <p:cTn id="429" dur="1" fill="hold">
                                          <p:stCondLst>
                                            <p:cond delay="0"/>
                                          </p:stCondLst>
                                        </p:cTn>
                                        <p:tgtEl>
                                          <p:spTgt spid="75"/>
                                        </p:tgtEl>
                                        <p:attrNameLst>
                                          <p:attrName>style.visibility</p:attrName>
                                        </p:attrNameLst>
                                      </p:cBhvr>
                                      <p:to>
                                        <p:strVal val="visible"/>
                                      </p:to>
                                    </p:set>
                                  </p:childTnLst>
                                </p:cTn>
                              </p:par>
                              <p:par>
                                <p:cTn id="430" presetID="1" presetClass="entr" presetSubtype="0" fill="hold" nodeType="withEffect">
                                  <p:stCondLst>
                                    <p:cond delay="0"/>
                                  </p:stCondLst>
                                  <p:childTnLst>
                                    <p:set>
                                      <p:cBhvr>
                                        <p:cTn id="431" dur="1" fill="hold">
                                          <p:stCondLst>
                                            <p:cond delay="0"/>
                                          </p:stCondLst>
                                        </p:cTn>
                                        <p:tgtEl>
                                          <p:spTgt spid="111"/>
                                        </p:tgtEl>
                                        <p:attrNameLst>
                                          <p:attrName>style.visibility</p:attrName>
                                        </p:attrNameLst>
                                      </p:cBhvr>
                                      <p:to>
                                        <p:strVal val="visible"/>
                                      </p:to>
                                    </p:set>
                                  </p:childTnLst>
                                </p:cTn>
                              </p:par>
                              <p:par>
                                <p:cTn id="432" presetID="1" presetClass="entr" presetSubtype="0" fill="hold" nodeType="withEffect">
                                  <p:stCondLst>
                                    <p:cond delay="0"/>
                                  </p:stCondLst>
                                  <p:childTnLst>
                                    <p:set>
                                      <p:cBhvr>
                                        <p:cTn id="433" dur="1" fill="hold">
                                          <p:stCondLst>
                                            <p:cond delay="0"/>
                                          </p:stCondLst>
                                        </p:cTn>
                                        <p:tgtEl>
                                          <p:spTgt spid="112"/>
                                        </p:tgtEl>
                                        <p:attrNameLst>
                                          <p:attrName>style.visibility</p:attrName>
                                        </p:attrNameLst>
                                      </p:cBhvr>
                                      <p:to>
                                        <p:strVal val="visible"/>
                                      </p:to>
                                    </p:set>
                                  </p:childTnLst>
                                </p:cTn>
                              </p:par>
                              <p:par>
                                <p:cTn id="434" presetID="1" presetClass="entr" presetSubtype="0" fill="hold" nodeType="withEffect">
                                  <p:stCondLst>
                                    <p:cond delay="0"/>
                                  </p:stCondLst>
                                  <p:childTnLst>
                                    <p:set>
                                      <p:cBhvr>
                                        <p:cTn id="435" dur="1" fill="hold">
                                          <p:stCondLst>
                                            <p:cond delay="0"/>
                                          </p:stCondLst>
                                        </p:cTn>
                                        <p:tgtEl>
                                          <p:spTgt spid="113"/>
                                        </p:tgtEl>
                                        <p:attrNameLst>
                                          <p:attrName>style.visibility</p:attrName>
                                        </p:attrNameLst>
                                      </p:cBhvr>
                                      <p:to>
                                        <p:strVal val="visible"/>
                                      </p:to>
                                    </p:set>
                                  </p:childTnLst>
                                </p:cTn>
                              </p:par>
                              <p:par>
                                <p:cTn id="436" presetID="1" presetClass="entr" presetSubtype="0" fill="hold" nodeType="withEffect">
                                  <p:stCondLst>
                                    <p:cond delay="0"/>
                                  </p:stCondLst>
                                  <p:childTnLst>
                                    <p:set>
                                      <p:cBhvr>
                                        <p:cTn id="437" dur="1" fill="hold">
                                          <p:stCondLst>
                                            <p:cond delay="0"/>
                                          </p:stCondLst>
                                        </p:cTn>
                                        <p:tgtEl>
                                          <p:spTgt spid="115"/>
                                        </p:tgtEl>
                                        <p:attrNameLst>
                                          <p:attrName>style.visibility</p:attrName>
                                        </p:attrNameLst>
                                      </p:cBhvr>
                                      <p:to>
                                        <p:strVal val="visible"/>
                                      </p:to>
                                    </p:set>
                                  </p:childTnLst>
                                </p:cTn>
                              </p:par>
                              <p:par>
                                <p:cTn id="438" presetID="1" presetClass="entr" presetSubtype="0" fill="hold" nodeType="withEffect">
                                  <p:stCondLst>
                                    <p:cond delay="0"/>
                                  </p:stCondLst>
                                  <p:childTnLst>
                                    <p:set>
                                      <p:cBhvr>
                                        <p:cTn id="439" dur="1" fill="hold">
                                          <p:stCondLst>
                                            <p:cond delay="0"/>
                                          </p:stCondLst>
                                        </p:cTn>
                                        <p:tgtEl>
                                          <p:spTgt spid="117"/>
                                        </p:tgtEl>
                                        <p:attrNameLst>
                                          <p:attrName>style.visibility</p:attrName>
                                        </p:attrNameLst>
                                      </p:cBhvr>
                                      <p:to>
                                        <p:strVal val="visible"/>
                                      </p:to>
                                    </p:set>
                                  </p:childTnLst>
                                </p:cTn>
                              </p:par>
                              <p:par>
                                <p:cTn id="440" presetID="1" presetClass="entr" presetSubtype="0" fill="hold" nodeType="withEffect">
                                  <p:stCondLst>
                                    <p:cond delay="0"/>
                                  </p:stCondLst>
                                  <p:childTnLst>
                                    <p:set>
                                      <p:cBhvr>
                                        <p:cTn id="441" dur="1" fill="hold">
                                          <p:stCondLst>
                                            <p:cond delay="0"/>
                                          </p:stCondLst>
                                        </p:cTn>
                                        <p:tgtEl>
                                          <p:spTgt spid="110"/>
                                        </p:tgtEl>
                                        <p:attrNameLst>
                                          <p:attrName>style.visibility</p:attrName>
                                        </p:attrNameLst>
                                      </p:cBhvr>
                                      <p:to>
                                        <p:strVal val="visible"/>
                                      </p:to>
                                    </p:set>
                                  </p:childTnLst>
                                </p:cTn>
                              </p:par>
                              <p:par>
                                <p:cTn id="442" presetID="1" presetClass="entr" presetSubtype="0" fill="hold" nodeType="withEffect">
                                  <p:stCondLst>
                                    <p:cond delay="0"/>
                                  </p:stCondLst>
                                  <p:childTnLst>
                                    <p:set>
                                      <p:cBhvr>
                                        <p:cTn id="443" dur="1" fill="hold">
                                          <p:stCondLst>
                                            <p:cond delay="0"/>
                                          </p:stCondLst>
                                        </p:cTn>
                                        <p:tgtEl>
                                          <p:spTgt spid="157"/>
                                        </p:tgtEl>
                                        <p:attrNameLst>
                                          <p:attrName>style.visibility</p:attrName>
                                        </p:attrNameLst>
                                      </p:cBhvr>
                                      <p:to>
                                        <p:strVal val="visible"/>
                                      </p:to>
                                    </p:set>
                                  </p:childTnLst>
                                </p:cTn>
                              </p:par>
                              <p:par>
                                <p:cTn id="444" presetID="1" presetClass="entr" presetSubtype="0" fill="hold" nodeType="withEffect">
                                  <p:stCondLst>
                                    <p:cond delay="0"/>
                                  </p:stCondLst>
                                  <p:childTnLst>
                                    <p:set>
                                      <p:cBhvr>
                                        <p:cTn id="445" dur="1" fill="hold">
                                          <p:stCondLst>
                                            <p:cond delay="0"/>
                                          </p:stCondLst>
                                        </p:cTn>
                                        <p:tgtEl>
                                          <p:spTgt spid="116"/>
                                        </p:tgtEl>
                                        <p:attrNameLst>
                                          <p:attrName>style.visibility</p:attrName>
                                        </p:attrNameLst>
                                      </p:cBhvr>
                                      <p:to>
                                        <p:strVal val="visible"/>
                                      </p:to>
                                    </p:set>
                                  </p:childTnLst>
                                </p:cTn>
                              </p:par>
                            </p:childTnLst>
                          </p:cTn>
                        </p:par>
                      </p:childTnLst>
                    </p:cTn>
                  </p:par>
                  <p:par>
                    <p:cTn id="446" fill="hold">
                      <p:stCondLst>
                        <p:cond delay="indefinite"/>
                      </p:stCondLst>
                      <p:childTnLst>
                        <p:par>
                          <p:cTn id="447" fill="hold">
                            <p:stCondLst>
                              <p:cond delay="0"/>
                            </p:stCondLst>
                            <p:childTnLst>
                              <p:par>
                                <p:cTn id="448" presetID="1" presetClass="entr" presetSubtype="0" fill="hold" grpId="2" nodeType="clickEffect">
                                  <p:stCondLst>
                                    <p:cond delay="0"/>
                                  </p:stCondLst>
                                  <p:childTnLst>
                                    <p:set>
                                      <p:cBhvr>
                                        <p:cTn id="449" dur="1" fill="hold">
                                          <p:stCondLst>
                                            <p:cond delay="0"/>
                                          </p:stCondLst>
                                        </p:cTn>
                                        <p:tgtEl>
                                          <p:spTgt spid="84"/>
                                        </p:tgtEl>
                                        <p:attrNameLst>
                                          <p:attrName>style.visibility</p:attrName>
                                        </p:attrNameLst>
                                      </p:cBhvr>
                                      <p:to>
                                        <p:strVal val="visible"/>
                                      </p:to>
                                    </p:set>
                                  </p:childTnLst>
                                </p:cTn>
                              </p:par>
                              <p:par>
                                <p:cTn id="450" presetID="1" presetClass="entr" presetSubtype="0" fill="hold" grpId="2" nodeType="withEffect">
                                  <p:stCondLst>
                                    <p:cond delay="0"/>
                                  </p:stCondLst>
                                  <p:childTnLst>
                                    <p:set>
                                      <p:cBhvr>
                                        <p:cTn id="451" dur="1" fill="hold">
                                          <p:stCondLst>
                                            <p:cond delay="0"/>
                                          </p:stCondLst>
                                        </p:cTn>
                                        <p:tgtEl>
                                          <p:spTgt spid="79"/>
                                        </p:tgtEl>
                                        <p:attrNameLst>
                                          <p:attrName>style.visibility</p:attrName>
                                        </p:attrNameLst>
                                      </p:cBhvr>
                                      <p:to>
                                        <p:strVal val="visible"/>
                                      </p:to>
                                    </p:set>
                                  </p:childTnLst>
                                </p:cTn>
                              </p:par>
                              <p:par>
                                <p:cTn id="452" presetID="1" presetClass="entr" presetSubtype="0" fill="hold" nodeType="withEffect">
                                  <p:stCondLst>
                                    <p:cond delay="0"/>
                                  </p:stCondLst>
                                  <p:childTnLst>
                                    <p:set>
                                      <p:cBhvr>
                                        <p:cTn id="453" dur="1" fill="hold">
                                          <p:stCondLst>
                                            <p:cond delay="0"/>
                                          </p:stCondLst>
                                        </p:cTn>
                                        <p:tgtEl>
                                          <p:spTgt spid="87"/>
                                        </p:tgtEl>
                                        <p:attrNameLst>
                                          <p:attrName>style.visibility</p:attrName>
                                        </p:attrNameLst>
                                      </p:cBhvr>
                                      <p:to>
                                        <p:strVal val="visible"/>
                                      </p:to>
                                    </p:set>
                                  </p:childTnLst>
                                </p:cTn>
                              </p:par>
                              <p:par>
                                <p:cTn id="454" presetID="1" presetClass="entr" presetSubtype="0" fill="hold" nodeType="withEffect">
                                  <p:stCondLst>
                                    <p:cond delay="0"/>
                                  </p:stCondLst>
                                  <p:childTnLst>
                                    <p:set>
                                      <p:cBhvr>
                                        <p:cTn id="455" dur="1" fill="hold">
                                          <p:stCondLst>
                                            <p:cond delay="0"/>
                                          </p:stCondLst>
                                        </p:cTn>
                                        <p:tgtEl>
                                          <p:spTgt spid="88"/>
                                        </p:tgtEl>
                                        <p:attrNameLst>
                                          <p:attrName>style.visibility</p:attrName>
                                        </p:attrNameLst>
                                      </p:cBhvr>
                                      <p:to>
                                        <p:strVal val="visible"/>
                                      </p:to>
                                    </p:set>
                                  </p:childTnLst>
                                </p:cTn>
                              </p:par>
                              <p:par>
                                <p:cTn id="456" presetID="1" presetClass="entr" presetSubtype="0" fill="hold" grpId="2" nodeType="withEffect">
                                  <p:stCondLst>
                                    <p:cond delay="0"/>
                                  </p:stCondLst>
                                  <p:childTnLst>
                                    <p:set>
                                      <p:cBhvr>
                                        <p:cTn id="457" dur="1" fill="hold">
                                          <p:stCondLst>
                                            <p:cond delay="0"/>
                                          </p:stCondLst>
                                        </p:cTn>
                                        <p:tgtEl>
                                          <p:spTgt spid="74"/>
                                        </p:tgtEl>
                                        <p:attrNameLst>
                                          <p:attrName>style.visibility</p:attrName>
                                        </p:attrNameLst>
                                      </p:cBhvr>
                                      <p:to>
                                        <p:strVal val="visible"/>
                                      </p:to>
                                    </p:set>
                                  </p:childTnLst>
                                </p:cTn>
                              </p:par>
                              <p:par>
                                <p:cTn id="458" presetID="1" presetClass="entr" presetSubtype="0" fill="hold" nodeType="withEffect">
                                  <p:stCondLst>
                                    <p:cond delay="0"/>
                                  </p:stCondLst>
                                  <p:childTnLst>
                                    <p:set>
                                      <p:cBhvr>
                                        <p:cTn id="459" dur="1" fill="hold">
                                          <p:stCondLst>
                                            <p:cond delay="0"/>
                                          </p:stCondLst>
                                        </p:cTn>
                                        <p:tgtEl>
                                          <p:spTgt spid="105"/>
                                        </p:tgtEl>
                                        <p:attrNameLst>
                                          <p:attrName>style.visibility</p:attrName>
                                        </p:attrNameLst>
                                      </p:cBhvr>
                                      <p:to>
                                        <p:strVal val="visible"/>
                                      </p:to>
                                    </p:set>
                                  </p:childTnLst>
                                </p:cTn>
                              </p:par>
                              <p:par>
                                <p:cTn id="460" presetID="1" presetClass="entr" presetSubtype="0" fill="hold" nodeType="withEffect">
                                  <p:stCondLst>
                                    <p:cond delay="0"/>
                                  </p:stCondLst>
                                  <p:childTnLst>
                                    <p:set>
                                      <p:cBhvr>
                                        <p:cTn id="461" dur="1" fill="hold">
                                          <p:stCondLst>
                                            <p:cond delay="0"/>
                                          </p:stCondLst>
                                        </p:cTn>
                                        <p:tgtEl>
                                          <p:spTgt spid="106"/>
                                        </p:tgtEl>
                                        <p:attrNameLst>
                                          <p:attrName>style.visibility</p:attrName>
                                        </p:attrNameLst>
                                      </p:cBhvr>
                                      <p:to>
                                        <p:strVal val="visible"/>
                                      </p:to>
                                    </p:set>
                                  </p:childTnLst>
                                </p:cTn>
                              </p:par>
                              <p:par>
                                <p:cTn id="462" presetID="1" presetClass="entr" presetSubtype="0" fill="hold" nodeType="withEffect">
                                  <p:stCondLst>
                                    <p:cond delay="0"/>
                                  </p:stCondLst>
                                  <p:childTnLst>
                                    <p:set>
                                      <p:cBhvr>
                                        <p:cTn id="463" dur="1" fill="hold">
                                          <p:stCondLst>
                                            <p:cond delay="0"/>
                                          </p:stCondLst>
                                        </p:cTn>
                                        <p:tgtEl>
                                          <p:spTgt spid="107"/>
                                        </p:tgtEl>
                                        <p:attrNameLst>
                                          <p:attrName>style.visibility</p:attrName>
                                        </p:attrNameLst>
                                      </p:cBhvr>
                                      <p:to>
                                        <p:strVal val="visible"/>
                                      </p:to>
                                    </p:set>
                                  </p:childTnLst>
                                </p:cTn>
                              </p:par>
                              <p:par>
                                <p:cTn id="464" presetID="1" presetClass="entr" presetSubtype="0" fill="hold" nodeType="withEffect">
                                  <p:stCondLst>
                                    <p:cond delay="0"/>
                                  </p:stCondLst>
                                  <p:childTnLst>
                                    <p:set>
                                      <p:cBhvr>
                                        <p:cTn id="465" dur="1" fill="hold">
                                          <p:stCondLst>
                                            <p:cond delay="0"/>
                                          </p:stCondLst>
                                        </p:cTn>
                                        <p:tgtEl>
                                          <p:spTgt spid="108"/>
                                        </p:tgtEl>
                                        <p:attrNameLst>
                                          <p:attrName>style.visibility</p:attrName>
                                        </p:attrNameLst>
                                      </p:cBhvr>
                                      <p:to>
                                        <p:strVal val="visible"/>
                                      </p:to>
                                    </p:set>
                                  </p:childTnLst>
                                </p:cTn>
                              </p:par>
                              <p:par>
                                <p:cTn id="466" presetID="1" presetClass="entr" presetSubtype="0" fill="hold" nodeType="withEffect">
                                  <p:stCondLst>
                                    <p:cond delay="0"/>
                                  </p:stCondLst>
                                  <p:childTnLst>
                                    <p:set>
                                      <p:cBhvr>
                                        <p:cTn id="467" dur="1" fill="hold">
                                          <p:stCondLst>
                                            <p:cond delay="0"/>
                                          </p:stCondLst>
                                        </p:cTn>
                                        <p:tgtEl>
                                          <p:spTgt spid="109"/>
                                        </p:tgtEl>
                                        <p:attrNameLst>
                                          <p:attrName>style.visibility</p:attrName>
                                        </p:attrNameLst>
                                      </p:cBhvr>
                                      <p:to>
                                        <p:strVal val="visible"/>
                                      </p:to>
                                    </p:set>
                                  </p:childTnLst>
                                </p:cTn>
                              </p:par>
                              <p:par>
                                <p:cTn id="468" presetID="1" presetClass="entr" presetSubtype="0" fill="hold" nodeType="withEffect">
                                  <p:stCondLst>
                                    <p:cond delay="0"/>
                                  </p:stCondLst>
                                  <p:childTnLst>
                                    <p:set>
                                      <p:cBhvr>
                                        <p:cTn id="469" dur="1" fill="hold">
                                          <p:stCondLst>
                                            <p:cond delay="0"/>
                                          </p:stCondLst>
                                        </p:cTn>
                                        <p:tgtEl>
                                          <p:spTgt spid="114"/>
                                        </p:tgtEl>
                                        <p:attrNameLst>
                                          <p:attrName>style.visibility</p:attrName>
                                        </p:attrNameLst>
                                      </p:cBhvr>
                                      <p:to>
                                        <p:strVal val="visible"/>
                                      </p:to>
                                    </p:set>
                                  </p:childTnLst>
                                </p:cTn>
                              </p:par>
                              <p:par>
                                <p:cTn id="470" presetID="1" presetClass="entr" presetSubtype="0" fill="hold" nodeType="withEffect">
                                  <p:stCondLst>
                                    <p:cond delay="0"/>
                                  </p:stCondLst>
                                  <p:childTnLst>
                                    <p:set>
                                      <p:cBhvr>
                                        <p:cTn id="471" dur="1" fill="hold">
                                          <p:stCondLst>
                                            <p:cond delay="0"/>
                                          </p:stCondLst>
                                        </p:cTn>
                                        <p:tgtEl>
                                          <p:spTgt spid="155"/>
                                        </p:tgtEl>
                                        <p:attrNameLst>
                                          <p:attrName>style.visibility</p:attrName>
                                        </p:attrNameLst>
                                      </p:cBhvr>
                                      <p:to>
                                        <p:strVal val="visible"/>
                                      </p:to>
                                    </p:set>
                                  </p:childTnLst>
                                </p:cTn>
                              </p:par>
                              <p:par>
                                <p:cTn id="472" presetID="1" presetClass="entr" presetSubtype="0" fill="hold" nodeType="withEffect">
                                  <p:stCondLst>
                                    <p:cond delay="0"/>
                                  </p:stCondLst>
                                  <p:childTnLst>
                                    <p:set>
                                      <p:cBhvr>
                                        <p:cTn id="473" dur="1" fill="hold">
                                          <p:stCondLst>
                                            <p:cond delay="0"/>
                                          </p:stCondLst>
                                        </p:cTn>
                                        <p:tgtEl>
                                          <p:spTgt spid="156"/>
                                        </p:tgtEl>
                                        <p:attrNameLst>
                                          <p:attrName>style.visibility</p:attrName>
                                        </p:attrNameLst>
                                      </p:cBhvr>
                                      <p:to>
                                        <p:strVal val="visible"/>
                                      </p:to>
                                    </p:set>
                                  </p:childTnLst>
                                </p:cTn>
                              </p:par>
                            </p:childTnLst>
                          </p:cTn>
                        </p:par>
                      </p:childTnLst>
                    </p:cTn>
                  </p:par>
                  <p:par>
                    <p:cTn id="474" fill="hold">
                      <p:stCondLst>
                        <p:cond delay="indefinite"/>
                      </p:stCondLst>
                      <p:childTnLst>
                        <p:par>
                          <p:cTn id="475" fill="hold">
                            <p:stCondLst>
                              <p:cond delay="0"/>
                            </p:stCondLst>
                            <p:childTnLst>
                              <p:par>
                                <p:cTn id="476" presetID="1" presetClass="entr" presetSubtype="0" fill="hold" grpId="2" nodeType="clickEffect">
                                  <p:stCondLst>
                                    <p:cond delay="0"/>
                                  </p:stCondLst>
                                  <p:childTnLst>
                                    <p:set>
                                      <p:cBhvr>
                                        <p:cTn id="477" dur="1" fill="hold">
                                          <p:stCondLst>
                                            <p:cond delay="0"/>
                                          </p:stCondLst>
                                        </p:cTn>
                                        <p:tgtEl>
                                          <p:spTgt spid="83"/>
                                        </p:tgtEl>
                                        <p:attrNameLst>
                                          <p:attrName>style.visibility</p:attrName>
                                        </p:attrNameLst>
                                      </p:cBhvr>
                                      <p:to>
                                        <p:strVal val="visible"/>
                                      </p:to>
                                    </p:set>
                                  </p:childTnLst>
                                </p:cTn>
                              </p:par>
                              <p:par>
                                <p:cTn id="478" presetID="1" presetClass="entr" presetSubtype="0" fill="hold" nodeType="withEffect">
                                  <p:stCondLst>
                                    <p:cond delay="0"/>
                                  </p:stCondLst>
                                  <p:childTnLst>
                                    <p:set>
                                      <p:cBhvr>
                                        <p:cTn id="479" dur="1" fill="hold">
                                          <p:stCondLst>
                                            <p:cond delay="0"/>
                                          </p:stCondLst>
                                        </p:cTn>
                                        <p:tgtEl>
                                          <p:spTgt spid="99"/>
                                        </p:tgtEl>
                                        <p:attrNameLst>
                                          <p:attrName>style.visibility</p:attrName>
                                        </p:attrNameLst>
                                      </p:cBhvr>
                                      <p:to>
                                        <p:strVal val="visible"/>
                                      </p:to>
                                    </p:set>
                                  </p:childTnLst>
                                </p:cTn>
                              </p:par>
                              <p:par>
                                <p:cTn id="480" presetID="1" presetClass="entr" presetSubtype="0" fill="hold" nodeType="withEffect">
                                  <p:stCondLst>
                                    <p:cond delay="0"/>
                                  </p:stCondLst>
                                  <p:childTnLst>
                                    <p:set>
                                      <p:cBhvr>
                                        <p:cTn id="481" dur="1" fill="hold">
                                          <p:stCondLst>
                                            <p:cond delay="0"/>
                                          </p:stCondLst>
                                        </p:cTn>
                                        <p:tgtEl>
                                          <p:spTgt spid="100"/>
                                        </p:tgtEl>
                                        <p:attrNameLst>
                                          <p:attrName>style.visibility</p:attrName>
                                        </p:attrNameLst>
                                      </p:cBhvr>
                                      <p:to>
                                        <p:strVal val="visible"/>
                                      </p:to>
                                    </p:set>
                                  </p:childTnLst>
                                </p:cTn>
                              </p:par>
                              <p:par>
                                <p:cTn id="482" presetID="1" presetClass="entr" presetSubtype="0" fill="hold" nodeType="withEffect">
                                  <p:stCondLst>
                                    <p:cond delay="0"/>
                                  </p:stCondLst>
                                  <p:childTnLst>
                                    <p:set>
                                      <p:cBhvr>
                                        <p:cTn id="483" dur="1" fill="hold">
                                          <p:stCondLst>
                                            <p:cond delay="0"/>
                                          </p:stCondLst>
                                        </p:cTn>
                                        <p:tgtEl>
                                          <p:spTgt spid="128"/>
                                        </p:tgtEl>
                                        <p:attrNameLst>
                                          <p:attrName>style.visibility</p:attrName>
                                        </p:attrNameLst>
                                      </p:cBhvr>
                                      <p:to>
                                        <p:strVal val="visible"/>
                                      </p:to>
                                    </p:set>
                                  </p:childTnLst>
                                </p:cTn>
                              </p:par>
                              <p:par>
                                <p:cTn id="484" presetID="1" presetClass="entr" presetSubtype="0" fill="hold" nodeType="withEffect">
                                  <p:stCondLst>
                                    <p:cond delay="0"/>
                                  </p:stCondLst>
                                  <p:childTnLst>
                                    <p:set>
                                      <p:cBhvr>
                                        <p:cTn id="485" dur="1" fill="hold">
                                          <p:stCondLst>
                                            <p:cond delay="0"/>
                                          </p:stCondLst>
                                        </p:cTn>
                                        <p:tgtEl>
                                          <p:spTgt spid="130"/>
                                        </p:tgtEl>
                                        <p:attrNameLst>
                                          <p:attrName>style.visibility</p:attrName>
                                        </p:attrNameLst>
                                      </p:cBhvr>
                                      <p:to>
                                        <p:strVal val="visible"/>
                                      </p:to>
                                    </p:set>
                                  </p:childTnLst>
                                </p:cTn>
                              </p:par>
                              <p:par>
                                <p:cTn id="486" presetID="1" presetClass="entr" presetSubtype="0" fill="hold" nodeType="withEffect">
                                  <p:stCondLst>
                                    <p:cond delay="0"/>
                                  </p:stCondLst>
                                  <p:childTnLst>
                                    <p:set>
                                      <p:cBhvr>
                                        <p:cTn id="487" dur="1" fill="hold">
                                          <p:stCondLst>
                                            <p:cond delay="0"/>
                                          </p:stCondLst>
                                        </p:cTn>
                                        <p:tgtEl>
                                          <p:spTgt spid="133"/>
                                        </p:tgtEl>
                                        <p:attrNameLst>
                                          <p:attrName>style.visibility</p:attrName>
                                        </p:attrNameLst>
                                      </p:cBhvr>
                                      <p:to>
                                        <p:strVal val="visible"/>
                                      </p:to>
                                    </p:set>
                                  </p:childTnLst>
                                </p:cTn>
                              </p:par>
                              <p:par>
                                <p:cTn id="488" presetID="1" presetClass="entr" presetSubtype="0" fill="hold" nodeType="withEffect">
                                  <p:stCondLst>
                                    <p:cond delay="0"/>
                                  </p:stCondLst>
                                  <p:childTnLst>
                                    <p:set>
                                      <p:cBhvr>
                                        <p:cTn id="489" dur="1" fill="hold">
                                          <p:stCondLst>
                                            <p:cond delay="0"/>
                                          </p:stCondLst>
                                        </p:cTn>
                                        <p:tgtEl>
                                          <p:spTgt spid="158"/>
                                        </p:tgtEl>
                                        <p:attrNameLst>
                                          <p:attrName>style.visibility</p:attrName>
                                        </p:attrNameLst>
                                      </p:cBhvr>
                                      <p:to>
                                        <p:strVal val="visible"/>
                                      </p:to>
                                    </p:set>
                                  </p:childTnLst>
                                </p:cTn>
                              </p:par>
                            </p:childTnLst>
                          </p:cTn>
                        </p:par>
                      </p:childTnLst>
                    </p:cTn>
                  </p:par>
                  <p:par>
                    <p:cTn id="490" fill="hold">
                      <p:stCondLst>
                        <p:cond delay="indefinite"/>
                      </p:stCondLst>
                      <p:childTnLst>
                        <p:par>
                          <p:cTn id="491" fill="hold">
                            <p:stCondLst>
                              <p:cond delay="0"/>
                            </p:stCondLst>
                            <p:childTnLst>
                              <p:par>
                                <p:cTn id="492" presetID="1" presetClass="entr" presetSubtype="0" fill="hold" grpId="2" nodeType="clickEffect">
                                  <p:stCondLst>
                                    <p:cond delay="0"/>
                                  </p:stCondLst>
                                  <p:childTnLst>
                                    <p:set>
                                      <p:cBhvr>
                                        <p:cTn id="493" dur="1" fill="hold">
                                          <p:stCondLst>
                                            <p:cond delay="0"/>
                                          </p:stCondLst>
                                        </p:cTn>
                                        <p:tgtEl>
                                          <p:spTgt spid="77"/>
                                        </p:tgtEl>
                                        <p:attrNameLst>
                                          <p:attrName>style.visibility</p:attrName>
                                        </p:attrNameLst>
                                      </p:cBhvr>
                                      <p:to>
                                        <p:strVal val="visible"/>
                                      </p:to>
                                    </p:set>
                                  </p:childTnLst>
                                </p:cTn>
                              </p:par>
                              <p:par>
                                <p:cTn id="494" presetID="1" presetClass="entr" presetSubtype="0" fill="hold" nodeType="withEffect">
                                  <p:stCondLst>
                                    <p:cond delay="0"/>
                                  </p:stCondLst>
                                  <p:childTnLst>
                                    <p:set>
                                      <p:cBhvr>
                                        <p:cTn id="495" dur="1" fill="hold">
                                          <p:stCondLst>
                                            <p:cond delay="0"/>
                                          </p:stCondLst>
                                        </p:cTn>
                                        <p:tgtEl>
                                          <p:spTgt spid="89"/>
                                        </p:tgtEl>
                                        <p:attrNameLst>
                                          <p:attrName>style.visibility</p:attrName>
                                        </p:attrNameLst>
                                      </p:cBhvr>
                                      <p:to>
                                        <p:strVal val="visible"/>
                                      </p:to>
                                    </p:set>
                                  </p:childTnLst>
                                </p:cTn>
                              </p:par>
                              <p:par>
                                <p:cTn id="496" presetID="1" presetClass="entr" presetSubtype="0" fill="hold" nodeType="withEffect">
                                  <p:stCondLst>
                                    <p:cond delay="0"/>
                                  </p:stCondLst>
                                  <p:childTnLst>
                                    <p:set>
                                      <p:cBhvr>
                                        <p:cTn id="497" dur="1" fill="hold">
                                          <p:stCondLst>
                                            <p:cond delay="0"/>
                                          </p:stCondLst>
                                        </p:cTn>
                                        <p:tgtEl>
                                          <p:spTgt spid="90"/>
                                        </p:tgtEl>
                                        <p:attrNameLst>
                                          <p:attrName>style.visibility</p:attrName>
                                        </p:attrNameLst>
                                      </p:cBhvr>
                                      <p:to>
                                        <p:strVal val="visible"/>
                                      </p:to>
                                    </p:set>
                                  </p:childTnLst>
                                </p:cTn>
                              </p:par>
                              <p:par>
                                <p:cTn id="498" presetID="1" presetClass="entr" presetSubtype="0" fill="hold" grpId="2" nodeType="withEffect">
                                  <p:stCondLst>
                                    <p:cond delay="0"/>
                                  </p:stCondLst>
                                  <p:childTnLst>
                                    <p:set>
                                      <p:cBhvr>
                                        <p:cTn id="499" dur="1" fill="hold">
                                          <p:stCondLst>
                                            <p:cond delay="0"/>
                                          </p:stCondLst>
                                        </p:cTn>
                                        <p:tgtEl>
                                          <p:spTgt spid="139"/>
                                        </p:tgtEl>
                                        <p:attrNameLst>
                                          <p:attrName>style.visibility</p:attrName>
                                        </p:attrNameLst>
                                      </p:cBhvr>
                                      <p:to>
                                        <p:strVal val="visible"/>
                                      </p:to>
                                    </p:set>
                                  </p:childTnLst>
                                </p:cTn>
                              </p:par>
                              <p:par>
                                <p:cTn id="500" presetID="1" presetClass="entr" presetSubtype="0" fill="hold" nodeType="withEffect">
                                  <p:stCondLst>
                                    <p:cond delay="0"/>
                                  </p:stCondLst>
                                  <p:childTnLst>
                                    <p:set>
                                      <p:cBhvr>
                                        <p:cTn id="501" dur="1" fill="hold">
                                          <p:stCondLst>
                                            <p:cond delay="0"/>
                                          </p:stCondLst>
                                        </p:cTn>
                                        <p:tgtEl>
                                          <p:spTgt spid="162"/>
                                        </p:tgtEl>
                                        <p:attrNameLst>
                                          <p:attrName>style.visibility</p:attrName>
                                        </p:attrNameLst>
                                      </p:cBhvr>
                                      <p:to>
                                        <p:strVal val="visible"/>
                                      </p:to>
                                    </p:set>
                                  </p:childTnLst>
                                </p:cTn>
                              </p:par>
                              <p:par>
                                <p:cTn id="502" presetID="1" presetClass="entr" presetSubtype="0" fill="hold" grpId="2" nodeType="withEffect">
                                  <p:stCondLst>
                                    <p:cond delay="0"/>
                                  </p:stCondLst>
                                  <p:childTnLst>
                                    <p:set>
                                      <p:cBhvr>
                                        <p:cTn id="503" dur="1" fill="hold">
                                          <p:stCondLst>
                                            <p:cond delay="0"/>
                                          </p:stCondLst>
                                        </p:cTn>
                                        <p:tgtEl>
                                          <p:spTgt spid="78"/>
                                        </p:tgtEl>
                                        <p:attrNameLst>
                                          <p:attrName>style.visibility</p:attrName>
                                        </p:attrNameLst>
                                      </p:cBhvr>
                                      <p:to>
                                        <p:strVal val="visible"/>
                                      </p:to>
                                    </p:set>
                                  </p:childTnLst>
                                </p:cTn>
                              </p:par>
                            </p:childTnLst>
                          </p:cTn>
                        </p:par>
                      </p:childTnLst>
                    </p:cTn>
                  </p:par>
                  <p:par>
                    <p:cTn id="504" fill="hold">
                      <p:stCondLst>
                        <p:cond delay="indefinite"/>
                      </p:stCondLst>
                      <p:childTnLst>
                        <p:par>
                          <p:cTn id="505" fill="hold">
                            <p:stCondLst>
                              <p:cond delay="0"/>
                            </p:stCondLst>
                            <p:childTnLst>
                              <p:par>
                                <p:cTn id="506" presetID="1" presetClass="entr" presetSubtype="0" fill="hold" nodeType="clickEffect">
                                  <p:stCondLst>
                                    <p:cond delay="0"/>
                                  </p:stCondLst>
                                  <p:childTnLst>
                                    <p:set>
                                      <p:cBhvr>
                                        <p:cTn id="507" dur="1" fill="hold">
                                          <p:stCondLst>
                                            <p:cond delay="0"/>
                                          </p:stCondLst>
                                        </p:cTn>
                                        <p:tgtEl>
                                          <p:spTgt spid="126"/>
                                        </p:tgtEl>
                                        <p:attrNameLst>
                                          <p:attrName>style.visibility</p:attrName>
                                        </p:attrNameLst>
                                      </p:cBhvr>
                                      <p:to>
                                        <p:strVal val="visible"/>
                                      </p:to>
                                    </p:set>
                                  </p:childTnLst>
                                </p:cTn>
                              </p:par>
                              <p:par>
                                <p:cTn id="508" presetID="1" presetClass="entr" presetSubtype="0" fill="hold" nodeType="withEffect">
                                  <p:stCondLst>
                                    <p:cond delay="0"/>
                                  </p:stCondLst>
                                  <p:childTnLst>
                                    <p:set>
                                      <p:cBhvr>
                                        <p:cTn id="509" dur="1" fill="hold">
                                          <p:stCondLst>
                                            <p:cond delay="0"/>
                                          </p:stCondLst>
                                        </p:cTn>
                                        <p:tgtEl>
                                          <p:spTgt spid="127"/>
                                        </p:tgtEl>
                                        <p:attrNameLst>
                                          <p:attrName>style.visibility</p:attrName>
                                        </p:attrNameLst>
                                      </p:cBhvr>
                                      <p:to>
                                        <p:strVal val="visible"/>
                                      </p:to>
                                    </p:set>
                                  </p:childTnLst>
                                </p:cTn>
                              </p:par>
                              <p:par>
                                <p:cTn id="510" presetID="1" presetClass="entr" presetSubtype="0" fill="hold" nodeType="withEffect">
                                  <p:stCondLst>
                                    <p:cond delay="0"/>
                                  </p:stCondLst>
                                  <p:childTnLst>
                                    <p:set>
                                      <p:cBhvr>
                                        <p:cTn id="511" dur="1" fill="hold">
                                          <p:stCondLst>
                                            <p:cond delay="0"/>
                                          </p:stCondLst>
                                        </p:cTn>
                                        <p:tgtEl>
                                          <p:spTgt spid="131"/>
                                        </p:tgtEl>
                                        <p:attrNameLst>
                                          <p:attrName>style.visibility</p:attrName>
                                        </p:attrNameLst>
                                      </p:cBhvr>
                                      <p:to>
                                        <p:strVal val="visible"/>
                                      </p:to>
                                    </p:set>
                                  </p:childTnLst>
                                </p:cTn>
                              </p:par>
                              <p:par>
                                <p:cTn id="512" presetID="1" presetClass="entr" presetSubtype="0" fill="hold" nodeType="withEffect">
                                  <p:stCondLst>
                                    <p:cond delay="0"/>
                                  </p:stCondLst>
                                  <p:childTnLst>
                                    <p:set>
                                      <p:cBhvr>
                                        <p:cTn id="513" dur="1" fill="hold">
                                          <p:stCondLst>
                                            <p:cond delay="0"/>
                                          </p:stCondLst>
                                        </p:cTn>
                                        <p:tgtEl>
                                          <p:spTgt spid="132"/>
                                        </p:tgtEl>
                                        <p:attrNameLst>
                                          <p:attrName>style.visibility</p:attrName>
                                        </p:attrNameLst>
                                      </p:cBhvr>
                                      <p:to>
                                        <p:strVal val="visible"/>
                                      </p:to>
                                    </p:set>
                                  </p:childTnLst>
                                </p:cTn>
                              </p:par>
                              <p:par>
                                <p:cTn id="514" presetID="1" presetClass="entr" presetSubtype="0" fill="hold" nodeType="withEffect">
                                  <p:stCondLst>
                                    <p:cond delay="0"/>
                                  </p:stCondLst>
                                  <p:childTnLst>
                                    <p:set>
                                      <p:cBhvr>
                                        <p:cTn id="515" dur="1" fill="hold">
                                          <p:stCondLst>
                                            <p:cond delay="0"/>
                                          </p:stCondLst>
                                        </p:cTn>
                                        <p:tgtEl>
                                          <p:spTgt spid="167"/>
                                        </p:tgtEl>
                                        <p:attrNameLst>
                                          <p:attrName>style.visibility</p:attrName>
                                        </p:attrNameLst>
                                      </p:cBhvr>
                                      <p:to>
                                        <p:strVal val="visible"/>
                                      </p:to>
                                    </p:set>
                                  </p:childTnLst>
                                </p:cTn>
                              </p:par>
                            </p:childTnLst>
                          </p:cTn>
                        </p:par>
                      </p:childTnLst>
                    </p:cTn>
                  </p:par>
                  <p:par>
                    <p:cTn id="516" fill="hold">
                      <p:stCondLst>
                        <p:cond delay="indefinite"/>
                      </p:stCondLst>
                      <p:childTnLst>
                        <p:par>
                          <p:cTn id="517" fill="hold">
                            <p:stCondLst>
                              <p:cond delay="0"/>
                            </p:stCondLst>
                            <p:childTnLst>
                              <p:par>
                                <p:cTn id="518" presetID="1" presetClass="entr" presetSubtype="0" fill="hold" grpId="2" nodeType="clickEffect">
                                  <p:stCondLst>
                                    <p:cond delay="0"/>
                                  </p:stCondLst>
                                  <p:childTnLst>
                                    <p:set>
                                      <p:cBhvr>
                                        <p:cTn id="519" dur="1" fill="hold">
                                          <p:stCondLst>
                                            <p:cond delay="0"/>
                                          </p:stCondLst>
                                        </p:cTn>
                                        <p:tgtEl>
                                          <p:spTgt spid="76"/>
                                        </p:tgtEl>
                                        <p:attrNameLst>
                                          <p:attrName>style.visibility</p:attrName>
                                        </p:attrNameLst>
                                      </p:cBhvr>
                                      <p:to>
                                        <p:strVal val="visible"/>
                                      </p:to>
                                    </p:set>
                                  </p:childTnLst>
                                </p:cTn>
                              </p:par>
                              <p:par>
                                <p:cTn id="520" presetID="1" presetClass="entr" presetSubtype="0" fill="hold" nodeType="withEffect">
                                  <p:stCondLst>
                                    <p:cond delay="0"/>
                                  </p:stCondLst>
                                  <p:childTnLst>
                                    <p:set>
                                      <p:cBhvr>
                                        <p:cTn id="521" dur="1" fill="hold">
                                          <p:stCondLst>
                                            <p:cond delay="0"/>
                                          </p:stCondLst>
                                        </p:cTn>
                                        <p:tgtEl>
                                          <p:spTgt spid="91"/>
                                        </p:tgtEl>
                                        <p:attrNameLst>
                                          <p:attrName>style.visibility</p:attrName>
                                        </p:attrNameLst>
                                      </p:cBhvr>
                                      <p:to>
                                        <p:strVal val="visible"/>
                                      </p:to>
                                    </p:set>
                                  </p:childTnLst>
                                </p:cTn>
                              </p:par>
                              <p:par>
                                <p:cTn id="522" presetID="1" presetClass="entr" presetSubtype="0" fill="hold" nodeType="withEffect">
                                  <p:stCondLst>
                                    <p:cond delay="0"/>
                                  </p:stCondLst>
                                  <p:childTnLst>
                                    <p:set>
                                      <p:cBhvr>
                                        <p:cTn id="523" dur="1" fill="hold">
                                          <p:stCondLst>
                                            <p:cond delay="0"/>
                                          </p:stCondLst>
                                        </p:cTn>
                                        <p:tgtEl>
                                          <p:spTgt spid="101"/>
                                        </p:tgtEl>
                                        <p:attrNameLst>
                                          <p:attrName>style.visibility</p:attrName>
                                        </p:attrNameLst>
                                      </p:cBhvr>
                                      <p:to>
                                        <p:strVal val="visible"/>
                                      </p:to>
                                    </p:set>
                                  </p:childTnLst>
                                </p:cTn>
                              </p:par>
                              <p:par>
                                <p:cTn id="524" presetID="1" presetClass="entr" presetSubtype="0" fill="hold" nodeType="withEffect">
                                  <p:stCondLst>
                                    <p:cond delay="0"/>
                                  </p:stCondLst>
                                  <p:childTnLst>
                                    <p:set>
                                      <p:cBhvr>
                                        <p:cTn id="525" dur="1" fill="hold">
                                          <p:stCondLst>
                                            <p:cond delay="0"/>
                                          </p:stCondLst>
                                        </p:cTn>
                                        <p:tgtEl>
                                          <p:spTgt spid="102"/>
                                        </p:tgtEl>
                                        <p:attrNameLst>
                                          <p:attrName>style.visibility</p:attrName>
                                        </p:attrNameLst>
                                      </p:cBhvr>
                                      <p:to>
                                        <p:strVal val="visible"/>
                                      </p:to>
                                    </p:set>
                                  </p:childTnLst>
                                </p:cTn>
                              </p:par>
                              <p:par>
                                <p:cTn id="526" presetID="1" presetClass="entr" presetSubtype="0" fill="hold" nodeType="withEffect">
                                  <p:stCondLst>
                                    <p:cond delay="0"/>
                                  </p:stCondLst>
                                  <p:childTnLst>
                                    <p:set>
                                      <p:cBhvr>
                                        <p:cTn id="527" dur="1" fill="hold">
                                          <p:stCondLst>
                                            <p:cond delay="0"/>
                                          </p:stCondLst>
                                        </p:cTn>
                                        <p:tgtEl>
                                          <p:spTgt spid="103"/>
                                        </p:tgtEl>
                                        <p:attrNameLst>
                                          <p:attrName>style.visibility</p:attrName>
                                        </p:attrNameLst>
                                      </p:cBhvr>
                                      <p:to>
                                        <p:strVal val="visible"/>
                                      </p:to>
                                    </p:set>
                                  </p:childTnLst>
                                </p:cTn>
                              </p:par>
                              <p:par>
                                <p:cTn id="528" presetID="1" presetClass="entr" presetSubtype="0" fill="hold" nodeType="withEffect">
                                  <p:stCondLst>
                                    <p:cond delay="0"/>
                                  </p:stCondLst>
                                  <p:childTnLst>
                                    <p:set>
                                      <p:cBhvr>
                                        <p:cTn id="529" dur="1" fill="hold">
                                          <p:stCondLst>
                                            <p:cond delay="0"/>
                                          </p:stCondLst>
                                        </p:cTn>
                                        <p:tgtEl>
                                          <p:spTgt spid="104"/>
                                        </p:tgtEl>
                                        <p:attrNameLst>
                                          <p:attrName>style.visibility</p:attrName>
                                        </p:attrNameLst>
                                      </p:cBhvr>
                                      <p:to>
                                        <p:strVal val="visible"/>
                                      </p:to>
                                    </p:set>
                                  </p:childTnLst>
                                </p:cTn>
                              </p:par>
                              <p:par>
                                <p:cTn id="530" presetID="1" presetClass="entr" presetSubtype="0" fill="hold" nodeType="withEffect">
                                  <p:stCondLst>
                                    <p:cond delay="0"/>
                                  </p:stCondLst>
                                  <p:childTnLst>
                                    <p:set>
                                      <p:cBhvr>
                                        <p:cTn id="531" dur="1" fill="hold">
                                          <p:stCondLst>
                                            <p:cond delay="0"/>
                                          </p:stCondLst>
                                        </p:cTn>
                                        <p:tgtEl>
                                          <p:spTgt spid="150"/>
                                        </p:tgtEl>
                                        <p:attrNameLst>
                                          <p:attrName>style.visibility</p:attrName>
                                        </p:attrNameLst>
                                      </p:cBhvr>
                                      <p:to>
                                        <p:strVal val="visible"/>
                                      </p:to>
                                    </p:set>
                                  </p:childTnLst>
                                </p:cTn>
                              </p:par>
                              <p:par>
                                <p:cTn id="532" presetID="1" presetClass="entr" presetSubtype="0" fill="hold" nodeType="withEffect">
                                  <p:stCondLst>
                                    <p:cond delay="0"/>
                                  </p:stCondLst>
                                  <p:childTnLst>
                                    <p:set>
                                      <p:cBhvr>
                                        <p:cTn id="533" dur="1" fill="hold">
                                          <p:stCondLst>
                                            <p:cond delay="0"/>
                                          </p:stCondLst>
                                        </p:cTn>
                                        <p:tgtEl>
                                          <p:spTgt spid="151"/>
                                        </p:tgtEl>
                                        <p:attrNameLst>
                                          <p:attrName>style.visibility</p:attrName>
                                        </p:attrNameLst>
                                      </p:cBhvr>
                                      <p:to>
                                        <p:strVal val="visible"/>
                                      </p:to>
                                    </p:set>
                                  </p:childTnLst>
                                </p:cTn>
                              </p:par>
                              <p:par>
                                <p:cTn id="534" presetID="1" presetClass="entr" presetSubtype="0" fill="hold" nodeType="withEffect">
                                  <p:stCondLst>
                                    <p:cond delay="0"/>
                                  </p:stCondLst>
                                  <p:childTnLst>
                                    <p:set>
                                      <p:cBhvr>
                                        <p:cTn id="535" dur="1" fill="hold">
                                          <p:stCondLst>
                                            <p:cond delay="0"/>
                                          </p:stCondLst>
                                        </p:cTn>
                                        <p:tgtEl>
                                          <p:spTgt spid="153"/>
                                        </p:tgtEl>
                                        <p:attrNameLst>
                                          <p:attrName>style.visibility</p:attrName>
                                        </p:attrNameLst>
                                      </p:cBhvr>
                                      <p:to>
                                        <p:strVal val="visible"/>
                                      </p:to>
                                    </p:set>
                                  </p:childTnLst>
                                </p:cTn>
                              </p:par>
                            </p:childTnLst>
                          </p:cTn>
                        </p:par>
                      </p:childTnLst>
                    </p:cTn>
                  </p:par>
                  <p:par>
                    <p:cTn id="536" fill="hold">
                      <p:stCondLst>
                        <p:cond delay="indefinite"/>
                      </p:stCondLst>
                      <p:childTnLst>
                        <p:par>
                          <p:cTn id="537" fill="hold">
                            <p:stCondLst>
                              <p:cond delay="0"/>
                            </p:stCondLst>
                            <p:childTnLst>
                              <p:par>
                                <p:cTn id="538" presetID="1" presetClass="entr" presetSubtype="0" fill="hold" nodeType="clickEffect">
                                  <p:stCondLst>
                                    <p:cond delay="0"/>
                                  </p:stCondLst>
                                  <p:childTnLst>
                                    <p:set>
                                      <p:cBhvr>
                                        <p:cTn id="539" dur="1" fill="hold">
                                          <p:stCondLst>
                                            <p:cond delay="0"/>
                                          </p:stCondLst>
                                        </p:cTn>
                                        <p:tgtEl>
                                          <p:spTgt spid="168"/>
                                        </p:tgtEl>
                                        <p:attrNameLst>
                                          <p:attrName>style.visibility</p:attrName>
                                        </p:attrNameLst>
                                      </p:cBhvr>
                                      <p:to>
                                        <p:strVal val="visible"/>
                                      </p:to>
                                    </p:set>
                                  </p:childTnLst>
                                </p:cTn>
                              </p:par>
                              <p:par>
                                <p:cTn id="540" presetID="1" presetClass="entr" presetSubtype="0" fill="hold" nodeType="withEffect">
                                  <p:stCondLst>
                                    <p:cond delay="0"/>
                                  </p:stCondLst>
                                  <p:childTnLst>
                                    <p:set>
                                      <p:cBhvr>
                                        <p:cTn id="541" dur="1" fill="hold">
                                          <p:stCondLst>
                                            <p:cond delay="0"/>
                                          </p:stCondLst>
                                        </p:cTn>
                                        <p:tgtEl>
                                          <p:spTgt spid="169"/>
                                        </p:tgtEl>
                                        <p:attrNameLst>
                                          <p:attrName>style.visibility</p:attrName>
                                        </p:attrNameLst>
                                      </p:cBhvr>
                                      <p:to>
                                        <p:strVal val="visible"/>
                                      </p:to>
                                    </p:set>
                                  </p:childTnLst>
                                </p:cTn>
                              </p:par>
                              <p:par>
                                <p:cTn id="542" presetID="1" presetClass="entr" presetSubtype="0" fill="hold" nodeType="withEffect">
                                  <p:stCondLst>
                                    <p:cond delay="0"/>
                                  </p:stCondLst>
                                  <p:childTnLst>
                                    <p:set>
                                      <p:cBhvr>
                                        <p:cTn id="543" dur="1" fill="hold">
                                          <p:stCondLst>
                                            <p:cond delay="0"/>
                                          </p:stCondLst>
                                        </p:cTn>
                                        <p:tgtEl>
                                          <p:spTgt spid="170"/>
                                        </p:tgtEl>
                                        <p:attrNameLst>
                                          <p:attrName>style.visibility</p:attrName>
                                        </p:attrNameLst>
                                      </p:cBhvr>
                                      <p:to>
                                        <p:strVal val="visible"/>
                                      </p:to>
                                    </p:set>
                                  </p:childTnLst>
                                </p:cTn>
                              </p:par>
                              <p:par>
                                <p:cTn id="544" presetID="1" presetClass="entr" presetSubtype="0" fill="hold" nodeType="withEffect">
                                  <p:stCondLst>
                                    <p:cond delay="0"/>
                                  </p:stCondLst>
                                  <p:childTnLst>
                                    <p:set>
                                      <p:cBhvr>
                                        <p:cTn id="545" dur="1" fill="hold">
                                          <p:stCondLst>
                                            <p:cond delay="0"/>
                                          </p:stCondLst>
                                        </p:cTn>
                                        <p:tgtEl>
                                          <p:spTgt spid="171"/>
                                        </p:tgtEl>
                                        <p:attrNameLst>
                                          <p:attrName>style.visibility</p:attrName>
                                        </p:attrNameLst>
                                      </p:cBhvr>
                                      <p:to>
                                        <p:strVal val="visible"/>
                                      </p:to>
                                    </p:set>
                                  </p:childTnLst>
                                </p:cTn>
                              </p:par>
                              <p:par>
                                <p:cTn id="546" presetID="1" presetClass="entr" presetSubtype="0" fill="hold" nodeType="withEffect">
                                  <p:stCondLst>
                                    <p:cond delay="0"/>
                                  </p:stCondLst>
                                  <p:childTnLst>
                                    <p:set>
                                      <p:cBhvr>
                                        <p:cTn id="547" dur="1" fill="hold">
                                          <p:stCondLst>
                                            <p:cond delay="0"/>
                                          </p:stCondLst>
                                        </p:cTn>
                                        <p:tgtEl>
                                          <p:spTgt spid="172"/>
                                        </p:tgtEl>
                                        <p:attrNameLst>
                                          <p:attrName>style.visibility</p:attrName>
                                        </p:attrNameLst>
                                      </p:cBhvr>
                                      <p:to>
                                        <p:strVal val="visible"/>
                                      </p:to>
                                    </p:set>
                                  </p:childTnLst>
                                </p:cTn>
                              </p:par>
                              <p:par>
                                <p:cTn id="548" presetID="1" presetClass="entr" presetSubtype="0" fill="hold" nodeType="withEffect">
                                  <p:stCondLst>
                                    <p:cond delay="0"/>
                                  </p:stCondLst>
                                  <p:childTnLst>
                                    <p:set>
                                      <p:cBhvr>
                                        <p:cTn id="549" dur="1" fill="hold">
                                          <p:stCondLst>
                                            <p:cond delay="0"/>
                                          </p:stCondLst>
                                        </p:cTn>
                                        <p:tgtEl>
                                          <p:spTgt spid="173"/>
                                        </p:tgtEl>
                                        <p:attrNameLst>
                                          <p:attrName>style.visibility</p:attrName>
                                        </p:attrNameLst>
                                      </p:cBhvr>
                                      <p:to>
                                        <p:strVal val="visible"/>
                                      </p:to>
                                    </p:set>
                                  </p:childTnLst>
                                </p:cTn>
                              </p:par>
                              <p:par>
                                <p:cTn id="550" presetID="1" presetClass="entr" presetSubtype="0" fill="hold" nodeType="withEffect">
                                  <p:stCondLst>
                                    <p:cond delay="0"/>
                                  </p:stCondLst>
                                  <p:childTnLst>
                                    <p:set>
                                      <p:cBhvr>
                                        <p:cTn id="551" dur="1" fill="hold">
                                          <p:stCondLst>
                                            <p:cond delay="0"/>
                                          </p:stCondLst>
                                        </p:cTn>
                                        <p:tgtEl>
                                          <p:spTgt spid="174"/>
                                        </p:tgtEl>
                                        <p:attrNameLst>
                                          <p:attrName>style.visibility</p:attrName>
                                        </p:attrNameLst>
                                      </p:cBhvr>
                                      <p:to>
                                        <p:strVal val="visible"/>
                                      </p:to>
                                    </p:set>
                                  </p:childTnLst>
                                </p:cTn>
                              </p:par>
                              <p:par>
                                <p:cTn id="552" presetID="1" presetClass="entr" presetSubtype="0" fill="hold" nodeType="withEffect">
                                  <p:stCondLst>
                                    <p:cond delay="0"/>
                                  </p:stCondLst>
                                  <p:childTnLst>
                                    <p:set>
                                      <p:cBhvr>
                                        <p:cTn id="553" dur="1" fill="hold">
                                          <p:stCondLst>
                                            <p:cond delay="0"/>
                                          </p:stCondLst>
                                        </p:cTn>
                                        <p:tgtEl>
                                          <p:spTgt spid="175"/>
                                        </p:tgtEl>
                                        <p:attrNameLst>
                                          <p:attrName>style.visibility</p:attrName>
                                        </p:attrNameLst>
                                      </p:cBhvr>
                                      <p:to>
                                        <p:strVal val="visible"/>
                                      </p:to>
                                    </p:set>
                                  </p:childTnLst>
                                </p:cTn>
                              </p:par>
                            </p:childTnLst>
                          </p:cTn>
                        </p:par>
                      </p:childTnLst>
                    </p:cTn>
                  </p:par>
                  <p:par>
                    <p:cTn id="554" fill="hold">
                      <p:stCondLst>
                        <p:cond delay="indefinite"/>
                      </p:stCondLst>
                      <p:childTnLst>
                        <p:par>
                          <p:cTn id="555" fill="hold">
                            <p:stCondLst>
                              <p:cond delay="0"/>
                            </p:stCondLst>
                            <p:childTnLst>
                              <p:par>
                                <p:cTn id="556" presetID="1" presetClass="entr" presetSubtype="0" fill="hold" grpId="2" nodeType="clickEffect">
                                  <p:stCondLst>
                                    <p:cond delay="0"/>
                                  </p:stCondLst>
                                  <p:childTnLst>
                                    <p:set>
                                      <p:cBhvr>
                                        <p:cTn id="557" dur="1" fill="hold">
                                          <p:stCondLst>
                                            <p:cond delay="0"/>
                                          </p:stCondLst>
                                        </p:cTn>
                                        <p:tgtEl>
                                          <p:spTgt spid="72"/>
                                        </p:tgtEl>
                                        <p:attrNameLst>
                                          <p:attrName>style.visibility</p:attrName>
                                        </p:attrNameLst>
                                      </p:cBhvr>
                                      <p:to>
                                        <p:strVal val="visible"/>
                                      </p:to>
                                    </p:set>
                                  </p:childTnLst>
                                </p:cTn>
                              </p:par>
                            </p:childTnLst>
                          </p:cTn>
                        </p:par>
                        <p:par>
                          <p:cTn id="558" fill="hold">
                            <p:stCondLst>
                              <p:cond delay="0"/>
                            </p:stCondLst>
                            <p:childTnLst>
                              <p:par>
                                <p:cTn id="559" presetID="1" presetClass="entr" presetSubtype="0" fill="hold" nodeType="afterEffect">
                                  <p:stCondLst>
                                    <p:cond delay="0"/>
                                  </p:stCondLst>
                                  <p:childTnLst>
                                    <p:set>
                                      <p:cBhvr>
                                        <p:cTn id="560" dur="1" fill="hold">
                                          <p:stCondLst>
                                            <p:cond delay="0"/>
                                          </p:stCondLst>
                                        </p:cTn>
                                        <p:tgtEl>
                                          <p:spTgt spid="93"/>
                                        </p:tgtEl>
                                        <p:attrNameLst>
                                          <p:attrName>style.visibility</p:attrName>
                                        </p:attrNameLst>
                                      </p:cBhvr>
                                      <p:to>
                                        <p:strVal val="visible"/>
                                      </p:to>
                                    </p:set>
                                  </p:childTnLst>
                                </p:cTn>
                              </p:par>
                              <p:par>
                                <p:cTn id="561" presetID="1" presetClass="entr" presetSubtype="0" fill="hold" nodeType="withEffect">
                                  <p:stCondLst>
                                    <p:cond delay="0"/>
                                  </p:stCondLst>
                                  <p:childTnLst>
                                    <p:set>
                                      <p:cBhvr>
                                        <p:cTn id="562" dur="1" fill="hold">
                                          <p:stCondLst>
                                            <p:cond delay="0"/>
                                          </p:stCondLst>
                                        </p:cTn>
                                        <p:tgtEl>
                                          <p:spTgt spid="94"/>
                                        </p:tgtEl>
                                        <p:attrNameLst>
                                          <p:attrName>style.visibility</p:attrName>
                                        </p:attrNameLst>
                                      </p:cBhvr>
                                      <p:to>
                                        <p:strVal val="visible"/>
                                      </p:to>
                                    </p:set>
                                  </p:childTnLst>
                                </p:cTn>
                              </p:par>
                              <p:par>
                                <p:cTn id="563" presetID="1" presetClass="entr" presetSubtype="0" fill="hold" nodeType="withEffect">
                                  <p:stCondLst>
                                    <p:cond delay="0"/>
                                  </p:stCondLst>
                                  <p:childTnLst>
                                    <p:set>
                                      <p:cBhvr>
                                        <p:cTn id="564" dur="1" fill="hold">
                                          <p:stCondLst>
                                            <p:cond delay="0"/>
                                          </p:stCondLst>
                                        </p:cTn>
                                        <p:tgtEl>
                                          <p:spTgt spid="95"/>
                                        </p:tgtEl>
                                        <p:attrNameLst>
                                          <p:attrName>style.visibility</p:attrName>
                                        </p:attrNameLst>
                                      </p:cBhvr>
                                      <p:to>
                                        <p:strVal val="visible"/>
                                      </p:to>
                                    </p:set>
                                  </p:childTnLst>
                                </p:cTn>
                              </p:par>
                              <p:par>
                                <p:cTn id="565" presetID="1" presetClass="entr" presetSubtype="0" fill="hold" nodeType="withEffect">
                                  <p:stCondLst>
                                    <p:cond delay="0"/>
                                  </p:stCondLst>
                                  <p:childTnLst>
                                    <p:set>
                                      <p:cBhvr>
                                        <p:cTn id="566" dur="1" fill="hold">
                                          <p:stCondLst>
                                            <p:cond delay="0"/>
                                          </p:stCondLst>
                                        </p:cTn>
                                        <p:tgtEl>
                                          <p:spTgt spid="96"/>
                                        </p:tgtEl>
                                        <p:attrNameLst>
                                          <p:attrName>style.visibility</p:attrName>
                                        </p:attrNameLst>
                                      </p:cBhvr>
                                      <p:to>
                                        <p:strVal val="visible"/>
                                      </p:to>
                                    </p:set>
                                  </p:childTnLst>
                                </p:cTn>
                              </p:par>
                              <p:par>
                                <p:cTn id="567" presetID="1" presetClass="entr" presetSubtype="0" fill="hold" nodeType="withEffect">
                                  <p:stCondLst>
                                    <p:cond delay="0"/>
                                  </p:stCondLst>
                                  <p:childTnLst>
                                    <p:set>
                                      <p:cBhvr>
                                        <p:cTn id="568" dur="1" fill="hold">
                                          <p:stCondLst>
                                            <p:cond delay="0"/>
                                          </p:stCondLst>
                                        </p:cTn>
                                        <p:tgtEl>
                                          <p:spTgt spid="97"/>
                                        </p:tgtEl>
                                        <p:attrNameLst>
                                          <p:attrName>style.visibility</p:attrName>
                                        </p:attrNameLst>
                                      </p:cBhvr>
                                      <p:to>
                                        <p:strVal val="visible"/>
                                      </p:to>
                                    </p:set>
                                  </p:childTnLst>
                                </p:cTn>
                              </p:par>
                              <p:par>
                                <p:cTn id="569" presetID="1" presetClass="entr" presetSubtype="0" fill="hold" nodeType="withEffect">
                                  <p:stCondLst>
                                    <p:cond delay="0"/>
                                  </p:stCondLst>
                                  <p:childTnLst>
                                    <p:set>
                                      <p:cBhvr>
                                        <p:cTn id="570" dur="1" fill="hold">
                                          <p:stCondLst>
                                            <p:cond delay="0"/>
                                          </p:stCondLst>
                                        </p:cTn>
                                        <p:tgtEl>
                                          <p:spTgt spid="98"/>
                                        </p:tgtEl>
                                        <p:attrNameLst>
                                          <p:attrName>style.visibility</p:attrName>
                                        </p:attrNameLst>
                                      </p:cBhvr>
                                      <p:to>
                                        <p:strVal val="visible"/>
                                      </p:to>
                                    </p:set>
                                  </p:childTnLst>
                                </p:cTn>
                              </p:par>
                              <p:par>
                                <p:cTn id="571" presetID="1" presetClass="entr" presetSubtype="0" fill="hold" nodeType="withEffect">
                                  <p:stCondLst>
                                    <p:cond delay="0"/>
                                  </p:stCondLst>
                                  <p:childTnLst>
                                    <p:set>
                                      <p:cBhvr>
                                        <p:cTn id="572" dur="1" fill="hold">
                                          <p:stCondLst>
                                            <p:cond delay="0"/>
                                          </p:stCondLst>
                                        </p:cTn>
                                        <p:tgtEl>
                                          <p:spTgt spid="124"/>
                                        </p:tgtEl>
                                        <p:attrNameLst>
                                          <p:attrName>style.visibility</p:attrName>
                                        </p:attrNameLst>
                                      </p:cBhvr>
                                      <p:to>
                                        <p:strVal val="visible"/>
                                      </p:to>
                                    </p:set>
                                  </p:childTnLst>
                                </p:cTn>
                              </p:par>
                              <p:par>
                                <p:cTn id="573" presetID="1" presetClass="entr" presetSubtype="0" fill="hold" nodeType="withEffect">
                                  <p:stCondLst>
                                    <p:cond delay="0"/>
                                  </p:stCondLst>
                                  <p:childTnLst>
                                    <p:set>
                                      <p:cBhvr>
                                        <p:cTn id="574" dur="1" fill="hold">
                                          <p:stCondLst>
                                            <p:cond delay="0"/>
                                          </p:stCondLst>
                                        </p:cTn>
                                        <p:tgtEl>
                                          <p:spTgt spid="125"/>
                                        </p:tgtEl>
                                        <p:attrNameLst>
                                          <p:attrName>style.visibility</p:attrName>
                                        </p:attrNameLst>
                                      </p:cBhvr>
                                      <p:to>
                                        <p:strVal val="visible"/>
                                      </p:to>
                                    </p:set>
                                  </p:childTnLst>
                                </p:cTn>
                              </p:par>
                              <p:par>
                                <p:cTn id="575" presetID="1" presetClass="entr" presetSubtype="0" fill="hold" grpId="2" nodeType="withEffect">
                                  <p:stCondLst>
                                    <p:cond delay="0"/>
                                  </p:stCondLst>
                                  <p:childTnLst>
                                    <p:set>
                                      <p:cBhvr>
                                        <p:cTn id="576" dur="1" fill="hold">
                                          <p:stCondLst>
                                            <p:cond delay="0"/>
                                          </p:stCondLst>
                                        </p:cTn>
                                        <p:tgtEl>
                                          <p:spTgt spid="143"/>
                                        </p:tgtEl>
                                        <p:attrNameLst>
                                          <p:attrName>style.visibility</p:attrName>
                                        </p:attrNameLst>
                                      </p:cBhvr>
                                      <p:to>
                                        <p:strVal val="visible"/>
                                      </p:to>
                                    </p:set>
                                  </p:childTnLst>
                                </p:cTn>
                              </p:par>
                              <p:par>
                                <p:cTn id="577" presetID="1" presetClass="entr" presetSubtype="0" fill="hold" nodeType="withEffect">
                                  <p:stCondLst>
                                    <p:cond delay="0"/>
                                  </p:stCondLst>
                                  <p:childTnLst>
                                    <p:set>
                                      <p:cBhvr>
                                        <p:cTn id="578" dur="1" fill="hold">
                                          <p:stCondLst>
                                            <p:cond delay="0"/>
                                          </p:stCondLst>
                                        </p:cTn>
                                        <p:tgtEl>
                                          <p:spTgt spid="98"/>
                                        </p:tgtEl>
                                        <p:attrNameLst>
                                          <p:attrName>style.visibility</p:attrName>
                                        </p:attrNameLst>
                                      </p:cBhvr>
                                      <p:to>
                                        <p:strVal val="visible"/>
                                      </p:to>
                                    </p:set>
                                  </p:childTnLst>
                                </p:cTn>
                              </p:par>
                              <p:par>
                                <p:cTn id="579" presetID="1" presetClass="entr" presetSubtype="0" fill="hold" nodeType="withEffect">
                                  <p:stCondLst>
                                    <p:cond delay="0"/>
                                  </p:stCondLst>
                                  <p:childTnLst>
                                    <p:set>
                                      <p:cBhvr>
                                        <p:cTn id="580" dur="1" fill="hold">
                                          <p:stCondLst>
                                            <p:cond delay="0"/>
                                          </p:stCondLst>
                                        </p:cTn>
                                        <p:tgtEl>
                                          <p:spTgt spid="118"/>
                                        </p:tgtEl>
                                        <p:attrNameLst>
                                          <p:attrName>style.visibility</p:attrName>
                                        </p:attrNameLst>
                                      </p:cBhvr>
                                      <p:to>
                                        <p:strVal val="visible"/>
                                      </p:to>
                                    </p:set>
                                  </p:childTnLst>
                                </p:cTn>
                              </p:par>
                              <p:par>
                                <p:cTn id="581" presetID="1" presetClass="entr" presetSubtype="0" fill="hold" nodeType="withEffect">
                                  <p:stCondLst>
                                    <p:cond delay="0"/>
                                  </p:stCondLst>
                                  <p:childTnLst>
                                    <p:set>
                                      <p:cBhvr>
                                        <p:cTn id="582" dur="1" fill="hold">
                                          <p:stCondLst>
                                            <p:cond delay="0"/>
                                          </p:stCondLst>
                                        </p:cTn>
                                        <p:tgtEl>
                                          <p:spTgt spid="119"/>
                                        </p:tgtEl>
                                        <p:attrNameLst>
                                          <p:attrName>style.visibility</p:attrName>
                                        </p:attrNameLst>
                                      </p:cBhvr>
                                      <p:to>
                                        <p:strVal val="visible"/>
                                      </p:to>
                                    </p:set>
                                  </p:childTnLst>
                                </p:cTn>
                              </p:par>
                              <p:par>
                                <p:cTn id="583" presetID="1" presetClass="entr" presetSubtype="0" fill="hold" nodeType="withEffect">
                                  <p:stCondLst>
                                    <p:cond delay="0"/>
                                  </p:stCondLst>
                                  <p:childTnLst>
                                    <p:set>
                                      <p:cBhvr>
                                        <p:cTn id="584" dur="1" fill="hold">
                                          <p:stCondLst>
                                            <p:cond delay="0"/>
                                          </p:stCondLst>
                                        </p:cTn>
                                        <p:tgtEl>
                                          <p:spTgt spid="120"/>
                                        </p:tgtEl>
                                        <p:attrNameLst>
                                          <p:attrName>style.visibility</p:attrName>
                                        </p:attrNameLst>
                                      </p:cBhvr>
                                      <p:to>
                                        <p:strVal val="visible"/>
                                      </p:to>
                                    </p:set>
                                  </p:childTnLst>
                                </p:cTn>
                              </p:par>
                              <p:par>
                                <p:cTn id="585" presetID="1" presetClass="entr" presetSubtype="0" fill="hold" nodeType="withEffect">
                                  <p:stCondLst>
                                    <p:cond delay="0"/>
                                  </p:stCondLst>
                                  <p:childTnLst>
                                    <p:set>
                                      <p:cBhvr>
                                        <p:cTn id="586" dur="1" fill="hold">
                                          <p:stCondLst>
                                            <p:cond delay="0"/>
                                          </p:stCondLst>
                                        </p:cTn>
                                        <p:tgtEl>
                                          <p:spTgt spid="121"/>
                                        </p:tgtEl>
                                        <p:attrNameLst>
                                          <p:attrName>style.visibility</p:attrName>
                                        </p:attrNameLst>
                                      </p:cBhvr>
                                      <p:to>
                                        <p:strVal val="visible"/>
                                      </p:to>
                                    </p:set>
                                  </p:childTnLst>
                                </p:cTn>
                              </p:par>
                              <p:par>
                                <p:cTn id="587" presetID="1" presetClass="entr" presetSubtype="0" fill="hold" nodeType="withEffect">
                                  <p:stCondLst>
                                    <p:cond delay="0"/>
                                  </p:stCondLst>
                                  <p:childTnLst>
                                    <p:set>
                                      <p:cBhvr>
                                        <p:cTn id="588" dur="1" fill="hold">
                                          <p:stCondLst>
                                            <p:cond delay="0"/>
                                          </p:stCondLst>
                                        </p:cTn>
                                        <p:tgtEl>
                                          <p:spTgt spid="122"/>
                                        </p:tgtEl>
                                        <p:attrNameLst>
                                          <p:attrName>style.visibility</p:attrName>
                                        </p:attrNameLst>
                                      </p:cBhvr>
                                      <p:to>
                                        <p:strVal val="visible"/>
                                      </p:to>
                                    </p:set>
                                  </p:childTnLst>
                                </p:cTn>
                              </p:par>
                              <p:par>
                                <p:cTn id="589" presetID="1" presetClass="entr" presetSubtype="0" fill="hold" nodeType="withEffect">
                                  <p:stCondLst>
                                    <p:cond delay="0"/>
                                  </p:stCondLst>
                                  <p:childTnLst>
                                    <p:set>
                                      <p:cBhvr>
                                        <p:cTn id="590" dur="1" fill="hold">
                                          <p:stCondLst>
                                            <p:cond delay="0"/>
                                          </p:stCondLst>
                                        </p:cTn>
                                        <p:tgtEl>
                                          <p:spTgt spid="123"/>
                                        </p:tgtEl>
                                        <p:attrNameLst>
                                          <p:attrName>style.visibility</p:attrName>
                                        </p:attrNameLst>
                                      </p:cBhvr>
                                      <p:to>
                                        <p:strVal val="visible"/>
                                      </p:to>
                                    </p:set>
                                  </p:childTnLst>
                                </p:cTn>
                              </p:par>
                              <p:par>
                                <p:cTn id="591" presetID="1" presetClass="entr" presetSubtype="0" fill="hold" nodeType="withEffect">
                                  <p:stCondLst>
                                    <p:cond delay="0"/>
                                  </p:stCondLst>
                                  <p:childTnLst>
                                    <p:set>
                                      <p:cBhvr>
                                        <p:cTn id="592"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2" grpId="1" animBg="1"/>
      <p:bldP spid="72" grpId="2" animBg="1"/>
      <p:bldP spid="73" grpId="0" animBg="1"/>
      <p:bldP spid="73" grpId="1" animBg="1"/>
      <p:bldP spid="73" grpId="2" animBg="1"/>
      <p:bldP spid="74" grpId="0" animBg="1"/>
      <p:bldP spid="74" grpId="1" animBg="1"/>
      <p:bldP spid="74" grpId="2" animBg="1"/>
      <p:bldP spid="75" grpId="0" animBg="1"/>
      <p:bldP spid="75" grpId="1" animBg="1"/>
      <p:bldP spid="75" grpId="2" animBg="1"/>
      <p:bldP spid="76" grpId="0" animBg="1"/>
      <p:bldP spid="76" grpId="1" animBg="1"/>
      <p:bldP spid="76" grpId="2" animBg="1"/>
      <p:bldP spid="77" grpId="0" animBg="1"/>
      <p:bldP spid="77" grpId="1" animBg="1"/>
      <p:bldP spid="77" grpId="2" animBg="1"/>
      <p:bldP spid="78" grpId="0" animBg="1"/>
      <p:bldP spid="78" grpId="1" animBg="1"/>
      <p:bldP spid="78" grpId="2" animBg="1"/>
      <p:bldP spid="79" grpId="0" animBg="1"/>
      <p:bldP spid="79" grpId="1" animBg="1"/>
      <p:bldP spid="79" grpId="2" animBg="1"/>
      <p:bldP spid="80" grpId="0" animBg="1"/>
      <p:bldP spid="80" grpId="1" animBg="1"/>
      <p:bldP spid="80" grpId="2" animBg="1"/>
      <p:bldP spid="81" grpId="0" animBg="1"/>
      <p:bldP spid="81" grpId="1" animBg="1"/>
      <p:bldP spid="81" grpId="2" animBg="1"/>
      <p:bldP spid="82" grpId="0" animBg="1"/>
      <p:bldP spid="82" grpId="1" animBg="1"/>
      <p:bldP spid="82" grpId="2" animBg="1"/>
      <p:bldP spid="83" grpId="0" animBg="1"/>
      <p:bldP spid="83" grpId="1" animBg="1"/>
      <p:bldP spid="83" grpId="2" animBg="1"/>
      <p:bldP spid="84" grpId="0" animBg="1"/>
      <p:bldP spid="84" grpId="1" animBg="1"/>
      <p:bldP spid="84" grpId="2" animBg="1"/>
      <p:bldP spid="138" grpId="0"/>
      <p:bldP spid="138" grpId="1"/>
      <p:bldP spid="138" grpId="2"/>
      <p:bldP spid="139" grpId="0"/>
      <p:bldP spid="139" grpId="1"/>
      <p:bldP spid="139" grpId="2"/>
      <p:bldP spid="140" grpId="0"/>
      <p:bldP spid="140" grpId="1"/>
      <p:bldP spid="140" grpId="2"/>
      <p:bldP spid="141" grpId="0"/>
      <p:bldP spid="141" grpId="1"/>
      <p:bldP spid="142" grpId="0"/>
      <p:bldP spid="142" grpId="1"/>
      <p:bldP spid="142" grpId="2"/>
      <p:bldP spid="143" grpId="0"/>
      <p:bldP spid="143" grpId="1"/>
      <p:bldP spid="143" grpId="2"/>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1" name="组合 40"/>
          <p:cNvGrpSpPr/>
          <p:nvPr/>
        </p:nvGrpSpPr>
        <p:grpSpPr>
          <a:xfrm>
            <a:off x="2460171" y="-14999"/>
            <a:ext cx="7271658" cy="1226202"/>
            <a:chOff x="2460171" y="-14999"/>
            <a:chExt cx="7271658" cy="1226202"/>
          </a:xfrm>
        </p:grpSpPr>
        <p:sp>
          <p:nvSpPr>
            <p:cNvPr id="44" name="TextBox 16"/>
            <p:cNvSpPr txBox="1"/>
            <p:nvPr/>
          </p:nvSpPr>
          <p:spPr>
            <a:xfrm>
              <a:off x="2460171" y="477698"/>
              <a:ext cx="7271658" cy="584775"/>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总线接口单元</a:t>
              </a:r>
            </a:p>
          </p:txBody>
        </p:sp>
        <p:grpSp>
          <p:nvGrpSpPr>
            <p:cNvPr id="45" name="组合 44"/>
            <p:cNvGrpSpPr/>
            <p:nvPr/>
          </p:nvGrpSpPr>
          <p:grpSpPr>
            <a:xfrm>
              <a:off x="5521377" y="1143746"/>
              <a:ext cx="1149246" cy="67457"/>
              <a:chOff x="1025981" y="851986"/>
              <a:chExt cx="1149246" cy="67457"/>
            </a:xfrm>
            <a:gradFill>
              <a:gsLst>
                <a:gs pos="0">
                  <a:srgbClr val="1371BF"/>
                </a:gs>
                <a:gs pos="100000">
                  <a:srgbClr val="6649A1"/>
                </a:gs>
              </a:gsLst>
              <a:lin ang="5400000" scaled="1"/>
            </a:gradFill>
          </p:grpSpPr>
          <p:sp>
            <p:nvSpPr>
              <p:cNvPr id="56" name="椭圆 55"/>
              <p:cNvSpPr/>
              <p:nvPr/>
            </p:nvSpPr>
            <p:spPr>
              <a:xfrm>
                <a:off x="1025981"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7" name="椭圆 56"/>
              <p:cNvSpPr/>
              <p:nvPr/>
            </p:nvSpPr>
            <p:spPr>
              <a:xfrm>
                <a:off x="1180522"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9" name="椭圆 58"/>
              <p:cNvSpPr/>
              <p:nvPr/>
            </p:nvSpPr>
            <p:spPr>
              <a:xfrm>
                <a:off x="1335063"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0" name="椭圆 59"/>
              <p:cNvSpPr/>
              <p:nvPr/>
            </p:nvSpPr>
            <p:spPr>
              <a:xfrm>
                <a:off x="1489604"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1" name="椭圆 60"/>
              <p:cNvSpPr/>
              <p:nvPr/>
            </p:nvSpPr>
            <p:spPr>
              <a:xfrm>
                <a:off x="1644145"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1798686"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4" name="椭圆 63"/>
              <p:cNvSpPr/>
              <p:nvPr/>
            </p:nvSpPr>
            <p:spPr>
              <a:xfrm>
                <a:off x="1953227"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5" name="椭圆 64"/>
              <p:cNvSpPr/>
              <p:nvPr/>
            </p:nvSpPr>
            <p:spPr>
              <a:xfrm>
                <a:off x="2107770"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50" name="组合 49"/>
            <p:cNvGrpSpPr/>
            <p:nvPr/>
          </p:nvGrpSpPr>
          <p:grpSpPr>
            <a:xfrm rot="5400000">
              <a:off x="5959094" y="-7244"/>
              <a:ext cx="273813" cy="258304"/>
              <a:chOff x="395086" y="404595"/>
              <a:chExt cx="331755" cy="312964"/>
            </a:xfrm>
            <a:gradFill>
              <a:gsLst>
                <a:gs pos="0">
                  <a:srgbClr val="1371BF"/>
                </a:gs>
                <a:gs pos="100000">
                  <a:srgbClr val="6649A1"/>
                </a:gs>
              </a:gsLst>
              <a:lin ang="5400000" scaled="1"/>
            </a:gradFill>
          </p:grpSpPr>
          <p:cxnSp>
            <p:nvCxnSpPr>
              <p:cNvPr id="51" name="直接连接符 50"/>
              <p:cNvCxnSpPr/>
              <p:nvPr/>
            </p:nvCxnSpPr>
            <p:spPr>
              <a:xfrm>
                <a:off x="395086" y="404595"/>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95086" y="508916"/>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95086" y="613237"/>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395086" y="717559"/>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grpSp>
      </p:grpSp>
      <p:sp>
        <p:nvSpPr>
          <p:cNvPr id="66" name="Oval 147">
            <a:extLst>
              <a:ext uri="{FF2B5EF4-FFF2-40B4-BE49-F238E27FC236}">
                <a16:creationId xmlns:a16="http://schemas.microsoft.com/office/drawing/2014/main" id="{4915D8F0-65BA-4360-8B83-18947D0E8A8D}"/>
              </a:ext>
            </a:extLst>
          </p:cNvPr>
          <p:cNvSpPr/>
          <p:nvPr/>
        </p:nvSpPr>
        <p:spPr>
          <a:xfrm>
            <a:off x="7451767" y="1657601"/>
            <a:ext cx="932185" cy="874585"/>
          </a:xfrm>
          <a:prstGeom prst="ellipse">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gradFill>
                  <a:gsLst>
                    <a:gs pos="0">
                      <a:srgbClr val="1371BF"/>
                    </a:gs>
                    <a:gs pos="75000">
                      <a:srgbClr val="6649A1"/>
                    </a:gs>
                  </a:gsLst>
                  <a:lin ang="3000000" scaled="0"/>
                </a:gradFill>
                <a:latin typeface="黑体" panose="02010609060101010101" pitchFamily="49" charset="-122"/>
                <a:ea typeface="黑体" panose="02010609060101010101" pitchFamily="49" charset="-122"/>
              </a:rPr>
              <a:t>IDLE</a:t>
            </a:r>
            <a:endParaRPr lang="id-ID" dirty="0">
              <a:gradFill>
                <a:gsLst>
                  <a:gs pos="0">
                    <a:srgbClr val="1371BF"/>
                  </a:gs>
                  <a:gs pos="75000">
                    <a:srgbClr val="6649A1"/>
                  </a:gs>
                </a:gsLst>
                <a:lin ang="3000000" scaled="0"/>
              </a:gradFill>
              <a:latin typeface="黑体" panose="02010609060101010101" pitchFamily="49" charset="-122"/>
              <a:ea typeface="黑体" panose="02010609060101010101" pitchFamily="49" charset="-122"/>
            </a:endParaRPr>
          </a:p>
        </p:txBody>
      </p:sp>
      <p:sp>
        <p:nvSpPr>
          <p:cNvPr id="67" name="Oval 147">
            <a:extLst>
              <a:ext uri="{FF2B5EF4-FFF2-40B4-BE49-F238E27FC236}">
                <a16:creationId xmlns:a16="http://schemas.microsoft.com/office/drawing/2014/main" id="{FDD0917D-7ABD-4F4A-A6F4-7C4CF7615309}"/>
              </a:ext>
            </a:extLst>
          </p:cNvPr>
          <p:cNvSpPr/>
          <p:nvPr/>
        </p:nvSpPr>
        <p:spPr>
          <a:xfrm>
            <a:off x="10518733" y="3139685"/>
            <a:ext cx="932185" cy="874585"/>
          </a:xfrm>
          <a:prstGeom prst="ellipse">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gradFill>
                  <a:gsLst>
                    <a:gs pos="0">
                      <a:srgbClr val="1371BF"/>
                    </a:gs>
                    <a:gs pos="75000">
                      <a:srgbClr val="6649A1"/>
                    </a:gs>
                  </a:gsLst>
                  <a:lin ang="3000000" scaled="0"/>
                </a:gradFill>
                <a:latin typeface="黑体" panose="02010609060101010101" pitchFamily="49" charset="-122"/>
                <a:ea typeface="黑体" panose="02010609060101010101" pitchFamily="49" charset="-122"/>
              </a:rPr>
              <a:t>STALL</a:t>
            </a:r>
            <a:endParaRPr lang="id-ID" sz="1400" dirty="0">
              <a:gradFill>
                <a:gsLst>
                  <a:gs pos="0">
                    <a:srgbClr val="1371BF"/>
                  </a:gs>
                  <a:gs pos="75000">
                    <a:srgbClr val="6649A1"/>
                  </a:gs>
                </a:gsLst>
                <a:lin ang="3000000" scaled="0"/>
              </a:gradFill>
              <a:latin typeface="黑体" panose="02010609060101010101" pitchFamily="49" charset="-122"/>
              <a:ea typeface="黑体" panose="02010609060101010101" pitchFamily="49" charset="-122"/>
            </a:endParaRPr>
          </a:p>
        </p:txBody>
      </p:sp>
      <p:sp>
        <p:nvSpPr>
          <p:cNvPr id="68" name="Oval 147">
            <a:extLst>
              <a:ext uri="{FF2B5EF4-FFF2-40B4-BE49-F238E27FC236}">
                <a16:creationId xmlns:a16="http://schemas.microsoft.com/office/drawing/2014/main" id="{07B9CEAD-96F5-4508-A6F8-C4398AC3A3C5}"/>
              </a:ext>
            </a:extLst>
          </p:cNvPr>
          <p:cNvSpPr/>
          <p:nvPr/>
        </p:nvSpPr>
        <p:spPr>
          <a:xfrm>
            <a:off x="7435434" y="3123132"/>
            <a:ext cx="932185" cy="874585"/>
          </a:xfrm>
          <a:prstGeom prst="ellipse">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gradFill>
                  <a:gsLst>
                    <a:gs pos="0">
                      <a:srgbClr val="1371BF"/>
                    </a:gs>
                    <a:gs pos="75000">
                      <a:srgbClr val="6649A1"/>
                    </a:gs>
                  </a:gsLst>
                  <a:lin ang="3000000" scaled="0"/>
                </a:gradFill>
                <a:latin typeface="黑体" panose="02010609060101010101" pitchFamily="49" charset="-122"/>
                <a:ea typeface="黑体" panose="02010609060101010101" pitchFamily="49" charset="-122"/>
              </a:rPr>
              <a:t>RETURN</a:t>
            </a:r>
            <a:endParaRPr lang="id-ID" sz="1200" dirty="0">
              <a:gradFill>
                <a:gsLst>
                  <a:gs pos="0">
                    <a:srgbClr val="1371BF"/>
                  </a:gs>
                  <a:gs pos="75000">
                    <a:srgbClr val="6649A1"/>
                  </a:gs>
                </a:gsLst>
                <a:lin ang="3000000" scaled="0"/>
              </a:gradFill>
              <a:latin typeface="黑体" panose="02010609060101010101" pitchFamily="49" charset="-122"/>
              <a:ea typeface="黑体" panose="02010609060101010101" pitchFamily="49" charset="-122"/>
            </a:endParaRPr>
          </a:p>
        </p:txBody>
      </p:sp>
      <p:sp>
        <p:nvSpPr>
          <p:cNvPr id="69" name="Oval 147">
            <a:extLst>
              <a:ext uri="{FF2B5EF4-FFF2-40B4-BE49-F238E27FC236}">
                <a16:creationId xmlns:a16="http://schemas.microsoft.com/office/drawing/2014/main" id="{E0FCAE21-A175-47CC-A3BD-4783DCC89250}"/>
              </a:ext>
            </a:extLst>
          </p:cNvPr>
          <p:cNvSpPr/>
          <p:nvPr/>
        </p:nvSpPr>
        <p:spPr>
          <a:xfrm>
            <a:off x="10508196" y="1657601"/>
            <a:ext cx="932185" cy="874585"/>
          </a:xfrm>
          <a:prstGeom prst="ellipse">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gradFill>
                  <a:gsLst>
                    <a:gs pos="0">
                      <a:srgbClr val="1371BF"/>
                    </a:gs>
                    <a:gs pos="75000">
                      <a:srgbClr val="6649A1"/>
                    </a:gs>
                  </a:gsLst>
                  <a:lin ang="3000000" scaled="0"/>
                </a:gradFill>
                <a:latin typeface="黑体" panose="02010609060101010101" pitchFamily="49" charset="-122"/>
                <a:ea typeface="黑体" panose="02010609060101010101" pitchFamily="49" charset="-122"/>
              </a:rPr>
              <a:t>BUSY</a:t>
            </a:r>
            <a:endParaRPr lang="id-ID" altLang="zh-CN" dirty="0">
              <a:gradFill>
                <a:gsLst>
                  <a:gs pos="0">
                    <a:srgbClr val="1371BF"/>
                  </a:gs>
                  <a:gs pos="75000">
                    <a:srgbClr val="6649A1"/>
                  </a:gs>
                </a:gsLst>
                <a:lin ang="3000000" scaled="0"/>
              </a:gradFill>
              <a:latin typeface="黑体" panose="02010609060101010101" pitchFamily="49" charset="-122"/>
              <a:ea typeface="黑体" panose="02010609060101010101" pitchFamily="49" charset="-122"/>
            </a:endParaRPr>
          </a:p>
        </p:txBody>
      </p:sp>
      <p:cxnSp>
        <p:nvCxnSpPr>
          <p:cNvPr id="3" name="直接箭头连接符 2">
            <a:extLst>
              <a:ext uri="{FF2B5EF4-FFF2-40B4-BE49-F238E27FC236}">
                <a16:creationId xmlns:a16="http://schemas.microsoft.com/office/drawing/2014/main" id="{44ABD14E-913F-4EFA-922A-875112178174}"/>
              </a:ext>
            </a:extLst>
          </p:cNvPr>
          <p:cNvCxnSpPr>
            <a:cxnSpLocks/>
          </p:cNvCxnSpPr>
          <p:nvPr/>
        </p:nvCxnSpPr>
        <p:spPr>
          <a:xfrm>
            <a:off x="5923595" y="2136393"/>
            <a:ext cx="1452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B1EA79EC-AC8A-4E3F-BEBB-4F85F1339ADA}"/>
              </a:ext>
            </a:extLst>
          </p:cNvPr>
          <p:cNvCxnSpPr>
            <a:cxnSpLocks/>
          </p:cNvCxnSpPr>
          <p:nvPr/>
        </p:nvCxnSpPr>
        <p:spPr>
          <a:xfrm>
            <a:off x="8722381" y="2071076"/>
            <a:ext cx="17033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6AA0B622-7849-4457-8859-C376FECEA99A}"/>
              </a:ext>
            </a:extLst>
          </p:cNvPr>
          <p:cNvCxnSpPr>
            <a:cxnSpLocks/>
          </p:cNvCxnSpPr>
          <p:nvPr/>
        </p:nvCxnSpPr>
        <p:spPr>
          <a:xfrm flipH="1">
            <a:off x="8662180" y="2296507"/>
            <a:ext cx="1716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8D83FD4-1C28-4E54-8933-8943BE951396}"/>
              </a:ext>
            </a:extLst>
          </p:cNvPr>
          <p:cNvCxnSpPr>
            <a:cxnSpLocks/>
            <a:endCxn id="67" idx="0"/>
          </p:cNvCxnSpPr>
          <p:nvPr/>
        </p:nvCxnSpPr>
        <p:spPr>
          <a:xfrm>
            <a:off x="10984826" y="2594708"/>
            <a:ext cx="0" cy="544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C50BDA2E-830D-451F-AAB1-A6504B5B26E9}"/>
              </a:ext>
            </a:extLst>
          </p:cNvPr>
          <p:cNvCxnSpPr>
            <a:cxnSpLocks/>
          </p:cNvCxnSpPr>
          <p:nvPr/>
        </p:nvCxnSpPr>
        <p:spPr>
          <a:xfrm flipH="1">
            <a:off x="8651803" y="2524606"/>
            <a:ext cx="1961490" cy="971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CA33E2A-3B7C-42E8-A433-CBF802CE1EB3}"/>
              </a:ext>
            </a:extLst>
          </p:cNvPr>
          <p:cNvCxnSpPr>
            <a:cxnSpLocks/>
          </p:cNvCxnSpPr>
          <p:nvPr/>
        </p:nvCxnSpPr>
        <p:spPr>
          <a:xfrm flipH="1" flipV="1">
            <a:off x="8278429" y="2718960"/>
            <a:ext cx="2100007" cy="828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062CE2D-8C2E-47F8-918B-13121DA811F4}"/>
              </a:ext>
            </a:extLst>
          </p:cNvPr>
          <p:cNvCxnSpPr>
            <a:cxnSpLocks/>
          </p:cNvCxnSpPr>
          <p:nvPr/>
        </p:nvCxnSpPr>
        <p:spPr>
          <a:xfrm flipV="1">
            <a:off x="7928043" y="2546872"/>
            <a:ext cx="0" cy="521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64C2926D-D5CD-49DC-B1F0-6260738D2872}"/>
              </a:ext>
            </a:extLst>
          </p:cNvPr>
          <p:cNvSpPr txBox="1"/>
          <p:nvPr/>
        </p:nvSpPr>
        <p:spPr>
          <a:xfrm>
            <a:off x="6166059" y="1840402"/>
            <a:ext cx="1014529" cy="369332"/>
          </a:xfrm>
          <a:prstGeom prst="rect">
            <a:avLst/>
          </a:prstGeom>
          <a:noFill/>
        </p:spPr>
        <p:txBody>
          <a:bodyPr wrap="square" rtlCol="0">
            <a:spAutoFit/>
          </a:bodyPr>
          <a:lstStyle/>
          <a:p>
            <a:r>
              <a:rPr lang="en-US" altLang="zh-CN" dirty="0"/>
              <a:t>RESET</a:t>
            </a:r>
            <a:endParaRPr lang="zh-CN" altLang="en-US" dirty="0"/>
          </a:p>
        </p:txBody>
      </p:sp>
      <p:sp>
        <p:nvSpPr>
          <p:cNvPr id="20" name="文本框 19">
            <a:extLst>
              <a:ext uri="{FF2B5EF4-FFF2-40B4-BE49-F238E27FC236}">
                <a16:creationId xmlns:a16="http://schemas.microsoft.com/office/drawing/2014/main" id="{2C1E21E6-A324-40F2-A6B6-644B43FB6097}"/>
              </a:ext>
            </a:extLst>
          </p:cNvPr>
          <p:cNvSpPr txBox="1"/>
          <p:nvPr/>
        </p:nvSpPr>
        <p:spPr>
          <a:xfrm>
            <a:off x="8495322" y="1784600"/>
            <a:ext cx="1930400" cy="369332"/>
          </a:xfrm>
          <a:prstGeom prst="rect">
            <a:avLst/>
          </a:prstGeom>
          <a:noFill/>
        </p:spPr>
        <p:txBody>
          <a:bodyPr wrap="square" rtlCol="0">
            <a:spAutoFit/>
          </a:bodyPr>
          <a:lstStyle/>
          <a:p>
            <a:r>
              <a:rPr lang="en-US" altLang="zh-CN" dirty="0"/>
              <a:t>REQ &amp;&amp; NO FLUSH</a:t>
            </a:r>
            <a:endParaRPr lang="zh-CN" altLang="en-US" dirty="0"/>
          </a:p>
        </p:txBody>
      </p:sp>
      <p:sp>
        <p:nvSpPr>
          <p:cNvPr id="70" name="文本框 69">
            <a:extLst>
              <a:ext uri="{FF2B5EF4-FFF2-40B4-BE49-F238E27FC236}">
                <a16:creationId xmlns:a16="http://schemas.microsoft.com/office/drawing/2014/main" id="{E6BB753E-0287-49E9-870D-6E684695AF3F}"/>
              </a:ext>
            </a:extLst>
          </p:cNvPr>
          <p:cNvSpPr txBox="1"/>
          <p:nvPr/>
        </p:nvSpPr>
        <p:spPr>
          <a:xfrm>
            <a:off x="8387660" y="2296507"/>
            <a:ext cx="2471619" cy="369332"/>
          </a:xfrm>
          <a:prstGeom prst="rect">
            <a:avLst/>
          </a:prstGeom>
          <a:noFill/>
        </p:spPr>
        <p:txBody>
          <a:bodyPr wrap="square" rtlCol="0">
            <a:spAutoFit/>
          </a:bodyPr>
          <a:lstStyle/>
          <a:p>
            <a:r>
              <a:rPr lang="en-US" altLang="zh-CN" dirty="0"/>
              <a:t>DATA_OK &amp;&amp; NO STALL</a:t>
            </a:r>
            <a:endParaRPr lang="zh-CN" altLang="en-US" dirty="0"/>
          </a:p>
        </p:txBody>
      </p:sp>
      <p:sp>
        <p:nvSpPr>
          <p:cNvPr id="71" name="文本框 70">
            <a:extLst>
              <a:ext uri="{FF2B5EF4-FFF2-40B4-BE49-F238E27FC236}">
                <a16:creationId xmlns:a16="http://schemas.microsoft.com/office/drawing/2014/main" id="{7659C049-5E45-4C60-95F6-56A6478D1E85}"/>
              </a:ext>
            </a:extLst>
          </p:cNvPr>
          <p:cNvSpPr txBox="1"/>
          <p:nvPr/>
        </p:nvSpPr>
        <p:spPr>
          <a:xfrm>
            <a:off x="10241622" y="2698999"/>
            <a:ext cx="2067414" cy="369332"/>
          </a:xfrm>
          <a:prstGeom prst="rect">
            <a:avLst/>
          </a:prstGeom>
          <a:noFill/>
        </p:spPr>
        <p:txBody>
          <a:bodyPr wrap="square" rtlCol="0">
            <a:spAutoFit/>
          </a:bodyPr>
          <a:lstStyle/>
          <a:p>
            <a:r>
              <a:rPr lang="en-US" altLang="zh-CN" dirty="0"/>
              <a:t>DATA_OK &amp;&amp; STALL</a:t>
            </a:r>
            <a:endParaRPr lang="zh-CN" altLang="en-US" dirty="0"/>
          </a:p>
        </p:txBody>
      </p:sp>
      <p:sp>
        <p:nvSpPr>
          <p:cNvPr id="21" name="文本框 20">
            <a:extLst>
              <a:ext uri="{FF2B5EF4-FFF2-40B4-BE49-F238E27FC236}">
                <a16:creationId xmlns:a16="http://schemas.microsoft.com/office/drawing/2014/main" id="{173DBAE0-25C7-4FC0-A2C2-F6CF91B24A37}"/>
              </a:ext>
            </a:extLst>
          </p:cNvPr>
          <p:cNvSpPr txBox="1"/>
          <p:nvPr/>
        </p:nvSpPr>
        <p:spPr>
          <a:xfrm rot="19667139">
            <a:off x="9400617" y="2748787"/>
            <a:ext cx="855842" cy="369332"/>
          </a:xfrm>
          <a:prstGeom prst="rect">
            <a:avLst/>
          </a:prstGeom>
          <a:noFill/>
        </p:spPr>
        <p:txBody>
          <a:bodyPr wrap="square" rtlCol="0">
            <a:spAutoFit/>
          </a:bodyPr>
          <a:lstStyle/>
          <a:p>
            <a:r>
              <a:rPr lang="en-US" altLang="zh-CN" dirty="0"/>
              <a:t>FLUSH</a:t>
            </a:r>
            <a:endParaRPr lang="zh-CN" altLang="en-US" dirty="0"/>
          </a:p>
        </p:txBody>
      </p:sp>
      <p:sp>
        <p:nvSpPr>
          <p:cNvPr id="72" name="文本框 71">
            <a:extLst>
              <a:ext uri="{FF2B5EF4-FFF2-40B4-BE49-F238E27FC236}">
                <a16:creationId xmlns:a16="http://schemas.microsoft.com/office/drawing/2014/main" id="{2E559E43-A42A-4075-90B4-C700A7942279}"/>
              </a:ext>
            </a:extLst>
          </p:cNvPr>
          <p:cNvSpPr txBox="1"/>
          <p:nvPr/>
        </p:nvSpPr>
        <p:spPr>
          <a:xfrm rot="1540699">
            <a:off x="9533301" y="3400187"/>
            <a:ext cx="1158177" cy="369332"/>
          </a:xfrm>
          <a:prstGeom prst="rect">
            <a:avLst/>
          </a:prstGeom>
          <a:noFill/>
        </p:spPr>
        <p:txBody>
          <a:bodyPr wrap="square" rtlCol="0">
            <a:spAutoFit/>
          </a:bodyPr>
          <a:lstStyle/>
          <a:p>
            <a:r>
              <a:rPr lang="en-US" altLang="zh-CN" dirty="0"/>
              <a:t>NO STALL</a:t>
            </a:r>
            <a:endParaRPr lang="zh-CN" altLang="en-US" dirty="0"/>
          </a:p>
        </p:txBody>
      </p:sp>
      <p:sp>
        <p:nvSpPr>
          <p:cNvPr id="24" name="文本框 23">
            <a:extLst>
              <a:ext uri="{FF2B5EF4-FFF2-40B4-BE49-F238E27FC236}">
                <a16:creationId xmlns:a16="http://schemas.microsoft.com/office/drawing/2014/main" id="{DC05DEDE-61FC-48E0-9AC8-62B70DD01361}"/>
              </a:ext>
            </a:extLst>
          </p:cNvPr>
          <p:cNvSpPr txBox="1"/>
          <p:nvPr/>
        </p:nvSpPr>
        <p:spPr>
          <a:xfrm>
            <a:off x="7268179" y="2641921"/>
            <a:ext cx="1197227" cy="369332"/>
          </a:xfrm>
          <a:prstGeom prst="rect">
            <a:avLst/>
          </a:prstGeom>
          <a:noFill/>
        </p:spPr>
        <p:txBody>
          <a:bodyPr wrap="square" rtlCol="0">
            <a:spAutoFit/>
          </a:bodyPr>
          <a:lstStyle/>
          <a:p>
            <a:r>
              <a:rPr lang="en-US" altLang="zh-CN" dirty="0"/>
              <a:t>DATA_OK</a:t>
            </a:r>
            <a:endParaRPr lang="zh-CN" altLang="en-US" dirty="0"/>
          </a:p>
        </p:txBody>
      </p:sp>
      <p:sp>
        <p:nvSpPr>
          <p:cNvPr id="25" name="文本框 24">
            <a:extLst>
              <a:ext uri="{FF2B5EF4-FFF2-40B4-BE49-F238E27FC236}">
                <a16:creationId xmlns:a16="http://schemas.microsoft.com/office/drawing/2014/main" id="{6BC5267D-53B1-41F6-8990-7A779258899C}"/>
              </a:ext>
            </a:extLst>
          </p:cNvPr>
          <p:cNvSpPr txBox="1"/>
          <p:nvPr/>
        </p:nvSpPr>
        <p:spPr>
          <a:xfrm>
            <a:off x="508000" y="1712526"/>
            <a:ext cx="4076430" cy="1569660"/>
          </a:xfrm>
          <a:prstGeom prst="rect">
            <a:avLst/>
          </a:prstGeom>
          <a:noFill/>
        </p:spPr>
        <p:txBody>
          <a:bodyPr wrap="square" rtlCol="0">
            <a:spAutoFit/>
          </a:bodyPr>
          <a:lstStyle/>
          <a:p>
            <a:r>
              <a:rPr lang="en-US" altLang="zh-CN" sz="3200" b="1" dirty="0">
                <a:latin typeface="华文细黑" panose="02010600040101010101" pitchFamily="2" charset="-122"/>
                <a:ea typeface="华文细黑" panose="02010600040101010101" pitchFamily="2" charset="-122"/>
              </a:rPr>
              <a:t>SRAM -&gt; SRAM_LIKE</a:t>
            </a:r>
          </a:p>
          <a:p>
            <a:r>
              <a:rPr lang="zh-CN" altLang="en-US" sz="20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添加握手信号，协议转换</a:t>
            </a:r>
            <a:endParaRPr lang="en-US" altLang="zh-CN" sz="2000" dirty="0">
              <a:latin typeface="华文细黑" panose="02010600040101010101" pitchFamily="2" charset="-122"/>
              <a:ea typeface="华文细黑" panose="02010600040101010101" pitchFamily="2" charset="-122"/>
            </a:endParaRPr>
          </a:p>
          <a:p>
            <a:r>
              <a:rPr lang="zh-CN" altLang="en-US" sz="2000" dirty="0">
                <a:latin typeface="华文细黑" panose="02010600040101010101" pitchFamily="2" charset="-122"/>
                <a:ea typeface="华文细黑" panose="02010600040101010101" pitchFamily="2" charset="-122"/>
              </a:rPr>
              <a:t>▸ 暂存数据</a:t>
            </a:r>
            <a:endParaRPr lang="en-US" altLang="zh-CN" dirty="0">
              <a:latin typeface="华文细黑" panose="02010600040101010101" pitchFamily="2" charset="-122"/>
              <a:ea typeface="华文细黑" panose="02010600040101010101" pitchFamily="2" charset="-122"/>
            </a:endParaRPr>
          </a:p>
          <a:p>
            <a:r>
              <a:rPr lang="zh-CN" altLang="en-US" sz="2000" dirty="0">
                <a:latin typeface="华文细黑" panose="02010600040101010101" pitchFamily="2" charset="-122"/>
                <a:ea typeface="华文细黑" panose="02010600040101010101" pitchFamily="2" charset="-122"/>
              </a:rPr>
              <a:t>▸ 接收流水线清空</a:t>
            </a:r>
            <a:endParaRPr lang="en-US" altLang="zh-CN" sz="2400" dirty="0">
              <a:latin typeface="华文细黑" panose="02010600040101010101" pitchFamily="2" charset="-122"/>
              <a:ea typeface="华文细黑" panose="02010600040101010101" pitchFamily="2" charset="-122"/>
            </a:endParaRPr>
          </a:p>
        </p:txBody>
      </p:sp>
      <p:sp>
        <p:nvSpPr>
          <p:cNvPr id="29" name="矩形 28">
            <a:extLst>
              <a:ext uri="{FF2B5EF4-FFF2-40B4-BE49-F238E27FC236}">
                <a16:creationId xmlns:a16="http://schemas.microsoft.com/office/drawing/2014/main" id="{AB903FB5-6F42-46CC-B13E-1D8FBBD227A5}"/>
              </a:ext>
            </a:extLst>
          </p:cNvPr>
          <p:cNvSpPr/>
          <p:nvPr/>
        </p:nvSpPr>
        <p:spPr>
          <a:xfrm>
            <a:off x="586152" y="4227789"/>
            <a:ext cx="5015524" cy="1077218"/>
          </a:xfrm>
          <a:prstGeom prst="rect">
            <a:avLst/>
          </a:prstGeom>
        </p:spPr>
        <p:txBody>
          <a:bodyPr wrap="square">
            <a:spAutoFit/>
          </a:bodyPr>
          <a:lstStyle/>
          <a:p>
            <a:r>
              <a:rPr lang="en-US" altLang="zh-CN" sz="1200" dirty="0">
                <a:latin typeface="华文细黑" panose="02010600040101010101" pitchFamily="2" charset="-122"/>
                <a:ea typeface="华文细黑" panose="02010600040101010101" pitchFamily="2" charset="-122"/>
              </a:rPr>
              <a:t> </a:t>
            </a:r>
            <a:r>
              <a:rPr lang="en-US" altLang="zh-CN" sz="3200" b="1" dirty="0">
                <a:latin typeface="华文细黑" panose="02010600040101010101" pitchFamily="2" charset="-122"/>
                <a:ea typeface="华文细黑" panose="02010600040101010101" pitchFamily="2" charset="-122"/>
              </a:rPr>
              <a:t>SRAM_LIKE -&gt; AXI</a:t>
            </a:r>
          </a:p>
          <a:p>
            <a:r>
              <a:rPr lang="zh-CN" altLang="en-US" sz="2000" dirty="0">
                <a:latin typeface="华文细黑" panose="02010600040101010101" pitchFamily="2" charset="-122"/>
                <a:ea typeface="华文细黑" panose="02010600040101010101" pitchFamily="2" charset="-122"/>
              </a:rPr>
              <a:t>▸ 协议转换</a:t>
            </a:r>
            <a:endParaRPr lang="en-US" altLang="zh-CN" sz="2000" dirty="0">
              <a:latin typeface="华文细黑" panose="02010600040101010101" pitchFamily="2" charset="-122"/>
              <a:ea typeface="华文细黑" panose="02010600040101010101" pitchFamily="2" charset="-122"/>
            </a:endParaRPr>
          </a:p>
          <a:p>
            <a:endParaRPr lang="en-US" altLang="zh-CN" sz="1200" dirty="0">
              <a:latin typeface="华文细黑" panose="02010600040101010101" pitchFamily="2" charset="-122"/>
              <a:ea typeface="华文细黑" panose="02010600040101010101" pitchFamily="2" charset="-122"/>
            </a:endParaRPr>
          </a:p>
        </p:txBody>
      </p:sp>
      <p:sp>
        <p:nvSpPr>
          <p:cNvPr id="31" name="文本框 30">
            <a:extLst>
              <a:ext uri="{FF2B5EF4-FFF2-40B4-BE49-F238E27FC236}">
                <a16:creationId xmlns:a16="http://schemas.microsoft.com/office/drawing/2014/main" id="{E178D41F-ABBF-47E2-BDAA-129C81F7F547}"/>
              </a:ext>
            </a:extLst>
          </p:cNvPr>
          <p:cNvSpPr txBox="1"/>
          <p:nvPr/>
        </p:nvSpPr>
        <p:spPr>
          <a:xfrm>
            <a:off x="8229601" y="3805759"/>
            <a:ext cx="2219569" cy="646331"/>
          </a:xfrm>
          <a:prstGeom prst="rect">
            <a:avLst/>
          </a:prstGeom>
          <a:noFill/>
        </p:spPr>
        <p:txBody>
          <a:bodyPr wrap="square" rtlCol="0">
            <a:spAutoFit/>
          </a:bodyPr>
          <a:lstStyle/>
          <a:p>
            <a:pPr algn="ctr"/>
            <a:r>
              <a:rPr lang="en-US" altLang="zh-CN" dirty="0"/>
              <a:t>SRAM</a:t>
            </a:r>
            <a:r>
              <a:rPr lang="zh-CN" altLang="en-US" dirty="0"/>
              <a:t>转类</a:t>
            </a:r>
            <a:r>
              <a:rPr lang="en-US" altLang="zh-CN" dirty="0"/>
              <a:t>SRAM</a:t>
            </a:r>
            <a:r>
              <a:rPr lang="zh-CN" altLang="en-US" dirty="0"/>
              <a:t>模块   状态转换图</a:t>
            </a:r>
          </a:p>
        </p:txBody>
      </p:sp>
      <p:sp>
        <p:nvSpPr>
          <p:cNvPr id="39" name="矩形 38">
            <a:extLst>
              <a:ext uri="{FF2B5EF4-FFF2-40B4-BE49-F238E27FC236}">
                <a16:creationId xmlns:a16="http://schemas.microsoft.com/office/drawing/2014/main" id="{9F0AE464-E4D5-4C8F-A07B-2189217046B3}"/>
              </a:ext>
            </a:extLst>
          </p:cNvPr>
          <p:cNvSpPr/>
          <p:nvPr/>
        </p:nvSpPr>
        <p:spPr>
          <a:xfrm>
            <a:off x="5538582" y="1504685"/>
            <a:ext cx="1111744" cy="662355"/>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a:t>CPU</a:t>
            </a:r>
            <a:endParaRPr lang="zh-CN" altLang="en-US" dirty="0"/>
          </a:p>
        </p:txBody>
      </p:sp>
      <p:sp>
        <p:nvSpPr>
          <p:cNvPr id="40" name="矩形 39">
            <a:extLst>
              <a:ext uri="{FF2B5EF4-FFF2-40B4-BE49-F238E27FC236}">
                <a16:creationId xmlns:a16="http://schemas.microsoft.com/office/drawing/2014/main" id="{9F2C217B-12B5-4BFC-BC07-D7B613D6E0EA}"/>
              </a:ext>
            </a:extLst>
          </p:cNvPr>
          <p:cNvSpPr/>
          <p:nvPr/>
        </p:nvSpPr>
        <p:spPr>
          <a:xfrm>
            <a:off x="5453596" y="4940000"/>
            <a:ext cx="1342284" cy="723017"/>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a:t>AXI</a:t>
            </a:r>
          </a:p>
          <a:p>
            <a:pPr algn="ctr"/>
            <a:r>
              <a:rPr lang="en-US" altLang="zh-CN" dirty="0"/>
              <a:t>1×2</a:t>
            </a:r>
          </a:p>
          <a:p>
            <a:pPr algn="ctr"/>
            <a:r>
              <a:rPr lang="en-US" altLang="zh-CN" dirty="0"/>
              <a:t>bridge</a:t>
            </a:r>
            <a:endParaRPr lang="zh-CN" altLang="en-US" dirty="0"/>
          </a:p>
        </p:txBody>
      </p:sp>
      <p:sp>
        <p:nvSpPr>
          <p:cNvPr id="46" name="矩形 45">
            <a:extLst>
              <a:ext uri="{FF2B5EF4-FFF2-40B4-BE49-F238E27FC236}">
                <a16:creationId xmlns:a16="http://schemas.microsoft.com/office/drawing/2014/main" id="{819CBC99-6298-4071-9F85-D15585CFD5B2}"/>
              </a:ext>
            </a:extLst>
          </p:cNvPr>
          <p:cNvSpPr/>
          <p:nvPr/>
        </p:nvSpPr>
        <p:spPr>
          <a:xfrm>
            <a:off x="5306957" y="3785113"/>
            <a:ext cx="1664677" cy="336081"/>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err="1"/>
              <a:t>sram_like</a:t>
            </a:r>
            <a:r>
              <a:rPr lang="en-US" altLang="zh-CN" dirty="0"/>
              <a:t>-&gt;axi4</a:t>
            </a:r>
            <a:endParaRPr lang="zh-CN" altLang="en-US" dirty="0"/>
          </a:p>
        </p:txBody>
      </p:sp>
      <p:sp>
        <p:nvSpPr>
          <p:cNvPr id="47" name="矩形 46">
            <a:extLst>
              <a:ext uri="{FF2B5EF4-FFF2-40B4-BE49-F238E27FC236}">
                <a16:creationId xmlns:a16="http://schemas.microsoft.com/office/drawing/2014/main" id="{3CD108C4-6F51-4179-82E9-3D48593363D0}"/>
              </a:ext>
            </a:extLst>
          </p:cNvPr>
          <p:cNvSpPr/>
          <p:nvPr/>
        </p:nvSpPr>
        <p:spPr>
          <a:xfrm>
            <a:off x="3904103" y="3216569"/>
            <a:ext cx="1817079" cy="336081"/>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err="1"/>
              <a:t>sram</a:t>
            </a:r>
            <a:r>
              <a:rPr lang="en-US" altLang="zh-CN" dirty="0"/>
              <a:t>-&gt;</a:t>
            </a:r>
            <a:r>
              <a:rPr lang="en-US" altLang="zh-CN" dirty="0" err="1"/>
              <a:t>sram_like</a:t>
            </a:r>
            <a:endParaRPr lang="zh-CN" altLang="en-US" dirty="0"/>
          </a:p>
        </p:txBody>
      </p:sp>
      <p:sp>
        <p:nvSpPr>
          <p:cNvPr id="48" name="矩形 47">
            <a:extLst>
              <a:ext uri="{FF2B5EF4-FFF2-40B4-BE49-F238E27FC236}">
                <a16:creationId xmlns:a16="http://schemas.microsoft.com/office/drawing/2014/main" id="{2715B1BB-66C7-410D-A564-1DB68C884BB6}"/>
              </a:ext>
            </a:extLst>
          </p:cNvPr>
          <p:cNvSpPr/>
          <p:nvPr/>
        </p:nvSpPr>
        <p:spPr>
          <a:xfrm>
            <a:off x="6451984" y="3196878"/>
            <a:ext cx="1903014" cy="339992"/>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err="1"/>
              <a:t>sram</a:t>
            </a:r>
            <a:r>
              <a:rPr lang="en-US" altLang="zh-CN" dirty="0"/>
              <a:t>-&gt;</a:t>
            </a:r>
            <a:r>
              <a:rPr lang="en-US" altLang="zh-CN" dirty="0" err="1"/>
              <a:t>sram_like</a:t>
            </a:r>
            <a:endParaRPr lang="zh-CN" altLang="en-US" dirty="0"/>
          </a:p>
        </p:txBody>
      </p:sp>
      <p:sp>
        <p:nvSpPr>
          <p:cNvPr id="49" name="矩形 48">
            <a:extLst>
              <a:ext uri="{FF2B5EF4-FFF2-40B4-BE49-F238E27FC236}">
                <a16:creationId xmlns:a16="http://schemas.microsoft.com/office/drawing/2014/main" id="{ED09A490-DD98-4C3E-8D5D-070A7713302A}"/>
              </a:ext>
            </a:extLst>
          </p:cNvPr>
          <p:cNvSpPr/>
          <p:nvPr/>
        </p:nvSpPr>
        <p:spPr>
          <a:xfrm>
            <a:off x="4464952" y="5942402"/>
            <a:ext cx="1342284" cy="439612"/>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err="1"/>
              <a:t>axi</a:t>
            </a:r>
            <a:r>
              <a:rPr lang="en-US" altLang="zh-CN" dirty="0"/>
              <a:t> ram</a:t>
            </a:r>
            <a:endParaRPr lang="zh-CN" altLang="en-US" dirty="0"/>
          </a:p>
        </p:txBody>
      </p:sp>
      <p:sp>
        <p:nvSpPr>
          <p:cNvPr id="53" name="矩形 52">
            <a:extLst>
              <a:ext uri="{FF2B5EF4-FFF2-40B4-BE49-F238E27FC236}">
                <a16:creationId xmlns:a16="http://schemas.microsoft.com/office/drawing/2014/main" id="{CDF8FABA-EB23-4044-908E-3D84F0183F11}"/>
              </a:ext>
            </a:extLst>
          </p:cNvPr>
          <p:cNvSpPr/>
          <p:nvPr/>
        </p:nvSpPr>
        <p:spPr>
          <a:xfrm>
            <a:off x="6317196" y="5942398"/>
            <a:ext cx="1342284" cy="439612"/>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err="1"/>
              <a:t>confreg</a:t>
            </a:r>
            <a:endParaRPr lang="zh-CN" altLang="en-US" dirty="0"/>
          </a:p>
        </p:txBody>
      </p:sp>
      <p:cxnSp>
        <p:nvCxnSpPr>
          <p:cNvPr id="58" name="直接箭头连接符 57">
            <a:extLst>
              <a:ext uri="{FF2B5EF4-FFF2-40B4-BE49-F238E27FC236}">
                <a16:creationId xmlns:a16="http://schemas.microsoft.com/office/drawing/2014/main" id="{84F0F2CE-A99E-4278-B5EA-D9DC3746C5A9}"/>
              </a:ext>
            </a:extLst>
          </p:cNvPr>
          <p:cNvCxnSpPr/>
          <p:nvPr/>
        </p:nvCxnSpPr>
        <p:spPr>
          <a:xfrm>
            <a:off x="5570820" y="2145702"/>
            <a:ext cx="0" cy="26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7BC2CB54-8CE2-4D64-A225-F71F84A4BA57}"/>
              </a:ext>
            </a:extLst>
          </p:cNvPr>
          <p:cNvCxnSpPr/>
          <p:nvPr/>
        </p:nvCxnSpPr>
        <p:spPr>
          <a:xfrm>
            <a:off x="6645435" y="2149612"/>
            <a:ext cx="0" cy="26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80B96DA4-A31F-414E-AE04-D32702091727}"/>
              </a:ext>
            </a:extLst>
          </p:cNvPr>
          <p:cNvCxnSpPr>
            <a:cxnSpLocks/>
          </p:cNvCxnSpPr>
          <p:nvPr/>
        </p:nvCxnSpPr>
        <p:spPr>
          <a:xfrm>
            <a:off x="5574729" y="3560425"/>
            <a:ext cx="0" cy="17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C78D2E78-BD33-4A79-8234-67156C05729A}"/>
              </a:ext>
            </a:extLst>
          </p:cNvPr>
          <p:cNvCxnSpPr>
            <a:cxnSpLocks/>
          </p:cNvCxnSpPr>
          <p:nvPr/>
        </p:nvCxnSpPr>
        <p:spPr>
          <a:xfrm>
            <a:off x="6649344" y="3564337"/>
            <a:ext cx="0" cy="17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3100EBD1-0FCA-4345-BAD7-C44305363918}"/>
              </a:ext>
            </a:extLst>
          </p:cNvPr>
          <p:cNvCxnSpPr/>
          <p:nvPr/>
        </p:nvCxnSpPr>
        <p:spPr>
          <a:xfrm>
            <a:off x="6094454" y="4329862"/>
            <a:ext cx="0" cy="26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B69628E3-1DCD-4751-9DDB-1EB06686F4B2}"/>
              </a:ext>
            </a:extLst>
          </p:cNvPr>
          <p:cNvCxnSpPr/>
          <p:nvPr/>
        </p:nvCxnSpPr>
        <p:spPr>
          <a:xfrm>
            <a:off x="5633347" y="5653211"/>
            <a:ext cx="0" cy="26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A8C95610-1A2F-47DD-8C9C-278CC398E9F1}"/>
              </a:ext>
            </a:extLst>
          </p:cNvPr>
          <p:cNvCxnSpPr/>
          <p:nvPr/>
        </p:nvCxnSpPr>
        <p:spPr>
          <a:xfrm>
            <a:off x="6438327" y="5653212"/>
            <a:ext cx="0" cy="26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id="{6C8B5BC3-7180-4ACB-998A-8A7EAB1DC95E}"/>
              </a:ext>
            </a:extLst>
          </p:cNvPr>
          <p:cNvSpPr/>
          <p:nvPr/>
        </p:nvSpPr>
        <p:spPr>
          <a:xfrm>
            <a:off x="3693355" y="3011776"/>
            <a:ext cx="4915575" cy="1259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                                                              </a:t>
            </a:r>
          </a:p>
          <a:p>
            <a:pPr algn="ctr"/>
            <a:r>
              <a:rPr lang="en-US" altLang="zh-CN" dirty="0">
                <a:solidFill>
                  <a:schemeClr val="tx1"/>
                </a:solidFill>
              </a:rPr>
              <a:t>                                                                 </a:t>
            </a:r>
          </a:p>
          <a:p>
            <a:pPr algn="ctr"/>
            <a:r>
              <a:rPr lang="en-US" altLang="zh-CN" dirty="0">
                <a:solidFill>
                  <a:schemeClr val="tx1"/>
                </a:solidFill>
              </a:rPr>
              <a:t>                                                                </a:t>
            </a:r>
            <a:r>
              <a:rPr lang="zh-CN" altLang="en-US" dirty="0">
                <a:solidFill>
                  <a:schemeClr val="tx1"/>
                </a:solidFill>
              </a:rPr>
              <a:t>总线接口单元</a:t>
            </a:r>
          </a:p>
        </p:txBody>
      </p:sp>
      <p:sp>
        <p:nvSpPr>
          <p:cNvPr id="2" name="文本框 1">
            <a:extLst>
              <a:ext uri="{FF2B5EF4-FFF2-40B4-BE49-F238E27FC236}">
                <a16:creationId xmlns:a16="http://schemas.microsoft.com/office/drawing/2014/main" id="{E2097F27-6FF5-4D17-81EA-438A79D9F750}"/>
              </a:ext>
            </a:extLst>
          </p:cNvPr>
          <p:cNvSpPr txBox="1"/>
          <p:nvPr/>
        </p:nvSpPr>
        <p:spPr>
          <a:xfrm>
            <a:off x="5310819" y="2189287"/>
            <a:ext cx="1703646" cy="369332"/>
          </a:xfrm>
          <a:prstGeom prst="rect">
            <a:avLst/>
          </a:prstGeom>
          <a:noFill/>
        </p:spPr>
        <p:txBody>
          <a:bodyPr wrap="square" rtlCol="0">
            <a:spAutoFit/>
          </a:bodyPr>
          <a:lstStyle/>
          <a:p>
            <a:pPr algn="ctr"/>
            <a:r>
              <a:rPr lang="en-US" altLang="zh-CN" dirty="0"/>
              <a:t>SRAM</a:t>
            </a:r>
            <a:endParaRPr lang="zh-CN" altLang="en-US" dirty="0"/>
          </a:p>
        </p:txBody>
      </p:sp>
      <p:sp>
        <p:nvSpPr>
          <p:cNvPr id="4" name="矩形 3">
            <a:extLst>
              <a:ext uri="{FF2B5EF4-FFF2-40B4-BE49-F238E27FC236}">
                <a16:creationId xmlns:a16="http://schemas.microsoft.com/office/drawing/2014/main" id="{31D73649-486B-4C8D-976D-32E28DAB7737}"/>
              </a:ext>
            </a:extLst>
          </p:cNvPr>
          <p:cNvSpPr/>
          <p:nvPr/>
        </p:nvSpPr>
        <p:spPr>
          <a:xfrm>
            <a:off x="5606957" y="2632601"/>
            <a:ext cx="1005403" cy="2215991"/>
          </a:xfrm>
          <a:prstGeom prst="rect">
            <a:avLst/>
          </a:prstGeom>
          <a:noFill/>
        </p:spPr>
        <p:txBody>
          <a:bodyPr wrap="none" lIns="91440" tIns="45720" rIns="91440" bIns="45720">
            <a:spAutoFit/>
          </a:bodyPr>
          <a:lstStyle/>
          <a:p>
            <a:pPr algn="ctr"/>
            <a:r>
              <a:rPr lang="en-US" altLang="zh-CN" sz="13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endParaRPr lang="zh-CN" altLang="en-US" sz="13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2" name="矩形 81">
            <a:extLst>
              <a:ext uri="{FF2B5EF4-FFF2-40B4-BE49-F238E27FC236}">
                <a16:creationId xmlns:a16="http://schemas.microsoft.com/office/drawing/2014/main" id="{3E4AD217-3E2D-4A21-A7B1-294B7D8E0413}"/>
              </a:ext>
            </a:extLst>
          </p:cNvPr>
          <p:cNvSpPr/>
          <p:nvPr/>
        </p:nvSpPr>
        <p:spPr>
          <a:xfrm>
            <a:off x="5563574" y="1514973"/>
            <a:ext cx="1111744" cy="662355"/>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CPU</a:t>
            </a:r>
            <a:endParaRPr lang="zh-CN" altLang="en-US" dirty="0"/>
          </a:p>
        </p:txBody>
      </p:sp>
      <p:sp>
        <p:nvSpPr>
          <p:cNvPr id="83" name="矩形 82">
            <a:extLst>
              <a:ext uri="{FF2B5EF4-FFF2-40B4-BE49-F238E27FC236}">
                <a16:creationId xmlns:a16="http://schemas.microsoft.com/office/drawing/2014/main" id="{5D31AF6F-071F-454D-8DF9-3E81B86E012C}"/>
              </a:ext>
            </a:extLst>
          </p:cNvPr>
          <p:cNvSpPr/>
          <p:nvPr/>
        </p:nvSpPr>
        <p:spPr>
          <a:xfrm>
            <a:off x="5528067" y="4405232"/>
            <a:ext cx="1342284" cy="723017"/>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axi3</a:t>
            </a:r>
          </a:p>
          <a:p>
            <a:pPr algn="ctr"/>
            <a:r>
              <a:rPr lang="en-US" altLang="zh-CN" dirty="0"/>
              <a:t>1×2</a:t>
            </a:r>
          </a:p>
          <a:p>
            <a:pPr algn="ctr"/>
            <a:r>
              <a:rPr lang="en-US" altLang="zh-CN" dirty="0"/>
              <a:t>bridge</a:t>
            </a:r>
            <a:endParaRPr lang="zh-CN" altLang="en-US" dirty="0"/>
          </a:p>
        </p:txBody>
      </p:sp>
      <p:sp>
        <p:nvSpPr>
          <p:cNvPr id="84" name="矩形 83">
            <a:extLst>
              <a:ext uri="{FF2B5EF4-FFF2-40B4-BE49-F238E27FC236}">
                <a16:creationId xmlns:a16="http://schemas.microsoft.com/office/drawing/2014/main" id="{D3FB1CA9-1E5E-4C31-A8DF-89E4C4E6B8F1}"/>
              </a:ext>
            </a:extLst>
          </p:cNvPr>
          <p:cNvSpPr/>
          <p:nvPr/>
        </p:nvSpPr>
        <p:spPr>
          <a:xfrm>
            <a:off x="5590594" y="3733191"/>
            <a:ext cx="1279758" cy="386881"/>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axi4-&gt;axi3</a:t>
            </a:r>
            <a:endParaRPr lang="zh-CN" altLang="en-US" dirty="0"/>
          </a:p>
        </p:txBody>
      </p:sp>
      <p:sp>
        <p:nvSpPr>
          <p:cNvPr id="85" name="矩形 84">
            <a:extLst>
              <a:ext uri="{FF2B5EF4-FFF2-40B4-BE49-F238E27FC236}">
                <a16:creationId xmlns:a16="http://schemas.microsoft.com/office/drawing/2014/main" id="{5EC6BA1D-9057-42BD-AA47-B9FA42F2D08E}"/>
              </a:ext>
            </a:extLst>
          </p:cNvPr>
          <p:cNvSpPr/>
          <p:nvPr/>
        </p:nvSpPr>
        <p:spPr>
          <a:xfrm>
            <a:off x="5384796" y="3085108"/>
            <a:ext cx="1664677" cy="336081"/>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sram_like</a:t>
            </a:r>
            <a:r>
              <a:rPr lang="en-US" altLang="zh-CN" dirty="0"/>
              <a:t>-&gt;axi4</a:t>
            </a:r>
            <a:endParaRPr lang="zh-CN" altLang="en-US" dirty="0"/>
          </a:p>
        </p:txBody>
      </p:sp>
      <p:sp>
        <p:nvSpPr>
          <p:cNvPr id="86" name="矩形 85">
            <a:extLst>
              <a:ext uri="{FF2B5EF4-FFF2-40B4-BE49-F238E27FC236}">
                <a16:creationId xmlns:a16="http://schemas.microsoft.com/office/drawing/2014/main" id="{AE01ED17-ED79-4BFF-86D5-D0546B3ECAC2}"/>
              </a:ext>
            </a:extLst>
          </p:cNvPr>
          <p:cNvSpPr/>
          <p:nvPr/>
        </p:nvSpPr>
        <p:spPr>
          <a:xfrm>
            <a:off x="3981942" y="2516564"/>
            <a:ext cx="1817079" cy="336081"/>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sram</a:t>
            </a:r>
            <a:r>
              <a:rPr lang="en-US" altLang="zh-CN" dirty="0"/>
              <a:t>-&gt;</a:t>
            </a:r>
            <a:r>
              <a:rPr lang="en-US" altLang="zh-CN" dirty="0" err="1"/>
              <a:t>sram_like</a:t>
            </a:r>
            <a:endParaRPr lang="zh-CN" altLang="en-US" dirty="0"/>
          </a:p>
        </p:txBody>
      </p:sp>
      <p:sp>
        <p:nvSpPr>
          <p:cNvPr id="87" name="矩形 86">
            <a:extLst>
              <a:ext uri="{FF2B5EF4-FFF2-40B4-BE49-F238E27FC236}">
                <a16:creationId xmlns:a16="http://schemas.microsoft.com/office/drawing/2014/main" id="{9C20CF4E-423C-42E8-9F9D-35BD3BDCC1D3}"/>
              </a:ext>
            </a:extLst>
          </p:cNvPr>
          <p:cNvSpPr/>
          <p:nvPr/>
        </p:nvSpPr>
        <p:spPr>
          <a:xfrm>
            <a:off x="6463319" y="2496873"/>
            <a:ext cx="1903014" cy="339992"/>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sram</a:t>
            </a:r>
            <a:r>
              <a:rPr lang="en-US" altLang="zh-CN" dirty="0"/>
              <a:t>-&gt;</a:t>
            </a:r>
            <a:r>
              <a:rPr lang="en-US" altLang="zh-CN" dirty="0" err="1"/>
              <a:t>sram_like</a:t>
            </a:r>
            <a:endParaRPr lang="zh-CN" altLang="en-US" dirty="0"/>
          </a:p>
        </p:txBody>
      </p:sp>
      <p:sp>
        <p:nvSpPr>
          <p:cNvPr id="88" name="矩形 87">
            <a:extLst>
              <a:ext uri="{FF2B5EF4-FFF2-40B4-BE49-F238E27FC236}">
                <a16:creationId xmlns:a16="http://schemas.microsoft.com/office/drawing/2014/main" id="{4B5EF61E-B9DF-4307-A84D-4485E816D71A}"/>
              </a:ext>
            </a:extLst>
          </p:cNvPr>
          <p:cNvSpPr/>
          <p:nvPr/>
        </p:nvSpPr>
        <p:spPr>
          <a:xfrm>
            <a:off x="4539423" y="5407634"/>
            <a:ext cx="1342284" cy="439612"/>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axi</a:t>
            </a:r>
            <a:r>
              <a:rPr lang="en-US" altLang="zh-CN" dirty="0"/>
              <a:t> ram</a:t>
            </a:r>
            <a:endParaRPr lang="zh-CN" altLang="en-US" dirty="0"/>
          </a:p>
        </p:txBody>
      </p:sp>
      <p:sp>
        <p:nvSpPr>
          <p:cNvPr id="89" name="矩形 88">
            <a:extLst>
              <a:ext uri="{FF2B5EF4-FFF2-40B4-BE49-F238E27FC236}">
                <a16:creationId xmlns:a16="http://schemas.microsoft.com/office/drawing/2014/main" id="{D89D8995-B9A6-4096-910E-2D156634C1EC}"/>
              </a:ext>
            </a:extLst>
          </p:cNvPr>
          <p:cNvSpPr/>
          <p:nvPr/>
        </p:nvSpPr>
        <p:spPr>
          <a:xfrm>
            <a:off x="6391667" y="5407630"/>
            <a:ext cx="1342284" cy="439612"/>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confreg</a:t>
            </a:r>
            <a:endParaRPr lang="zh-CN" altLang="en-US" dirty="0"/>
          </a:p>
        </p:txBody>
      </p:sp>
      <p:cxnSp>
        <p:nvCxnSpPr>
          <p:cNvPr id="90" name="直接箭头连接符 89">
            <a:extLst>
              <a:ext uri="{FF2B5EF4-FFF2-40B4-BE49-F238E27FC236}">
                <a16:creationId xmlns:a16="http://schemas.microsoft.com/office/drawing/2014/main" id="{6248A12C-FF8A-4B39-83DF-53E6BEF53D0B}"/>
              </a:ext>
            </a:extLst>
          </p:cNvPr>
          <p:cNvCxnSpPr/>
          <p:nvPr/>
        </p:nvCxnSpPr>
        <p:spPr>
          <a:xfrm>
            <a:off x="5595812" y="2180481"/>
            <a:ext cx="0" cy="26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20610CDE-8A0B-4CE3-8B5C-7195EFDDC88B}"/>
              </a:ext>
            </a:extLst>
          </p:cNvPr>
          <p:cNvCxnSpPr/>
          <p:nvPr/>
        </p:nvCxnSpPr>
        <p:spPr>
          <a:xfrm>
            <a:off x="6670427" y="2184391"/>
            <a:ext cx="0" cy="26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79AE9038-4523-43CE-860C-7BBD1AAFB8AC}"/>
              </a:ext>
            </a:extLst>
          </p:cNvPr>
          <p:cNvCxnSpPr>
            <a:cxnSpLocks/>
          </p:cNvCxnSpPr>
          <p:nvPr/>
        </p:nvCxnSpPr>
        <p:spPr>
          <a:xfrm>
            <a:off x="5599721" y="2860420"/>
            <a:ext cx="0" cy="17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64402DD5-1A6D-4CC2-B294-EAAB7B37440A}"/>
              </a:ext>
            </a:extLst>
          </p:cNvPr>
          <p:cNvCxnSpPr>
            <a:cxnSpLocks/>
          </p:cNvCxnSpPr>
          <p:nvPr/>
        </p:nvCxnSpPr>
        <p:spPr>
          <a:xfrm>
            <a:off x="6674336" y="2864332"/>
            <a:ext cx="0" cy="17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6EEAA193-BD91-4AA0-B179-04709DF9DD76}"/>
              </a:ext>
            </a:extLst>
          </p:cNvPr>
          <p:cNvCxnSpPr/>
          <p:nvPr/>
        </p:nvCxnSpPr>
        <p:spPr>
          <a:xfrm>
            <a:off x="6154612" y="3450481"/>
            <a:ext cx="0" cy="26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9BA8D3A0-0FF3-4E3F-B8B9-5EF47D6D0A6C}"/>
              </a:ext>
            </a:extLst>
          </p:cNvPr>
          <p:cNvCxnSpPr/>
          <p:nvPr/>
        </p:nvCxnSpPr>
        <p:spPr>
          <a:xfrm>
            <a:off x="6204093" y="3426411"/>
            <a:ext cx="0" cy="26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6494B07E-D649-41D0-929C-3A5166EB2BDB}"/>
              </a:ext>
            </a:extLst>
          </p:cNvPr>
          <p:cNvCxnSpPr/>
          <p:nvPr/>
        </p:nvCxnSpPr>
        <p:spPr>
          <a:xfrm>
            <a:off x="6168925" y="4118073"/>
            <a:ext cx="0" cy="26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BFC30E4B-87F1-410B-9E64-772C43B1CA89}"/>
              </a:ext>
            </a:extLst>
          </p:cNvPr>
          <p:cNvCxnSpPr/>
          <p:nvPr/>
        </p:nvCxnSpPr>
        <p:spPr>
          <a:xfrm>
            <a:off x="5707818" y="5118443"/>
            <a:ext cx="0" cy="26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83B2D100-EA2C-45B4-9B71-6553A0741558}"/>
              </a:ext>
            </a:extLst>
          </p:cNvPr>
          <p:cNvCxnSpPr/>
          <p:nvPr/>
        </p:nvCxnSpPr>
        <p:spPr>
          <a:xfrm>
            <a:off x="6512798" y="5118444"/>
            <a:ext cx="0" cy="26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箭头: 下 98">
            <a:extLst>
              <a:ext uri="{FF2B5EF4-FFF2-40B4-BE49-F238E27FC236}">
                <a16:creationId xmlns:a16="http://schemas.microsoft.com/office/drawing/2014/main" id="{89FF886E-9BB8-4360-AF69-EC0130A71AA2}"/>
              </a:ext>
            </a:extLst>
          </p:cNvPr>
          <p:cNvSpPr/>
          <p:nvPr/>
        </p:nvSpPr>
        <p:spPr>
          <a:xfrm>
            <a:off x="6111630" y="3436819"/>
            <a:ext cx="129152" cy="270943"/>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灯片编号占位符 8">
            <a:extLst>
              <a:ext uri="{FF2B5EF4-FFF2-40B4-BE49-F238E27FC236}">
                <a16:creationId xmlns:a16="http://schemas.microsoft.com/office/drawing/2014/main" id="{92EC154E-EF6D-42FF-A382-8CC0106295E7}"/>
              </a:ext>
            </a:extLst>
          </p:cNvPr>
          <p:cNvSpPr>
            <a:spLocks noGrp="1"/>
          </p:cNvSpPr>
          <p:nvPr>
            <p:ph type="sldNum" sz="quarter" idx="12"/>
          </p:nvPr>
        </p:nvSpPr>
        <p:spPr/>
        <p:txBody>
          <a:bodyPr/>
          <a:lstStyle/>
          <a:p>
            <a:fld id="{2C90F7C8-8E08-485A-BC22-B2FB1F2F2576}" type="slidenum">
              <a:rPr lang="zh-CN" altLang="en-US" sz="2000"/>
              <a:pPr/>
              <a:t>5</a:t>
            </a:fld>
            <a:endParaRPr lang="zh-CN" altLang="en-US" sz="2000" dirty="0"/>
          </a:p>
        </p:txBody>
      </p:sp>
    </p:spTree>
    <p:extLst>
      <p:ext uri="{BB962C8B-B14F-4D97-AF65-F5344CB8AC3E}">
        <p14:creationId xmlns:p14="http://schemas.microsoft.com/office/powerpoint/2010/main" val="3277924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5"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2000"/>
                                        <p:tgtEl>
                                          <p:spTgt spid="4"/>
                                        </p:tgtEl>
                                      </p:cBhvr>
                                    </p:animEffect>
                                    <p:anim calcmode="lin" valueType="num">
                                      <p:cBhvr>
                                        <p:cTn id="30" dur="2000" fill="hold"/>
                                        <p:tgtEl>
                                          <p:spTgt spid="4"/>
                                        </p:tgtEl>
                                        <p:attrNameLst>
                                          <p:attrName>ppt_w</p:attrName>
                                        </p:attrNameLst>
                                      </p:cBhvr>
                                      <p:tavLst>
                                        <p:tav tm="0" fmla="#ppt_w*sin(2.5*pi*$)">
                                          <p:val>
                                            <p:fltVal val="0"/>
                                          </p:val>
                                        </p:tav>
                                        <p:tav tm="100000">
                                          <p:val>
                                            <p:fltVal val="1"/>
                                          </p:val>
                                        </p:tav>
                                      </p:tavLst>
                                    </p:anim>
                                    <p:anim calcmode="lin" valueType="num">
                                      <p:cBhvr>
                                        <p:cTn id="31"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4"/>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4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73"/>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7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7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39"/>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58"/>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62"/>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40"/>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49"/>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53"/>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78"/>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79"/>
                                        </p:tgtEl>
                                        <p:attrNameLst>
                                          <p:attrName>style.visibility</p:attrName>
                                        </p:attrNameLst>
                                      </p:cBhvr>
                                      <p:to>
                                        <p:strVal val="hidden"/>
                                      </p:to>
                                    </p:set>
                                  </p:childTnLst>
                                </p:cTn>
                              </p:par>
                              <p:par>
                                <p:cTn id="68" presetID="1" presetClass="exit" presetSubtype="0" fill="hold" grpId="2" nodeType="withEffect">
                                  <p:stCondLst>
                                    <p:cond delay="0"/>
                                  </p:stCondLst>
                                  <p:childTnLst>
                                    <p:set>
                                      <p:cBhvr>
                                        <p:cTn id="69" dur="1" fill="hold">
                                          <p:stCondLst>
                                            <p:cond delay="0"/>
                                          </p:stCondLst>
                                        </p:cTn>
                                        <p:tgtEl>
                                          <p:spTgt spid="4"/>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46"/>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47"/>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48"/>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73"/>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74"/>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80"/>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77"/>
                                        </p:tgtEl>
                                        <p:attrNameLst>
                                          <p:attrName>style.visibility</p:attrName>
                                        </p:attrNameLst>
                                      </p:cBhvr>
                                      <p:to>
                                        <p:strVal val="hidden"/>
                                      </p:to>
                                    </p:set>
                                  </p:childTnLst>
                                </p:cTn>
                              </p:par>
                              <p:par>
                                <p:cTn id="84" presetID="1" presetClass="exit" presetSubtype="0" fill="hold" grpId="0" nodeType="withEffect">
                                  <p:stCondLst>
                                    <p:cond delay="0"/>
                                  </p:stCondLst>
                                  <p:childTnLst>
                                    <p:set>
                                      <p:cBhvr>
                                        <p:cTn id="85" dur="1" fill="hold">
                                          <p:stCondLst>
                                            <p:cond delay="0"/>
                                          </p:stCondLst>
                                        </p:cTn>
                                        <p:tgtEl>
                                          <p:spTgt spid="2"/>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67"/>
                                        </p:tgtEl>
                                        <p:attrNameLst>
                                          <p:attrName>style.visibility</p:attrName>
                                        </p:attrNameLst>
                                      </p:cBhvr>
                                      <p:to>
                                        <p:strVal val="visible"/>
                                      </p:to>
                                    </p:set>
                                  </p:childTnLst>
                                </p:cTn>
                              </p:par>
                              <p:par>
                                <p:cTn id="90" presetID="1" presetClass="entr" presetSubtype="0" fill="hold" grpId="1" nodeType="withEffect">
                                  <p:stCondLst>
                                    <p:cond delay="0"/>
                                  </p:stCondLst>
                                  <p:childTnLst>
                                    <p:set>
                                      <p:cBhvr>
                                        <p:cTn id="91" dur="1" fill="hold">
                                          <p:stCondLst>
                                            <p:cond delay="0"/>
                                          </p:stCondLst>
                                        </p:cTn>
                                        <p:tgtEl>
                                          <p:spTgt spid="68"/>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9"/>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66"/>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18"/>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5"/>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7"/>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12"/>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14"/>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6"/>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20"/>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7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21"/>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2"/>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31"/>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7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25"/>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29"/>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82"/>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83"/>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84"/>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85"/>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86"/>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87"/>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88"/>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89"/>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90"/>
                                        </p:tgtEl>
                                        <p:attrNameLst>
                                          <p:attrName>style.visibility</p:attrName>
                                        </p:attrNameLst>
                                      </p:cBhvr>
                                      <p:to>
                                        <p:strVal val="visible"/>
                                      </p:to>
                                    </p:set>
                                  </p:childTnLst>
                                </p:cTn>
                              </p:par>
                              <p:par>
                                <p:cTn id="150" presetID="1" presetClass="entr" presetSubtype="0" fill="hold" nodeType="withEffect">
                                  <p:stCondLst>
                                    <p:cond delay="0"/>
                                  </p:stCondLst>
                                  <p:childTnLst>
                                    <p:set>
                                      <p:cBhvr>
                                        <p:cTn id="151" dur="1" fill="hold">
                                          <p:stCondLst>
                                            <p:cond delay="0"/>
                                          </p:stCondLst>
                                        </p:cTn>
                                        <p:tgtEl>
                                          <p:spTgt spid="91"/>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92"/>
                                        </p:tgtEl>
                                        <p:attrNameLst>
                                          <p:attrName>style.visibility</p:attrName>
                                        </p:attrNameLst>
                                      </p:cBhvr>
                                      <p:to>
                                        <p:strVal val="visible"/>
                                      </p:to>
                                    </p:set>
                                  </p:childTnLst>
                                </p:cTn>
                              </p:par>
                              <p:par>
                                <p:cTn id="154" presetID="1" presetClass="entr" presetSubtype="0" fill="hold" nodeType="withEffect">
                                  <p:stCondLst>
                                    <p:cond delay="0"/>
                                  </p:stCondLst>
                                  <p:childTnLst>
                                    <p:set>
                                      <p:cBhvr>
                                        <p:cTn id="155" dur="1" fill="hold">
                                          <p:stCondLst>
                                            <p:cond delay="0"/>
                                          </p:stCondLst>
                                        </p:cTn>
                                        <p:tgtEl>
                                          <p:spTgt spid="93"/>
                                        </p:tgtEl>
                                        <p:attrNameLst>
                                          <p:attrName>style.visibility</p:attrName>
                                        </p:attrNameLst>
                                      </p:cBhvr>
                                      <p:to>
                                        <p:strVal val="visible"/>
                                      </p:to>
                                    </p:set>
                                  </p:childTnLst>
                                </p:cTn>
                              </p:par>
                              <p:par>
                                <p:cTn id="156" presetID="1" presetClass="entr" presetSubtype="0" fill="hold" nodeType="withEffect">
                                  <p:stCondLst>
                                    <p:cond delay="0"/>
                                  </p:stCondLst>
                                  <p:childTnLst>
                                    <p:set>
                                      <p:cBhvr>
                                        <p:cTn id="157" dur="1" fill="hold">
                                          <p:stCondLst>
                                            <p:cond delay="0"/>
                                          </p:stCondLst>
                                        </p:cTn>
                                        <p:tgtEl>
                                          <p:spTgt spid="94"/>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95"/>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96"/>
                                        </p:tgtEl>
                                        <p:attrNameLst>
                                          <p:attrName>style.visibility</p:attrName>
                                        </p:attrNameLst>
                                      </p:cBhvr>
                                      <p:to>
                                        <p:strVal val="visible"/>
                                      </p:to>
                                    </p:set>
                                  </p:childTnLst>
                                </p:cTn>
                              </p:par>
                              <p:par>
                                <p:cTn id="162" presetID="1" presetClass="entr" presetSubtype="0" fill="hold" nodeType="withEffect">
                                  <p:stCondLst>
                                    <p:cond delay="0"/>
                                  </p:stCondLst>
                                  <p:childTnLst>
                                    <p:set>
                                      <p:cBhvr>
                                        <p:cTn id="163" dur="1" fill="hold">
                                          <p:stCondLst>
                                            <p:cond delay="0"/>
                                          </p:stCondLst>
                                        </p:cTn>
                                        <p:tgtEl>
                                          <p:spTgt spid="97"/>
                                        </p:tgtEl>
                                        <p:attrNameLst>
                                          <p:attrName>style.visibility</p:attrName>
                                        </p:attrNameLst>
                                      </p:cBhvr>
                                      <p:to>
                                        <p:strVal val="visible"/>
                                      </p:to>
                                    </p:set>
                                  </p:childTnLst>
                                </p:cTn>
                              </p:par>
                              <p:par>
                                <p:cTn id="164" presetID="1" presetClass="entr" presetSubtype="0" fill="hold" nodeType="withEffect">
                                  <p:stCondLst>
                                    <p:cond delay="0"/>
                                  </p:stCondLst>
                                  <p:childTnLst>
                                    <p:set>
                                      <p:cBhvr>
                                        <p:cTn id="165" dur="1" fill="hold">
                                          <p:stCondLst>
                                            <p:cond delay="0"/>
                                          </p:stCondLst>
                                        </p:cTn>
                                        <p:tgtEl>
                                          <p:spTgt spid="98"/>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1" animBg="1"/>
      <p:bldP spid="69" grpId="0" animBg="1"/>
      <p:bldP spid="19" grpId="0"/>
      <p:bldP spid="20" grpId="0"/>
      <p:bldP spid="70" grpId="0"/>
      <p:bldP spid="71" grpId="0"/>
      <p:bldP spid="21" grpId="0"/>
      <p:bldP spid="72" grpId="0"/>
      <p:bldP spid="24" grpId="0"/>
      <p:bldP spid="25" grpId="0"/>
      <p:bldP spid="29" grpId="0"/>
      <p:bldP spid="31" grpId="0"/>
      <p:bldP spid="39" grpId="0" animBg="1"/>
      <p:bldP spid="39" grpId="1" animBg="1"/>
      <p:bldP spid="40" grpId="0" animBg="1"/>
      <p:bldP spid="40" grpId="1" animBg="1"/>
      <p:bldP spid="46" grpId="0" animBg="1"/>
      <p:bldP spid="46" grpId="1" animBg="1"/>
      <p:bldP spid="47" grpId="0" animBg="1"/>
      <p:bldP spid="47" grpId="1" animBg="1"/>
      <p:bldP spid="48" grpId="0" animBg="1"/>
      <p:bldP spid="48" grpId="1" animBg="1"/>
      <p:bldP spid="49" grpId="0" animBg="1"/>
      <p:bldP spid="49" grpId="1" animBg="1"/>
      <p:bldP spid="53" grpId="0" animBg="1"/>
      <p:bldP spid="53" grpId="1" animBg="1"/>
      <p:bldP spid="80" grpId="0" animBg="1"/>
      <p:bldP spid="80" grpId="1" animBg="1"/>
      <p:bldP spid="2" grpId="0"/>
      <p:bldP spid="2" grpId="1"/>
      <p:bldP spid="4" grpId="0"/>
      <p:bldP spid="4" grpId="1"/>
      <p:bldP spid="4" grpId="2"/>
      <p:bldP spid="82" grpId="0" animBg="1"/>
      <p:bldP spid="83" grpId="0" animBg="1"/>
      <p:bldP spid="84" grpId="0" animBg="1"/>
      <p:bldP spid="85" grpId="0" animBg="1"/>
      <p:bldP spid="86" grpId="0" animBg="1"/>
      <p:bldP spid="87" grpId="0" animBg="1"/>
      <p:bldP spid="88" grpId="0" animBg="1"/>
      <p:bldP spid="89" grpId="0" animBg="1"/>
      <p:bldP spid="9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任意多边形 19"/>
          <p:cNvSpPr/>
          <p:nvPr/>
        </p:nvSpPr>
        <p:spPr>
          <a:xfrm>
            <a:off x="1859529" y="-583908"/>
            <a:ext cx="1800000" cy="4860868"/>
          </a:xfrm>
          <a:custGeom>
            <a:avLst/>
            <a:gdLst>
              <a:gd name="connsiteX0" fmla="*/ 0 w 1800000"/>
              <a:gd name="connsiteY0" fmla="*/ 0 h 4860868"/>
              <a:gd name="connsiteX1" fmla="*/ 1800000 w 1800000"/>
              <a:gd name="connsiteY1" fmla="*/ 0 h 4860868"/>
              <a:gd name="connsiteX2" fmla="*/ 1800000 w 1800000"/>
              <a:gd name="connsiteY2" fmla="*/ 3960868 h 4860868"/>
              <a:gd name="connsiteX3" fmla="*/ 1800000 w 1800000"/>
              <a:gd name="connsiteY3" fmla="*/ 4009491 h 4860868"/>
              <a:gd name="connsiteX4" fmla="*/ 1797545 w 1800000"/>
              <a:gd name="connsiteY4" fmla="*/ 4009491 h 4860868"/>
              <a:gd name="connsiteX5" fmla="*/ 1795354 w 1800000"/>
              <a:gd name="connsiteY5" fmla="*/ 4052888 h 4860868"/>
              <a:gd name="connsiteX6" fmla="*/ 900000 w 1800000"/>
              <a:gd name="connsiteY6" fmla="*/ 4860868 h 4860868"/>
              <a:gd name="connsiteX7" fmla="*/ 4647 w 1800000"/>
              <a:gd name="connsiteY7" fmla="*/ 4052888 h 4860868"/>
              <a:gd name="connsiteX8" fmla="*/ 2455 w 1800000"/>
              <a:gd name="connsiteY8" fmla="*/ 4009491 h 4860868"/>
              <a:gd name="connsiteX9" fmla="*/ 0 w 1800000"/>
              <a:gd name="connsiteY9" fmla="*/ 4009491 h 4860868"/>
              <a:gd name="connsiteX10" fmla="*/ 0 w 1800000"/>
              <a:gd name="connsiteY10" fmla="*/ 3960868 h 486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4860868">
                <a:moveTo>
                  <a:pt x="0" y="0"/>
                </a:moveTo>
                <a:lnTo>
                  <a:pt x="1800000" y="0"/>
                </a:lnTo>
                <a:lnTo>
                  <a:pt x="1800000" y="3960868"/>
                </a:lnTo>
                <a:lnTo>
                  <a:pt x="1800000" y="4009491"/>
                </a:lnTo>
                <a:lnTo>
                  <a:pt x="1797545" y="4009491"/>
                </a:lnTo>
                <a:lnTo>
                  <a:pt x="1795354" y="4052888"/>
                </a:lnTo>
                <a:cubicBezTo>
                  <a:pt x="1749265" y="4506718"/>
                  <a:pt x="1365990" y="4860868"/>
                  <a:pt x="900000" y="4860868"/>
                </a:cubicBezTo>
                <a:cubicBezTo>
                  <a:pt x="434010" y="4860868"/>
                  <a:pt x="50736" y="4506718"/>
                  <a:pt x="4647" y="4052888"/>
                </a:cubicBezTo>
                <a:lnTo>
                  <a:pt x="2455" y="4009491"/>
                </a:lnTo>
                <a:lnTo>
                  <a:pt x="0" y="4009491"/>
                </a:lnTo>
                <a:lnTo>
                  <a:pt x="0" y="3960868"/>
                </a:lnTo>
                <a:close/>
              </a:path>
            </a:pathLst>
          </a:custGeom>
          <a:gradFill flip="none" rotWithShape="1">
            <a:gsLst>
              <a:gs pos="0">
                <a:srgbClr val="1371BF"/>
              </a:gs>
              <a:gs pos="60000">
                <a:srgbClr val="92D050"/>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文本框 13"/>
          <p:cNvSpPr txBox="1"/>
          <p:nvPr/>
        </p:nvSpPr>
        <p:spPr>
          <a:xfrm>
            <a:off x="3916423" y="2935837"/>
            <a:ext cx="6915699" cy="1107996"/>
          </a:xfrm>
          <a:prstGeom prst="rect">
            <a:avLst/>
          </a:prstGeom>
          <a:noFill/>
        </p:spPr>
        <p:txBody>
          <a:bodyPr wrap="square" rtlCol="0">
            <a:spAutoFit/>
          </a:bodyPr>
          <a:lstStyle/>
          <a:p>
            <a:pPr algn="dist"/>
            <a:r>
              <a:rPr lang="zh-CN" altLang="en-US" sz="6600" dirty="0">
                <a:solidFill>
                  <a:srgbClr val="1B77B8"/>
                </a:solidFill>
                <a:latin typeface="方正兰亭粗黑简体" panose="02000000000000000000" pitchFamily="2" charset="-122"/>
                <a:ea typeface="方正兰亭粗黑简体" panose="02000000000000000000" pitchFamily="2" charset="-122"/>
              </a:rPr>
              <a:t>操作系统移植启动</a:t>
            </a:r>
          </a:p>
        </p:txBody>
      </p:sp>
      <p:sp>
        <p:nvSpPr>
          <p:cNvPr id="13" name="文本框 12"/>
          <p:cNvSpPr txBox="1"/>
          <p:nvPr/>
        </p:nvSpPr>
        <p:spPr>
          <a:xfrm>
            <a:off x="2239254" y="2136648"/>
            <a:ext cx="1009934" cy="2215991"/>
          </a:xfrm>
          <a:prstGeom prst="rect">
            <a:avLst/>
          </a:prstGeom>
          <a:noFill/>
        </p:spPr>
        <p:txBody>
          <a:bodyPr wrap="square" rtlCol="0">
            <a:spAutoFit/>
          </a:bodyPr>
          <a:lstStyle/>
          <a:p>
            <a:r>
              <a:rPr lang="en-US" altLang="zh-CN" sz="13800" dirty="0">
                <a:solidFill>
                  <a:schemeClr val="bg1"/>
                </a:solidFill>
                <a:latin typeface="Impact" pitchFamily="34" charset="0"/>
              </a:rPr>
              <a:t>2</a:t>
            </a:r>
            <a:endParaRPr lang="zh-CN" altLang="en-US" sz="13800" dirty="0">
              <a:solidFill>
                <a:schemeClr val="bg1"/>
              </a:solidFill>
              <a:latin typeface="Impact" pitchFamily="34" charset="0"/>
            </a:endParaRPr>
          </a:p>
        </p:txBody>
      </p:sp>
      <p:sp>
        <p:nvSpPr>
          <p:cNvPr id="3" name="灯片编号占位符 2">
            <a:extLst>
              <a:ext uri="{FF2B5EF4-FFF2-40B4-BE49-F238E27FC236}">
                <a16:creationId xmlns:a16="http://schemas.microsoft.com/office/drawing/2014/main" id="{CED0D878-0169-4110-A09E-EB4EF42C536A}"/>
              </a:ext>
            </a:extLst>
          </p:cNvPr>
          <p:cNvSpPr>
            <a:spLocks noGrp="1"/>
          </p:cNvSpPr>
          <p:nvPr>
            <p:ph type="sldNum" sz="quarter" idx="12"/>
          </p:nvPr>
        </p:nvSpPr>
        <p:spPr/>
        <p:txBody>
          <a:bodyPr/>
          <a:lstStyle/>
          <a:p>
            <a:fld id="{2C90F7C8-8E08-485A-BC22-B2FB1F2F2576}" type="slidenum">
              <a:rPr lang="zh-CN" altLang="en-US" sz="2000"/>
              <a:pPr/>
              <a:t>6</a:t>
            </a:fld>
            <a:endParaRPr lang="zh-CN" altLang="en-US" sz="2000" dirty="0"/>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8" name="Straight Connector 176"/>
          <p:cNvCxnSpPr/>
          <p:nvPr/>
        </p:nvCxnSpPr>
        <p:spPr>
          <a:xfrm flipH="1">
            <a:off x="3965321" y="3250096"/>
            <a:ext cx="740602" cy="0"/>
          </a:xfrm>
          <a:prstGeom prst="line">
            <a:avLst/>
          </a:prstGeom>
          <a:ln>
            <a:gradFill>
              <a:gsLst>
                <a:gs pos="0">
                  <a:srgbClr val="1371BF"/>
                </a:gs>
                <a:gs pos="54000">
                  <a:srgbClr val="6649A1"/>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91" name="Straight Connector 179"/>
          <p:cNvCxnSpPr/>
          <p:nvPr/>
        </p:nvCxnSpPr>
        <p:spPr>
          <a:xfrm>
            <a:off x="7181305" y="3247955"/>
            <a:ext cx="740602" cy="0"/>
          </a:xfrm>
          <a:prstGeom prst="line">
            <a:avLst/>
          </a:prstGeom>
          <a:ln>
            <a:gradFill>
              <a:gsLst>
                <a:gs pos="0">
                  <a:srgbClr val="1371BF"/>
                </a:gs>
                <a:gs pos="54000">
                  <a:srgbClr val="6649A1"/>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sp>
        <p:nvSpPr>
          <p:cNvPr id="95" name="TextBox 187"/>
          <p:cNvSpPr txBox="1"/>
          <p:nvPr/>
        </p:nvSpPr>
        <p:spPr>
          <a:xfrm>
            <a:off x="7002591" y="1967504"/>
            <a:ext cx="296288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TLB</a:t>
            </a:r>
            <a:r>
              <a:rPr lang="zh-CN" alt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模块</a:t>
            </a:r>
            <a:endParaRPr kumimoji="0" lang="id-ID" altLang="zh-CN" sz="3200" b="1"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endParaRPr>
          </a:p>
        </p:txBody>
      </p:sp>
      <p:sp>
        <p:nvSpPr>
          <p:cNvPr id="96" name="TextBox 188"/>
          <p:cNvSpPr txBox="1"/>
          <p:nvPr/>
        </p:nvSpPr>
        <p:spPr>
          <a:xfrm>
            <a:off x="7065303" y="2392461"/>
            <a:ext cx="2962885" cy="851836"/>
          </a:xfrm>
          <a:prstGeom prst="rect">
            <a:avLst/>
          </a:prstGeom>
          <a:noFill/>
        </p:spPr>
        <p:txBody>
          <a:bodyPr wrap="square" rtlCol="0">
            <a:spAutoFit/>
          </a:bodyPr>
          <a:lstStyle/>
          <a:p>
            <a:pPr lvl="0">
              <a:lnSpc>
                <a:spcPct val="130000"/>
              </a:lnSpc>
              <a:defRPr/>
            </a:pPr>
            <a:r>
              <a:rPr lang="zh-CN" altLang="en-US" sz="2000"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采用标准</a:t>
            </a:r>
            <a:r>
              <a:rPr lang="en-US" altLang="zh-CN" sz="2000"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MIPS</a:t>
            </a:r>
            <a:r>
              <a:rPr lang="zh-CN" altLang="en-US" sz="2000"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地址映射</a:t>
            </a:r>
            <a:endParaRPr kumimoji="0" lang="en-US" altLang="zh-CN" sz="2000" b="0"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endParaRPr>
          </a:p>
          <a:p>
            <a:pPr lvl="0">
              <a:lnSpc>
                <a:spcPct val="130000"/>
              </a:lnSpc>
              <a:defRPr/>
            </a:pPr>
            <a:r>
              <a:rPr lang="zh-CN" altLang="en-US" sz="2000"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支持TLB内存管理</a:t>
            </a:r>
            <a:r>
              <a:rPr kumimoji="0" lang="en-US" altLang="zh-CN" sz="2000" b="0"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rPr>
              <a:t>.</a:t>
            </a:r>
            <a:endParaRPr kumimoji="0" lang="zh-CN" altLang="en-US" sz="2000" b="0"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endParaRPr>
          </a:p>
        </p:txBody>
      </p:sp>
      <p:sp>
        <p:nvSpPr>
          <p:cNvPr id="104" name="TextBox 203"/>
          <p:cNvSpPr txBox="1"/>
          <p:nvPr/>
        </p:nvSpPr>
        <p:spPr>
          <a:xfrm>
            <a:off x="2512133" y="1951344"/>
            <a:ext cx="2489711" cy="58477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指令集拓展</a:t>
            </a:r>
            <a:endParaRPr kumimoji="0" lang="id-ID" sz="3200" b="1"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endParaRPr>
          </a:p>
        </p:txBody>
      </p:sp>
      <p:sp>
        <p:nvSpPr>
          <p:cNvPr id="105" name="TextBox 204"/>
          <p:cNvSpPr txBox="1"/>
          <p:nvPr/>
        </p:nvSpPr>
        <p:spPr>
          <a:xfrm>
            <a:off x="2702379" y="2396119"/>
            <a:ext cx="2236753" cy="851836"/>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lang="en-US" altLang="zh-CN" sz="2000"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MIPS32R1</a:t>
            </a:r>
            <a:r>
              <a:rPr lang="zh-CN" altLang="en-US" sz="2000"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指令集</a:t>
            </a:r>
            <a:endParaRPr lang="en-US" altLang="zh-CN" sz="2000"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endParaRPr>
          </a:p>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rPr>
              <a:t>共实现</a:t>
            </a:r>
            <a:r>
              <a:rPr lang="en-US" altLang="zh-CN" sz="200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8</a:t>
            </a:r>
            <a:r>
              <a:rPr lang="en-US" altLang="zh-CN" sz="2000"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3</a:t>
            </a:r>
            <a:r>
              <a:rPr kumimoji="0" lang="zh-CN" altLang="en-US" sz="2000" b="0" i="0" u="none" strike="noStrike" kern="1200" cap="none" spc="0" normalizeH="0" baseline="0" noProof="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rPr>
              <a:t>条</a:t>
            </a:r>
            <a:r>
              <a:rPr kumimoji="0" lang="zh-CN" altLang="en-US" sz="2000" b="0"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rPr>
              <a:t>指令</a:t>
            </a:r>
          </a:p>
        </p:txBody>
      </p:sp>
      <p:grpSp>
        <p:nvGrpSpPr>
          <p:cNvPr id="48" name="组合 47"/>
          <p:cNvGrpSpPr/>
          <p:nvPr/>
        </p:nvGrpSpPr>
        <p:grpSpPr>
          <a:xfrm>
            <a:off x="2460171" y="-14999"/>
            <a:ext cx="7271658" cy="1226202"/>
            <a:chOff x="2460171" y="-14999"/>
            <a:chExt cx="7271658" cy="1226202"/>
          </a:xfrm>
        </p:grpSpPr>
        <p:sp>
          <p:nvSpPr>
            <p:cNvPr id="49" name="TextBox 16"/>
            <p:cNvSpPr txBox="1"/>
            <p:nvPr/>
          </p:nvSpPr>
          <p:spPr>
            <a:xfrm>
              <a:off x="2460171" y="477698"/>
              <a:ext cx="7271658" cy="584775"/>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流水线拓展</a:t>
              </a:r>
            </a:p>
          </p:txBody>
        </p:sp>
        <p:grpSp>
          <p:nvGrpSpPr>
            <p:cNvPr id="50" name="组合 49"/>
            <p:cNvGrpSpPr/>
            <p:nvPr/>
          </p:nvGrpSpPr>
          <p:grpSpPr>
            <a:xfrm>
              <a:off x="5521377" y="1143746"/>
              <a:ext cx="1149246" cy="67457"/>
              <a:chOff x="1025981" y="851986"/>
              <a:chExt cx="1149246" cy="67457"/>
            </a:xfrm>
            <a:gradFill>
              <a:gsLst>
                <a:gs pos="0">
                  <a:srgbClr val="1371BF"/>
                </a:gs>
                <a:gs pos="100000">
                  <a:srgbClr val="6649A1"/>
                </a:gs>
              </a:gsLst>
              <a:lin ang="5400000" scaled="1"/>
            </a:gradFill>
          </p:grpSpPr>
          <p:sp>
            <p:nvSpPr>
              <p:cNvPr id="56" name="椭圆 55"/>
              <p:cNvSpPr/>
              <p:nvPr/>
            </p:nvSpPr>
            <p:spPr>
              <a:xfrm>
                <a:off x="1025981"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7" name="椭圆 56"/>
              <p:cNvSpPr/>
              <p:nvPr/>
            </p:nvSpPr>
            <p:spPr>
              <a:xfrm>
                <a:off x="1180522"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8" name="椭圆 57"/>
              <p:cNvSpPr/>
              <p:nvPr/>
            </p:nvSpPr>
            <p:spPr>
              <a:xfrm>
                <a:off x="1335063"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9" name="椭圆 58"/>
              <p:cNvSpPr/>
              <p:nvPr/>
            </p:nvSpPr>
            <p:spPr>
              <a:xfrm>
                <a:off x="1489604"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0" name="椭圆 59"/>
              <p:cNvSpPr/>
              <p:nvPr/>
            </p:nvSpPr>
            <p:spPr>
              <a:xfrm>
                <a:off x="1644145"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1" name="椭圆 60"/>
              <p:cNvSpPr/>
              <p:nvPr/>
            </p:nvSpPr>
            <p:spPr>
              <a:xfrm>
                <a:off x="1798686"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1953227"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4" name="椭圆 93"/>
              <p:cNvSpPr/>
              <p:nvPr/>
            </p:nvSpPr>
            <p:spPr>
              <a:xfrm>
                <a:off x="2107770"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rot="5400000">
              <a:off x="5959094" y="-7244"/>
              <a:ext cx="273813" cy="258304"/>
              <a:chOff x="395086" y="404595"/>
              <a:chExt cx="331755" cy="312964"/>
            </a:xfrm>
            <a:gradFill>
              <a:gsLst>
                <a:gs pos="0">
                  <a:srgbClr val="1371BF"/>
                </a:gs>
                <a:gs pos="100000">
                  <a:srgbClr val="6649A1"/>
                </a:gs>
              </a:gsLst>
              <a:lin ang="5400000" scaled="1"/>
            </a:gradFill>
          </p:grpSpPr>
          <p:cxnSp>
            <p:nvCxnSpPr>
              <p:cNvPr id="52" name="直接连接符 51"/>
              <p:cNvCxnSpPr/>
              <p:nvPr/>
            </p:nvCxnSpPr>
            <p:spPr>
              <a:xfrm>
                <a:off x="395086" y="404595"/>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95086" y="508916"/>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95086" y="613237"/>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395086" y="717559"/>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grpSp>
      </p:grpSp>
      <p:sp>
        <p:nvSpPr>
          <p:cNvPr id="158" name="矩形 157">
            <a:extLst>
              <a:ext uri="{FF2B5EF4-FFF2-40B4-BE49-F238E27FC236}">
                <a16:creationId xmlns:a16="http://schemas.microsoft.com/office/drawing/2014/main" id="{4D7FB49D-981F-4DB9-8E6D-4BA07011AF2F}"/>
              </a:ext>
            </a:extLst>
          </p:cNvPr>
          <p:cNvSpPr/>
          <p:nvPr/>
        </p:nvSpPr>
        <p:spPr>
          <a:xfrm>
            <a:off x="8314226" y="1500548"/>
            <a:ext cx="984739" cy="781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CP0</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59" name="矩形 158">
            <a:extLst>
              <a:ext uri="{FF2B5EF4-FFF2-40B4-BE49-F238E27FC236}">
                <a16:creationId xmlns:a16="http://schemas.microsoft.com/office/drawing/2014/main" id="{F89FC03C-9DDB-4D68-8019-58BCB3A81C6E}"/>
              </a:ext>
            </a:extLst>
          </p:cNvPr>
          <p:cNvSpPr/>
          <p:nvPr/>
        </p:nvSpPr>
        <p:spPr>
          <a:xfrm>
            <a:off x="5308353" y="1553307"/>
            <a:ext cx="984739" cy="781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CTRL</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0" name="矩形 159">
            <a:extLst>
              <a:ext uri="{FF2B5EF4-FFF2-40B4-BE49-F238E27FC236}">
                <a16:creationId xmlns:a16="http://schemas.microsoft.com/office/drawing/2014/main" id="{A50C36FD-FA2E-44C9-ADED-22BE04DDCB43}"/>
              </a:ext>
            </a:extLst>
          </p:cNvPr>
          <p:cNvSpPr/>
          <p:nvPr/>
        </p:nvSpPr>
        <p:spPr>
          <a:xfrm>
            <a:off x="9729548" y="4491891"/>
            <a:ext cx="984739" cy="781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HILO</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1" name="矩形 160">
            <a:extLst>
              <a:ext uri="{FF2B5EF4-FFF2-40B4-BE49-F238E27FC236}">
                <a16:creationId xmlns:a16="http://schemas.microsoft.com/office/drawing/2014/main" id="{DF76675E-9732-41D4-9528-822B67247FE1}"/>
              </a:ext>
            </a:extLst>
          </p:cNvPr>
          <p:cNvSpPr/>
          <p:nvPr/>
        </p:nvSpPr>
        <p:spPr>
          <a:xfrm>
            <a:off x="9729548" y="5785338"/>
            <a:ext cx="984739" cy="781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Regfile</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2" name="矩形 161">
            <a:extLst>
              <a:ext uri="{FF2B5EF4-FFF2-40B4-BE49-F238E27FC236}">
                <a16:creationId xmlns:a16="http://schemas.microsoft.com/office/drawing/2014/main" id="{49894CFB-F244-4759-BBA0-1B2499320146}"/>
              </a:ext>
            </a:extLst>
          </p:cNvPr>
          <p:cNvSpPr/>
          <p:nvPr/>
        </p:nvSpPr>
        <p:spPr>
          <a:xfrm>
            <a:off x="9667026" y="3284411"/>
            <a:ext cx="984739" cy="781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WB</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3" name="矩形 162">
            <a:extLst>
              <a:ext uri="{FF2B5EF4-FFF2-40B4-BE49-F238E27FC236}">
                <a16:creationId xmlns:a16="http://schemas.microsoft.com/office/drawing/2014/main" id="{777D3146-E45B-4486-86F6-6C651EE82739}"/>
              </a:ext>
            </a:extLst>
          </p:cNvPr>
          <p:cNvSpPr/>
          <p:nvPr/>
        </p:nvSpPr>
        <p:spPr>
          <a:xfrm>
            <a:off x="8314226" y="3284411"/>
            <a:ext cx="984739" cy="781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MEM</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4" name="矩形 163">
            <a:extLst>
              <a:ext uri="{FF2B5EF4-FFF2-40B4-BE49-F238E27FC236}">
                <a16:creationId xmlns:a16="http://schemas.microsoft.com/office/drawing/2014/main" id="{7989CF9C-8834-4A4C-A33E-660864103BBB}"/>
              </a:ext>
            </a:extLst>
          </p:cNvPr>
          <p:cNvSpPr/>
          <p:nvPr/>
        </p:nvSpPr>
        <p:spPr>
          <a:xfrm>
            <a:off x="6883269" y="3284412"/>
            <a:ext cx="1062896" cy="781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ex_mem</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5" name="矩形 164">
            <a:extLst>
              <a:ext uri="{FF2B5EF4-FFF2-40B4-BE49-F238E27FC236}">
                <a16:creationId xmlns:a16="http://schemas.microsoft.com/office/drawing/2014/main" id="{6B1B424E-2575-4753-9B74-8FEBA3803571}"/>
              </a:ext>
            </a:extLst>
          </p:cNvPr>
          <p:cNvSpPr/>
          <p:nvPr/>
        </p:nvSpPr>
        <p:spPr>
          <a:xfrm>
            <a:off x="4223113" y="3292230"/>
            <a:ext cx="984739" cy="781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id_ex</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6" name="矩形 165">
            <a:extLst>
              <a:ext uri="{FF2B5EF4-FFF2-40B4-BE49-F238E27FC236}">
                <a16:creationId xmlns:a16="http://schemas.microsoft.com/office/drawing/2014/main" id="{F9F15CFF-02EE-49FF-AA93-CA95BD046925}"/>
              </a:ext>
            </a:extLst>
          </p:cNvPr>
          <p:cNvSpPr/>
          <p:nvPr/>
        </p:nvSpPr>
        <p:spPr>
          <a:xfrm>
            <a:off x="2893035" y="3292230"/>
            <a:ext cx="984739" cy="781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ID</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7" name="矩形 166">
            <a:extLst>
              <a:ext uri="{FF2B5EF4-FFF2-40B4-BE49-F238E27FC236}">
                <a16:creationId xmlns:a16="http://schemas.microsoft.com/office/drawing/2014/main" id="{AD01E1AE-2755-4EF7-B9EC-D86A17D948A9}"/>
              </a:ext>
            </a:extLst>
          </p:cNvPr>
          <p:cNvSpPr/>
          <p:nvPr/>
        </p:nvSpPr>
        <p:spPr>
          <a:xfrm>
            <a:off x="1637440" y="3292230"/>
            <a:ext cx="984739" cy="781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if_id</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8" name="矩形 167">
            <a:extLst>
              <a:ext uri="{FF2B5EF4-FFF2-40B4-BE49-F238E27FC236}">
                <a16:creationId xmlns:a16="http://schemas.microsoft.com/office/drawing/2014/main" id="{AB812B15-D06B-43C8-8AC5-DC425850770D}"/>
              </a:ext>
            </a:extLst>
          </p:cNvPr>
          <p:cNvSpPr/>
          <p:nvPr/>
        </p:nvSpPr>
        <p:spPr>
          <a:xfrm>
            <a:off x="344604" y="3292230"/>
            <a:ext cx="984739" cy="781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IF</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9" name="矩形 168">
            <a:extLst>
              <a:ext uri="{FF2B5EF4-FFF2-40B4-BE49-F238E27FC236}">
                <a16:creationId xmlns:a16="http://schemas.microsoft.com/office/drawing/2014/main" id="{A7AD59ED-EA13-4D8D-A816-88C1B4BB4BAC}"/>
              </a:ext>
            </a:extLst>
          </p:cNvPr>
          <p:cNvSpPr/>
          <p:nvPr/>
        </p:nvSpPr>
        <p:spPr>
          <a:xfrm>
            <a:off x="5553191" y="4491891"/>
            <a:ext cx="984739" cy="781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DIV</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70" name="矩形 169">
            <a:extLst>
              <a:ext uri="{FF2B5EF4-FFF2-40B4-BE49-F238E27FC236}">
                <a16:creationId xmlns:a16="http://schemas.microsoft.com/office/drawing/2014/main" id="{A071EEB0-499D-406A-BD47-A4AA4DBCEFE5}"/>
              </a:ext>
            </a:extLst>
          </p:cNvPr>
          <p:cNvSpPr/>
          <p:nvPr/>
        </p:nvSpPr>
        <p:spPr>
          <a:xfrm>
            <a:off x="5553191" y="3292230"/>
            <a:ext cx="984739" cy="781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71" name="直接箭头连接符 170">
            <a:extLst>
              <a:ext uri="{FF2B5EF4-FFF2-40B4-BE49-F238E27FC236}">
                <a16:creationId xmlns:a16="http://schemas.microsoft.com/office/drawing/2014/main" id="{D7BA0BED-5192-454A-97A0-46A51B7A3AA2}"/>
              </a:ext>
            </a:extLst>
          </p:cNvPr>
          <p:cNvCxnSpPr>
            <a:stCxn id="168" idx="3"/>
            <a:endCxn id="167" idx="1"/>
          </p:cNvCxnSpPr>
          <p:nvPr/>
        </p:nvCxnSpPr>
        <p:spPr>
          <a:xfrm>
            <a:off x="1329343" y="3683000"/>
            <a:ext cx="3080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63DD6DF8-6F0D-4DE6-A4C1-FA0809D76ACC}"/>
              </a:ext>
            </a:extLst>
          </p:cNvPr>
          <p:cNvCxnSpPr>
            <a:cxnSpLocks/>
          </p:cNvCxnSpPr>
          <p:nvPr/>
        </p:nvCxnSpPr>
        <p:spPr>
          <a:xfrm>
            <a:off x="2637809" y="3683000"/>
            <a:ext cx="246182" cy="3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a:extLst>
              <a:ext uri="{FF2B5EF4-FFF2-40B4-BE49-F238E27FC236}">
                <a16:creationId xmlns:a16="http://schemas.microsoft.com/office/drawing/2014/main" id="{F56C2F4C-0526-4A95-9654-FD20A80EA52F}"/>
              </a:ext>
            </a:extLst>
          </p:cNvPr>
          <p:cNvCxnSpPr>
            <a:cxnSpLocks/>
            <a:stCxn id="166" idx="3"/>
          </p:cNvCxnSpPr>
          <p:nvPr/>
        </p:nvCxnSpPr>
        <p:spPr>
          <a:xfrm>
            <a:off x="3877774" y="3683000"/>
            <a:ext cx="350470" cy="11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a:extLst>
              <a:ext uri="{FF2B5EF4-FFF2-40B4-BE49-F238E27FC236}">
                <a16:creationId xmlns:a16="http://schemas.microsoft.com/office/drawing/2014/main" id="{DBB43834-B67D-4F81-95FE-0293C3F4948D}"/>
              </a:ext>
            </a:extLst>
          </p:cNvPr>
          <p:cNvCxnSpPr/>
          <p:nvPr/>
        </p:nvCxnSpPr>
        <p:spPr>
          <a:xfrm>
            <a:off x="5248759" y="3694726"/>
            <a:ext cx="3080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6C32FD35-0B66-4BE2-8D7B-7F544024BD21}"/>
              </a:ext>
            </a:extLst>
          </p:cNvPr>
          <p:cNvCxnSpPr/>
          <p:nvPr/>
        </p:nvCxnSpPr>
        <p:spPr>
          <a:xfrm>
            <a:off x="6522666" y="3702541"/>
            <a:ext cx="3080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a:extLst>
              <a:ext uri="{FF2B5EF4-FFF2-40B4-BE49-F238E27FC236}">
                <a16:creationId xmlns:a16="http://schemas.microsoft.com/office/drawing/2014/main" id="{6D450B50-474E-47F1-A8AD-226997BBB2ED}"/>
              </a:ext>
            </a:extLst>
          </p:cNvPr>
          <p:cNvCxnSpPr/>
          <p:nvPr/>
        </p:nvCxnSpPr>
        <p:spPr>
          <a:xfrm>
            <a:off x="7952887" y="3702539"/>
            <a:ext cx="3080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直接箭头连接符 176">
            <a:extLst>
              <a:ext uri="{FF2B5EF4-FFF2-40B4-BE49-F238E27FC236}">
                <a16:creationId xmlns:a16="http://schemas.microsoft.com/office/drawing/2014/main" id="{C0462E57-0C7E-4340-8464-965B3A35C032}"/>
              </a:ext>
            </a:extLst>
          </p:cNvPr>
          <p:cNvCxnSpPr/>
          <p:nvPr/>
        </p:nvCxnSpPr>
        <p:spPr>
          <a:xfrm>
            <a:off x="9297134" y="3686911"/>
            <a:ext cx="3080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连接符: 肘形 177">
            <a:extLst>
              <a:ext uri="{FF2B5EF4-FFF2-40B4-BE49-F238E27FC236}">
                <a16:creationId xmlns:a16="http://schemas.microsoft.com/office/drawing/2014/main" id="{AD7E4B5C-37EA-481C-A5B4-087E9169E588}"/>
              </a:ext>
            </a:extLst>
          </p:cNvPr>
          <p:cNvCxnSpPr>
            <a:stCxn id="159" idx="3"/>
          </p:cNvCxnSpPr>
          <p:nvPr/>
        </p:nvCxnSpPr>
        <p:spPr>
          <a:xfrm>
            <a:off x="6293092" y="1944077"/>
            <a:ext cx="590177" cy="6975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CA76F59-5AD1-431D-BEED-D0D5CCB7A6BB}"/>
              </a:ext>
            </a:extLst>
          </p:cNvPr>
          <p:cNvCxnSpPr/>
          <p:nvPr/>
        </p:nvCxnSpPr>
        <p:spPr>
          <a:xfrm>
            <a:off x="758092" y="2649414"/>
            <a:ext cx="93315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箭头连接符 179">
            <a:extLst>
              <a:ext uri="{FF2B5EF4-FFF2-40B4-BE49-F238E27FC236}">
                <a16:creationId xmlns:a16="http://schemas.microsoft.com/office/drawing/2014/main" id="{6745D008-3FA0-4811-A823-A47EEBF65A72}"/>
              </a:ext>
            </a:extLst>
          </p:cNvPr>
          <p:cNvCxnSpPr/>
          <p:nvPr/>
        </p:nvCxnSpPr>
        <p:spPr>
          <a:xfrm>
            <a:off x="758092" y="2641600"/>
            <a:ext cx="0" cy="50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C1C89497-E08B-4B18-8CAB-DCA0BC223ED5}"/>
              </a:ext>
            </a:extLst>
          </p:cNvPr>
          <p:cNvCxnSpPr/>
          <p:nvPr/>
        </p:nvCxnSpPr>
        <p:spPr>
          <a:xfrm>
            <a:off x="2207845" y="2645509"/>
            <a:ext cx="0" cy="50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a16="http://schemas.microsoft.com/office/drawing/2014/main" id="{BCA4033B-A42D-448F-850F-8625D474E966}"/>
              </a:ext>
            </a:extLst>
          </p:cNvPr>
          <p:cNvCxnSpPr/>
          <p:nvPr/>
        </p:nvCxnSpPr>
        <p:spPr>
          <a:xfrm>
            <a:off x="4693140" y="2645509"/>
            <a:ext cx="0" cy="50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直接箭头连接符 182">
            <a:extLst>
              <a:ext uri="{FF2B5EF4-FFF2-40B4-BE49-F238E27FC236}">
                <a16:creationId xmlns:a16="http://schemas.microsoft.com/office/drawing/2014/main" id="{6CA1D782-1D54-4562-88DA-1E1B2B5C088D}"/>
              </a:ext>
            </a:extLst>
          </p:cNvPr>
          <p:cNvCxnSpPr/>
          <p:nvPr/>
        </p:nvCxnSpPr>
        <p:spPr>
          <a:xfrm>
            <a:off x="7287855" y="2668956"/>
            <a:ext cx="0" cy="50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直接箭头连接符 183">
            <a:extLst>
              <a:ext uri="{FF2B5EF4-FFF2-40B4-BE49-F238E27FC236}">
                <a16:creationId xmlns:a16="http://schemas.microsoft.com/office/drawing/2014/main" id="{2F156271-D50A-45C9-A97C-0797233A2A3C}"/>
              </a:ext>
            </a:extLst>
          </p:cNvPr>
          <p:cNvCxnSpPr/>
          <p:nvPr/>
        </p:nvCxnSpPr>
        <p:spPr>
          <a:xfrm>
            <a:off x="10077950" y="2661140"/>
            <a:ext cx="0" cy="50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2A1DE2C-3A41-42AB-804F-FFEF5CFBE8E4}"/>
              </a:ext>
            </a:extLst>
          </p:cNvPr>
          <p:cNvCxnSpPr>
            <a:cxnSpLocks/>
          </p:cNvCxnSpPr>
          <p:nvPr/>
        </p:nvCxnSpPr>
        <p:spPr>
          <a:xfrm>
            <a:off x="5861538" y="4073769"/>
            <a:ext cx="0" cy="416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a:extLst>
              <a:ext uri="{FF2B5EF4-FFF2-40B4-BE49-F238E27FC236}">
                <a16:creationId xmlns:a16="http://schemas.microsoft.com/office/drawing/2014/main" id="{4AF9AE9E-E2BB-4B56-91B8-379314795D5B}"/>
              </a:ext>
            </a:extLst>
          </p:cNvPr>
          <p:cNvCxnSpPr/>
          <p:nvPr/>
        </p:nvCxnSpPr>
        <p:spPr>
          <a:xfrm flipV="1">
            <a:off x="6293092" y="4073769"/>
            <a:ext cx="0" cy="418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连接符: 肘形 186">
            <a:extLst>
              <a:ext uri="{FF2B5EF4-FFF2-40B4-BE49-F238E27FC236}">
                <a16:creationId xmlns:a16="http://schemas.microsoft.com/office/drawing/2014/main" id="{F1D343BA-C652-4FDD-A6B1-90116398F50E}"/>
              </a:ext>
            </a:extLst>
          </p:cNvPr>
          <p:cNvCxnSpPr>
            <a:stCxn id="162" idx="3"/>
          </p:cNvCxnSpPr>
          <p:nvPr/>
        </p:nvCxnSpPr>
        <p:spPr>
          <a:xfrm>
            <a:off x="10651765" y="3675181"/>
            <a:ext cx="360112" cy="5734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连接符: 肘形 187">
            <a:extLst>
              <a:ext uri="{FF2B5EF4-FFF2-40B4-BE49-F238E27FC236}">
                <a16:creationId xmlns:a16="http://schemas.microsoft.com/office/drawing/2014/main" id="{4AAB1CA5-30EA-4E6D-8CE3-FFCAB8B6DA3D}"/>
              </a:ext>
            </a:extLst>
          </p:cNvPr>
          <p:cNvCxnSpPr>
            <a:cxnSpLocks/>
          </p:cNvCxnSpPr>
          <p:nvPr/>
        </p:nvCxnSpPr>
        <p:spPr>
          <a:xfrm rot="16200000" flipH="1">
            <a:off x="9122088" y="4337720"/>
            <a:ext cx="641839" cy="4480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a:extLst>
              <a:ext uri="{FF2B5EF4-FFF2-40B4-BE49-F238E27FC236}">
                <a16:creationId xmlns:a16="http://schemas.microsoft.com/office/drawing/2014/main" id="{F2DBB738-AA2F-44B8-A53F-FB6ACA8157E6}"/>
              </a:ext>
            </a:extLst>
          </p:cNvPr>
          <p:cNvCxnSpPr>
            <a:cxnSpLocks/>
          </p:cNvCxnSpPr>
          <p:nvPr/>
        </p:nvCxnSpPr>
        <p:spPr>
          <a:xfrm>
            <a:off x="11254156" y="3493477"/>
            <a:ext cx="0" cy="2086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连接符: 肘形 189">
            <a:extLst>
              <a:ext uri="{FF2B5EF4-FFF2-40B4-BE49-F238E27FC236}">
                <a16:creationId xmlns:a16="http://schemas.microsoft.com/office/drawing/2014/main" id="{F8FE769C-1025-4270-91A8-B7E07B1D5F0F}"/>
              </a:ext>
            </a:extLst>
          </p:cNvPr>
          <p:cNvCxnSpPr>
            <a:endCxn id="161" idx="1"/>
          </p:cNvCxnSpPr>
          <p:nvPr/>
        </p:nvCxnSpPr>
        <p:spPr>
          <a:xfrm rot="16200000" flipH="1">
            <a:off x="9215379" y="5661939"/>
            <a:ext cx="595924" cy="4324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直接箭头连接符 190">
            <a:extLst>
              <a:ext uri="{FF2B5EF4-FFF2-40B4-BE49-F238E27FC236}">
                <a16:creationId xmlns:a16="http://schemas.microsoft.com/office/drawing/2014/main" id="{BBD6094C-9F3F-4923-BFCA-A54E87918411}"/>
              </a:ext>
            </a:extLst>
          </p:cNvPr>
          <p:cNvCxnSpPr>
            <a:cxnSpLocks/>
          </p:cNvCxnSpPr>
          <p:nvPr/>
        </p:nvCxnSpPr>
        <p:spPr>
          <a:xfrm>
            <a:off x="6744677" y="5062415"/>
            <a:ext cx="2922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直接连接符 191">
            <a:extLst>
              <a:ext uri="{FF2B5EF4-FFF2-40B4-BE49-F238E27FC236}">
                <a16:creationId xmlns:a16="http://schemas.microsoft.com/office/drawing/2014/main" id="{A820B6B9-E377-4B57-8068-8C6611CA5E96}"/>
              </a:ext>
            </a:extLst>
          </p:cNvPr>
          <p:cNvCxnSpPr>
            <a:cxnSpLocks/>
          </p:cNvCxnSpPr>
          <p:nvPr/>
        </p:nvCxnSpPr>
        <p:spPr>
          <a:xfrm>
            <a:off x="11034717" y="5014548"/>
            <a:ext cx="0" cy="401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C69D87F7-D9BB-4A8D-8119-87DF1BEC3005}"/>
              </a:ext>
            </a:extLst>
          </p:cNvPr>
          <p:cNvCxnSpPr/>
          <p:nvPr/>
        </p:nvCxnSpPr>
        <p:spPr>
          <a:xfrm>
            <a:off x="5423877" y="5416063"/>
            <a:ext cx="56267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597655F8-67B9-4766-9B3E-3002E0C5490B}"/>
              </a:ext>
            </a:extLst>
          </p:cNvPr>
          <p:cNvCxnSpPr>
            <a:cxnSpLocks/>
          </p:cNvCxnSpPr>
          <p:nvPr/>
        </p:nvCxnSpPr>
        <p:spPr>
          <a:xfrm flipH="1" flipV="1">
            <a:off x="5397159" y="3961909"/>
            <a:ext cx="5648" cy="1454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直接箭头连接符 194">
            <a:extLst>
              <a:ext uri="{FF2B5EF4-FFF2-40B4-BE49-F238E27FC236}">
                <a16:creationId xmlns:a16="http://schemas.microsoft.com/office/drawing/2014/main" id="{B6268472-4784-457D-99F6-2631A074BBA5}"/>
              </a:ext>
            </a:extLst>
          </p:cNvPr>
          <p:cNvCxnSpPr/>
          <p:nvPr/>
        </p:nvCxnSpPr>
        <p:spPr>
          <a:xfrm>
            <a:off x="5413093" y="3961909"/>
            <a:ext cx="111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2CB8BB3B-E745-4B13-9CB7-9EDCA61F3226}"/>
              </a:ext>
            </a:extLst>
          </p:cNvPr>
          <p:cNvCxnSpPr>
            <a:cxnSpLocks/>
          </p:cNvCxnSpPr>
          <p:nvPr/>
        </p:nvCxnSpPr>
        <p:spPr>
          <a:xfrm>
            <a:off x="11069892" y="6207369"/>
            <a:ext cx="0" cy="455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EF12AADD-1D3A-4572-B998-04DE3225A163}"/>
              </a:ext>
            </a:extLst>
          </p:cNvPr>
          <p:cNvCxnSpPr>
            <a:cxnSpLocks/>
          </p:cNvCxnSpPr>
          <p:nvPr/>
        </p:nvCxnSpPr>
        <p:spPr>
          <a:xfrm>
            <a:off x="2714312" y="6662618"/>
            <a:ext cx="83715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2A8A2D8B-6F80-46EF-8F2B-7B487A360215}"/>
              </a:ext>
            </a:extLst>
          </p:cNvPr>
          <p:cNvCxnSpPr>
            <a:cxnSpLocks/>
          </p:cNvCxnSpPr>
          <p:nvPr/>
        </p:nvCxnSpPr>
        <p:spPr>
          <a:xfrm flipH="1" flipV="1">
            <a:off x="2714311" y="3961909"/>
            <a:ext cx="22926" cy="2700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直接箭头连接符 198">
            <a:extLst>
              <a:ext uri="{FF2B5EF4-FFF2-40B4-BE49-F238E27FC236}">
                <a16:creationId xmlns:a16="http://schemas.microsoft.com/office/drawing/2014/main" id="{1642FE51-7763-4D65-B5F4-74A1F12E0AFA}"/>
              </a:ext>
            </a:extLst>
          </p:cNvPr>
          <p:cNvCxnSpPr>
            <a:cxnSpLocks/>
          </p:cNvCxnSpPr>
          <p:nvPr/>
        </p:nvCxnSpPr>
        <p:spPr>
          <a:xfrm flipV="1">
            <a:off x="2712058" y="3941884"/>
            <a:ext cx="213087" cy="10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a:extLst>
              <a:ext uri="{FF2B5EF4-FFF2-40B4-BE49-F238E27FC236}">
                <a16:creationId xmlns:a16="http://schemas.microsoft.com/office/drawing/2014/main" id="{7725D039-9F83-4F0C-845B-D05D84E26B93}"/>
              </a:ext>
            </a:extLst>
          </p:cNvPr>
          <p:cNvCxnSpPr>
            <a:cxnSpLocks/>
          </p:cNvCxnSpPr>
          <p:nvPr/>
        </p:nvCxnSpPr>
        <p:spPr>
          <a:xfrm>
            <a:off x="6744677" y="3917461"/>
            <a:ext cx="0" cy="114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直接箭头连接符 200">
            <a:extLst>
              <a:ext uri="{FF2B5EF4-FFF2-40B4-BE49-F238E27FC236}">
                <a16:creationId xmlns:a16="http://schemas.microsoft.com/office/drawing/2014/main" id="{D8145A34-D22C-4D76-ACD9-5A7BDED0D931}"/>
              </a:ext>
            </a:extLst>
          </p:cNvPr>
          <p:cNvCxnSpPr>
            <a:cxnSpLocks/>
          </p:cNvCxnSpPr>
          <p:nvPr/>
        </p:nvCxnSpPr>
        <p:spPr>
          <a:xfrm>
            <a:off x="4099173" y="6355861"/>
            <a:ext cx="5630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a:extLst>
              <a:ext uri="{FF2B5EF4-FFF2-40B4-BE49-F238E27FC236}">
                <a16:creationId xmlns:a16="http://schemas.microsoft.com/office/drawing/2014/main" id="{55CA4E7E-9B51-42FD-B689-227A656FC39D}"/>
              </a:ext>
            </a:extLst>
          </p:cNvPr>
          <p:cNvCxnSpPr>
            <a:cxnSpLocks/>
          </p:cNvCxnSpPr>
          <p:nvPr/>
        </p:nvCxnSpPr>
        <p:spPr>
          <a:xfrm>
            <a:off x="3873261" y="3991708"/>
            <a:ext cx="210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a:extLst>
              <a:ext uri="{FF2B5EF4-FFF2-40B4-BE49-F238E27FC236}">
                <a16:creationId xmlns:a16="http://schemas.microsoft.com/office/drawing/2014/main" id="{75A33124-5E80-4A66-ACB6-39177698BBD0}"/>
              </a:ext>
            </a:extLst>
          </p:cNvPr>
          <p:cNvCxnSpPr>
            <a:cxnSpLocks/>
          </p:cNvCxnSpPr>
          <p:nvPr/>
        </p:nvCxnSpPr>
        <p:spPr>
          <a:xfrm flipH="1">
            <a:off x="4078283" y="3991708"/>
            <a:ext cx="5260" cy="2364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直接连接符 203">
            <a:extLst>
              <a:ext uri="{FF2B5EF4-FFF2-40B4-BE49-F238E27FC236}">
                <a16:creationId xmlns:a16="http://schemas.microsoft.com/office/drawing/2014/main" id="{476FF232-69CC-437D-B34A-5D263BFF0F54}"/>
              </a:ext>
            </a:extLst>
          </p:cNvPr>
          <p:cNvCxnSpPr/>
          <p:nvPr/>
        </p:nvCxnSpPr>
        <p:spPr>
          <a:xfrm>
            <a:off x="1199660" y="2754922"/>
            <a:ext cx="93315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直接箭头连接符 204">
            <a:extLst>
              <a:ext uri="{FF2B5EF4-FFF2-40B4-BE49-F238E27FC236}">
                <a16:creationId xmlns:a16="http://schemas.microsoft.com/office/drawing/2014/main" id="{69AC825D-DADB-42BC-9169-1B48C43CDCF5}"/>
              </a:ext>
            </a:extLst>
          </p:cNvPr>
          <p:cNvCxnSpPr/>
          <p:nvPr/>
        </p:nvCxnSpPr>
        <p:spPr>
          <a:xfrm>
            <a:off x="1199660" y="2747108"/>
            <a:ext cx="0" cy="50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直接箭头连接符 205">
            <a:extLst>
              <a:ext uri="{FF2B5EF4-FFF2-40B4-BE49-F238E27FC236}">
                <a16:creationId xmlns:a16="http://schemas.microsoft.com/office/drawing/2014/main" id="{96DB9D00-D233-4111-AFC4-322A4E5943C2}"/>
              </a:ext>
            </a:extLst>
          </p:cNvPr>
          <p:cNvCxnSpPr/>
          <p:nvPr/>
        </p:nvCxnSpPr>
        <p:spPr>
          <a:xfrm>
            <a:off x="2649413" y="2751017"/>
            <a:ext cx="0" cy="50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直接箭头连接符 206">
            <a:extLst>
              <a:ext uri="{FF2B5EF4-FFF2-40B4-BE49-F238E27FC236}">
                <a16:creationId xmlns:a16="http://schemas.microsoft.com/office/drawing/2014/main" id="{7F353FDC-63B5-43DD-904A-E0CBC639D6C9}"/>
              </a:ext>
            </a:extLst>
          </p:cNvPr>
          <p:cNvCxnSpPr/>
          <p:nvPr/>
        </p:nvCxnSpPr>
        <p:spPr>
          <a:xfrm>
            <a:off x="5134708" y="2751017"/>
            <a:ext cx="0" cy="50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直接箭头连接符 207">
            <a:extLst>
              <a:ext uri="{FF2B5EF4-FFF2-40B4-BE49-F238E27FC236}">
                <a16:creationId xmlns:a16="http://schemas.microsoft.com/office/drawing/2014/main" id="{3008EDBF-6E9F-493E-BEE2-9CF9ED2BDA61}"/>
              </a:ext>
            </a:extLst>
          </p:cNvPr>
          <p:cNvCxnSpPr/>
          <p:nvPr/>
        </p:nvCxnSpPr>
        <p:spPr>
          <a:xfrm>
            <a:off x="7729423" y="2774464"/>
            <a:ext cx="0" cy="50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直接箭头连接符 208">
            <a:extLst>
              <a:ext uri="{FF2B5EF4-FFF2-40B4-BE49-F238E27FC236}">
                <a16:creationId xmlns:a16="http://schemas.microsoft.com/office/drawing/2014/main" id="{CF307C70-2298-4201-9C0B-63CA96B5259F}"/>
              </a:ext>
            </a:extLst>
          </p:cNvPr>
          <p:cNvCxnSpPr/>
          <p:nvPr/>
        </p:nvCxnSpPr>
        <p:spPr>
          <a:xfrm>
            <a:off x="10519518" y="2766648"/>
            <a:ext cx="0" cy="50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连接符: 肘形 209">
            <a:extLst>
              <a:ext uri="{FF2B5EF4-FFF2-40B4-BE49-F238E27FC236}">
                <a16:creationId xmlns:a16="http://schemas.microsoft.com/office/drawing/2014/main" id="{F4B7AA4F-E500-46C4-8E68-FF681EAA8B3A}"/>
              </a:ext>
            </a:extLst>
          </p:cNvPr>
          <p:cNvCxnSpPr>
            <a:cxnSpLocks/>
          </p:cNvCxnSpPr>
          <p:nvPr/>
        </p:nvCxnSpPr>
        <p:spPr>
          <a:xfrm rot="16200000" flipH="1">
            <a:off x="9201459" y="1841441"/>
            <a:ext cx="886060" cy="677127"/>
          </a:xfrm>
          <a:prstGeom prst="bentConnector3">
            <a:avLst>
              <a:gd name="adj1" fmla="val 23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直接箭头连接符 210">
            <a:extLst>
              <a:ext uri="{FF2B5EF4-FFF2-40B4-BE49-F238E27FC236}">
                <a16:creationId xmlns:a16="http://schemas.microsoft.com/office/drawing/2014/main" id="{38C4F018-F7DB-4BF4-8B03-61A98757AD45}"/>
              </a:ext>
            </a:extLst>
          </p:cNvPr>
          <p:cNvCxnSpPr>
            <a:cxnSpLocks/>
            <a:stCxn id="163" idx="0"/>
            <a:endCxn id="158" idx="2"/>
          </p:cNvCxnSpPr>
          <p:nvPr/>
        </p:nvCxnSpPr>
        <p:spPr>
          <a:xfrm flipV="1">
            <a:off x="8806596" y="2282087"/>
            <a:ext cx="0" cy="1002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直接箭头连接符 211">
            <a:extLst>
              <a:ext uri="{FF2B5EF4-FFF2-40B4-BE49-F238E27FC236}">
                <a16:creationId xmlns:a16="http://schemas.microsoft.com/office/drawing/2014/main" id="{2E90FB43-C918-4072-BA42-3E7E61AB3D7A}"/>
              </a:ext>
            </a:extLst>
          </p:cNvPr>
          <p:cNvCxnSpPr>
            <a:cxnSpLocks/>
          </p:cNvCxnSpPr>
          <p:nvPr/>
        </p:nvCxnSpPr>
        <p:spPr>
          <a:xfrm flipV="1">
            <a:off x="8349396" y="2430587"/>
            <a:ext cx="0" cy="857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a16="http://schemas.microsoft.com/office/drawing/2014/main" id="{47FD8E67-D66F-430E-BBF2-E06635D27DD5}"/>
              </a:ext>
            </a:extLst>
          </p:cNvPr>
          <p:cNvCxnSpPr>
            <a:cxnSpLocks/>
          </p:cNvCxnSpPr>
          <p:nvPr/>
        </p:nvCxnSpPr>
        <p:spPr>
          <a:xfrm>
            <a:off x="5134708" y="2450125"/>
            <a:ext cx="32079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67339A8E-7D69-42B3-A2A9-49D3AA879F20}"/>
              </a:ext>
            </a:extLst>
          </p:cNvPr>
          <p:cNvCxnSpPr>
            <a:cxnSpLocks/>
          </p:cNvCxnSpPr>
          <p:nvPr/>
        </p:nvCxnSpPr>
        <p:spPr>
          <a:xfrm>
            <a:off x="4986217" y="2547820"/>
            <a:ext cx="6718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直接箭头连接符 214">
            <a:extLst>
              <a:ext uri="{FF2B5EF4-FFF2-40B4-BE49-F238E27FC236}">
                <a16:creationId xmlns:a16="http://schemas.microsoft.com/office/drawing/2014/main" id="{E9D24863-947B-4983-83BB-8B0290E05E7E}"/>
              </a:ext>
            </a:extLst>
          </p:cNvPr>
          <p:cNvCxnSpPr>
            <a:cxnSpLocks/>
          </p:cNvCxnSpPr>
          <p:nvPr/>
        </p:nvCxnSpPr>
        <p:spPr>
          <a:xfrm flipV="1">
            <a:off x="3584880" y="2065217"/>
            <a:ext cx="1685255" cy="17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直接箭头连接符 215">
            <a:extLst>
              <a:ext uri="{FF2B5EF4-FFF2-40B4-BE49-F238E27FC236}">
                <a16:creationId xmlns:a16="http://schemas.microsoft.com/office/drawing/2014/main" id="{BE5B76BD-312A-4F2A-B5DF-4F41A4CED3FE}"/>
              </a:ext>
            </a:extLst>
          </p:cNvPr>
          <p:cNvCxnSpPr/>
          <p:nvPr/>
        </p:nvCxnSpPr>
        <p:spPr>
          <a:xfrm>
            <a:off x="4963498" y="2182446"/>
            <a:ext cx="3080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直接箭头连接符 216">
            <a:extLst>
              <a:ext uri="{FF2B5EF4-FFF2-40B4-BE49-F238E27FC236}">
                <a16:creationId xmlns:a16="http://schemas.microsoft.com/office/drawing/2014/main" id="{EFEEE327-2B41-42BE-A68B-D492221A9DC1}"/>
              </a:ext>
            </a:extLst>
          </p:cNvPr>
          <p:cNvCxnSpPr/>
          <p:nvPr/>
        </p:nvCxnSpPr>
        <p:spPr>
          <a:xfrm>
            <a:off x="5151276" y="2308953"/>
            <a:ext cx="111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06E46B6F-98E6-49C9-A0BE-30AA01994E48}"/>
              </a:ext>
            </a:extLst>
          </p:cNvPr>
          <p:cNvCxnSpPr>
            <a:cxnSpLocks/>
          </p:cNvCxnSpPr>
          <p:nvPr/>
        </p:nvCxnSpPr>
        <p:spPr>
          <a:xfrm flipH="1" flipV="1">
            <a:off x="5130803" y="2308957"/>
            <a:ext cx="4943" cy="148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直接连接符 218">
            <a:extLst>
              <a:ext uri="{FF2B5EF4-FFF2-40B4-BE49-F238E27FC236}">
                <a16:creationId xmlns:a16="http://schemas.microsoft.com/office/drawing/2014/main" id="{A4B8041B-7992-4EEE-9211-E5C59CC2D00B}"/>
              </a:ext>
            </a:extLst>
          </p:cNvPr>
          <p:cNvCxnSpPr>
            <a:cxnSpLocks/>
          </p:cNvCxnSpPr>
          <p:nvPr/>
        </p:nvCxnSpPr>
        <p:spPr>
          <a:xfrm flipH="1" flipV="1">
            <a:off x="4975536" y="2188305"/>
            <a:ext cx="1" cy="3751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直接箭头连接符 219">
            <a:extLst>
              <a:ext uri="{FF2B5EF4-FFF2-40B4-BE49-F238E27FC236}">
                <a16:creationId xmlns:a16="http://schemas.microsoft.com/office/drawing/2014/main" id="{18523170-7BA1-45F3-93CE-F5D40268CF09}"/>
              </a:ext>
            </a:extLst>
          </p:cNvPr>
          <p:cNvCxnSpPr>
            <a:cxnSpLocks/>
          </p:cNvCxnSpPr>
          <p:nvPr/>
        </p:nvCxnSpPr>
        <p:spPr>
          <a:xfrm flipH="1">
            <a:off x="875322" y="4144108"/>
            <a:ext cx="6" cy="2319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直接箭头连接符 220">
            <a:extLst>
              <a:ext uri="{FF2B5EF4-FFF2-40B4-BE49-F238E27FC236}">
                <a16:creationId xmlns:a16="http://schemas.microsoft.com/office/drawing/2014/main" id="{B5472578-1EF9-4953-9030-1B65282E3BF4}"/>
              </a:ext>
            </a:extLst>
          </p:cNvPr>
          <p:cNvCxnSpPr>
            <a:cxnSpLocks/>
          </p:cNvCxnSpPr>
          <p:nvPr/>
        </p:nvCxnSpPr>
        <p:spPr>
          <a:xfrm>
            <a:off x="8721976" y="4136293"/>
            <a:ext cx="0" cy="2526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2" name="连接符: 肘形 221">
            <a:extLst>
              <a:ext uri="{FF2B5EF4-FFF2-40B4-BE49-F238E27FC236}">
                <a16:creationId xmlns:a16="http://schemas.microsoft.com/office/drawing/2014/main" id="{AC8E2867-5604-48F4-A8A6-89065E68746E}"/>
              </a:ext>
            </a:extLst>
          </p:cNvPr>
          <p:cNvCxnSpPr>
            <a:cxnSpLocks/>
          </p:cNvCxnSpPr>
          <p:nvPr/>
        </p:nvCxnSpPr>
        <p:spPr>
          <a:xfrm>
            <a:off x="3282462" y="1787828"/>
            <a:ext cx="1998979" cy="127911"/>
          </a:xfrm>
          <a:prstGeom prst="bentConnector3">
            <a:avLst>
              <a:gd name="adj1" fmla="val -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连接符: 肘形 222">
            <a:extLst>
              <a:ext uri="{FF2B5EF4-FFF2-40B4-BE49-F238E27FC236}">
                <a16:creationId xmlns:a16="http://schemas.microsoft.com/office/drawing/2014/main" id="{A09AE8AB-619E-4DAA-A99D-647CB25C3C0B}"/>
              </a:ext>
            </a:extLst>
          </p:cNvPr>
          <p:cNvCxnSpPr>
            <a:cxnSpLocks/>
          </p:cNvCxnSpPr>
          <p:nvPr/>
        </p:nvCxnSpPr>
        <p:spPr>
          <a:xfrm>
            <a:off x="4297089" y="1787828"/>
            <a:ext cx="991484" cy="43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24" name="文本框 223">
            <a:extLst>
              <a:ext uri="{FF2B5EF4-FFF2-40B4-BE49-F238E27FC236}">
                <a16:creationId xmlns:a16="http://schemas.microsoft.com/office/drawing/2014/main" id="{521C9FEF-DB5A-4133-9C1A-36A1BAF39362}"/>
              </a:ext>
            </a:extLst>
          </p:cNvPr>
          <p:cNvSpPr txBox="1"/>
          <p:nvPr/>
        </p:nvSpPr>
        <p:spPr>
          <a:xfrm>
            <a:off x="510060" y="6065661"/>
            <a:ext cx="98473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SRAM</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25" name="文本框 224">
            <a:extLst>
              <a:ext uri="{FF2B5EF4-FFF2-40B4-BE49-F238E27FC236}">
                <a16:creationId xmlns:a16="http://schemas.microsoft.com/office/drawing/2014/main" id="{6C7ECC52-5BEF-4D67-96B1-528B404B5EBE}"/>
              </a:ext>
            </a:extLst>
          </p:cNvPr>
          <p:cNvSpPr txBox="1"/>
          <p:nvPr/>
        </p:nvSpPr>
        <p:spPr>
          <a:xfrm>
            <a:off x="8389210" y="6308923"/>
            <a:ext cx="98473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SRAM</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26" name="文本框 225">
            <a:extLst>
              <a:ext uri="{FF2B5EF4-FFF2-40B4-BE49-F238E27FC236}">
                <a16:creationId xmlns:a16="http://schemas.microsoft.com/office/drawing/2014/main" id="{6BEDF210-74DB-4AAF-9374-B9467010D4D2}"/>
              </a:ext>
            </a:extLst>
          </p:cNvPr>
          <p:cNvSpPr txBox="1"/>
          <p:nvPr/>
        </p:nvSpPr>
        <p:spPr>
          <a:xfrm>
            <a:off x="2852616" y="1453666"/>
            <a:ext cx="11116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ibus_stall</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27" name="文本框 226">
            <a:extLst>
              <a:ext uri="{FF2B5EF4-FFF2-40B4-BE49-F238E27FC236}">
                <a16:creationId xmlns:a16="http://schemas.microsoft.com/office/drawing/2014/main" id="{BFF5F8E9-CB60-41EE-B78A-2B8FFBA7513B}"/>
              </a:ext>
            </a:extLst>
          </p:cNvPr>
          <p:cNvSpPr txBox="1"/>
          <p:nvPr/>
        </p:nvSpPr>
        <p:spPr>
          <a:xfrm>
            <a:off x="4005384" y="1441942"/>
            <a:ext cx="11713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dbus_stall</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28" name="文本框 227">
            <a:extLst>
              <a:ext uri="{FF2B5EF4-FFF2-40B4-BE49-F238E27FC236}">
                <a16:creationId xmlns:a16="http://schemas.microsoft.com/office/drawing/2014/main" id="{FF309DB2-CA2F-4016-BFB9-24C081799EBD}"/>
              </a:ext>
            </a:extLst>
          </p:cNvPr>
          <p:cNvSpPr txBox="1"/>
          <p:nvPr/>
        </p:nvSpPr>
        <p:spPr>
          <a:xfrm>
            <a:off x="6314830" y="1594338"/>
            <a:ext cx="66320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stall</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29" name="文本框 228">
            <a:extLst>
              <a:ext uri="{FF2B5EF4-FFF2-40B4-BE49-F238E27FC236}">
                <a16:creationId xmlns:a16="http://schemas.microsoft.com/office/drawing/2014/main" id="{F7342A6E-EEE3-4087-B64B-E440E215A0D3}"/>
              </a:ext>
            </a:extLst>
          </p:cNvPr>
          <p:cNvSpPr txBox="1"/>
          <p:nvPr/>
        </p:nvSpPr>
        <p:spPr>
          <a:xfrm>
            <a:off x="9319848" y="1418496"/>
            <a:ext cx="66320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flush</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230" name="直接箭头连接符 229">
            <a:extLst>
              <a:ext uri="{FF2B5EF4-FFF2-40B4-BE49-F238E27FC236}">
                <a16:creationId xmlns:a16="http://schemas.microsoft.com/office/drawing/2014/main" id="{ED5E9219-53E6-4894-86C5-E0CC79AC4FFF}"/>
              </a:ext>
            </a:extLst>
          </p:cNvPr>
          <p:cNvCxnSpPr>
            <a:cxnSpLocks/>
          </p:cNvCxnSpPr>
          <p:nvPr/>
        </p:nvCxnSpPr>
        <p:spPr>
          <a:xfrm flipV="1">
            <a:off x="6880103" y="1246550"/>
            <a:ext cx="0" cy="697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直接箭头连接符 230">
            <a:extLst>
              <a:ext uri="{FF2B5EF4-FFF2-40B4-BE49-F238E27FC236}">
                <a16:creationId xmlns:a16="http://schemas.microsoft.com/office/drawing/2014/main" id="{84A46C00-61A3-4062-A97F-3A75C2500873}"/>
              </a:ext>
            </a:extLst>
          </p:cNvPr>
          <p:cNvCxnSpPr>
            <a:cxnSpLocks/>
          </p:cNvCxnSpPr>
          <p:nvPr/>
        </p:nvCxnSpPr>
        <p:spPr>
          <a:xfrm flipV="1">
            <a:off x="6425775" y="2188311"/>
            <a:ext cx="18796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2" name="直接连接符 231">
            <a:extLst>
              <a:ext uri="{FF2B5EF4-FFF2-40B4-BE49-F238E27FC236}">
                <a16:creationId xmlns:a16="http://schemas.microsoft.com/office/drawing/2014/main" id="{58C2CDD2-7928-47B9-87E6-F8CE7029BF60}"/>
              </a:ext>
            </a:extLst>
          </p:cNvPr>
          <p:cNvCxnSpPr>
            <a:cxnSpLocks/>
          </p:cNvCxnSpPr>
          <p:nvPr/>
        </p:nvCxnSpPr>
        <p:spPr>
          <a:xfrm flipH="1" flipV="1">
            <a:off x="6424884" y="2191726"/>
            <a:ext cx="5106" cy="1100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连接符: 肘形 232">
            <a:extLst>
              <a:ext uri="{FF2B5EF4-FFF2-40B4-BE49-F238E27FC236}">
                <a16:creationId xmlns:a16="http://schemas.microsoft.com/office/drawing/2014/main" id="{0EAC4DEF-6DF8-4B4A-BCEC-CE8E4A09BCEB}"/>
              </a:ext>
            </a:extLst>
          </p:cNvPr>
          <p:cNvCxnSpPr>
            <a:cxnSpLocks/>
          </p:cNvCxnSpPr>
          <p:nvPr/>
        </p:nvCxnSpPr>
        <p:spPr>
          <a:xfrm rot="10800000" flipV="1">
            <a:off x="8119467" y="2125790"/>
            <a:ext cx="1163015" cy="898765"/>
          </a:xfrm>
          <a:prstGeom prst="bentConnector3">
            <a:avLst>
              <a:gd name="adj1" fmla="val -145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4" name="连接符: 肘形 233">
            <a:extLst>
              <a:ext uri="{FF2B5EF4-FFF2-40B4-BE49-F238E27FC236}">
                <a16:creationId xmlns:a16="http://schemas.microsoft.com/office/drawing/2014/main" id="{E9FEC576-254A-4235-9C9F-062970FEC29D}"/>
              </a:ext>
            </a:extLst>
          </p:cNvPr>
          <p:cNvCxnSpPr>
            <a:cxnSpLocks/>
          </p:cNvCxnSpPr>
          <p:nvPr/>
        </p:nvCxnSpPr>
        <p:spPr>
          <a:xfrm rot="16200000" flipH="1">
            <a:off x="7908384" y="3253708"/>
            <a:ext cx="571496" cy="1464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直接连接符 234">
            <a:extLst>
              <a:ext uri="{FF2B5EF4-FFF2-40B4-BE49-F238E27FC236}">
                <a16:creationId xmlns:a16="http://schemas.microsoft.com/office/drawing/2014/main" id="{AB32B041-5910-422E-8E6C-05C42B133884}"/>
              </a:ext>
            </a:extLst>
          </p:cNvPr>
          <p:cNvCxnSpPr>
            <a:cxnSpLocks/>
          </p:cNvCxnSpPr>
          <p:nvPr/>
        </p:nvCxnSpPr>
        <p:spPr>
          <a:xfrm flipV="1">
            <a:off x="3577913" y="2082310"/>
            <a:ext cx="0" cy="1186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直接连接符 235">
            <a:extLst>
              <a:ext uri="{FF2B5EF4-FFF2-40B4-BE49-F238E27FC236}">
                <a16:creationId xmlns:a16="http://schemas.microsoft.com/office/drawing/2014/main" id="{E282278B-8FA9-4BDE-AA51-CC8DD3A4E7D7}"/>
              </a:ext>
            </a:extLst>
          </p:cNvPr>
          <p:cNvCxnSpPr/>
          <p:nvPr/>
        </p:nvCxnSpPr>
        <p:spPr>
          <a:xfrm>
            <a:off x="10686938" y="3501292"/>
            <a:ext cx="5672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DFA17143-75EA-472A-9B30-51F87C851A38}"/>
              </a:ext>
            </a:extLst>
          </p:cNvPr>
          <p:cNvCxnSpPr>
            <a:cxnSpLocks/>
          </p:cNvCxnSpPr>
          <p:nvPr/>
        </p:nvCxnSpPr>
        <p:spPr>
          <a:xfrm>
            <a:off x="9282480" y="5560649"/>
            <a:ext cx="1959953" cy="7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直接连接符 237">
            <a:extLst>
              <a:ext uri="{FF2B5EF4-FFF2-40B4-BE49-F238E27FC236}">
                <a16:creationId xmlns:a16="http://schemas.microsoft.com/office/drawing/2014/main" id="{CFE8CB41-3E94-4F7F-9AD6-34B8E7AA1B0F}"/>
              </a:ext>
            </a:extLst>
          </p:cNvPr>
          <p:cNvCxnSpPr>
            <a:cxnSpLocks/>
          </p:cNvCxnSpPr>
          <p:nvPr/>
        </p:nvCxnSpPr>
        <p:spPr>
          <a:xfrm flipV="1">
            <a:off x="4167972" y="3829049"/>
            <a:ext cx="0" cy="1186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直接连接符 238">
            <a:extLst>
              <a:ext uri="{FF2B5EF4-FFF2-40B4-BE49-F238E27FC236}">
                <a16:creationId xmlns:a16="http://schemas.microsoft.com/office/drawing/2014/main" id="{2375DA54-FE03-424D-9992-C7E4D8436CF9}"/>
              </a:ext>
            </a:extLst>
          </p:cNvPr>
          <p:cNvCxnSpPr>
            <a:cxnSpLocks/>
          </p:cNvCxnSpPr>
          <p:nvPr/>
        </p:nvCxnSpPr>
        <p:spPr>
          <a:xfrm>
            <a:off x="9216053" y="4228123"/>
            <a:ext cx="1795824" cy="32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直接连接符 239">
            <a:extLst>
              <a:ext uri="{FF2B5EF4-FFF2-40B4-BE49-F238E27FC236}">
                <a16:creationId xmlns:a16="http://schemas.microsoft.com/office/drawing/2014/main" id="{77F471E3-1B96-4313-AD45-7CFF6FE5E158}"/>
              </a:ext>
            </a:extLst>
          </p:cNvPr>
          <p:cNvCxnSpPr>
            <a:cxnSpLocks/>
          </p:cNvCxnSpPr>
          <p:nvPr/>
        </p:nvCxnSpPr>
        <p:spPr>
          <a:xfrm>
            <a:off x="3860190" y="3833445"/>
            <a:ext cx="3122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0182B658-57F5-4A02-9EDB-B1818F849623}"/>
              </a:ext>
            </a:extLst>
          </p:cNvPr>
          <p:cNvCxnSpPr>
            <a:cxnSpLocks/>
          </p:cNvCxnSpPr>
          <p:nvPr/>
        </p:nvCxnSpPr>
        <p:spPr>
          <a:xfrm>
            <a:off x="6572133" y="3919412"/>
            <a:ext cx="1665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直接连接符 241">
            <a:extLst>
              <a:ext uri="{FF2B5EF4-FFF2-40B4-BE49-F238E27FC236}">
                <a16:creationId xmlns:a16="http://schemas.microsoft.com/office/drawing/2014/main" id="{18600634-6457-42AA-8ABF-A0D0C1209C65}"/>
              </a:ext>
            </a:extLst>
          </p:cNvPr>
          <p:cNvCxnSpPr>
            <a:cxnSpLocks/>
          </p:cNvCxnSpPr>
          <p:nvPr/>
        </p:nvCxnSpPr>
        <p:spPr>
          <a:xfrm>
            <a:off x="10703303" y="5023340"/>
            <a:ext cx="3163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直接连接符 242">
            <a:extLst>
              <a:ext uri="{FF2B5EF4-FFF2-40B4-BE49-F238E27FC236}">
                <a16:creationId xmlns:a16="http://schemas.microsoft.com/office/drawing/2014/main" id="{81920D75-5A93-4928-9B21-D515737DA6B2}"/>
              </a:ext>
            </a:extLst>
          </p:cNvPr>
          <p:cNvCxnSpPr>
            <a:cxnSpLocks/>
          </p:cNvCxnSpPr>
          <p:nvPr/>
        </p:nvCxnSpPr>
        <p:spPr>
          <a:xfrm>
            <a:off x="10738474" y="6207371"/>
            <a:ext cx="3163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直接连接符 243">
            <a:extLst>
              <a:ext uri="{FF2B5EF4-FFF2-40B4-BE49-F238E27FC236}">
                <a16:creationId xmlns:a16="http://schemas.microsoft.com/office/drawing/2014/main" id="{F154F7AE-36C1-4936-ADB8-E2BC11B25435}"/>
              </a:ext>
            </a:extLst>
          </p:cNvPr>
          <p:cNvCxnSpPr>
            <a:cxnSpLocks/>
          </p:cNvCxnSpPr>
          <p:nvPr/>
        </p:nvCxnSpPr>
        <p:spPr>
          <a:xfrm>
            <a:off x="5653818" y="2540977"/>
            <a:ext cx="0" cy="733671"/>
          </a:xfrm>
          <a:prstGeom prst="line">
            <a:avLst/>
          </a:prstGeom>
        </p:spPr>
        <p:style>
          <a:lnRef idx="1">
            <a:schemeClr val="accent1"/>
          </a:lnRef>
          <a:fillRef idx="0">
            <a:schemeClr val="accent1"/>
          </a:fillRef>
          <a:effectRef idx="0">
            <a:schemeClr val="accent1"/>
          </a:effectRef>
          <a:fontRef idx="minor">
            <a:schemeClr val="tx1"/>
          </a:fontRef>
        </p:style>
      </p:cxnSp>
      <p:sp>
        <p:nvSpPr>
          <p:cNvPr id="245" name="矩形 244">
            <a:extLst>
              <a:ext uri="{FF2B5EF4-FFF2-40B4-BE49-F238E27FC236}">
                <a16:creationId xmlns:a16="http://schemas.microsoft.com/office/drawing/2014/main" id="{539B900B-497B-498F-8490-F5F14C5E54B1}"/>
              </a:ext>
            </a:extLst>
          </p:cNvPr>
          <p:cNvSpPr/>
          <p:nvPr/>
        </p:nvSpPr>
        <p:spPr>
          <a:xfrm>
            <a:off x="387588" y="5210907"/>
            <a:ext cx="984739" cy="781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等线" panose="020F0502020204030204"/>
                <a:ea typeface="等线" panose="02010600030101010101" pitchFamily="2" charset="-122"/>
              </a:rPr>
              <a:t>TLB</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46" name="矩形 245">
            <a:extLst>
              <a:ext uri="{FF2B5EF4-FFF2-40B4-BE49-F238E27FC236}">
                <a16:creationId xmlns:a16="http://schemas.microsoft.com/office/drawing/2014/main" id="{BEBE160C-B7F4-4AE6-8A2A-6C16DD289351}"/>
              </a:ext>
            </a:extLst>
          </p:cNvPr>
          <p:cNvSpPr/>
          <p:nvPr/>
        </p:nvSpPr>
        <p:spPr>
          <a:xfrm>
            <a:off x="8175630" y="5496166"/>
            <a:ext cx="984739" cy="781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等线" panose="020F0502020204030204"/>
                <a:ea typeface="等线" panose="02010600030101010101" pitchFamily="2" charset="-122"/>
              </a:rPr>
              <a:t>TLB</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247" name="直接箭头连接符 246">
            <a:extLst>
              <a:ext uri="{FF2B5EF4-FFF2-40B4-BE49-F238E27FC236}">
                <a16:creationId xmlns:a16="http://schemas.microsoft.com/office/drawing/2014/main" id="{E670B072-BF00-4099-A9BE-DF04299D0C6B}"/>
              </a:ext>
            </a:extLst>
          </p:cNvPr>
          <p:cNvCxnSpPr/>
          <p:nvPr/>
        </p:nvCxnSpPr>
        <p:spPr>
          <a:xfrm>
            <a:off x="875322" y="4670665"/>
            <a:ext cx="0" cy="53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直接箭头连接符 247">
            <a:extLst>
              <a:ext uri="{FF2B5EF4-FFF2-40B4-BE49-F238E27FC236}">
                <a16:creationId xmlns:a16="http://schemas.microsoft.com/office/drawing/2014/main" id="{6921E744-98DE-48BA-838B-152D21145B58}"/>
              </a:ext>
            </a:extLst>
          </p:cNvPr>
          <p:cNvCxnSpPr/>
          <p:nvPr/>
        </p:nvCxnSpPr>
        <p:spPr>
          <a:xfrm>
            <a:off x="8718065" y="4940290"/>
            <a:ext cx="0" cy="53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9" name="直接连接符 248">
            <a:extLst>
              <a:ext uri="{FF2B5EF4-FFF2-40B4-BE49-F238E27FC236}">
                <a16:creationId xmlns:a16="http://schemas.microsoft.com/office/drawing/2014/main" id="{2965387D-4144-444B-83C8-1BA82E521DCA}"/>
              </a:ext>
            </a:extLst>
          </p:cNvPr>
          <p:cNvCxnSpPr>
            <a:cxnSpLocks/>
          </p:cNvCxnSpPr>
          <p:nvPr/>
        </p:nvCxnSpPr>
        <p:spPr>
          <a:xfrm flipV="1">
            <a:off x="166687" y="5007702"/>
            <a:ext cx="4010757" cy="13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0" name="直接箭头连接符 249">
            <a:extLst>
              <a:ext uri="{FF2B5EF4-FFF2-40B4-BE49-F238E27FC236}">
                <a16:creationId xmlns:a16="http://schemas.microsoft.com/office/drawing/2014/main" id="{9F187447-5707-469F-ACAB-8D2944EC9ED9}"/>
              </a:ext>
            </a:extLst>
          </p:cNvPr>
          <p:cNvCxnSpPr>
            <a:cxnSpLocks/>
          </p:cNvCxnSpPr>
          <p:nvPr/>
        </p:nvCxnSpPr>
        <p:spPr>
          <a:xfrm>
            <a:off x="144472" y="3829529"/>
            <a:ext cx="207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1" name="直接连接符 250">
            <a:extLst>
              <a:ext uri="{FF2B5EF4-FFF2-40B4-BE49-F238E27FC236}">
                <a16:creationId xmlns:a16="http://schemas.microsoft.com/office/drawing/2014/main" id="{176015E5-9499-4ECD-984E-9F0B0E7CA7DD}"/>
              </a:ext>
            </a:extLst>
          </p:cNvPr>
          <p:cNvCxnSpPr>
            <a:cxnSpLocks/>
          </p:cNvCxnSpPr>
          <p:nvPr/>
        </p:nvCxnSpPr>
        <p:spPr>
          <a:xfrm flipV="1">
            <a:off x="150866" y="3836859"/>
            <a:ext cx="0" cy="1186475"/>
          </a:xfrm>
          <a:prstGeom prst="line">
            <a:avLst/>
          </a:prstGeom>
        </p:spPr>
        <p:style>
          <a:lnRef idx="1">
            <a:schemeClr val="accent1"/>
          </a:lnRef>
          <a:fillRef idx="0">
            <a:schemeClr val="accent1"/>
          </a:fillRef>
          <a:effectRef idx="0">
            <a:schemeClr val="accent1"/>
          </a:effectRef>
          <a:fontRef idx="minor">
            <a:schemeClr val="tx1"/>
          </a:fontRef>
        </p:style>
      </p:cxnSp>
      <p:sp>
        <p:nvSpPr>
          <p:cNvPr id="118" name="灯片编号占位符 2">
            <a:extLst>
              <a:ext uri="{FF2B5EF4-FFF2-40B4-BE49-F238E27FC236}">
                <a16:creationId xmlns:a16="http://schemas.microsoft.com/office/drawing/2014/main" id="{96325392-2FB1-4600-842F-A6320A632C1A}"/>
              </a:ext>
            </a:extLst>
          </p:cNvPr>
          <p:cNvSpPr txBox="1">
            <a:spLocks/>
          </p:cNvSpPr>
          <p:nvPr/>
        </p:nvSpPr>
        <p:spPr>
          <a:xfrm>
            <a:off x="9147918" y="6308972"/>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2000" dirty="0"/>
              <a:t>6</a:t>
            </a:r>
            <a:endParaRPr lang="zh-CN" altLang="en-US" sz="2000" dirty="0"/>
          </a:p>
        </p:txBody>
      </p:sp>
    </p:spTree>
    <p:extLst>
      <p:ext uri="{BB962C8B-B14F-4D97-AF65-F5344CB8AC3E}">
        <p14:creationId xmlns:p14="http://schemas.microsoft.com/office/powerpoint/2010/main" val="19987591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0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9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9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96"/>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5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6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6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63"/>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6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6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6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6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6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70"/>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71"/>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72"/>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73"/>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74"/>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75"/>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7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77"/>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78"/>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79"/>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80"/>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81"/>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82"/>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183"/>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18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185"/>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186"/>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87"/>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188"/>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189"/>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19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191"/>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192"/>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193"/>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194"/>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195"/>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96"/>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197"/>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98"/>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99"/>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200"/>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201"/>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202"/>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203"/>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204"/>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205"/>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206"/>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207"/>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208"/>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209"/>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210"/>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211"/>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212"/>
                                        </p:tgtEl>
                                        <p:attrNameLst>
                                          <p:attrName>style.visibility</p:attrName>
                                        </p:attrNameLst>
                                      </p:cBhvr>
                                      <p:to>
                                        <p:strVal val="visible"/>
                                      </p:to>
                                    </p:set>
                                  </p:childTnLst>
                                </p:cTn>
                              </p:par>
                              <p:par>
                                <p:cTn id="144" presetID="1" presetClass="entr" presetSubtype="0" fill="hold" nodeType="withEffect">
                                  <p:stCondLst>
                                    <p:cond delay="0"/>
                                  </p:stCondLst>
                                  <p:childTnLst>
                                    <p:set>
                                      <p:cBhvr>
                                        <p:cTn id="145" dur="1" fill="hold">
                                          <p:stCondLst>
                                            <p:cond delay="0"/>
                                          </p:stCondLst>
                                        </p:cTn>
                                        <p:tgtEl>
                                          <p:spTgt spid="213"/>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214"/>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215"/>
                                        </p:tgtEl>
                                        <p:attrNameLst>
                                          <p:attrName>style.visibility</p:attrName>
                                        </p:attrNameLst>
                                      </p:cBhvr>
                                      <p:to>
                                        <p:strVal val="visible"/>
                                      </p:to>
                                    </p:set>
                                  </p:childTnLst>
                                </p:cTn>
                              </p:par>
                              <p:par>
                                <p:cTn id="150" presetID="1" presetClass="entr" presetSubtype="0" fill="hold" nodeType="withEffect">
                                  <p:stCondLst>
                                    <p:cond delay="0"/>
                                  </p:stCondLst>
                                  <p:childTnLst>
                                    <p:set>
                                      <p:cBhvr>
                                        <p:cTn id="151" dur="1" fill="hold">
                                          <p:stCondLst>
                                            <p:cond delay="0"/>
                                          </p:stCondLst>
                                        </p:cTn>
                                        <p:tgtEl>
                                          <p:spTgt spid="216"/>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217"/>
                                        </p:tgtEl>
                                        <p:attrNameLst>
                                          <p:attrName>style.visibility</p:attrName>
                                        </p:attrNameLst>
                                      </p:cBhvr>
                                      <p:to>
                                        <p:strVal val="visible"/>
                                      </p:to>
                                    </p:set>
                                  </p:childTnLst>
                                </p:cTn>
                              </p:par>
                              <p:par>
                                <p:cTn id="154" presetID="1" presetClass="entr" presetSubtype="0" fill="hold" nodeType="withEffect">
                                  <p:stCondLst>
                                    <p:cond delay="0"/>
                                  </p:stCondLst>
                                  <p:childTnLst>
                                    <p:set>
                                      <p:cBhvr>
                                        <p:cTn id="155" dur="1" fill="hold">
                                          <p:stCondLst>
                                            <p:cond delay="0"/>
                                          </p:stCondLst>
                                        </p:cTn>
                                        <p:tgtEl>
                                          <p:spTgt spid="218"/>
                                        </p:tgtEl>
                                        <p:attrNameLst>
                                          <p:attrName>style.visibility</p:attrName>
                                        </p:attrNameLst>
                                      </p:cBhvr>
                                      <p:to>
                                        <p:strVal val="visible"/>
                                      </p:to>
                                    </p:set>
                                  </p:childTnLst>
                                </p:cTn>
                              </p:par>
                              <p:par>
                                <p:cTn id="156" presetID="1" presetClass="entr" presetSubtype="0" fill="hold" nodeType="withEffect">
                                  <p:stCondLst>
                                    <p:cond delay="0"/>
                                  </p:stCondLst>
                                  <p:childTnLst>
                                    <p:set>
                                      <p:cBhvr>
                                        <p:cTn id="157" dur="1" fill="hold">
                                          <p:stCondLst>
                                            <p:cond delay="0"/>
                                          </p:stCondLst>
                                        </p:cTn>
                                        <p:tgtEl>
                                          <p:spTgt spid="219"/>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220"/>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221"/>
                                        </p:tgtEl>
                                        <p:attrNameLst>
                                          <p:attrName>style.visibility</p:attrName>
                                        </p:attrNameLst>
                                      </p:cBhvr>
                                      <p:to>
                                        <p:strVal val="visible"/>
                                      </p:to>
                                    </p:set>
                                  </p:childTnLst>
                                </p:cTn>
                              </p:par>
                              <p:par>
                                <p:cTn id="162" presetID="1" presetClass="entr" presetSubtype="0" fill="hold" nodeType="withEffect">
                                  <p:stCondLst>
                                    <p:cond delay="0"/>
                                  </p:stCondLst>
                                  <p:childTnLst>
                                    <p:set>
                                      <p:cBhvr>
                                        <p:cTn id="163" dur="1" fill="hold">
                                          <p:stCondLst>
                                            <p:cond delay="0"/>
                                          </p:stCondLst>
                                        </p:cTn>
                                        <p:tgtEl>
                                          <p:spTgt spid="222"/>
                                        </p:tgtEl>
                                        <p:attrNameLst>
                                          <p:attrName>style.visibility</p:attrName>
                                        </p:attrNameLst>
                                      </p:cBhvr>
                                      <p:to>
                                        <p:strVal val="visible"/>
                                      </p:to>
                                    </p:set>
                                  </p:childTnLst>
                                </p:cTn>
                              </p:par>
                              <p:par>
                                <p:cTn id="164" presetID="1" presetClass="entr" presetSubtype="0" fill="hold" nodeType="withEffect">
                                  <p:stCondLst>
                                    <p:cond delay="0"/>
                                  </p:stCondLst>
                                  <p:childTnLst>
                                    <p:set>
                                      <p:cBhvr>
                                        <p:cTn id="165" dur="1" fill="hold">
                                          <p:stCondLst>
                                            <p:cond delay="0"/>
                                          </p:stCondLst>
                                        </p:cTn>
                                        <p:tgtEl>
                                          <p:spTgt spid="223"/>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224"/>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225"/>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226"/>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227"/>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228"/>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29"/>
                                        </p:tgtEl>
                                        <p:attrNameLst>
                                          <p:attrName>style.visibility</p:attrName>
                                        </p:attrNameLst>
                                      </p:cBhvr>
                                      <p:to>
                                        <p:strVal val="visible"/>
                                      </p:to>
                                    </p:set>
                                  </p:childTnLst>
                                </p:cTn>
                              </p:par>
                              <p:par>
                                <p:cTn id="178" presetID="1" presetClass="entr" presetSubtype="0" fill="hold" nodeType="withEffect">
                                  <p:stCondLst>
                                    <p:cond delay="0"/>
                                  </p:stCondLst>
                                  <p:childTnLst>
                                    <p:set>
                                      <p:cBhvr>
                                        <p:cTn id="179" dur="1" fill="hold">
                                          <p:stCondLst>
                                            <p:cond delay="0"/>
                                          </p:stCondLst>
                                        </p:cTn>
                                        <p:tgtEl>
                                          <p:spTgt spid="230"/>
                                        </p:tgtEl>
                                        <p:attrNameLst>
                                          <p:attrName>style.visibility</p:attrName>
                                        </p:attrNameLst>
                                      </p:cBhvr>
                                      <p:to>
                                        <p:strVal val="visible"/>
                                      </p:to>
                                    </p:set>
                                  </p:childTnLst>
                                </p:cTn>
                              </p:par>
                              <p:par>
                                <p:cTn id="180" presetID="1" presetClass="entr" presetSubtype="0" fill="hold" nodeType="withEffect">
                                  <p:stCondLst>
                                    <p:cond delay="0"/>
                                  </p:stCondLst>
                                  <p:childTnLst>
                                    <p:set>
                                      <p:cBhvr>
                                        <p:cTn id="181" dur="1" fill="hold">
                                          <p:stCondLst>
                                            <p:cond delay="0"/>
                                          </p:stCondLst>
                                        </p:cTn>
                                        <p:tgtEl>
                                          <p:spTgt spid="231"/>
                                        </p:tgtEl>
                                        <p:attrNameLst>
                                          <p:attrName>style.visibility</p:attrName>
                                        </p:attrNameLst>
                                      </p:cBhvr>
                                      <p:to>
                                        <p:strVal val="visible"/>
                                      </p:to>
                                    </p:set>
                                  </p:childTnLst>
                                </p:cTn>
                              </p:par>
                              <p:par>
                                <p:cTn id="182" presetID="1" presetClass="entr" presetSubtype="0" fill="hold" nodeType="withEffect">
                                  <p:stCondLst>
                                    <p:cond delay="0"/>
                                  </p:stCondLst>
                                  <p:childTnLst>
                                    <p:set>
                                      <p:cBhvr>
                                        <p:cTn id="183" dur="1" fill="hold">
                                          <p:stCondLst>
                                            <p:cond delay="0"/>
                                          </p:stCondLst>
                                        </p:cTn>
                                        <p:tgtEl>
                                          <p:spTgt spid="232"/>
                                        </p:tgtEl>
                                        <p:attrNameLst>
                                          <p:attrName>style.visibility</p:attrName>
                                        </p:attrNameLst>
                                      </p:cBhvr>
                                      <p:to>
                                        <p:strVal val="visible"/>
                                      </p:to>
                                    </p:set>
                                  </p:childTnLst>
                                </p:cTn>
                              </p:par>
                              <p:par>
                                <p:cTn id="184" presetID="1" presetClass="entr" presetSubtype="0" fill="hold" nodeType="withEffect">
                                  <p:stCondLst>
                                    <p:cond delay="0"/>
                                  </p:stCondLst>
                                  <p:childTnLst>
                                    <p:set>
                                      <p:cBhvr>
                                        <p:cTn id="185" dur="1" fill="hold">
                                          <p:stCondLst>
                                            <p:cond delay="0"/>
                                          </p:stCondLst>
                                        </p:cTn>
                                        <p:tgtEl>
                                          <p:spTgt spid="233"/>
                                        </p:tgtEl>
                                        <p:attrNameLst>
                                          <p:attrName>style.visibility</p:attrName>
                                        </p:attrNameLst>
                                      </p:cBhvr>
                                      <p:to>
                                        <p:strVal val="visible"/>
                                      </p:to>
                                    </p:set>
                                  </p:childTnLst>
                                </p:cTn>
                              </p:par>
                              <p:par>
                                <p:cTn id="186" presetID="1" presetClass="entr" presetSubtype="0" fill="hold" nodeType="withEffect">
                                  <p:stCondLst>
                                    <p:cond delay="0"/>
                                  </p:stCondLst>
                                  <p:childTnLst>
                                    <p:set>
                                      <p:cBhvr>
                                        <p:cTn id="187" dur="1" fill="hold">
                                          <p:stCondLst>
                                            <p:cond delay="0"/>
                                          </p:stCondLst>
                                        </p:cTn>
                                        <p:tgtEl>
                                          <p:spTgt spid="234"/>
                                        </p:tgtEl>
                                        <p:attrNameLst>
                                          <p:attrName>style.visibility</p:attrName>
                                        </p:attrNameLst>
                                      </p:cBhvr>
                                      <p:to>
                                        <p:strVal val="visible"/>
                                      </p:to>
                                    </p:set>
                                  </p:childTnLst>
                                </p:cTn>
                              </p:par>
                              <p:par>
                                <p:cTn id="188" presetID="1" presetClass="entr" presetSubtype="0" fill="hold" nodeType="withEffect">
                                  <p:stCondLst>
                                    <p:cond delay="0"/>
                                  </p:stCondLst>
                                  <p:childTnLst>
                                    <p:set>
                                      <p:cBhvr>
                                        <p:cTn id="189" dur="1" fill="hold">
                                          <p:stCondLst>
                                            <p:cond delay="0"/>
                                          </p:stCondLst>
                                        </p:cTn>
                                        <p:tgtEl>
                                          <p:spTgt spid="235"/>
                                        </p:tgtEl>
                                        <p:attrNameLst>
                                          <p:attrName>style.visibility</p:attrName>
                                        </p:attrNameLst>
                                      </p:cBhvr>
                                      <p:to>
                                        <p:strVal val="visible"/>
                                      </p:to>
                                    </p:set>
                                  </p:childTnLst>
                                </p:cTn>
                              </p:par>
                              <p:par>
                                <p:cTn id="190" presetID="1" presetClass="entr" presetSubtype="0" fill="hold" nodeType="withEffect">
                                  <p:stCondLst>
                                    <p:cond delay="0"/>
                                  </p:stCondLst>
                                  <p:childTnLst>
                                    <p:set>
                                      <p:cBhvr>
                                        <p:cTn id="191" dur="1" fill="hold">
                                          <p:stCondLst>
                                            <p:cond delay="0"/>
                                          </p:stCondLst>
                                        </p:cTn>
                                        <p:tgtEl>
                                          <p:spTgt spid="236"/>
                                        </p:tgtEl>
                                        <p:attrNameLst>
                                          <p:attrName>style.visibility</p:attrName>
                                        </p:attrNameLst>
                                      </p:cBhvr>
                                      <p:to>
                                        <p:strVal val="visible"/>
                                      </p:to>
                                    </p:set>
                                  </p:childTnLst>
                                </p:cTn>
                              </p:par>
                              <p:par>
                                <p:cTn id="192" presetID="1" presetClass="entr" presetSubtype="0" fill="hold" nodeType="withEffect">
                                  <p:stCondLst>
                                    <p:cond delay="0"/>
                                  </p:stCondLst>
                                  <p:childTnLst>
                                    <p:set>
                                      <p:cBhvr>
                                        <p:cTn id="193" dur="1" fill="hold">
                                          <p:stCondLst>
                                            <p:cond delay="0"/>
                                          </p:stCondLst>
                                        </p:cTn>
                                        <p:tgtEl>
                                          <p:spTgt spid="237"/>
                                        </p:tgtEl>
                                        <p:attrNameLst>
                                          <p:attrName>style.visibility</p:attrName>
                                        </p:attrNameLst>
                                      </p:cBhvr>
                                      <p:to>
                                        <p:strVal val="visible"/>
                                      </p:to>
                                    </p:set>
                                  </p:childTnLst>
                                </p:cTn>
                              </p:par>
                              <p:par>
                                <p:cTn id="194" presetID="1" presetClass="entr" presetSubtype="0" fill="hold" nodeType="withEffect">
                                  <p:stCondLst>
                                    <p:cond delay="0"/>
                                  </p:stCondLst>
                                  <p:childTnLst>
                                    <p:set>
                                      <p:cBhvr>
                                        <p:cTn id="195" dur="1" fill="hold">
                                          <p:stCondLst>
                                            <p:cond delay="0"/>
                                          </p:stCondLst>
                                        </p:cTn>
                                        <p:tgtEl>
                                          <p:spTgt spid="238"/>
                                        </p:tgtEl>
                                        <p:attrNameLst>
                                          <p:attrName>style.visibility</p:attrName>
                                        </p:attrNameLst>
                                      </p:cBhvr>
                                      <p:to>
                                        <p:strVal val="visible"/>
                                      </p:to>
                                    </p:set>
                                  </p:childTnLst>
                                </p:cTn>
                              </p:par>
                              <p:par>
                                <p:cTn id="196" presetID="1" presetClass="entr" presetSubtype="0" fill="hold" nodeType="withEffect">
                                  <p:stCondLst>
                                    <p:cond delay="0"/>
                                  </p:stCondLst>
                                  <p:childTnLst>
                                    <p:set>
                                      <p:cBhvr>
                                        <p:cTn id="197" dur="1" fill="hold">
                                          <p:stCondLst>
                                            <p:cond delay="0"/>
                                          </p:stCondLst>
                                        </p:cTn>
                                        <p:tgtEl>
                                          <p:spTgt spid="239"/>
                                        </p:tgtEl>
                                        <p:attrNameLst>
                                          <p:attrName>style.visibility</p:attrName>
                                        </p:attrNameLst>
                                      </p:cBhvr>
                                      <p:to>
                                        <p:strVal val="visible"/>
                                      </p:to>
                                    </p:set>
                                  </p:childTnLst>
                                </p:cTn>
                              </p:par>
                              <p:par>
                                <p:cTn id="198" presetID="1" presetClass="entr" presetSubtype="0" fill="hold" nodeType="withEffect">
                                  <p:stCondLst>
                                    <p:cond delay="0"/>
                                  </p:stCondLst>
                                  <p:childTnLst>
                                    <p:set>
                                      <p:cBhvr>
                                        <p:cTn id="199" dur="1" fill="hold">
                                          <p:stCondLst>
                                            <p:cond delay="0"/>
                                          </p:stCondLst>
                                        </p:cTn>
                                        <p:tgtEl>
                                          <p:spTgt spid="240"/>
                                        </p:tgtEl>
                                        <p:attrNameLst>
                                          <p:attrName>style.visibility</p:attrName>
                                        </p:attrNameLst>
                                      </p:cBhvr>
                                      <p:to>
                                        <p:strVal val="visible"/>
                                      </p:to>
                                    </p:set>
                                  </p:childTnLst>
                                </p:cTn>
                              </p:par>
                              <p:par>
                                <p:cTn id="200" presetID="1" presetClass="entr" presetSubtype="0" fill="hold" nodeType="withEffect">
                                  <p:stCondLst>
                                    <p:cond delay="0"/>
                                  </p:stCondLst>
                                  <p:childTnLst>
                                    <p:set>
                                      <p:cBhvr>
                                        <p:cTn id="201" dur="1" fill="hold">
                                          <p:stCondLst>
                                            <p:cond delay="0"/>
                                          </p:stCondLst>
                                        </p:cTn>
                                        <p:tgtEl>
                                          <p:spTgt spid="241"/>
                                        </p:tgtEl>
                                        <p:attrNameLst>
                                          <p:attrName>style.visibility</p:attrName>
                                        </p:attrNameLst>
                                      </p:cBhvr>
                                      <p:to>
                                        <p:strVal val="visible"/>
                                      </p:to>
                                    </p:set>
                                  </p:childTnLst>
                                </p:cTn>
                              </p:par>
                              <p:par>
                                <p:cTn id="202" presetID="1" presetClass="entr" presetSubtype="0" fill="hold" nodeType="withEffect">
                                  <p:stCondLst>
                                    <p:cond delay="0"/>
                                  </p:stCondLst>
                                  <p:childTnLst>
                                    <p:set>
                                      <p:cBhvr>
                                        <p:cTn id="203" dur="1" fill="hold">
                                          <p:stCondLst>
                                            <p:cond delay="0"/>
                                          </p:stCondLst>
                                        </p:cTn>
                                        <p:tgtEl>
                                          <p:spTgt spid="242"/>
                                        </p:tgtEl>
                                        <p:attrNameLst>
                                          <p:attrName>style.visibility</p:attrName>
                                        </p:attrNameLst>
                                      </p:cBhvr>
                                      <p:to>
                                        <p:strVal val="visible"/>
                                      </p:to>
                                    </p:set>
                                  </p:childTnLst>
                                </p:cTn>
                              </p:par>
                              <p:par>
                                <p:cTn id="204" presetID="1" presetClass="entr" presetSubtype="0" fill="hold" nodeType="withEffect">
                                  <p:stCondLst>
                                    <p:cond delay="0"/>
                                  </p:stCondLst>
                                  <p:childTnLst>
                                    <p:set>
                                      <p:cBhvr>
                                        <p:cTn id="205" dur="1" fill="hold">
                                          <p:stCondLst>
                                            <p:cond delay="0"/>
                                          </p:stCondLst>
                                        </p:cTn>
                                        <p:tgtEl>
                                          <p:spTgt spid="243"/>
                                        </p:tgtEl>
                                        <p:attrNameLst>
                                          <p:attrName>style.visibility</p:attrName>
                                        </p:attrNameLst>
                                      </p:cBhvr>
                                      <p:to>
                                        <p:strVal val="visible"/>
                                      </p:to>
                                    </p:set>
                                  </p:childTnLst>
                                </p:cTn>
                              </p:par>
                              <p:par>
                                <p:cTn id="206" presetID="1" presetClass="entr" presetSubtype="0" fill="hold" nodeType="withEffect">
                                  <p:stCondLst>
                                    <p:cond delay="0"/>
                                  </p:stCondLst>
                                  <p:childTnLst>
                                    <p:set>
                                      <p:cBhvr>
                                        <p:cTn id="207" dur="1" fill="hold">
                                          <p:stCondLst>
                                            <p:cond delay="0"/>
                                          </p:stCondLst>
                                        </p:cTn>
                                        <p:tgtEl>
                                          <p:spTgt spid="244"/>
                                        </p:tgtEl>
                                        <p:attrNameLst>
                                          <p:attrName>style.visibility</p:attrName>
                                        </p:attrNameLst>
                                      </p:cBhvr>
                                      <p:to>
                                        <p:strVal val="visible"/>
                                      </p:to>
                                    </p:set>
                                  </p:childTnLst>
                                </p:cTn>
                              </p:par>
                              <p:par>
                                <p:cTn id="208" presetID="31" presetClass="entr" presetSubtype="0" fill="hold" grpId="0" nodeType="withEffect">
                                  <p:stCondLst>
                                    <p:cond delay="0"/>
                                  </p:stCondLst>
                                  <p:childTnLst>
                                    <p:set>
                                      <p:cBhvr>
                                        <p:cTn id="209" dur="1" fill="hold">
                                          <p:stCondLst>
                                            <p:cond delay="0"/>
                                          </p:stCondLst>
                                        </p:cTn>
                                        <p:tgtEl>
                                          <p:spTgt spid="245"/>
                                        </p:tgtEl>
                                        <p:attrNameLst>
                                          <p:attrName>style.visibility</p:attrName>
                                        </p:attrNameLst>
                                      </p:cBhvr>
                                      <p:to>
                                        <p:strVal val="visible"/>
                                      </p:to>
                                    </p:set>
                                    <p:anim calcmode="lin" valueType="num">
                                      <p:cBhvr>
                                        <p:cTn id="210" dur="1000" fill="hold"/>
                                        <p:tgtEl>
                                          <p:spTgt spid="245"/>
                                        </p:tgtEl>
                                        <p:attrNameLst>
                                          <p:attrName>ppt_w</p:attrName>
                                        </p:attrNameLst>
                                      </p:cBhvr>
                                      <p:tavLst>
                                        <p:tav tm="0">
                                          <p:val>
                                            <p:fltVal val="0"/>
                                          </p:val>
                                        </p:tav>
                                        <p:tav tm="100000">
                                          <p:val>
                                            <p:strVal val="#ppt_w"/>
                                          </p:val>
                                        </p:tav>
                                      </p:tavLst>
                                    </p:anim>
                                    <p:anim calcmode="lin" valueType="num">
                                      <p:cBhvr>
                                        <p:cTn id="211" dur="1000" fill="hold"/>
                                        <p:tgtEl>
                                          <p:spTgt spid="245"/>
                                        </p:tgtEl>
                                        <p:attrNameLst>
                                          <p:attrName>ppt_h</p:attrName>
                                        </p:attrNameLst>
                                      </p:cBhvr>
                                      <p:tavLst>
                                        <p:tav tm="0">
                                          <p:val>
                                            <p:fltVal val="0"/>
                                          </p:val>
                                        </p:tav>
                                        <p:tav tm="100000">
                                          <p:val>
                                            <p:strVal val="#ppt_h"/>
                                          </p:val>
                                        </p:tav>
                                      </p:tavLst>
                                    </p:anim>
                                    <p:anim calcmode="lin" valueType="num">
                                      <p:cBhvr>
                                        <p:cTn id="212" dur="1000" fill="hold"/>
                                        <p:tgtEl>
                                          <p:spTgt spid="245"/>
                                        </p:tgtEl>
                                        <p:attrNameLst>
                                          <p:attrName>style.rotation</p:attrName>
                                        </p:attrNameLst>
                                      </p:cBhvr>
                                      <p:tavLst>
                                        <p:tav tm="0">
                                          <p:val>
                                            <p:fltVal val="90"/>
                                          </p:val>
                                        </p:tav>
                                        <p:tav tm="100000">
                                          <p:val>
                                            <p:fltVal val="0"/>
                                          </p:val>
                                        </p:tav>
                                      </p:tavLst>
                                    </p:anim>
                                    <p:animEffect transition="in" filter="fade">
                                      <p:cBhvr>
                                        <p:cTn id="213" dur="1000"/>
                                        <p:tgtEl>
                                          <p:spTgt spid="245"/>
                                        </p:tgtEl>
                                      </p:cBhvr>
                                    </p:animEffect>
                                  </p:childTnLst>
                                </p:cTn>
                              </p:par>
                              <p:par>
                                <p:cTn id="214" presetID="31" presetClass="entr" presetSubtype="0" fill="hold" grpId="0" nodeType="withEffect">
                                  <p:stCondLst>
                                    <p:cond delay="0"/>
                                  </p:stCondLst>
                                  <p:childTnLst>
                                    <p:set>
                                      <p:cBhvr>
                                        <p:cTn id="215" dur="1" fill="hold">
                                          <p:stCondLst>
                                            <p:cond delay="0"/>
                                          </p:stCondLst>
                                        </p:cTn>
                                        <p:tgtEl>
                                          <p:spTgt spid="246"/>
                                        </p:tgtEl>
                                        <p:attrNameLst>
                                          <p:attrName>style.visibility</p:attrName>
                                        </p:attrNameLst>
                                      </p:cBhvr>
                                      <p:to>
                                        <p:strVal val="visible"/>
                                      </p:to>
                                    </p:set>
                                    <p:anim calcmode="lin" valueType="num">
                                      <p:cBhvr>
                                        <p:cTn id="216" dur="1000" fill="hold"/>
                                        <p:tgtEl>
                                          <p:spTgt spid="246"/>
                                        </p:tgtEl>
                                        <p:attrNameLst>
                                          <p:attrName>ppt_w</p:attrName>
                                        </p:attrNameLst>
                                      </p:cBhvr>
                                      <p:tavLst>
                                        <p:tav tm="0">
                                          <p:val>
                                            <p:fltVal val="0"/>
                                          </p:val>
                                        </p:tav>
                                        <p:tav tm="100000">
                                          <p:val>
                                            <p:strVal val="#ppt_w"/>
                                          </p:val>
                                        </p:tav>
                                      </p:tavLst>
                                    </p:anim>
                                    <p:anim calcmode="lin" valueType="num">
                                      <p:cBhvr>
                                        <p:cTn id="217" dur="1000" fill="hold"/>
                                        <p:tgtEl>
                                          <p:spTgt spid="246"/>
                                        </p:tgtEl>
                                        <p:attrNameLst>
                                          <p:attrName>ppt_h</p:attrName>
                                        </p:attrNameLst>
                                      </p:cBhvr>
                                      <p:tavLst>
                                        <p:tav tm="0">
                                          <p:val>
                                            <p:fltVal val="0"/>
                                          </p:val>
                                        </p:tav>
                                        <p:tav tm="100000">
                                          <p:val>
                                            <p:strVal val="#ppt_h"/>
                                          </p:val>
                                        </p:tav>
                                      </p:tavLst>
                                    </p:anim>
                                    <p:anim calcmode="lin" valueType="num">
                                      <p:cBhvr>
                                        <p:cTn id="218" dur="1000" fill="hold"/>
                                        <p:tgtEl>
                                          <p:spTgt spid="246"/>
                                        </p:tgtEl>
                                        <p:attrNameLst>
                                          <p:attrName>style.rotation</p:attrName>
                                        </p:attrNameLst>
                                      </p:cBhvr>
                                      <p:tavLst>
                                        <p:tav tm="0">
                                          <p:val>
                                            <p:fltVal val="90"/>
                                          </p:val>
                                        </p:tav>
                                        <p:tav tm="100000">
                                          <p:val>
                                            <p:fltVal val="0"/>
                                          </p:val>
                                        </p:tav>
                                      </p:tavLst>
                                    </p:anim>
                                    <p:animEffect transition="in" filter="fade">
                                      <p:cBhvr>
                                        <p:cTn id="219" dur="1000"/>
                                        <p:tgtEl>
                                          <p:spTgt spid="246"/>
                                        </p:tgtEl>
                                      </p:cBhvr>
                                    </p:animEffect>
                                  </p:childTnLst>
                                </p:cTn>
                              </p:par>
                              <p:par>
                                <p:cTn id="220" presetID="1" presetClass="entr" presetSubtype="0" fill="hold" nodeType="withEffect">
                                  <p:stCondLst>
                                    <p:cond delay="0"/>
                                  </p:stCondLst>
                                  <p:childTnLst>
                                    <p:set>
                                      <p:cBhvr>
                                        <p:cTn id="221" dur="1" fill="hold">
                                          <p:stCondLst>
                                            <p:cond delay="0"/>
                                          </p:stCondLst>
                                        </p:cTn>
                                        <p:tgtEl>
                                          <p:spTgt spid="247"/>
                                        </p:tgtEl>
                                        <p:attrNameLst>
                                          <p:attrName>style.visibility</p:attrName>
                                        </p:attrNameLst>
                                      </p:cBhvr>
                                      <p:to>
                                        <p:strVal val="visible"/>
                                      </p:to>
                                    </p:set>
                                  </p:childTnLst>
                                </p:cTn>
                              </p:par>
                              <p:par>
                                <p:cTn id="222" presetID="1" presetClass="entr" presetSubtype="0" fill="hold" nodeType="withEffect">
                                  <p:stCondLst>
                                    <p:cond delay="0"/>
                                  </p:stCondLst>
                                  <p:childTnLst>
                                    <p:set>
                                      <p:cBhvr>
                                        <p:cTn id="223" dur="1" fill="hold">
                                          <p:stCondLst>
                                            <p:cond delay="0"/>
                                          </p:stCondLst>
                                        </p:cTn>
                                        <p:tgtEl>
                                          <p:spTgt spid="248"/>
                                        </p:tgtEl>
                                        <p:attrNameLst>
                                          <p:attrName>style.visibility</p:attrName>
                                        </p:attrNameLst>
                                      </p:cBhvr>
                                      <p:to>
                                        <p:strVal val="visible"/>
                                      </p:to>
                                    </p:set>
                                  </p:childTnLst>
                                </p:cTn>
                              </p:par>
                              <p:par>
                                <p:cTn id="224" presetID="1" presetClass="entr" presetSubtype="0" fill="hold" nodeType="withEffect">
                                  <p:stCondLst>
                                    <p:cond delay="0"/>
                                  </p:stCondLst>
                                  <p:childTnLst>
                                    <p:set>
                                      <p:cBhvr>
                                        <p:cTn id="225" dur="1" fill="hold">
                                          <p:stCondLst>
                                            <p:cond delay="0"/>
                                          </p:stCondLst>
                                        </p:cTn>
                                        <p:tgtEl>
                                          <p:spTgt spid="249"/>
                                        </p:tgtEl>
                                        <p:attrNameLst>
                                          <p:attrName>style.visibility</p:attrName>
                                        </p:attrNameLst>
                                      </p:cBhvr>
                                      <p:to>
                                        <p:strVal val="visible"/>
                                      </p:to>
                                    </p:set>
                                  </p:childTnLst>
                                </p:cTn>
                              </p:par>
                              <p:par>
                                <p:cTn id="226" presetID="1" presetClass="entr" presetSubtype="0" fill="hold" nodeType="withEffect">
                                  <p:stCondLst>
                                    <p:cond delay="0"/>
                                  </p:stCondLst>
                                  <p:childTnLst>
                                    <p:set>
                                      <p:cBhvr>
                                        <p:cTn id="227" dur="1" fill="hold">
                                          <p:stCondLst>
                                            <p:cond delay="0"/>
                                          </p:stCondLst>
                                        </p:cTn>
                                        <p:tgtEl>
                                          <p:spTgt spid="250"/>
                                        </p:tgtEl>
                                        <p:attrNameLst>
                                          <p:attrName>style.visibility</p:attrName>
                                        </p:attrNameLst>
                                      </p:cBhvr>
                                      <p:to>
                                        <p:strVal val="visible"/>
                                      </p:to>
                                    </p:set>
                                  </p:childTnLst>
                                </p:cTn>
                              </p:par>
                              <p:par>
                                <p:cTn id="228" presetID="1" presetClass="entr" presetSubtype="0" fill="hold" nodeType="withEffect">
                                  <p:stCondLst>
                                    <p:cond delay="0"/>
                                  </p:stCondLst>
                                  <p:childTnLst>
                                    <p:set>
                                      <p:cBhvr>
                                        <p:cTn id="229"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5" grpId="1"/>
      <p:bldP spid="96" grpId="0"/>
      <p:bldP spid="96" grpId="1"/>
      <p:bldP spid="104" grpId="0"/>
      <p:bldP spid="104" grpId="1"/>
      <p:bldP spid="105" grpId="0"/>
      <p:bldP spid="105" grpId="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224" grpId="0"/>
      <p:bldP spid="225" grpId="0"/>
      <p:bldP spid="226" grpId="0"/>
      <p:bldP spid="227" grpId="0"/>
      <p:bldP spid="228" grpId="0"/>
      <p:bldP spid="229" grpId="0"/>
      <p:bldP spid="245" grpId="0" animBg="1"/>
      <p:bldP spid="24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4" name="组合 33"/>
          <p:cNvGrpSpPr/>
          <p:nvPr/>
        </p:nvGrpSpPr>
        <p:grpSpPr>
          <a:xfrm>
            <a:off x="2460171" y="-93153"/>
            <a:ext cx="7271658" cy="1226202"/>
            <a:chOff x="2460171" y="-14999"/>
            <a:chExt cx="7271658" cy="1226202"/>
          </a:xfrm>
        </p:grpSpPr>
        <p:sp>
          <p:nvSpPr>
            <p:cNvPr id="35" name="TextBox 16"/>
            <p:cNvSpPr txBox="1"/>
            <p:nvPr/>
          </p:nvSpPr>
          <p:spPr>
            <a:xfrm>
              <a:off x="2460171" y="477698"/>
              <a:ext cx="7271658" cy="584775"/>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prstClr val="black"/>
                  </a:solidFill>
                  <a:latin typeface="华文细黑" panose="02010600040101010101" pitchFamily="2" charset="-122"/>
                  <a:ea typeface="华文细黑" panose="02010600040101010101" pitchFamily="2" charset="-122"/>
                </a:rPr>
                <a:t>运行</a:t>
              </a:r>
              <a:r>
                <a:rPr kumimoji="0" lang="zh-CN" altLang="en-US" sz="32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操作系统的 </a:t>
              </a:r>
              <a:r>
                <a:rPr kumimoji="0" lang="en-US" altLang="zh-CN" sz="32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SoC</a:t>
              </a:r>
              <a:endParaRPr kumimoji="0" lang="zh-CN" altLang="en-US" sz="32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grpSp>
          <p:nvGrpSpPr>
            <p:cNvPr id="36" name="组合 35"/>
            <p:cNvGrpSpPr/>
            <p:nvPr/>
          </p:nvGrpSpPr>
          <p:grpSpPr>
            <a:xfrm>
              <a:off x="5521377" y="1143746"/>
              <a:ext cx="1149246" cy="67457"/>
              <a:chOff x="1025981" y="851986"/>
              <a:chExt cx="1149246" cy="67457"/>
            </a:xfrm>
            <a:gradFill>
              <a:gsLst>
                <a:gs pos="0">
                  <a:srgbClr val="1371BF"/>
                </a:gs>
                <a:gs pos="100000">
                  <a:srgbClr val="6649A1"/>
                </a:gs>
              </a:gsLst>
              <a:lin ang="5400000" scaled="1"/>
            </a:gradFill>
          </p:grpSpPr>
          <p:sp>
            <p:nvSpPr>
              <p:cNvPr id="42" name="椭圆 41"/>
              <p:cNvSpPr/>
              <p:nvPr/>
            </p:nvSpPr>
            <p:spPr>
              <a:xfrm>
                <a:off x="1025981"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3" name="椭圆 42"/>
              <p:cNvSpPr/>
              <p:nvPr/>
            </p:nvSpPr>
            <p:spPr>
              <a:xfrm>
                <a:off x="1180522"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1335063"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1489604"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6" name="椭圆 45"/>
              <p:cNvSpPr/>
              <p:nvPr/>
            </p:nvSpPr>
            <p:spPr>
              <a:xfrm>
                <a:off x="1644145"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1798686"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1953227"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9" name="椭圆 48"/>
              <p:cNvSpPr/>
              <p:nvPr/>
            </p:nvSpPr>
            <p:spPr>
              <a:xfrm>
                <a:off x="2107770"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rot="5400000">
              <a:off x="5959094" y="-7244"/>
              <a:ext cx="273813" cy="258304"/>
              <a:chOff x="395086" y="404595"/>
              <a:chExt cx="331755" cy="312964"/>
            </a:xfrm>
            <a:gradFill>
              <a:gsLst>
                <a:gs pos="0">
                  <a:srgbClr val="1371BF"/>
                </a:gs>
                <a:gs pos="100000">
                  <a:srgbClr val="6649A1"/>
                </a:gs>
              </a:gsLst>
              <a:lin ang="5400000" scaled="1"/>
            </a:gradFill>
          </p:grpSpPr>
          <p:cxnSp>
            <p:nvCxnSpPr>
              <p:cNvPr id="38" name="直接连接符 37"/>
              <p:cNvCxnSpPr/>
              <p:nvPr/>
            </p:nvCxnSpPr>
            <p:spPr>
              <a:xfrm>
                <a:off x="395086" y="404595"/>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95086" y="508916"/>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95086" y="613237"/>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95086" y="717559"/>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grpSp>
      </p:grpSp>
      <p:sp>
        <p:nvSpPr>
          <p:cNvPr id="71" name="矩形 70">
            <a:extLst>
              <a:ext uri="{FF2B5EF4-FFF2-40B4-BE49-F238E27FC236}">
                <a16:creationId xmlns:a16="http://schemas.microsoft.com/office/drawing/2014/main" id="{062EC60C-3E22-4297-B3BA-156750110B1D}"/>
              </a:ext>
            </a:extLst>
          </p:cNvPr>
          <p:cNvSpPr/>
          <p:nvPr/>
        </p:nvSpPr>
        <p:spPr>
          <a:xfrm>
            <a:off x="7446105" y="4515354"/>
            <a:ext cx="2223471" cy="824539"/>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AXI INTERCONNECT</a:t>
            </a:r>
          </a:p>
        </p:txBody>
      </p:sp>
      <p:sp>
        <p:nvSpPr>
          <p:cNvPr id="72" name="矩形 71">
            <a:extLst>
              <a:ext uri="{FF2B5EF4-FFF2-40B4-BE49-F238E27FC236}">
                <a16:creationId xmlns:a16="http://schemas.microsoft.com/office/drawing/2014/main" id="{60125E55-7B64-4E21-9891-D0E9E5825495}"/>
              </a:ext>
            </a:extLst>
          </p:cNvPr>
          <p:cNvSpPr/>
          <p:nvPr/>
        </p:nvSpPr>
        <p:spPr>
          <a:xfrm>
            <a:off x="7854464" y="3425084"/>
            <a:ext cx="1383280" cy="748723"/>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Cache</a:t>
            </a:r>
            <a:endPar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sp>
        <p:nvSpPr>
          <p:cNvPr id="76" name="矩形 75">
            <a:extLst>
              <a:ext uri="{FF2B5EF4-FFF2-40B4-BE49-F238E27FC236}">
                <a16:creationId xmlns:a16="http://schemas.microsoft.com/office/drawing/2014/main" id="{A4067678-D197-44B4-9DA1-EFB2BB64F0A0}"/>
              </a:ext>
            </a:extLst>
          </p:cNvPr>
          <p:cNvSpPr/>
          <p:nvPr/>
        </p:nvSpPr>
        <p:spPr>
          <a:xfrm>
            <a:off x="8184659" y="5603634"/>
            <a:ext cx="732696" cy="689654"/>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prstClr val="black"/>
                </a:solidFill>
                <a:latin typeface="黑体" panose="02010609060101010101" pitchFamily="49" charset="-122"/>
                <a:ea typeface="黑体" panose="02010609060101010101" pitchFamily="49" charset="-122"/>
              </a:rPr>
              <a:t>DDR</a:t>
            </a:r>
            <a:endPar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sp>
        <p:nvSpPr>
          <p:cNvPr id="77" name="矩形 76">
            <a:extLst>
              <a:ext uri="{FF2B5EF4-FFF2-40B4-BE49-F238E27FC236}">
                <a16:creationId xmlns:a16="http://schemas.microsoft.com/office/drawing/2014/main" id="{0D1E266D-368B-4746-ABCA-EE9D8D28C0E3}"/>
              </a:ext>
            </a:extLst>
          </p:cNvPr>
          <p:cNvSpPr/>
          <p:nvPr/>
        </p:nvSpPr>
        <p:spPr>
          <a:xfrm>
            <a:off x="7002585" y="5603633"/>
            <a:ext cx="1033578" cy="689655"/>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prstClr val="black"/>
                </a:solidFill>
                <a:latin typeface="黑体" panose="02010609060101010101" pitchFamily="49" charset="-122"/>
                <a:ea typeface="黑体" panose="02010609060101010101" pitchFamily="49" charset="-122"/>
              </a:rPr>
              <a:t>FLASH</a:t>
            </a:r>
            <a:endPar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cxnSp>
        <p:nvCxnSpPr>
          <p:cNvPr id="78" name="直接箭头连接符 77">
            <a:extLst>
              <a:ext uri="{FF2B5EF4-FFF2-40B4-BE49-F238E27FC236}">
                <a16:creationId xmlns:a16="http://schemas.microsoft.com/office/drawing/2014/main" id="{984C862B-59B6-445F-86D7-1FED17B2A581}"/>
              </a:ext>
            </a:extLst>
          </p:cNvPr>
          <p:cNvCxnSpPr>
            <a:cxnSpLocks/>
          </p:cNvCxnSpPr>
          <p:nvPr/>
        </p:nvCxnSpPr>
        <p:spPr>
          <a:xfrm>
            <a:off x="7971688" y="2016356"/>
            <a:ext cx="0" cy="26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285F0DA5-B747-4BE8-8A27-F85ABBBCC98A}"/>
              </a:ext>
            </a:extLst>
          </p:cNvPr>
          <p:cNvCxnSpPr>
            <a:cxnSpLocks/>
          </p:cNvCxnSpPr>
          <p:nvPr/>
        </p:nvCxnSpPr>
        <p:spPr>
          <a:xfrm>
            <a:off x="9046303" y="2012447"/>
            <a:ext cx="0" cy="26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3BC519B9-5165-4A3B-B0F4-D0E231E82509}"/>
              </a:ext>
            </a:extLst>
          </p:cNvPr>
          <p:cNvCxnSpPr>
            <a:cxnSpLocks/>
          </p:cNvCxnSpPr>
          <p:nvPr/>
        </p:nvCxnSpPr>
        <p:spPr>
          <a:xfrm>
            <a:off x="8530488" y="3114414"/>
            <a:ext cx="0" cy="26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86D090C7-9E06-4E9D-9565-6079613B6BB4}"/>
              </a:ext>
            </a:extLst>
          </p:cNvPr>
          <p:cNvCxnSpPr>
            <a:cxnSpLocks/>
          </p:cNvCxnSpPr>
          <p:nvPr/>
        </p:nvCxnSpPr>
        <p:spPr>
          <a:xfrm>
            <a:off x="8530490" y="4200749"/>
            <a:ext cx="0" cy="26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CAC9D441-6BBC-42C5-A6CF-A852BC2D176D}"/>
              </a:ext>
            </a:extLst>
          </p:cNvPr>
          <p:cNvCxnSpPr>
            <a:cxnSpLocks/>
          </p:cNvCxnSpPr>
          <p:nvPr/>
        </p:nvCxnSpPr>
        <p:spPr>
          <a:xfrm>
            <a:off x="7580923" y="5306628"/>
            <a:ext cx="0" cy="26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183BC4F8-8646-4D34-A818-7CFE5FE229F3}"/>
              </a:ext>
            </a:extLst>
          </p:cNvPr>
          <p:cNvCxnSpPr>
            <a:cxnSpLocks/>
          </p:cNvCxnSpPr>
          <p:nvPr/>
        </p:nvCxnSpPr>
        <p:spPr>
          <a:xfrm>
            <a:off x="8550028" y="5314443"/>
            <a:ext cx="0" cy="26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1B4A947F-74A8-46B5-9615-7C9DA80328BE}"/>
              </a:ext>
            </a:extLst>
          </p:cNvPr>
          <p:cNvSpPr/>
          <p:nvPr/>
        </p:nvSpPr>
        <p:spPr>
          <a:xfrm>
            <a:off x="9025933" y="5591911"/>
            <a:ext cx="915207" cy="689653"/>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UART</a:t>
            </a:r>
            <a:endPar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cxnSp>
        <p:nvCxnSpPr>
          <p:cNvPr id="87" name="直接箭头连接符 86">
            <a:extLst>
              <a:ext uri="{FF2B5EF4-FFF2-40B4-BE49-F238E27FC236}">
                <a16:creationId xmlns:a16="http://schemas.microsoft.com/office/drawing/2014/main" id="{6AE6D4B8-DAA7-4452-9168-663C8C21F952}"/>
              </a:ext>
            </a:extLst>
          </p:cNvPr>
          <p:cNvCxnSpPr>
            <a:cxnSpLocks/>
          </p:cNvCxnSpPr>
          <p:nvPr/>
        </p:nvCxnSpPr>
        <p:spPr>
          <a:xfrm>
            <a:off x="9374550" y="5310535"/>
            <a:ext cx="0" cy="26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矩形 90">
            <a:extLst>
              <a:ext uri="{FF2B5EF4-FFF2-40B4-BE49-F238E27FC236}">
                <a16:creationId xmlns:a16="http://schemas.microsoft.com/office/drawing/2014/main" id="{0C460A7D-7005-4A5F-9802-EECBB0BF78C7}"/>
              </a:ext>
            </a:extLst>
          </p:cNvPr>
          <p:cNvSpPr/>
          <p:nvPr/>
        </p:nvSpPr>
        <p:spPr>
          <a:xfrm>
            <a:off x="7946290" y="1236735"/>
            <a:ext cx="1121604" cy="763622"/>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CPU</a:t>
            </a:r>
            <a:endPar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sp>
        <p:nvSpPr>
          <p:cNvPr id="50" name="圆角矩形 17">
            <a:extLst>
              <a:ext uri="{FF2B5EF4-FFF2-40B4-BE49-F238E27FC236}">
                <a16:creationId xmlns:a16="http://schemas.microsoft.com/office/drawing/2014/main" id="{0C84BD83-0C48-45F0-8772-C86B5688C9FE}"/>
              </a:ext>
            </a:extLst>
          </p:cNvPr>
          <p:cNvSpPr/>
          <p:nvPr/>
        </p:nvSpPr>
        <p:spPr>
          <a:xfrm>
            <a:off x="1205462" y="1287183"/>
            <a:ext cx="4035603" cy="657317"/>
          </a:xfrm>
          <a:prstGeom prst="roundRect">
            <a:avLst>
              <a:gd name="adj" fmla="val 50000"/>
            </a:avLst>
          </a:prstGeom>
          <a:gradFill>
            <a:gsLst>
              <a:gs pos="0">
                <a:srgbClr val="1371BF"/>
              </a:gs>
              <a:gs pos="60000">
                <a:srgbClr val="92D05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F2515123-2C3C-4788-B802-EC7257883829}"/>
              </a:ext>
            </a:extLst>
          </p:cNvPr>
          <p:cNvSpPr/>
          <p:nvPr/>
        </p:nvSpPr>
        <p:spPr>
          <a:xfrm>
            <a:off x="1336622" y="1314392"/>
            <a:ext cx="585968" cy="5915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gradFill>
                  <a:gsLst>
                    <a:gs pos="0">
                      <a:srgbClr val="1371BF"/>
                    </a:gs>
                    <a:gs pos="60000">
                      <a:srgbClr val="6649A1"/>
                    </a:gs>
                  </a:gsLst>
                  <a:lin ang="0" scaled="0"/>
                </a:gradFill>
              </a:rPr>
              <a:t>1</a:t>
            </a:r>
            <a:endParaRPr lang="zh-CN" altLang="en-US" sz="3600" dirty="0">
              <a:gradFill>
                <a:gsLst>
                  <a:gs pos="0">
                    <a:srgbClr val="1371BF"/>
                  </a:gs>
                  <a:gs pos="60000">
                    <a:srgbClr val="6649A1"/>
                  </a:gs>
                </a:gsLst>
                <a:lin ang="0" scaled="0"/>
              </a:gradFill>
            </a:endParaRPr>
          </a:p>
        </p:txBody>
      </p:sp>
      <p:sp>
        <p:nvSpPr>
          <p:cNvPr id="52" name="文本框 51">
            <a:extLst>
              <a:ext uri="{FF2B5EF4-FFF2-40B4-BE49-F238E27FC236}">
                <a16:creationId xmlns:a16="http://schemas.microsoft.com/office/drawing/2014/main" id="{11DE991D-88D6-40C1-94D0-155B8F8C0D39}"/>
              </a:ext>
            </a:extLst>
          </p:cNvPr>
          <p:cNvSpPr txBox="1"/>
          <p:nvPr/>
        </p:nvSpPr>
        <p:spPr>
          <a:xfrm>
            <a:off x="2102877" y="1350410"/>
            <a:ext cx="2541004" cy="523220"/>
          </a:xfrm>
          <a:prstGeom prst="rect">
            <a:avLst/>
          </a:prstGeom>
          <a:noFill/>
        </p:spPr>
        <p:txBody>
          <a:bodyPr wrap="square" rtlCol="0">
            <a:spAutoFit/>
          </a:bodyPr>
          <a:lstStyle/>
          <a:p>
            <a:pPr algn="dist"/>
            <a:r>
              <a:rPr lang="zh-CN" altLang="en-US" sz="2800" dirty="0">
                <a:solidFill>
                  <a:schemeClr val="bg1"/>
                </a:solidFill>
                <a:latin typeface="方正兰亭粗黑简体" panose="02000000000000000000" pitchFamily="2" charset="-122"/>
                <a:ea typeface="方正兰亭粗黑简体" panose="02000000000000000000" pitchFamily="2" charset="-122"/>
              </a:rPr>
              <a:t>处理核心</a:t>
            </a:r>
          </a:p>
        </p:txBody>
      </p:sp>
      <p:sp>
        <p:nvSpPr>
          <p:cNvPr id="53" name="圆角矩形 22">
            <a:extLst>
              <a:ext uri="{FF2B5EF4-FFF2-40B4-BE49-F238E27FC236}">
                <a16:creationId xmlns:a16="http://schemas.microsoft.com/office/drawing/2014/main" id="{23C3F44A-832F-4468-8140-99851EF506E6}"/>
              </a:ext>
            </a:extLst>
          </p:cNvPr>
          <p:cNvSpPr/>
          <p:nvPr/>
        </p:nvSpPr>
        <p:spPr>
          <a:xfrm>
            <a:off x="1205462" y="2343579"/>
            <a:ext cx="4035603" cy="657317"/>
          </a:xfrm>
          <a:prstGeom prst="roundRect">
            <a:avLst>
              <a:gd name="adj" fmla="val 50000"/>
            </a:avLst>
          </a:prstGeom>
          <a:gradFill>
            <a:gsLst>
              <a:gs pos="0">
                <a:srgbClr val="1371BF"/>
              </a:gs>
              <a:gs pos="60000">
                <a:srgbClr val="92D05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09CAACD9-F84A-4E77-834C-80C90758E37D}"/>
              </a:ext>
            </a:extLst>
          </p:cNvPr>
          <p:cNvSpPr/>
          <p:nvPr/>
        </p:nvSpPr>
        <p:spPr>
          <a:xfrm>
            <a:off x="1336622" y="2370788"/>
            <a:ext cx="585968" cy="5915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gradFill>
                  <a:gsLst>
                    <a:gs pos="0">
                      <a:srgbClr val="1371BF"/>
                    </a:gs>
                    <a:gs pos="60000">
                      <a:srgbClr val="6649A1"/>
                    </a:gs>
                  </a:gsLst>
                  <a:lin ang="0" scaled="0"/>
                </a:gradFill>
              </a:rPr>
              <a:t>2</a:t>
            </a:r>
            <a:endParaRPr lang="zh-CN" altLang="en-US" sz="3600" dirty="0">
              <a:gradFill>
                <a:gsLst>
                  <a:gs pos="0">
                    <a:srgbClr val="1371BF"/>
                  </a:gs>
                  <a:gs pos="60000">
                    <a:srgbClr val="6649A1"/>
                  </a:gs>
                </a:gsLst>
                <a:lin ang="0" scaled="0"/>
              </a:gradFill>
            </a:endParaRPr>
          </a:p>
        </p:txBody>
      </p:sp>
      <p:sp>
        <p:nvSpPr>
          <p:cNvPr id="55" name="文本框 54">
            <a:extLst>
              <a:ext uri="{FF2B5EF4-FFF2-40B4-BE49-F238E27FC236}">
                <a16:creationId xmlns:a16="http://schemas.microsoft.com/office/drawing/2014/main" id="{6062B256-DF19-4264-9B9C-873E3357FFD4}"/>
              </a:ext>
            </a:extLst>
          </p:cNvPr>
          <p:cNvSpPr txBox="1"/>
          <p:nvPr/>
        </p:nvSpPr>
        <p:spPr>
          <a:xfrm>
            <a:off x="2102877" y="2406806"/>
            <a:ext cx="2541004" cy="523220"/>
          </a:xfrm>
          <a:prstGeom prst="rect">
            <a:avLst/>
          </a:prstGeom>
          <a:noFill/>
        </p:spPr>
        <p:txBody>
          <a:bodyPr wrap="square" rtlCol="0">
            <a:spAutoFit/>
          </a:bodyPr>
          <a:lstStyle/>
          <a:p>
            <a:pPr algn="dist"/>
            <a:r>
              <a:rPr lang="zh-CN" altLang="en-US" sz="2800" dirty="0">
                <a:solidFill>
                  <a:schemeClr val="bg1"/>
                </a:solidFill>
                <a:latin typeface="方正兰亭粗黑简体" panose="02000000000000000000" pitchFamily="2" charset="-122"/>
                <a:ea typeface="方正兰亭粗黑简体" panose="02000000000000000000" pitchFamily="2" charset="-122"/>
              </a:rPr>
              <a:t>总线接口单元</a:t>
            </a:r>
          </a:p>
        </p:txBody>
      </p:sp>
      <p:sp>
        <p:nvSpPr>
          <p:cNvPr id="56" name="圆角矩形 27">
            <a:extLst>
              <a:ext uri="{FF2B5EF4-FFF2-40B4-BE49-F238E27FC236}">
                <a16:creationId xmlns:a16="http://schemas.microsoft.com/office/drawing/2014/main" id="{33D12C24-7197-4C2E-B9C5-0E14BBAF63C7}"/>
              </a:ext>
            </a:extLst>
          </p:cNvPr>
          <p:cNvSpPr/>
          <p:nvPr/>
        </p:nvSpPr>
        <p:spPr>
          <a:xfrm>
            <a:off x="1208479" y="3366280"/>
            <a:ext cx="4035603" cy="657317"/>
          </a:xfrm>
          <a:prstGeom prst="roundRect">
            <a:avLst>
              <a:gd name="adj" fmla="val 50000"/>
            </a:avLst>
          </a:prstGeom>
          <a:gradFill>
            <a:gsLst>
              <a:gs pos="0">
                <a:srgbClr val="1371BF"/>
              </a:gs>
              <a:gs pos="60000">
                <a:srgbClr val="92D05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0E7C29F0-CF4B-45E6-AC77-54DBEA1267AB}"/>
              </a:ext>
            </a:extLst>
          </p:cNvPr>
          <p:cNvSpPr/>
          <p:nvPr/>
        </p:nvSpPr>
        <p:spPr>
          <a:xfrm>
            <a:off x="1339639" y="3393489"/>
            <a:ext cx="585968" cy="5915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gradFill>
                  <a:gsLst>
                    <a:gs pos="0">
                      <a:srgbClr val="1371BF"/>
                    </a:gs>
                    <a:gs pos="60000">
                      <a:srgbClr val="6649A1"/>
                    </a:gs>
                  </a:gsLst>
                  <a:lin ang="0" scaled="0"/>
                </a:gradFill>
              </a:rPr>
              <a:t>3</a:t>
            </a:r>
            <a:endParaRPr lang="zh-CN" altLang="en-US" sz="3600" dirty="0">
              <a:gradFill>
                <a:gsLst>
                  <a:gs pos="0">
                    <a:srgbClr val="1371BF"/>
                  </a:gs>
                  <a:gs pos="60000">
                    <a:srgbClr val="6649A1"/>
                  </a:gs>
                </a:gsLst>
                <a:lin ang="0" scaled="0"/>
              </a:gradFill>
            </a:endParaRPr>
          </a:p>
        </p:txBody>
      </p:sp>
      <p:sp>
        <p:nvSpPr>
          <p:cNvPr id="58" name="文本框 57">
            <a:extLst>
              <a:ext uri="{FF2B5EF4-FFF2-40B4-BE49-F238E27FC236}">
                <a16:creationId xmlns:a16="http://schemas.microsoft.com/office/drawing/2014/main" id="{A6E65F93-E701-4312-8F5E-64FC2FB71E64}"/>
              </a:ext>
            </a:extLst>
          </p:cNvPr>
          <p:cNvSpPr txBox="1"/>
          <p:nvPr/>
        </p:nvSpPr>
        <p:spPr>
          <a:xfrm>
            <a:off x="2105894" y="3429507"/>
            <a:ext cx="2541004" cy="523220"/>
          </a:xfrm>
          <a:prstGeom prst="rect">
            <a:avLst/>
          </a:prstGeom>
          <a:noFill/>
        </p:spPr>
        <p:txBody>
          <a:bodyPr wrap="square" rtlCol="0">
            <a:spAutoFit/>
          </a:bodyPr>
          <a:lstStyle/>
          <a:p>
            <a:pPr algn="dist"/>
            <a:r>
              <a:rPr lang="en-US" altLang="zh-CN" sz="2800" dirty="0">
                <a:solidFill>
                  <a:schemeClr val="bg1"/>
                </a:solidFill>
                <a:latin typeface="方正兰亭粗黑简体" panose="02000000000000000000" pitchFamily="2" charset="-122"/>
                <a:ea typeface="方正兰亭粗黑简体" panose="02000000000000000000" pitchFamily="2" charset="-122"/>
              </a:rPr>
              <a:t>Cache</a:t>
            </a:r>
            <a:endParaRPr lang="zh-CN" altLang="en-US" sz="2800" dirty="0">
              <a:solidFill>
                <a:schemeClr val="bg1"/>
              </a:solidFill>
              <a:latin typeface="方正兰亭粗黑简体" panose="02000000000000000000" pitchFamily="2" charset="-122"/>
              <a:ea typeface="方正兰亭粗黑简体" panose="02000000000000000000" pitchFamily="2" charset="-122"/>
            </a:endParaRPr>
          </a:p>
        </p:txBody>
      </p:sp>
      <p:sp>
        <p:nvSpPr>
          <p:cNvPr id="59" name="圆角矩形 32">
            <a:extLst>
              <a:ext uri="{FF2B5EF4-FFF2-40B4-BE49-F238E27FC236}">
                <a16:creationId xmlns:a16="http://schemas.microsoft.com/office/drawing/2014/main" id="{B1611167-891E-4210-BACF-52121BE86988}"/>
              </a:ext>
            </a:extLst>
          </p:cNvPr>
          <p:cNvSpPr/>
          <p:nvPr/>
        </p:nvSpPr>
        <p:spPr>
          <a:xfrm>
            <a:off x="1208479" y="4516466"/>
            <a:ext cx="4035603" cy="657317"/>
          </a:xfrm>
          <a:prstGeom prst="roundRect">
            <a:avLst>
              <a:gd name="adj" fmla="val 50000"/>
            </a:avLst>
          </a:prstGeom>
          <a:gradFill>
            <a:gsLst>
              <a:gs pos="0">
                <a:srgbClr val="1371BF"/>
              </a:gs>
              <a:gs pos="60000">
                <a:srgbClr val="92D05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13E94C8F-F547-419C-A230-6AE113E011E5}"/>
              </a:ext>
            </a:extLst>
          </p:cNvPr>
          <p:cNvSpPr/>
          <p:nvPr/>
        </p:nvSpPr>
        <p:spPr>
          <a:xfrm>
            <a:off x="1339639" y="4543675"/>
            <a:ext cx="585968" cy="5915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gradFill>
                  <a:gsLst>
                    <a:gs pos="0">
                      <a:srgbClr val="1371BF"/>
                    </a:gs>
                    <a:gs pos="60000">
                      <a:srgbClr val="6649A1"/>
                    </a:gs>
                  </a:gsLst>
                  <a:lin ang="0" scaled="0"/>
                </a:gradFill>
              </a:rPr>
              <a:t>4</a:t>
            </a:r>
            <a:endParaRPr lang="zh-CN" altLang="en-US" sz="3600" dirty="0">
              <a:gradFill>
                <a:gsLst>
                  <a:gs pos="0">
                    <a:srgbClr val="1371BF"/>
                  </a:gs>
                  <a:gs pos="60000">
                    <a:srgbClr val="6649A1"/>
                  </a:gs>
                </a:gsLst>
                <a:lin ang="0" scaled="0"/>
              </a:gradFill>
            </a:endParaRPr>
          </a:p>
        </p:txBody>
      </p:sp>
      <p:sp>
        <p:nvSpPr>
          <p:cNvPr id="61" name="文本框 60">
            <a:extLst>
              <a:ext uri="{FF2B5EF4-FFF2-40B4-BE49-F238E27FC236}">
                <a16:creationId xmlns:a16="http://schemas.microsoft.com/office/drawing/2014/main" id="{D07A9005-6450-45FE-BD0A-38BF2429338A}"/>
              </a:ext>
            </a:extLst>
          </p:cNvPr>
          <p:cNvSpPr txBox="1"/>
          <p:nvPr/>
        </p:nvSpPr>
        <p:spPr>
          <a:xfrm>
            <a:off x="2105894" y="4579693"/>
            <a:ext cx="2541004" cy="523220"/>
          </a:xfrm>
          <a:prstGeom prst="rect">
            <a:avLst/>
          </a:prstGeom>
          <a:noFill/>
        </p:spPr>
        <p:txBody>
          <a:bodyPr wrap="square" rtlCol="0">
            <a:spAutoFit/>
          </a:bodyPr>
          <a:lstStyle/>
          <a:p>
            <a:pPr algn="dist"/>
            <a:r>
              <a:rPr lang="zh-CN" altLang="en-US" sz="2800" dirty="0">
                <a:solidFill>
                  <a:schemeClr val="bg1"/>
                </a:solidFill>
                <a:latin typeface="方正兰亭粗黑简体" panose="02000000000000000000" pitchFamily="2" charset="-122"/>
                <a:ea typeface="方正兰亭粗黑简体" panose="02000000000000000000" pitchFamily="2" charset="-122"/>
              </a:rPr>
              <a:t>总线</a:t>
            </a:r>
          </a:p>
        </p:txBody>
      </p:sp>
      <p:sp>
        <p:nvSpPr>
          <p:cNvPr id="62" name="矩形 61">
            <a:extLst>
              <a:ext uri="{FF2B5EF4-FFF2-40B4-BE49-F238E27FC236}">
                <a16:creationId xmlns:a16="http://schemas.microsoft.com/office/drawing/2014/main" id="{F49ABF16-9896-4E4B-90B6-6452A23FCDEA}"/>
              </a:ext>
            </a:extLst>
          </p:cNvPr>
          <p:cNvSpPr/>
          <p:nvPr/>
        </p:nvSpPr>
        <p:spPr>
          <a:xfrm>
            <a:off x="6944897" y="2330524"/>
            <a:ext cx="2996268" cy="748723"/>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SRAM  -&gt; SRAM_LIKE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prstClr val="black"/>
                </a:solidFill>
                <a:latin typeface="黑体" panose="02010609060101010101" pitchFamily="49" charset="-122"/>
                <a:ea typeface="黑体" panose="02010609060101010101" pitchFamily="49" charset="-122"/>
              </a:rPr>
              <a:t>-&gt; AXI</a:t>
            </a:r>
            <a:endPar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sp>
        <p:nvSpPr>
          <p:cNvPr id="63" name="圆角矩形 32">
            <a:extLst>
              <a:ext uri="{FF2B5EF4-FFF2-40B4-BE49-F238E27FC236}">
                <a16:creationId xmlns:a16="http://schemas.microsoft.com/office/drawing/2014/main" id="{D210E2AD-BBA5-426D-8767-5D120677CD9F}"/>
              </a:ext>
            </a:extLst>
          </p:cNvPr>
          <p:cNvSpPr/>
          <p:nvPr/>
        </p:nvSpPr>
        <p:spPr>
          <a:xfrm>
            <a:off x="1251465" y="5497301"/>
            <a:ext cx="4035603" cy="657317"/>
          </a:xfrm>
          <a:prstGeom prst="roundRect">
            <a:avLst>
              <a:gd name="adj" fmla="val 50000"/>
            </a:avLst>
          </a:prstGeom>
          <a:gradFill>
            <a:gsLst>
              <a:gs pos="0">
                <a:srgbClr val="1371BF"/>
              </a:gs>
              <a:gs pos="60000">
                <a:srgbClr val="92D05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3F76014F-68B6-4F5F-88AE-5FE948BD2A9E}"/>
              </a:ext>
            </a:extLst>
          </p:cNvPr>
          <p:cNvSpPr/>
          <p:nvPr/>
        </p:nvSpPr>
        <p:spPr>
          <a:xfrm>
            <a:off x="1382625" y="5524510"/>
            <a:ext cx="585968" cy="5915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gradFill>
                  <a:gsLst>
                    <a:gs pos="0">
                      <a:srgbClr val="1371BF"/>
                    </a:gs>
                    <a:gs pos="60000">
                      <a:srgbClr val="6649A1"/>
                    </a:gs>
                  </a:gsLst>
                  <a:lin ang="0" scaled="0"/>
                </a:gradFill>
              </a:rPr>
              <a:t>5</a:t>
            </a:r>
            <a:endParaRPr lang="zh-CN" altLang="en-US" sz="3600" dirty="0">
              <a:gradFill>
                <a:gsLst>
                  <a:gs pos="0">
                    <a:srgbClr val="1371BF"/>
                  </a:gs>
                  <a:gs pos="60000">
                    <a:srgbClr val="6649A1"/>
                  </a:gs>
                </a:gsLst>
                <a:lin ang="0" scaled="0"/>
              </a:gradFill>
            </a:endParaRPr>
          </a:p>
        </p:txBody>
      </p:sp>
      <p:sp>
        <p:nvSpPr>
          <p:cNvPr id="65" name="文本框 64">
            <a:extLst>
              <a:ext uri="{FF2B5EF4-FFF2-40B4-BE49-F238E27FC236}">
                <a16:creationId xmlns:a16="http://schemas.microsoft.com/office/drawing/2014/main" id="{013A9FD7-3184-4526-9FAF-435CCBCF30EC}"/>
              </a:ext>
            </a:extLst>
          </p:cNvPr>
          <p:cNvSpPr txBox="1"/>
          <p:nvPr/>
        </p:nvSpPr>
        <p:spPr>
          <a:xfrm>
            <a:off x="2148880" y="5560528"/>
            <a:ext cx="2541004" cy="523220"/>
          </a:xfrm>
          <a:prstGeom prst="rect">
            <a:avLst/>
          </a:prstGeom>
          <a:noFill/>
        </p:spPr>
        <p:txBody>
          <a:bodyPr wrap="square" rtlCol="0">
            <a:spAutoFit/>
          </a:bodyPr>
          <a:lstStyle/>
          <a:p>
            <a:pPr algn="dist"/>
            <a:r>
              <a:rPr lang="zh-CN" altLang="en-US" sz="2800" dirty="0">
                <a:solidFill>
                  <a:schemeClr val="bg1"/>
                </a:solidFill>
                <a:latin typeface="方正兰亭粗黑简体" panose="02000000000000000000" pitchFamily="2" charset="-122"/>
                <a:ea typeface="方正兰亭粗黑简体" panose="02000000000000000000" pitchFamily="2" charset="-122"/>
              </a:rPr>
              <a:t>外部设备</a:t>
            </a:r>
          </a:p>
        </p:txBody>
      </p:sp>
      <p:sp>
        <p:nvSpPr>
          <p:cNvPr id="3" name="灯片编号占位符 2">
            <a:extLst>
              <a:ext uri="{FF2B5EF4-FFF2-40B4-BE49-F238E27FC236}">
                <a16:creationId xmlns:a16="http://schemas.microsoft.com/office/drawing/2014/main" id="{32217250-7E11-4FD0-9D1B-E5BB9764DB2C}"/>
              </a:ext>
            </a:extLst>
          </p:cNvPr>
          <p:cNvSpPr>
            <a:spLocks noGrp="1"/>
          </p:cNvSpPr>
          <p:nvPr>
            <p:ph type="sldNum" sz="quarter" idx="12"/>
          </p:nvPr>
        </p:nvSpPr>
        <p:spPr/>
        <p:txBody>
          <a:bodyPr/>
          <a:lstStyle/>
          <a:p>
            <a:fld id="{2C90F7C8-8E08-485A-BC22-B2FB1F2F2576}" type="slidenum">
              <a:rPr lang="zh-CN" altLang="en-US" sz="2000"/>
              <a:pPr/>
              <a:t>8</a:t>
            </a:fld>
            <a:endParaRPr lang="zh-CN" altLang="en-US" sz="2000" dirty="0"/>
          </a:p>
        </p:txBody>
      </p:sp>
      <p:sp>
        <p:nvSpPr>
          <p:cNvPr id="66" name="矩形 65">
            <a:extLst>
              <a:ext uri="{FF2B5EF4-FFF2-40B4-BE49-F238E27FC236}">
                <a16:creationId xmlns:a16="http://schemas.microsoft.com/office/drawing/2014/main" id="{E4A4541D-418B-42F9-B505-C4AEEA3836DC}"/>
              </a:ext>
            </a:extLst>
          </p:cNvPr>
          <p:cNvSpPr/>
          <p:nvPr/>
        </p:nvSpPr>
        <p:spPr>
          <a:xfrm>
            <a:off x="6399235" y="3194977"/>
            <a:ext cx="2832357" cy="1652055"/>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 512K</a:t>
            </a:r>
            <a:r>
              <a:rPr kumimoji="0" lang="zh-CN" altLang="en-US"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大小</a:t>
            </a:r>
            <a:endParaRPr kumimoji="0" lang="en-US"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 </a:t>
            </a:r>
            <a:r>
              <a:rPr kumimoji="0" lang="zh-CN"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四路组相连</a:t>
            </a:r>
            <a:r>
              <a:rPr kumimoji="0" lang="en-US"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Cache</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a:t>
            </a:r>
            <a:r>
              <a:rPr kumimoji="0" lang="zh-CN"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采用</a:t>
            </a:r>
            <a:r>
              <a:rPr kumimoji="0" lang="en-US"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Xilinx IP</a:t>
            </a:r>
            <a:r>
              <a:rPr kumimoji="0" lang="zh-CN"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核</a:t>
            </a:r>
            <a:endParaRPr kumimoji="0" lang="en-US"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2000" dirty="0">
                <a:solidFill>
                  <a:prstClr val="black">
                    <a:lumMod val="95000"/>
                    <a:lumOff val="5000"/>
                  </a:prstClr>
                </a:solidFill>
                <a:latin typeface="华文细黑" panose="02010600040101010101" pitchFamily="2" charset="-122"/>
                <a:ea typeface="华文细黑" panose="02010600040101010101" pitchFamily="2" charset="-122"/>
              </a:rPr>
              <a:t>    </a:t>
            </a:r>
            <a:r>
              <a:rPr kumimoji="0" lang="en-US"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System Cache</a:t>
            </a:r>
            <a:endParaRPr kumimoji="0" lang="zh-CN" altLang="en-US"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endParaRPr>
          </a:p>
        </p:txBody>
      </p:sp>
      <p:sp>
        <p:nvSpPr>
          <p:cNvPr id="67" name="矩形 66">
            <a:extLst>
              <a:ext uri="{FF2B5EF4-FFF2-40B4-BE49-F238E27FC236}">
                <a16:creationId xmlns:a16="http://schemas.microsoft.com/office/drawing/2014/main" id="{A8B3F962-771E-438D-B3C9-281D34E8EDEE}"/>
              </a:ext>
            </a:extLst>
          </p:cNvPr>
          <p:cNvSpPr/>
          <p:nvPr/>
        </p:nvSpPr>
        <p:spPr>
          <a:xfrm>
            <a:off x="6399236" y="2554107"/>
            <a:ext cx="2171972"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Cache</a:t>
            </a:r>
            <a:endParaRPr kumimoji="0" lang="zh-CN" altLang="en-US" sz="3200" b="1"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endParaRPr>
          </a:p>
        </p:txBody>
      </p:sp>
      <p:sp>
        <p:nvSpPr>
          <p:cNvPr id="68" name="矩形 67">
            <a:extLst>
              <a:ext uri="{FF2B5EF4-FFF2-40B4-BE49-F238E27FC236}">
                <a16:creationId xmlns:a16="http://schemas.microsoft.com/office/drawing/2014/main" id="{5DD25CEE-18B7-48CC-831E-0DDCBAA84A18}"/>
              </a:ext>
            </a:extLst>
          </p:cNvPr>
          <p:cNvSpPr/>
          <p:nvPr/>
        </p:nvSpPr>
        <p:spPr>
          <a:xfrm>
            <a:off x="6394829" y="4396592"/>
            <a:ext cx="3153718" cy="2052165"/>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 AXI4</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 </a:t>
            </a:r>
            <a:r>
              <a:rPr kumimoji="0" lang="zh-CN" altLang="en-US"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多个主设备</a:t>
            </a:r>
            <a:endParaRPr kumimoji="0" lang="en-US"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2000" dirty="0">
                <a:solidFill>
                  <a:prstClr val="black">
                    <a:lumMod val="95000"/>
                    <a:lumOff val="5000"/>
                  </a:prstClr>
                </a:solidFill>
                <a:latin typeface="华文细黑" panose="02010600040101010101" pitchFamily="2" charset="-122"/>
                <a:ea typeface="华文细黑" panose="02010600040101010101" pitchFamily="2" charset="-122"/>
              </a:rPr>
              <a:t>   </a:t>
            </a:r>
            <a:r>
              <a:rPr lang="zh-CN" altLang="en-US" sz="2000" dirty="0">
                <a:solidFill>
                  <a:prstClr val="black">
                    <a:lumMod val="95000"/>
                    <a:lumOff val="5000"/>
                  </a:prstClr>
                </a:solidFill>
                <a:latin typeface="华文细黑" panose="02010600040101010101" pitchFamily="2" charset="-122"/>
                <a:ea typeface="华文细黑" panose="02010600040101010101" pitchFamily="2" charset="-122"/>
              </a:rPr>
              <a:t> </a:t>
            </a:r>
            <a:r>
              <a:rPr kumimoji="0" lang="zh-CN" altLang="en-US"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多个从设备</a:t>
            </a:r>
            <a:endParaRPr kumimoji="0" lang="en-US"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a:t>
            </a:r>
            <a:r>
              <a:rPr kumimoji="0" lang="zh-CN"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采用</a:t>
            </a:r>
            <a:r>
              <a:rPr kumimoji="0" lang="en-US"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Xilinx IP</a:t>
            </a:r>
            <a:r>
              <a:rPr kumimoji="0" lang="zh-CN"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核</a:t>
            </a:r>
            <a:endParaRPr kumimoji="0" lang="en-US"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2000" dirty="0">
                <a:solidFill>
                  <a:prstClr val="black">
                    <a:lumMod val="95000"/>
                    <a:lumOff val="5000"/>
                  </a:prstClr>
                </a:solidFill>
                <a:latin typeface="华文细黑" panose="02010600040101010101" pitchFamily="2" charset="-122"/>
                <a:ea typeface="华文细黑" panose="02010600040101010101" pitchFamily="2" charset="-122"/>
              </a:rPr>
              <a:t>    </a:t>
            </a:r>
            <a:r>
              <a:rPr kumimoji="0" lang="en-US" altLang="zh-CN"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AXI   Interconnect</a:t>
            </a:r>
            <a:endParaRPr kumimoji="0" lang="zh-CN" altLang="en-US" sz="2000" b="0"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endParaRPr>
          </a:p>
        </p:txBody>
      </p:sp>
      <p:sp>
        <p:nvSpPr>
          <p:cNvPr id="69" name="矩形 68">
            <a:extLst>
              <a:ext uri="{FF2B5EF4-FFF2-40B4-BE49-F238E27FC236}">
                <a16:creationId xmlns:a16="http://schemas.microsoft.com/office/drawing/2014/main" id="{8F46A186-15FE-4CE3-8D69-EACA4D43DEBF}"/>
              </a:ext>
            </a:extLst>
          </p:cNvPr>
          <p:cNvSpPr/>
          <p:nvPr/>
        </p:nvSpPr>
        <p:spPr>
          <a:xfrm>
            <a:off x="5894646" y="3755722"/>
            <a:ext cx="1912747"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95000"/>
                    <a:lumOff val="5000"/>
                  </a:prstClr>
                </a:solidFill>
                <a:effectLst/>
                <a:uLnTx/>
                <a:uFillTx/>
                <a:latin typeface="华文细黑" panose="02010600040101010101" pitchFamily="2" charset="-122"/>
                <a:ea typeface="华文细黑" panose="02010600040101010101" pitchFamily="2" charset="-122"/>
                <a:cs typeface="+mn-cs"/>
              </a:rPr>
              <a:t>总线</a:t>
            </a:r>
          </a:p>
        </p:txBody>
      </p:sp>
    </p:spTree>
    <p:extLst>
      <p:ext uri="{BB962C8B-B14F-4D97-AF65-F5344CB8AC3E}">
        <p14:creationId xmlns:p14="http://schemas.microsoft.com/office/powerpoint/2010/main" val="15872703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1"/>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5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51"/>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52"/>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78"/>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7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3"/>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54"/>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5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62"/>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72"/>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82"/>
                                        </p:tgtEl>
                                        <p:attrNameLst>
                                          <p:attrName>style.visibility</p:attrName>
                                        </p:attrNameLst>
                                      </p:cBhvr>
                                      <p:to>
                                        <p:strVal val="hidden"/>
                                      </p:to>
                                    </p:set>
                                  </p:childTnLst>
                                </p:cTn>
                              </p:par>
                            </p:childTnLst>
                          </p:cTn>
                        </p:par>
                        <p:par>
                          <p:cTn id="65" fill="hold">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66"/>
                                        </p:tgtEl>
                                        <p:attrNameLst>
                                          <p:attrName>style.visibility</p:attrName>
                                        </p:attrNameLst>
                                      </p:cBhvr>
                                      <p:to>
                                        <p:strVal val="visible"/>
                                      </p:to>
                                    </p:set>
                                  </p:childTnLst>
                                </p:cTn>
                              </p:par>
                            </p:childTnLst>
                          </p:cTn>
                        </p:par>
                        <p:par>
                          <p:cTn id="68" fill="hold">
                            <p:stCondLst>
                              <p:cond delay="0"/>
                            </p:stCondLst>
                            <p:childTnLst>
                              <p:par>
                                <p:cTn id="69" presetID="1" presetClass="entr" presetSubtype="0" fill="hold" grpId="0" nodeType="after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66"/>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67"/>
                                        </p:tgtEl>
                                        <p:attrNameLst>
                                          <p:attrName>style.visibility</p:attrName>
                                        </p:attrNameLst>
                                      </p:cBhvr>
                                      <p:to>
                                        <p:strVal val="hidden"/>
                                      </p:to>
                                    </p:set>
                                  </p:childTnLst>
                                </p:cTn>
                              </p:par>
                            </p:childTnLst>
                          </p:cTn>
                        </p:par>
                        <p:par>
                          <p:cTn id="77" fill="hold">
                            <p:stCondLst>
                              <p:cond delay="0"/>
                            </p:stCondLst>
                            <p:childTnLst>
                              <p:par>
                                <p:cTn id="78" presetID="1" presetClass="entr" presetSubtype="0" fill="hold" grpId="2" nodeType="afterEffect">
                                  <p:stCondLst>
                                    <p:cond delay="0"/>
                                  </p:stCondLst>
                                  <p:childTnLst>
                                    <p:set>
                                      <p:cBhvr>
                                        <p:cTn id="79" dur="1" fill="hold">
                                          <p:stCondLst>
                                            <p:cond delay="0"/>
                                          </p:stCondLst>
                                        </p:cTn>
                                        <p:tgtEl>
                                          <p:spTgt spid="91"/>
                                        </p:tgtEl>
                                        <p:attrNameLst>
                                          <p:attrName>style.visibility</p:attrName>
                                        </p:attrNameLst>
                                      </p:cBhvr>
                                      <p:to>
                                        <p:strVal val="visible"/>
                                      </p:to>
                                    </p:set>
                                  </p:childTnLst>
                                </p:cTn>
                              </p:par>
                              <p:par>
                                <p:cTn id="80" presetID="1" presetClass="entr" presetSubtype="0" fill="hold" grpId="2" nodeType="with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par>
                                <p:cTn id="82" presetID="1" presetClass="entr" presetSubtype="0" fill="hold" grpId="2" nodeType="withEffect">
                                  <p:stCondLst>
                                    <p:cond delay="0"/>
                                  </p:stCondLst>
                                  <p:childTnLst>
                                    <p:set>
                                      <p:cBhvr>
                                        <p:cTn id="83" dur="1" fill="hold">
                                          <p:stCondLst>
                                            <p:cond delay="0"/>
                                          </p:stCondLst>
                                        </p:cTn>
                                        <p:tgtEl>
                                          <p:spTgt spid="51"/>
                                        </p:tgtEl>
                                        <p:attrNameLst>
                                          <p:attrName>style.visibility</p:attrName>
                                        </p:attrNameLst>
                                      </p:cBhvr>
                                      <p:to>
                                        <p:strVal val="visible"/>
                                      </p:to>
                                    </p:set>
                                  </p:childTnLst>
                                </p:cTn>
                              </p:par>
                              <p:par>
                                <p:cTn id="84" presetID="1" presetClass="entr" presetSubtype="0" fill="hold" grpId="2" nodeType="withEffect">
                                  <p:stCondLst>
                                    <p:cond delay="0"/>
                                  </p:stCondLst>
                                  <p:childTnLst>
                                    <p:set>
                                      <p:cBhvr>
                                        <p:cTn id="85" dur="1" fill="hold">
                                          <p:stCondLst>
                                            <p:cond delay="0"/>
                                          </p:stCondLst>
                                        </p:cTn>
                                        <p:tgtEl>
                                          <p:spTgt spid="52"/>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78"/>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79"/>
                                        </p:tgtEl>
                                        <p:attrNameLst>
                                          <p:attrName>style.visibility</p:attrName>
                                        </p:attrNameLst>
                                      </p:cBhvr>
                                      <p:to>
                                        <p:strVal val="visible"/>
                                      </p:to>
                                    </p:set>
                                  </p:childTnLst>
                                </p:cTn>
                              </p:par>
                              <p:par>
                                <p:cTn id="90" presetID="1" presetClass="entr" presetSubtype="0" fill="hold" grpId="2" nodeType="withEffect">
                                  <p:stCondLst>
                                    <p:cond delay="0"/>
                                  </p:stCondLst>
                                  <p:childTnLst>
                                    <p:set>
                                      <p:cBhvr>
                                        <p:cTn id="91" dur="1" fill="hold">
                                          <p:stCondLst>
                                            <p:cond delay="0"/>
                                          </p:stCondLst>
                                        </p:cTn>
                                        <p:tgtEl>
                                          <p:spTgt spid="53"/>
                                        </p:tgtEl>
                                        <p:attrNameLst>
                                          <p:attrName>style.visibility</p:attrName>
                                        </p:attrNameLst>
                                      </p:cBhvr>
                                      <p:to>
                                        <p:strVal val="visible"/>
                                      </p:to>
                                    </p:set>
                                  </p:childTnLst>
                                </p:cTn>
                              </p:par>
                              <p:par>
                                <p:cTn id="92" presetID="1" presetClass="entr" presetSubtype="0" fill="hold" grpId="2" nodeType="withEffect">
                                  <p:stCondLst>
                                    <p:cond delay="0"/>
                                  </p:stCondLst>
                                  <p:childTnLst>
                                    <p:set>
                                      <p:cBhvr>
                                        <p:cTn id="93" dur="1" fill="hold">
                                          <p:stCondLst>
                                            <p:cond delay="0"/>
                                          </p:stCondLst>
                                        </p:cTn>
                                        <p:tgtEl>
                                          <p:spTgt spid="54"/>
                                        </p:tgtEl>
                                        <p:attrNameLst>
                                          <p:attrName>style.visibility</p:attrName>
                                        </p:attrNameLst>
                                      </p:cBhvr>
                                      <p:to>
                                        <p:strVal val="visible"/>
                                      </p:to>
                                    </p:set>
                                  </p:childTnLst>
                                </p:cTn>
                              </p:par>
                              <p:par>
                                <p:cTn id="94" presetID="1" presetClass="entr" presetSubtype="0" fill="hold" grpId="2" nodeType="withEffect">
                                  <p:stCondLst>
                                    <p:cond delay="0"/>
                                  </p:stCondLst>
                                  <p:childTnLst>
                                    <p:set>
                                      <p:cBhvr>
                                        <p:cTn id="95" dur="1" fill="hold">
                                          <p:stCondLst>
                                            <p:cond delay="0"/>
                                          </p:stCondLst>
                                        </p:cTn>
                                        <p:tgtEl>
                                          <p:spTgt spid="55"/>
                                        </p:tgtEl>
                                        <p:attrNameLst>
                                          <p:attrName>style.visibility</p:attrName>
                                        </p:attrNameLst>
                                      </p:cBhvr>
                                      <p:to>
                                        <p:strVal val="visible"/>
                                      </p:to>
                                    </p:set>
                                  </p:childTnLst>
                                </p:cTn>
                              </p:par>
                              <p:par>
                                <p:cTn id="96" presetID="1" presetClass="entr" presetSubtype="0" fill="hold" grpId="2" nodeType="withEffect">
                                  <p:stCondLst>
                                    <p:cond delay="0"/>
                                  </p:stCondLst>
                                  <p:childTnLst>
                                    <p:set>
                                      <p:cBhvr>
                                        <p:cTn id="97" dur="1" fill="hold">
                                          <p:stCondLst>
                                            <p:cond delay="0"/>
                                          </p:stCondLst>
                                        </p:cTn>
                                        <p:tgtEl>
                                          <p:spTgt spid="62"/>
                                        </p:tgtEl>
                                        <p:attrNameLst>
                                          <p:attrName>style.visibility</p:attrName>
                                        </p:attrNameLst>
                                      </p:cBhvr>
                                      <p:to>
                                        <p:strVal val="visible"/>
                                      </p:to>
                                    </p:set>
                                  </p:childTnLst>
                                </p:cTn>
                              </p:par>
                              <p:par>
                                <p:cTn id="98" presetID="1" presetClass="entr" presetSubtype="0" fill="hold" grpId="2" nodeType="withEffect">
                                  <p:stCondLst>
                                    <p:cond delay="0"/>
                                  </p:stCondLst>
                                  <p:childTnLst>
                                    <p:set>
                                      <p:cBhvr>
                                        <p:cTn id="99" dur="1" fill="hold">
                                          <p:stCondLst>
                                            <p:cond delay="0"/>
                                          </p:stCondLst>
                                        </p:cTn>
                                        <p:tgtEl>
                                          <p:spTgt spid="72"/>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82"/>
                                        </p:tgtEl>
                                        <p:attrNameLst>
                                          <p:attrName>style.visibility</p:attrName>
                                        </p:attrNameLst>
                                      </p:cBhvr>
                                      <p:to>
                                        <p:strVal val="visible"/>
                                      </p:to>
                                    </p:set>
                                  </p:childTnLst>
                                </p:cTn>
                              </p:par>
                              <p:par>
                                <p:cTn id="102" presetID="1" presetClass="entr" presetSubtype="0" fill="hold" grpId="1" nodeType="withEffect">
                                  <p:stCondLst>
                                    <p:cond delay="0"/>
                                  </p:stCondLst>
                                  <p:childTnLst>
                                    <p:set>
                                      <p:cBhvr>
                                        <p:cTn id="103" dur="1" fill="hold">
                                          <p:stCondLst>
                                            <p:cond delay="0"/>
                                          </p:stCondLst>
                                        </p:cTn>
                                        <p:tgtEl>
                                          <p:spTgt spid="56"/>
                                        </p:tgtEl>
                                        <p:attrNameLst>
                                          <p:attrName>style.visibility</p:attrName>
                                        </p:attrNameLst>
                                      </p:cBhvr>
                                      <p:to>
                                        <p:strVal val="visible"/>
                                      </p:to>
                                    </p:set>
                                  </p:childTnLst>
                                </p:cTn>
                              </p:par>
                              <p:par>
                                <p:cTn id="104" presetID="1" presetClass="entr" presetSubtype="0" fill="hold" grpId="1" nodeType="withEffect">
                                  <p:stCondLst>
                                    <p:cond delay="0"/>
                                  </p:stCondLst>
                                  <p:childTnLst>
                                    <p:set>
                                      <p:cBhvr>
                                        <p:cTn id="105" dur="1" fill="hold">
                                          <p:stCondLst>
                                            <p:cond delay="0"/>
                                          </p:stCondLst>
                                        </p:cTn>
                                        <p:tgtEl>
                                          <p:spTgt spid="57"/>
                                        </p:tgtEl>
                                        <p:attrNameLst>
                                          <p:attrName>style.visibility</p:attrName>
                                        </p:attrNameLst>
                                      </p:cBhvr>
                                      <p:to>
                                        <p:strVal val="visible"/>
                                      </p:to>
                                    </p:set>
                                  </p:childTnLst>
                                </p:cTn>
                              </p:par>
                              <p:par>
                                <p:cTn id="106" presetID="1" presetClass="entr" presetSubtype="0" fill="hold" grpId="1" nodeType="withEffect">
                                  <p:stCondLst>
                                    <p:cond delay="0"/>
                                  </p:stCondLst>
                                  <p:childTnLst>
                                    <p:set>
                                      <p:cBhvr>
                                        <p:cTn id="107" dur="1" fill="hold">
                                          <p:stCondLst>
                                            <p:cond delay="0"/>
                                          </p:stCondLst>
                                        </p:cTn>
                                        <p:tgtEl>
                                          <p:spTgt spid="58"/>
                                        </p:tgtEl>
                                        <p:attrNameLst>
                                          <p:attrName>style.visibility</p:attrName>
                                        </p:attrNameLst>
                                      </p:cBhvr>
                                      <p:to>
                                        <p:strVal val="visible"/>
                                      </p:to>
                                    </p:set>
                                  </p:childTnLst>
                                </p:cTn>
                              </p:par>
                            </p:childTnLst>
                          </p:cTn>
                        </p:par>
                        <p:par>
                          <p:cTn id="108" fill="hold">
                            <p:stCondLst>
                              <p:cond delay="0"/>
                            </p:stCondLst>
                            <p:childTnLst>
                              <p:par>
                                <p:cTn id="109" presetID="1" presetClass="entr" presetSubtype="0" fill="hold" grpId="0" nodeType="afterEffect">
                                  <p:stCondLst>
                                    <p:cond delay="0"/>
                                  </p:stCondLst>
                                  <p:childTnLst>
                                    <p:set>
                                      <p:cBhvr>
                                        <p:cTn id="110" dur="1" fill="hold">
                                          <p:stCondLst>
                                            <p:cond delay="0"/>
                                          </p:stCondLst>
                                        </p:cTn>
                                        <p:tgtEl>
                                          <p:spTgt spid="7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3" nodeType="clickEffect">
                                  <p:stCondLst>
                                    <p:cond delay="0"/>
                                  </p:stCondLst>
                                  <p:childTnLst>
                                    <p:set>
                                      <p:cBhvr>
                                        <p:cTn id="122" dur="1" fill="hold">
                                          <p:stCondLst>
                                            <p:cond delay="0"/>
                                          </p:stCondLst>
                                        </p:cTn>
                                        <p:tgtEl>
                                          <p:spTgt spid="91"/>
                                        </p:tgtEl>
                                        <p:attrNameLst>
                                          <p:attrName>style.visibility</p:attrName>
                                        </p:attrNameLst>
                                      </p:cBhvr>
                                      <p:to>
                                        <p:strVal val="hidden"/>
                                      </p:to>
                                    </p:set>
                                  </p:childTnLst>
                                </p:cTn>
                              </p:par>
                              <p:par>
                                <p:cTn id="123" presetID="1" presetClass="exit" presetSubtype="0" fill="hold" grpId="3" nodeType="withEffect">
                                  <p:stCondLst>
                                    <p:cond delay="0"/>
                                  </p:stCondLst>
                                  <p:childTnLst>
                                    <p:set>
                                      <p:cBhvr>
                                        <p:cTn id="124" dur="1" fill="hold">
                                          <p:stCondLst>
                                            <p:cond delay="0"/>
                                          </p:stCondLst>
                                        </p:cTn>
                                        <p:tgtEl>
                                          <p:spTgt spid="50"/>
                                        </p:tgtEl>
                                        <p:attrNameLst>
                                          <p:attrName>style.visibility</p:attrName>
                                        </p:attrNameLst>
                                      </p:cBhvr>
                                      <p:to>
                                        <p:strVal val="hidden"/>
                                      </p:to>
                                    </p:set>
                                  </p:childTnLst>
                                </p:cTn>
                              </p:par>
                              <p:par>
                                <p:cTn id="125" presetID="1" presetClass="exit" presetSubtype="0" fill="hold" grpId="3" nodeType="withEffect">
                                  <p:stCondLst>
                                    <p:cond delay="0"/>
                                  </p:stCondLst>
                                  <p:childTnLst>
                                    <p:set>
                                      <p:cBhvr>
                                        <p:cTn id="126" dur="1" fill="hold">
                                          <p:stCondLst>
                                            <p:cond delay="0"/>
                                          </p:stCondLst>
                                        </p:cTn>
                                        <p:tgtEl>
                                          <p:spTgt spid="51"/>
                                        </p:tgtEl>
                                        <p:attrNameLst>
                                          <p:attrName>style.visibility</p:attrName>
                                        </p:attrNameLst>
                                      </p:cBhvr>
                                      <p:to>
                                        <p:strVal val="hidden"/>
                                      </p:to>
                                    </p:set>
                                  </p:childTnLst>
                                </p:cTn>
                              </p:par>
                              <p:par>
                                <p:cTn id="127" presetID="1" presetClass="exit" presetSubtype="0" fill="hold" grpId="3" nodeType="withEffect">
                                  <p:stCondLst>
                                    <p:cond delay="0"/>
                                  </p:stCondLst>
                                  <p:childTnLst>
                                    <p:set>
                                      <p:cBhvr>
                                        <p:cTn id="128" dur="1" fill="hold">
                                          <p:stCondLst>
                                            <p:cond delay="0"/>
                                          </p:stCondLst>
                                        </p:cTn>
                                        <p:tgtEl>
                                          <p:spTgt spid="52"/>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78"/>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79"/>
                                        </p:tgtEl>
                                        <p:attrNameLst>
                                          <p:attrName>style.visibility</p:attrName>
                                        </p:attrNameLst>
                                      </p:cBhvr>
                                      <p:to>
                                        <p:strVal val="hidden"/>
                                      </p:to>
                                    </p:set>
                                  </p:childTnLst>
                                </p:cTn>
                              </p:par>
                              <p:par>
                                <p:cTn id="133" presetID="1" presetClass="exit" presetSubtype="0" fill="hold" grpId="3" nodeType="withEffect">
                                  <p:stCondLst>
                                    <p:cond delay="0"/>
                                  </p:stCondLst>
                                  <p:childTnLst>
                                    <p:set>
                                      <p:cBhvr>
                                        <p:cTn id="134" dur="1" fill="hold">
                                          <p:stCondLst>
                                            <p:cond delay="0"/>
                                          </p:stCondLst>
                                        </p:cTn>
                                        <p:tgtEl>
                                          <p:spTgt spid="53"/>
                                        </p:tgtEl>
                                        <p:attrNameLst>
                                          <p:attrName>style.visibility</p:attrName>
                                        </p:attrNameLst>
                                      </p:cBhvr>
                                      <p:to>
                                        <p:strVal val="hidden"/>
                                      </p:to>
                                    </p:set>
                                  </p:childTnLst>
                                </p:cTn>
                              </p:par>
                              <p:par>
                                <p:cTn id="135" presetID="1" presetClass="exit" presetSubtype="0" fill="hold" grpId="3" nodeType="withEffect">
                                  <p:stCondLst>
                                    <p:cond delay="0"/>
                                  </p:stCondLst>
                                  <p:childTnLst>
                                    <p:set>
                                      <p:cBhvr>
                                        <p:cTn id="136" dur="1" fill="hold">
                                          <p:stCondLst>
                                            <p:cond delay="0"/>
                                          </p:stCondLst>
                                        </p:cTn>
                                        <p:tgtEl>
                                          <p:spTgt spid="54"/>
                                        </p:tgtEl>
                                        <p:attrNameLst>
                                          <p:attrName>style.visibility</p:attrName>
                                        </p:attrNameLst>
                                      </p:cBhvr>
                                      <p:to>
                                        <p:strVal val="hidden"/>
                                      </p:to>
                                    </p:set>
                                  </p:childTnLst>
                                </p:cTn>
                              </p:par>
                              <p:par>
                                <p:cTn id="137" presetID="1" presetClass="exit" presetSubtype="0" fill="hold" grpId="3" nodeType="withEffect">
                                  <p:stCondLst>
                                    <p:cond delay="0"/>
                                  </p:stCondLst>
                                  <p:childTnLst>
                                    <p:set>
                                      <p:cBhvr>
                                        <p:cTn id="138" dur="1" fill="hold">
                                          <p:stCondLst>
                                            <p:cond delay="0"/>
                                          </p:stCondLst>
                                        </p:cTn>
                                        <p:tgtEl>
                                          <p:spTgt spid="55"/>
                                        </p:tgtEl>
                                        <p:attrNameLst>
                                          <p:attrName>style.visibility</p:attrName>
                                        </p:attrNameLst>
                                      </p:cBhvr>
                                      <p:to>
                                        <p:strVal val="hidden"/>
                                      </p:to>
                                    </p:set>
                                  </p:childTnLst>
                                </p:cTn>
                              </p:par>
                              <p:par>
                                <p:cTn id="139" presetID="1" presetClass="exit" presetSubtype="0" fill="hold" grpId="3" nodeType="withEffect">
                                  <p:stCondLst>
                                    <p:cond delay="0"/>
                                  </p:stCondLst>
                                  <p:childTnLst>
                                    <p:set>
                                      <p:cBhvr>
                                        <p:cTn id="140" dur="1" fill="hold">
                                          <p:stCondLst>
                                            <p:cond delay="0"/>
                                          </p:stCondLst>
                                        </p:cTn>
                                        <p:tgtEl>
                                          <p:spTgt spid="62"/>
                                        </p:tgtEl>
                                        <p:attrNameLst>
                                          <p:attrName>style.visibility</p:attrName>
                                        </p:attrNameLst>
                                      </p:cBhvr>
                                      <p:to>
                                        <p:strVal val="hidden"/>
                                      </p:to>
                                    </p:set>
                                  </p:childTnLst>
                                </p:cTn>
                              </p:par>
                              <p:par>
                                <p:cTn id="141" presetID="1" presetClass="exit" presetSubtype="0" fill="hold" grpId="3" nodeType="withEffect">
                                  <p:stCondLst>
                                    <p:cond delay="0"/>
                                  </p:stCondLst>
                                  <p:childTnLst>
                                    <p:set>
                                      <p:cBhvr>
                                        <p:cTn id="142" dur="1" fill="hold">
                                          <p:stCondLst>
                                            <p:cond delay="0"/>
                                          </p:stCondLst>
                                        </p:cTn>
                                        <p:tgtEl>
                                          <p:spTgt spid="72"/>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82"/>
                                        </p:tgtEl>
                                        <p:attrNameLst>
                                          <p:attrName>style.visibility</p:attrName>
                                        </p:attrNameLst>
                                      </p:cBhvr>
                                      <p:to>
                                        <p:strVal val="hidden"/>
                                      </p:to>
                                    </p:set>
                                  </p:childTnLst>
                                </p:cTn>
                              </p:par>
                              <p:par>
                                <p:cTn id="145" presetID="1" presetClass="exit" presetSubtype="0" fill="hold" grpId="2" nodeType="withEffect">
                                  <p:stCondLst>
                                    <p:cond delay="0"/>
                                  </p:stCondLst>
                                  <p:childTnLst>
                                    <p:set>
                                      <p:cBhvr>
                                        <p:cTn id="146" dur="1" fill="hold">
                                          <p:stCondLst>
                                            <p:cond delay="0"/>
                                          </p:stCondLst>
                                        </p:cTn>
                                        <p:tgtEl>
                                          <p:spTgt spid="56"/>
                                        </p:tgtEl>
                                        <p:attrNameLst>
                                          <p:attrName>style.visibility</p:attrName>
                                        </p:attrNameLst>
                                      </p:cBhvr>
                                      <p:to>
                                        <p:strVal val="hidden"/>
                                      </p:to>
                                    </p:set>
                                  </p:childTnLst>
                                </p:cTn>
                              </p:par>
                              <p:par>
                                <p:cTn id="147" presetID="1" presetClass="exit" presetSubtype="0" fill="hold" grpId="2" nodeType="withEffect">
                                  <p:stCondLst>
                                    <p:cond delay="0"/>
                                  </p:stCondLst>
                                  <p:childTnLst>
                                    <p:set>
                                      <p:cBhvr>
                                        <p:cTn id="148" dur="1" fill="hold">
                                          <p:stCondLst>
                                            <p:cond delay="0"/>
                                          </p:stCondLst>
                                        </p:cTn>
                                        <p:tgtEl>
                                          <p:spTgt spid="57"/>
                                        </p:tgtEl>
                                        <p:attrNameLst>
                                          <p:attrName>style.visibility</p:attrName>
                                        </p:attrNameLst>
                                      </p:cBhvr>
                                      <p:to>
                                        <p:strVal val="hidden"/>
                                      </p:to>
                                    </p:set>
                                  </p:childTnLst>
                                </p:cTn>
                              </p:par>
                              <p:par>
                                <p:cTn id="149" presetID="1" presetClass="exit" presetSubtype="0" fill="hold" grpId="2" nodeType="withEffect">
                                  <p:stCondLst>
                                    <p:cond delay="0"/>
                                  </p:stCondLst>
                                  <p:childTnLst>
                                    <p:set>
                                      <p:cBhvr>
                                        <p:cTn id="150" dur="1" fill="hold">
                                          <p:stCondLst>
                                            <p:cond delay="0"/>
                                          </p:stCondLst>
                                        </p:cTn>
                                        <p:tgtEl>
                                          <p:spTgt spid="58"/>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71"/>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83"/>
                                        </p:tgtEl>
                                        <p:attrNameLst>
                                          <p:attrName>style.visibility</p:attrName>
                                        </p:attrNameLst>
                                      </p:cBhvr>
                                      <p:to>
                                        <p:strVal val="hidden"/>
                                      </p:to>
                                    </p:set>
                                  </p:childTnLst>
                                </p:cTn>
                              </p:par>
                            </p:childTnLst>
                          </p:cTn>
                        </p:par>
                        <p:par>
                          <p:cTn id="155" fill="hold">
                            <p:stCondLst>
                              <p:cond delay="0"/>
                            </p:stCondLst>
                            <p:childTnLst>
                              <p:par>
                                <p:cTn id="156" presetID="1" presetClass="entr" presetSubtype="0" fill="hold" grpId="0" nodeType="afterEffect">
                                  <p:stCondLst>
                                    <p:cond delay="0"/>
                                  </p:stCondLst>
                                  <p:childTnLst>
                                    <p:set>
                                      <p:cBhvr>
                                        <p:cTn id="157" dur="1" fill="hold">
                                          <p:stCondLst>
                                            <p:cond delay="0"/>
                                          </p:stCondLst>
                                        </p:cTn>
                                        <p:tgtEl>
                                          <p:spTgt spid="68"/>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69"/>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xit" presetSubtype="0" fill="hold" grpId="1" nodeType="clickEffect">
                                  <p:stCondLst>
                                    <p:cond delay="0"/>
                                  </p:stCondLst>
                                  <p:childTnLst>
                                    <p:set>
                                      <p:cBhvr>
                                        <p:cTn id="163" dur="1" fill="hold">
                                          <p:stCondLst>
                                            <p:cond delay="0"/>
                                          </p:stCondLst>
                                        </p:cTn>
                                        <p:tgtEl>
                                          <p:spTgt spid="68"/>
                                        </p:tgtEl>
                                        <p:attrNameLst>
                                          <p:attrName>style.visibility</p:attrName>
                                        </p:attrNameLst>
                                      </p:cBhvr>
                                      <p:to>
                                        <p:strVal val="hidden"/>
                                      </p:to>
                                    </p:set>
                                  </p:childTnLst>
                                </p:cTn>
                              </p:par>
                              <p:par>
                                <p:cTn id="164" presetID="1" presetClass="exit" presetSubtype="0" fill="hold" grpId="1" nodeType="withEffect">
                                  <p:stCondLst>
                                    <p:cond delay="0"/>
                                  </p:stCondLst>
                                  <p:childTnLst>
                                    <p:set>
                                      <p:cBhvr>
                                        <p:cTn id="165" dur="1" fill="hold">
                                          <p:stCondLst>
                                            <p:cond delay="0"/>
                                          </p:stCondLst>
                                        </p:cTn>
                                        <p:tgtEl>
                                          <p:spTgt spid="69"/>
                                        </p:tgtEl>
                                        <p:attrNameLst>
                                          <p:attrName>style.visibility</p:attrName>
                                        </p:attrNameLst>
                                      </p:cBhvr>
                                      <p:to>
                                        <p:strVal val="hidden"/>
                                      </p:to>
                                    </p:set>
                                  </p:childTnLst>
                                </p:cTn>
                              </p:par>
                            </p:childTnLst>
                          </p:cTn>
                        </p:par>
                        <p:par>
                          <p:cTn id="166" fill="hold">
                            <p:stCondLst>
                              <p:cond delay="0"/>
                            </p:stCondLst>
                            <p:childTnLst>
                              <p:par>
                                <p:cTn id="167" presetID="1" presetClass="entr" presetSubtype="0" fill="hold" grpId="4" nodeType="afterEffect">
                                  <p:stCondLst>
                                    <p:cond delay="0"/>
                                  </p:stCondLst>
                                  <p:childTnLst>
                                    <p:set>
                                      <p:cBhvr>
                                        <p:cTn id="168" dur="1" fill="hold">
                                          <p:stCondLst>
                                            <p:cond delay="0"/>
                                          </p:stCondLst>
                                        </p:cTn>
                                        <p:tgtEl>
                                          <p:spTgt spid="91"/>
                                        </p:tgtEl>
                                        <p:attrNameLst>
                                          <p:attrName>style.visibility</p:attrName>
                                        </p:attrNameLst>
                                      </p:cBhvr>
                                      <p:to>
                                        <p:strVal val="visible"/>
                                      </p:to>
                                    </p:set>
                                  </p:childTnLst>
                                </p:cTn>
                              </p:par>
                              <p:par>
                                <p:cTn id="169" presetID="1" presetClass="entr" presetSubtype="0" fill="hold" grpId="4" nodeType="withEffect">
                                  <p:stCondLst>
                                    <p:cond delay="0"/>
                                  </p:stCondLst>
                                  <p:childTnLst>
                                    <p:set>
                                      <p:cBhvr>
                                        <p:cTn id="170" dur="1" fill="hold">
                                          <p:stCondLst>
                                            <p:cond delay="0"/>
                                          </p:stCondLst>
                                        </p:cTn>
                                        <p:tgtEl>
                                          <p:spTgt spid="50"/>
                                        </p:tgtEl>
                                        <p:attrNameLst>
                                          <p:attrName>style.visibility</p:attrName>
                                        </p:attrNameLst>
                                      </p:cBhvr>
                                      <p:to>
                                        <p:strVal val="visible"/>
                                      </p:to>
                                    </p:set>
                                  </p:childTnLst>
                                </p:cTn>
                              </p:par>
                              <p:par>
                                <p:cTn id="171" presetID="1" presetClass="entr" presetSubtype="0" fill="hold" grpId="4" nodeType="withEffect">
                                  <p:stCondLst>
                                    <p:cond delay="0"/>
                                  </p:stCondLst>
                                  <p:childTnLst>
                                    <p:set>
                                      <p:cBhvr>
                                        <p:cTn id="172" dur="1" fill="hold">
                                          <p:stCondLst>
                                            <p:cond delay="0"/>
                                          </p:stCondLst>
                                        </p:cTn>
                                        <p:tgtEl>
                                          <p:spTgt spid="51"/>
                                        </p:tgtEl>
                                        <p:attrNameLst>
                                          <p:attrName>style.visibility</p:attrName>
                                        </p:attrNameLst>
                                      </p:cBhvr>
                                      <p:to>
                                        <p:strVal val="visible"/>
                                      </p:to>
                                    </p:set>
                                  </p:childTnLst>
                                </p:cTn>
                              </p:par>
                              <p:par>
                                <p:cTn id="173" presetID="1" presetClass="entr" presetSubtype="0" fill="hold" grpId="4" nodeType="withEffect">
                                  <p:stCondLst>
                                    <p:cond delay="0"/>
                                  </p:stCondLst>
                                  <p:childTnLst>
                                    <p:set>
                                      <p:cBhvr>
                                        <p:cTn id="174" dur="1" fill="hold">
                                          <p:stCondLst>
                                            <p:cond delay="0"/>
                                          </p:stCondLst>
                                        </p:cTn>
                                        <p:tgtEl>
                                          <p:spTgt spid="5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78"/>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79"/>
                                        </p:tgtEl>
                                        <p:attrNameLst>
                                          <p:attrName>style.visibility</p:attrName>
                                        </p:attrNameLst>
                                      </p:cBhvr>
                                      <p:to>
                                        <p:strVal val="visible"/>
                                      </p:to>
                                    </p:set>
                                  </p:childTnLst>
                                </p:cTn>
                              </p:par>
                              <p:par>
                                <p:cTn id="179" presetID="1" presetClass="entr" presetSubtype="0" fill="hold" grpId="4" nodeType="withEffect">
                                  <p:stCondLst>
                                    <p:cond delay="0"/>
                                  </p:stCondLst>
                                  <p:childTnLst>
                                    <p:set>
                                      <p:cBhvr>
                                        <p:cTn id="180" dur="1" fill="hold">
                                          <p:stCondLst>
                                            <p:cond delay="0"/>
                                          </p:stCondLst>
                                        </p:cTn>
                                        <p:tgtEl>
                                          <p:spTgt spid="53"/>
                                        </p:tgtEl>
                                        <p:attrNameLst>
                                          <p:attrName>style.visibility</p:attrName>
                                        </p:attrNameLst>
                                      </p:cBhvr>
                                      <p:to>
                                        <p:strVal val="visible"/>
                                      </p:to>
                                    </p:set>
                                  </p:childTnLst>
                                </p:cTn>
                              </p:par>
                              <p:par>
                                <p:cTn id="181" presetID="1" presetClass="entr" presetSubtype="0" fill="hold" grpId="4" nodeType="withEffect">
                                  <p:stCondLst>
                                    <p:cond delay="0"/>
                                  </p:stCondLst>
                                  <p:childTnLst>
                                    <p:set>
                                      <p:cBhvr>
                                        <p:cTn id="182" dur="1" fill="hold">
                                          <p:stCondLst>
                                            <p:cond delay="0"/>
                                          </p:stCondLst>
                                        </p:cTn>
                                        <p:tgtEl>
                                          <p:spTgt spid="54"/>
                                        </p:tgtEl>
                                        <p:attrNameLst>
                                          <p:attrName>style.visibility</p:attrName>
                                        </p:attrNameLst>
                                      </p:cBhvr>
                                      <p:to>
                                        <p:strVal val="visible"/>
                                      </p:to>
                                    </p:set>
                                  </p:childTnLst>
                                </p:cTn>
                              </p:par>
                              <p:par>
                                <p:cTn id="183" presetID="1" presetClass="entr" presetSubtype="0" fill="hold" grpId="4" nodeType="withEffect">
                                  <p:stCondLst>
                                    <p:cond delay="0"/>
                                  </p:stCondLst>
                                  <p:childTnLst>
                                    <p:set>
                                      <p:cBhvr>
                                        <p:cTn id="184" dur="1" fill="hold">
                                          <p:stCondLst>
                                            <p:cond delay="0"/>
                                          </p:stCondLst>
                                        </p:cTn>
                                        <p:tgtEl>
                                          <p:spTgt spid="55"/>
                                        </p:tgtEl>
                                        <p:attrNameLst>
                                          <p:attrName>style.visibility</p:attrName>
                                        </p:attrNameLst>
                                      </p:cBhvr>
                                      <p:to>
                                        <p:strVal val="visible"/>
                                      </p:to>
                                    </p:set>
                                  </p:childTnLst>
                                </p:cTn>
                              </p:par>
                              <p:par>
                                <p:cTn id="185" presetID="1" presetClass="entr" presetSubtype="0" fill="hold" grpId="4" nodeType="withEffect">
                                  <p:stCondLst>
                                    <p:cond delay="0"/>
                                  </p:stCondLst>
                                  <p:childTnLst>
                                    <p:set>
                                      <p:cBhvr>
                                        <p:cTn id="186" dur="1" fill="hold">
                                          <p:stCondLst>
                                            <p:cond delay="0"/>
                                          </p:stCondLst>
                                        </p:cTn>
                                        <p:tgtEl>
                                          <p:spTgt spid="62"/>
                                        </p:tgtEl>
                                        <p:attrNameLst>
                                          <p:attrName>style.visibility</p:attrName>
                                        </p:attrNameLst>
                                      </p:cBhvr>
                                      <p:to>
                                        <p:strVal val="visible"/>
                                      </p:to>
                                    </p:set>
                                  </p:childTnLst>
                                </p:cTn>
                              </p:par>
                              <p:par>
                                <p:cTn id="187" presetID="1" presetClass="entr" presetSubtype="0" fill="hold" grpId="4" nodeType="withEffect">
                                  <p:stCondLst>
                                    <p:cond delay="0"/>
                                  </p:stCondLst>
                                  <p:childTnLst>
                                    <p:set>
                                      <p:cBhvr>
                                        <p:cTn id="188" dur="1" fill="hold">
                                          <p:stCondLst>
                                            <p:cond delay="0"/>
                                          </p:stCondLst>
                                        </p:cTn>
                                        <p:tgtEl>
                                          <p:spTgt spid="72"/>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2"/>
                                        </p:tgtEl>
                                        <p:attrNameLst>
                                          <p:attrName>style.visibility</p:attrName>
                                        </p:attrNameLst>
                                      </p:cBhvr>
                                      <p:to>
                                        <p:strVal val="visible"/>
                                      </p:to>
                                    </p:set>
                                  </p:childTnLst>
                                </p:cTn>
                              </p:par>
                              <p:par>
                                <p:cTn id="191" presetID="1" presetClass="entr" presetSubtype="0" fill="hold" grpId="3" nodeType="withEffect">
                                  <p:stCondLst>
                                    <p:cond delay="0"/>
                                  </p:stCondLst>
                                  <p:childTnLst>
                                    <p:set>
                                      <p:cBhvr>
                                        <p:cTn id="192" dur="1" fill="hold">
                                          <p:stCondLst>
                                            <p:cond delay="0"/>
                                          </p:stCondLst>
                                        </p:cTn>
                                        <p:tgtEl>
                                          <p:spTgt spid="56"/>
                                        </p:tgtEl>
                                        <p:attrNameLst>
                                          <p:attrName>style.visibility</p:attrName>
                                        </p:attrNameLst>
                                      </p:cBhvr>
                                      <p:to>
                                        <p:strVal val="visible"/>
                                      </p:to>
                                    </p:set>
                                  </p:childTnLst>
                                </p:cTn>
                              </p:par>
                              <p:par>
                                <p:cTn id="193" presetID="1" presetClass="entr" presetSubtype="0" fill="hold" grpId="3" nodeType="withEffect">
                                  <p:stCondLst>
                                    <p:cond delay="0"/>
                                  </p:stCondLst>
                                  <p:childTnLst>
                                    <p:set>
                                      <p:cBhvr>
                                        <p:cTn id="194" dur="1" fill="hold">
                                          <p:stCondLst>
                                            <p:cond delay="0"/>
                                          </p:stCondLst>
                                        </p:cTn>
                                        <p:tgtEl>
                                          <p:spTgt spid="57"/>
                                        </p:tgtEl>
                                        <p:attrNameLst>
                                          <p:attrName>style.visibility</p:attrName>
                                        </p:attrNameLst>
                                      </p:cBhvr>
                                      <p:to>
                                        <p:strVal val="visible"/>
                                      </p:to>
                                    </p:set>
                                  </p:childTnLst>
                                </p:cTn>
                              </p:par>
                              <p:par>
                                <p:cTn id="195" presetID="1" presetClass="entr" presetSubtype="0" fill="hold" grpId="3" nodeType="withEffect">
                                  <p:stCondLst>
                                    <p:cond delay="0"/>
                                  </p:stCondLst>
                                  <p:childTnLst>
                                    <p:set>
                                      <p:cBhvr>
                                        <p:cTn id="196" dur="1" fill="hold">
                                          <p:stCondLst>
                                            <p:cond delay="0"/>
                                          </p:stCondLst>
                                        </p:cTn>
                                        <p:tgtEl>
                                          <p:spTgt spid="58"/>
                                        </p:tgtEl>
                                        <p:attrNameLst>
                                          <p:attrName>style.visibility</p:attrName>
                                        </p:attrNameLst>
                                      </p:cBhvr>
                                      <p:to>
                                        <p:strVal val="visible"/>
                                      </p:to>
                                    </p:set>
                                  </p:childTnLst>
                                </p:cTn>
                              </p:par>
                              <p:par>
                                <p:cTn id="197" presetID="1" presetClass="entr" presetSubtype="0" fill="hold" grpId="2" nodeType="withEffect">
                                  <p:stCondLst>
                                    <p:cond delay="0"/>
                                  </p:stCondLst>
                                  <p:childTnLst>
                                    <p:set>
                                      <p:cBhvr>
                                        <p:cTn id="198" dur="1" fill="hold">
                                          <p:stCondLst>
                                            <p:cond delay="0"/>
                                          </p:stCondLst>
                                        </p:cTn>
                                        <p:tgtEl>
                                          <p:spTgt spid="71"/>
                                        </p:tgtEl>
                                        <p:attrNameLst>
                                          <p:attrName>style.visibility</p:attrName>
                                        </p:attrNameLst>
                                      </p:cBhvr>
                                      <p:to>
                                        <p:strVal val="visible"/>
                                      </p:to>
                                    </p:set>
                                  </p:childTnLst>
                                </p:cTn>
                              </p:par>
                              <p:par>
                                <p:cTn id="199" presetID="1" presetClass="entr" presetSubtype="0" fill="hold" grpId="1" nodeType="withEffect">
                                  <p:stCondLst>
                                    <p:cond delay="0"/>
                                  </p:stCondLst>
                                  <p:childTnLst>
                                    <p:set>
                                      <p:cBhvr>
                                        <p:cTn id="200" dur="1" fill="hold">
                                          <p:stCondLst>
                                            <p:cond delay="0"/>
                                          </p:stCondLst>
                                        </p:cTn>
                                        <p:tgtEl>
                                          <p:spTgt spid="59"/>
                                        </p:tgtEl>
                                        <p:attrNameLst>
                                          <p:attrName>style.visibility</p:attrName>
                                        </p:attrNameLst>
                                      </p:cBhvr>
                                      <p:to>
                                        <p:strVal val="visible"/>
                                      </p:to>
                                    </p:set>
                                  </p:childTnLst>
                                </p:cTn>
                              </p:par>
                              <p:par>
                                <p:cTn id="201" presetID="1" presetClass="entr" presetSubtype="0" fill="hold" grpId="1" nodeType="withEffect">
                                  <p:stCondLst>
                                    <p:cond delay="0"/>
                                  </p:stCondLst>
                                  <p:childTnLst>
                                    <p:set>
                                      <p:cBhvr>
                                        <p:cTn id="202" dur="1" fill="hold">
                                          <p:stCondLst>
                                            <p:cond delay="0"/>
                                          </p:stCondLst>
                                        </p:cTn>
                                        <p:tgtEl>
                                          <p:spTgt spid="60"/>
                                        </p:tgtEl>
                                        <p:attrNameLst>
                                          <p:attrName>style.visibility</p:attrName>
                                        </p:attrNameLst>
                                      </p:cBhvr>
                                      <p:to>
                                        <p:strVal val="visible"/>
                                      </p:to>
                                    </p:set>
                                  </p:childTnLst>
                                </p:cTn>
                              </p:par>
                              <p:par>
                                <p:cTn id="203" presetID="1" presetClass="entr" presetSubtype="0" fill="hold" grpId="1" nodeType="withEffect">
                                  <p:stCondLst>
                                    <p:cond delay="0"/>
                                  </p:stCondLst>
                                  <p:childTnLst>
                                    <p:set>
                                      <p:cBhvr>
                                        <p:cTn id="204" dur="1" fill="hold">
                                          <p:stCondLst>
                                            <p:cond delay="0"/>
                                          </p:stCondLst>
                                        </p:cTn>
                                        <p:tgtEl>
                                          <p:spTgt spid="61"/>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83"/>
                                        </p:tgtEl>
                                        <p:attrNameLst>
                                          <p:attrName>style.visibility</p:attrName>
                                        </p:attrNameLst>
                                      </p:cBhvr>
                                      <p:to>
                                        <p:strVal val="visible"/>
                                      </p:to>
                                    </p:set>
                                  </p:childTnLst>
                                </p:cTn>
                              </p:par>
                            </p:childTnLst>
                          </p:cTn>
                        </p:par>
                        <p:par>
                          <p:cTn id="207" fill="hold">
                            <p:stCondLst>
                              <p:cond delay="0"/>
                            </p:stCondLst>
                            <p:childTnLst>
                              <p:par>
                                <p:cTn id="208" presetID="1" presetClass="entr" presetSubtype="0" fill="hold" grpId="0" nodeType="afterEffect">
                                  <p:stCondLst>
                                    <p:cond delay="0"/>
                                  </p:stCondLst>
                                  <p:childTnLst>
                                    <p:set>
                                      <p:cBhvr>
                                        <p:cTn id="209" dur="1" fill="hold">
                                          <p:stCondLst>
                                            <p:cond delay="0"/>
                                          </p:stCondLst>
                                        </p:cTn>
                                        <p:tgtEl>
                                          <p:spTgt spid="76"/>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77"/>
                                        </p:tgtEl>
                                        <p:attrNameLst>
                                          <p:attrName>style.visibility</p:attrName>
                                        </p:attrNameLst>
                                      </p:cBhvr>
                                      <p:to>
                                        <p:strVal val="visible"/>
                                      </p:to>
                                    </p:set>
                                  </p:childTnLst>
                                </p:cTn>
                              </p:par>
                              <p:par>
                                <p:cTn id="212" presetID="1" presetClass="entr" presetSubtype="0" fill="hold" nodeType="withEffect">
                                  <p:stCondLst>
                                    <p:cond delay="0"/>
                                  </p:stCondLst>
                                  <p:childTnLst>
                                    <p:set>
                                      <p:cBhvr>
                                        <p:cTn id="213" dur="1" fill="hold">
                                          <p:stCondLst>
                                            <p:cond delay="0"/>
                                          </p:stCondLst>
                                        </p:cTn>
                                        <p:tgtEl>
                                          <p:spTgt spid="84"/>
                                        </p:tgtEl>
                                        <p:attrNameLst>
                                          <p:attrName>style.visibility</p:attrName>
                                        </p:attrNameLst>
                                      </p:cBhvr>
                                      <p:to>
                                        <p:strVal val="visible"/>
                                      </p:to>
                                    </p:set>
                                  </p:childTnLst>
                                </p:cTn>
                              </p:par>
                              <p:par>
                                <p:cTn id="214" presetID="1" presetClass="entr" presetSubtype="0" fill="hold" nodeType="withEffect">
                                  <p:stCondLst>
                                    <p:cond delay="0"/>
                                  </p:stCondLst>
                                  <p:childTnLst>
                                    <p:set>
                                      <p:cBhvr>
                                        <p:cTn id="215" dur="1" fill="hold">
                                          <p:stCondLst>
                                            <p:cond delay="0"/>
                                          </p:stCondLst>
                                        </p:cTn>
                                        <p:tgtEl>
                                          <p:spTgt spid="85"/>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86"/>
                                        </p:tgtEl>
                                        <p:attrNameLst>
                                          <p:attrName>style.visibility</p:attrName>
                                        </p:attrNameLst>
                                      </p:cBhvr>
                                      <p:to>
                                        <p:strVal val="visible"/>
                                      </p:to>
                                    </p:set>
                                  </p:childTnLst>
                                </p:cTn>
                              </p:par>
                              <p:par>
                                <p:cTn id="218" presetID="1" presetClass="entr" presetSubtype="0" fill="hold" nodeType="withEffect">
                                  <p:stCondLst>
                                    <p:cond delay="0"/>
                                  </p:stCondLst>
                                  <p:childTnLst>
                                    <p:set>
                                      <p:cBhvr>
                                        <p:cTn id="219" dur="1" fill="hold">
                                          <p:stCondLst>
                                            <p:cond delay="0"/>
                                          </p:stCondLst>
                                        </p:cTn>
                                        <p:tgtEl>
                                          <p:spTgt spid="87"/>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63"/>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64"/>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1" grpId="1" animBg="1"/>
      <p:bldP spid="71" grpId="2" animBg="1"/>
      <p:bldP spid="72" grpId="0" animBg="1"/>
      <p:bldP spid="72" grpId="1" animBg="1"/>
      <p:bldP spid="72" grpId="2" animBg="1"/>
      <p:bldP spid="72" grpId="3" animBg="1"/>
      <p:bldP spid="72" grpId="4" animBg="1"/>
      <p:bldP spid="76" grpId="0" animBg="1"/>
      <p:bldP spid="77" grpId="0" animBg="1"/>
      <p:bldP spid="86" grpId="0" animBg="1"/>
      <p:bldP spid="91" grpId="0" animBg="1"/>
      <p:bldP spid="91" grpId="1" animBg="1"/>
      <p:bldP spid="91" grpId="2" animBg="1"/>
      <p:bldP spid="91" grpId="3" animBg="1"/>
      <p:bldP spid="91"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2" grpId="0"/>
      <p:bldP spid="52" grpId="1"/>
      <p:bldP spid="52" grpId="2"/>
      <p:bldP spid="52" grpId="3"/>
      <p:bldP spid="52" grpId="4"/>
      <p:bldP spid="53" grpId="0" animBg="1"/>
      <p:bldP spid="53" grpId="1" animBg="1"/>
      <p:bldP spid="53" grpId="2" animBg="1"/>
      <p:bldP spid="53" grpId="3" animBg="1"/>
      <p:bldP spid="53" grpId="4" animBg="1"/>
      <p:bldP spid="54" grpId="0" animBg="1"/>
      <p:bldP spid="54" grpId="1" animBg="1"/>
      <p:bldP spid="54" grpId="2" animBg="1"/>
      <p:bldP spid="54" grpId="3" animBg="1"/>
      <p:bldP spid="54" grpId="4" animBg="1"/>
      <p:bldP spid="55" grpId="0"/>
      <p:bldP spid="55" grpId="1"/>
      <p:bldP spid="55" grpId="2"/>
      <p:bldP spid="55" grpId="3"/>
      <p:bldP spid="55" grpId="4"/>
      <p:bldP spid="56" grpId="0" animBg="1"/>
      <p:bldP spid="56" grpId="1" animBg="1"/>
      <p:bldP spid="56" grpId="2" animBg="1"/>
      <p:bldP spid="56" grpId="3" animBg="1"/>
      <p:bldP spid="57" grpId="0" animBg="1"/>
      <p:bldP spid="57" grpId="1" animBg="1"/>
      <p:bldP spid="57" grpId="2" animBg="1"/>
      <p:bldP spid="57" grpId="3" animBg="1"/>
      <p:bldP spid="58" grpId="0"/>
      <p:bldP spid="58" grpId="1"/>
      <p:bldP spid="58" grpId="2"/>
      <p:bldP spid="58" grpId="3"/>
      <p:bldP spid="59" grpId="0" animBg="1"/>
      <p:bldP spid="59" grpId="1" animBg="1"/>
      <p:bldP spid="60" grpId="0" animBg="1"/>
      <p:bldP spid="60" grpId="1" animBg="1"/>
      <p:bldP spid="61" grpId="0"/>
      <p:bldP spid="61" grpId="1"/>
      <p:bldP spid="62" grpId="0" animBg="1"/>
      <p:bldP spid="62" grpId="1" animBg="1"/>
      <p:bldP spid="62" grpId="2" animBg="1"/>
      <p:bldP spid="62" grpId="3" animBg="1"/>
      <p:bldP spid="62" grpId="4" animBg="1"/>
      <p:bldP spid="63" grpId="0" animBg="1"/>
      <p:bldP spid="64" grpId="0" animBg="1"/>
      <p:bldP spid="65" grpId="0"/>
      <p:bldP spid="66" grpId="0"/>
      <p:bldP spid="66" grpId="1"/>
      <p:bldP spid="67" grpId="0"/>
      <p:bldP spid="67" grpId="1"/>
      <p:bldP spid="68" grpId="0"/>
      <p:bldP spid="68" grpId="1"/>
      <p:bldP spid="69" grpId="0"/>
      <p:bldP spid="69"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8" name="Straight Connector 176"/>
          <p:cNvCxnSpPr/>
          <p:nvPr/>
        </p:nvCxnSpPr>
        <p:spPr>
          <a:xfrm flipH="1">
            <a:off x="3965321" y="2727582"/>
            <a:ext cx="740602" cy="0"/>
          </a:xfrm>
          <a:prstGeom prst="line">
            <a:avLst/>
          </a:prstGeom>
          <a:ln>
            <a:gradFill>
              <a:gsLst>
                <a:gs pos="0">
                  <a:srgbClr val="1371BF"/>
                </a:gs>
                <a:gs pos="54000">
                  <a:srgbClr val="6649A1"/>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89" name="Straight Connector 177"/>
          <p:cNvCxnSpPr/>
          <p:nvPr/>
        </p:nvCxnSpPr>
        <p:spPr>
          <a:xfrm flipH="1">
            <a:off x="3965321" y="4670755"/>
            <a:ext cx="740602" cy="0"/>
          </a:xfrm>
          <a:prstGeom prst="line">
            <a:avLst/>
          </a:prstGeom>
          <a:ln>
            <a:gradFill>
              <a:gsLst>
                <a:gs pos="0">
                  <a:srgbClr val="1371BF"/>
                </a:gs>
                <a:gs pos="54000">
                  <a:srgbClr val="6649A1"/>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91" name="Straight Connector 179"/>
          <p:cNvCxnSpPr/>
          <p:nvPr/>
        </p:nvCxnSpPr>
        <p:spPr>
          <a:xfrm>
            <a:off x="7181305" y="2725441"/>
            <a:ext cx="740602" cy="0"/>
          </a:xfrm>
          <a:prstGeom prst="line">
            <a:avLst/>
          </a:prstGeom>
          <a:ln>
            <a:gradFill>
              <a:gsLst>
                <a:gs pos="0">
                  <a:srgbClr val="1371BF"/>
                </a:gs>
                <a:gs pos="54000">
                  <a:srgbClr val="6649A1"/>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sp>
        <p:nvSpPr>
          <p:cNvPr id="95" name="TextBox 187"/>
          <p:cNvSpPr txBox="1"/>
          <p:nvPr/>
        </p:nvSpPr>
        <p:spPr>
          <a:xfrm>
            <a:off x="7002591" y="1444990"/>
            <a:ext cx="296288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rPr>
              <a:t>UART </a:t>
            </a:r>
            <a:r>
              <a:rPr kumimoji="0" lang="zh-CN" altLang="en-US" sz="3200" b="1"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rPr>
              <a:t>控制器</a:t>
            </a:r>
            <a:endParaRPr kumimoji="0" lang="id-ID" altLang="zh-CN" sz="3200" b="1"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endParaRPr>
          </a:p>
        </p:txBody>
      </p:sp>
      <p:sp>
        <p:nvSpPr>
          <p:cNvPr id="96" name="TextBox 188"/>
          <p:cNvSpPr txBox="1"/>
          <p:nvPr/>
        </p:nvSpPr>
        <p:spPr>
          <a:xfrm>
            <a:off x="7065303" y="1869947"/>
            <a:ext cx="2306391" cy="851836"/>
          </a:xfrm>
          <a:prstGeom prst="rect">
            <a:avLst/>
          </a:prstGeom>
          <a:noFill/>
        </p:spPr>
        <p:txBody>
          <a:bodyPr wrap="square" rtlCol="0">
            <a:spAutoFit/>
          </a:bodyPr>
          <a:lstStyle/>
          <a:p>
            <a:pPr lvl="0">
              <a:lnSpc>
                <a:spcPct val="130000"/>
              </a:lnSpc>
            </a:pPr>
            <a:r>
              <a:rPr kumimoji="0" lang="en-US" altLang="zh-CN" sz="2000" b="0"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rPr>
              <a:t>AXI UART 16550</a:t>
            </a:r>
          </a:p>
          <a:p>
            <a:pPr lvl="0">
              <a:lnSpc>
                <a:spcPct val="130000"/>
              </a:lnSpc>
            </a:pPr>
            <a:r>
              <a:rPr lang="en-US" altLang="zh-CN" sz="2000" dirty="0" err="1">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txd</a:t>
            </a:r>
            <a:r>
              <a:rPr lang="en-US" altLang="zh-CN" sz="2000"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 </a:t>
            </a:r>
            <a:r>
              <a:rPr lang="en-US" altLang="zh-CN" sz="2000" dirty="0" err="1">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rxd</a:t>
            </a:r>
            <a:r>
              <a:rPr lang="en-US" altLang="zh-CN" sz="2000"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 </a:t>
            </a:r>
            <a:r>
              <a:rPr lang="zh-CN" altLang="en-US" sz="2000"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信号线</a:t>
            </a:r>
            <a:r>
              <a:rPr lang="en-US" altLang="zh-CN" sz="2000"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 </a:t>
            </a:r>
            <a:r>
              <a:rPr kumimoji="0" lang="en-US" altLang="zh-CN" sz="2000" b="0"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rPr>
              <a:t>.</a:t>
            </a:r>
            <a:endParaRPr kumimoji="0" lang="zh-CN" altLang="en-US" sz="2000" b="0"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endParaRPr>
          </a:p>
        </p:txBody>
      </p:sp>
      <p:sp>
        <p:nvSpPr>
          <p:cNvPr id="101" name="TextBox 195"/>
          <p:cNvSpPr txBox="1"/>
          <p:nvPr/>
        </p:nvSpPr>
        <p:spPr>
          <a:xfrm>
            <a:off x="6996672" y="2998877"/>
            <a:ext cx="185047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GPIO</a:t>
            </a:r>
            <a:endParaRPr kumimoji="0" lang="id-ID" altLang="zh-CN" sz="3200" b="1"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endParaRPr>
          </a:p>
        </p:txBody>
      </p:sp>
      <p:sp>
        <p:nvSpPr>
          <p:cNvPr id="102" name="TextBox 199"/>
          <p:cNvSpPr txBox="1"/>
          <p:nvPr/>
        </p:nvSpPr>
        <p:spPr>
          <a:xfrm>
            <a:off x="7059383" y="3383763"/>
            <a:ext cx="1854931" cy="45172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rPr>
              <a:t>数码管、</a:t>
            </a:r>
            <a:r>
              <a:rPr kumimoji="0" lang="en-US" altLang="zh-CN" sz="2000" b="0"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rPr>
              <a:t>LED.</a:t>
            </a:r>
            <a:endParaRPr kumimoji="0" lang="zh-CN" altLang="en-US" sz="2000" b="0"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endParaRPr>
          </a:p>
        </p:txBody>
      </p:sp>
      <p:sp>
        <p:nvSpPr>
          <p:cNvPr id="104" name="TextBox 203"/>
          <p:cNvSpPr txBox="1"/>
          <p:nvPr/>
        </p:nvSpPr>
        <p:spPr>
          <a:xfrm>
            <a:off x="2512133" y="1428830"/>
            <a:ext cx="2489711" cy="58477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DDR </a:t>
            </a:r>
            <a:r>
              <a:rPr lang="zh-CN" altLang="en-US" sz="3200" b="1"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控制器</a:t>
            </a:r>
            <a:endParaRPr kumimoji="0" lang="id-ID" sz="3200" b="1"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endParaRPr>
          </a:p>
        </p:txBody>
      </p:sp>
      <p:sp>
        <p:nvSpPr>
          <p:cNvPr id="105" name="TextBox 204"/>
          <p:cNvSpPr txBox="1"/>
          <p:nvPr/>
        </p:nvSpPr>
        <p:spPr>
          <a:xfrm>
            <a:off x="2930052" y="1873605"/>
            <a:ext cx="2009080" cy="851836"/>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en-US" altLang="zh-CN" sz="2000" b="0"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rPr>
              <a:t>DDR3 </a:t>
            </a:r>
            <a:r>
              <a:rPr lang="zh-CN" altLang="en-US" sz="2000"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内存颗粒</a:t>
            </a:r>
            <a:endParaRPr lang="en-US" altLang="zh-CN" sz="2000"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endParaRPr>
          </a:p>
          <a:p>
            <a:pPr marL="0" marR="0" lvl="0" indent="0" algn="r" defTabSz="914400" rtl="0" eaLnBrk="1" fontAlgn="auto" latinLnBrk="0" hangingPunct="1">
              <a:lnSpc>
                <a:spcPct val="130000"/>
              </a:lnSpc>
              <a:spcBef>
                <a:spcPts val="0"/>
              </a:spcBef>
              <a:spcAft>
                <a:spcPts val="0"/>
              </a:spcAft>
              <a:buClrTx/>
              <a:buSzTx/>
              <a:buFontTx/>
              <a:buNone/>
              <a:tabLst/>
              <a:defRPr/>
            </a:pPr>
            <a:r>
              <a:rPr kumimoji="0" lang="en-US" altLang="zh-CN" sz="2000" b="0"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rPr>
              <a:t>Xilinx MIG IP.</a:t>
            </a:r>
            <a:endParaRPr kumimoji="0" lang="zh-CN" altLang="en-US" sz="2000" b="0"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endParaRPr>
          </a:p>
        </p:txBody>
      </p:sp>
      <p:sp>
        <p:nvSpPr>
          <p:cNvPr id="107" name="TextBox 206"/>
          <p:cNvSpPr txBox="1"/>
          <p:nvPr/>
        </p:nvSpPr>
        <p:spPr>
          <a:xfrm>
            <a:off x="1508048" y="2998877"/>
            <a:ext cx="3493796" cy="58477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rPr>
              <a:t>FLASH </a:t>
            </a:r>
            <a:r>
              <a:rPr kumimoji="0" lang="zh-CN" altLang="en-US" sz="3200" b="1"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rPr>
              <a:t>控制器</a:t>
            </a:r>
            <a:endParaRPr kumimoji="0" lang="id-ID" altLang="zh-CN" sz="3200" b="1"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endParaRPr>
          </a:p>
        </p:txBody>
      </p:sp>
      <p:sp>
        <p:nvSpPr>
          <p:cNvPr id="108" name="TextBox 207"/>
          <p:cNvSpPr txBox="1"/>
          <p:nvPr/>
        </p:nvSpPr>
        <p:spPr>
          <a:xfrm>
            <a:off x="1508048" y="3418809"/>
            <a:ext cx="3493796" cy="1251946"/>
          </a:xfrm>
          <a:prstGeom prst="rect">
            <a:avLst/>
          </a:prstGeom>
          <a:noFill/>
        </p:spPr>
        <p:txBody>
          <a:bodyPr wrap="square" rtlCol="0">
            <a:spAutoFit/>
          </a:bodyPr>
          <a:lstStyle/>
          <a:p>
            <a:pPr lvl="0" algn="r">
              <a:lnSpc>
                <a:spcPct val="130000"/>
              </a:lnSpc>
            </a:pPr>
            <a:r>
              <a:rPr kumimoji="0" lang="zh-CN" altLang="en-US" sz="2000" b="0"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rPr>
              <a:t>拓展可插拔</a:t>
            </a:r>
            <a:r>
              <a:rPr kumimoji="0" lang="en-US" altLang="zh-CN" sz="2000" b="0"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rPr>
              <a:t>SPI NOR FLASH</a:t>
            </a:r>
          </a:p>
          <a:p>
            <a:pPr lvl="0" algn="r">
              <a:lnSpc>
                <a:spcPct val="130000"/>
              </a:lnSpc>
            </a:pPr>
            <a:r>
              <a:rPr lang="zh-CN" altLang="zh-CN" sz="2000"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存储启动引导程序</a:t>
            </a:r>
            <a:endParaRPr lang="en-US" altLang="zh-CN" sz="2000"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endParaRPr>
          </a:p>
          <a:p>
            <a:pPr lvl="0" algn="r">
              <a:lnSpc>
                <a:spcPct val="130000"/>
              </a:lnSpc>
            </a:pPr>
            <a:r>
              <a:rPr lang="zh-CN" altLang="zh-CN" sz="2000" dirty="0">
                <a:gradFill>
                  <a:gsLst>
                    <a:gs pos="0">
                      <a:srgbClr val="1371BF"/>
                    </a:gs>
                    <a:gs pos="64000">
                      <a:srgbClr val="6649A1"/>
                    </a:gs>
                  </a:gsLst>
                  <a:lin ang="5400000" scaled="1"/>
                </a:gradFill>
                <a:latin typeface="华文细黑" panose="02010600040101010101" pitchFamily="2" charset="-122"/>
                <a:ea typeface="华文细黑" panose="02010600040101010101" pitchFamily="2" charset="-122"/>
              </a:rPr>
              <a:t>映射至地址空间</a:t>
            </a:r>
            <a:r>
              <a:rPr kumimoji="0" lang="en-US" altLang="zh-CN" sz="2000" b="0"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rPr>
              <a:t>.</a:t>
            </a:r>
            <a:endParaRPr kumimoji="0" lang="zh-CN" altLang="en-US" sz="2000" b="0" i="0" u="none" strike="noStrike" kern="1200" cap="none" spc="0" normalizeH="0" baseline="0" noProof="0" dirty="0">
              <a:ln>
                <a:noFill/>
              </a:ln>
              <a:gradFill>
                <a:gsLst>
                  <a:gs pos="0">
                    <a:srgbClr val="1371BF"/>
                  </a:gs>
                  <a:gs pos="64000">
                    <a:srgbClr val="6649A1"/>
                  </a:gs>
                </a:gsLst>
                <a:lin ang="5400000" scaled="1"/>
              </a:gradFill>
              <a:effectLst/>
              <a:uLnTx/>
              <a:uFillTx/>
              <a:latin typeface="华文细黑" panose="02010600040101010101" pitchFamily="2" charset="-122"/>
              <a:ea typeface="华文细黑" panose="02010600040101010101" pitchFamily="2" charset="-122"/>
              <a:cs typeface="+mn-cs"/>
            </a:endParaRPr>
          </a:p>
        </p:txBody>
      </p:sp>
      <p:grpSp>
        <p:nvGrpSpPr>
          <p:cNvPr id="48" name="组合 47"/>
          <p:cNvGrpSpPr/>
          <p:nvPr/>
        </p:nvGrpSpPr>
        <p:grpSpPr>
          <a:xfrm>
            <a:off x="2460171" y="-14999"/>
            <a:ext cx="7271658" cy="1226202"/>
            <a:chOff x="2460171" y="-14999"/>
            <a:chExt cx="7271658" cy="1226202"/>
          </a:xfrm>
        </p:grpSpPr>
        <p:sp>
          <p:nvSpPr>
            <p:cNvPr id="49" name="TextBox 16"/>
            <p:cNvSpPr txBox="1"/>
            <p:nvPr/>
          </p:nvSpPr>
          <p:spPr>
            <a:xfrm>
              <a:off x="2460171" y="477698"/>
              <a:ext cx="7271658" cy="584775"/>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effectLst/>
                  <a:uLnTx/>
                  <a:uFillTx/>
                  <a:latin typeface="华文细黑" panose="02010600040101010101" pitchFamily="2" charset="-122"/>
                  <a:ea typeface="华文细黑" panose="02010600040101010101" pitchFamily="2" charset="-122"/>
                  <a:cs typeface="+mn-cs"/>
                </a:rPr>
                <a:t>外部设备</a:t>
              </a:r>
            </a:p>
          </p:txBody>
        </p:sp>
        <p:grpSp>
          <p:nvGrpSpPr>
            <p:cNvPr id="50" name="组合 49"/>
            <p:cNvGrpSpPr/>
            <p:nvPr/>
          </p:nvGrpSpPr>
          <p:grpSpPr>
            <a:xfrm>
              <a:off x="5521377" y="1143746"/>
              <a:ext cx="1149246" cy="67457"/>
              <a:chOff x="1025981" y="851986"/>
              <a:chExt cx="1149246" cy="67457"/>
            </a:xfrm>
            <a:gradFill>
              <a:gsLst>
                <a:gs pos="0">
                  <a:srgbClr val="1371BF"/>
                </a:gs>
                <a:gs pos="100000">
                  <a:srgbClr val="6649A1"/>
                </a:gs>
              </a:gsLst>
              <a:lin ang="5400000" scaled="1"/>
            </a:gradFill>
          </p:grpSpPr>
          <p:sp>
            <p:nvSpPr>
              <p:cNvPr id="56" name="椭圆 55"/>
              <p:cNvSpPr/>
              <p:nvPr/>
            </p:nvSpPr>
            <p:spPr>
              <a:xfrm>
                <a:off x="1025981"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7" name="椭圆 56"/>
              <p:cNvSpPr/>
              <p:nvPr/>
            </p:nvSpPr>
            <p:spPr>
              <a:xfrm>
                <a:off x="1180522"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8" name="椭圆 57"/>
              <p:cNvSpPr/>
              <p:nvPr/>
            </p:nvSpPr>
            <p:spPr>
              <a:xfrm>
                <a:off x="1335063"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9" name="椭圆 58"/>
              <p:cNvSpPr/>
              <p:nvPr/>
            </p:nvSpPr>
            <p:spPr>
              <a:xfrm>
                <a:off x="1489604"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0" name="椭圆 59"/>
              <p:cNvSpPr/>
              <p:nvPr/>
            </p:nvSpPr>
            <p:spPr>
              <a:xfrm>
                <a:off x="1644145"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1" name="椭圆 60"/>
              <p:cNvSpPr/>
              <p:nvPr/>
            </p:nvSpPr>
            <p:spPr>
              <a:xfrm>
                <a:off x="1798686"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1953227"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4" name="椭圆 93"/>
              <p:cNvSpPr/>
              <p:nvPr/>
            </p:nvSpPr>
            <p:spPr>
              <a:xfrm>
                <a:off x="2107770" y="851986"/>
                <a:ext cx="67457" cy="674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rot="5400000">
              <a:off x="5959094" y="-7244"/>
              <a:ext cx="273813" cy="258304"/>
              <a:chOff x="395086" y="404595"/>
              <a:chExt cx="331755" cy="312964"/>
            </a:xfrm>
            <a:gradFill>
              <a:gsLst>
                <a:gs pos="0">
                  <a:srgbClr val="1371BF"/>
                </a:gs>
                <a:gs pos="100000">
                  <a:srgbClr val="6649A1"/>
                </a:gs>
              </a:gsLst>
              <a:lin ang="5400000" scaled="1"/>
            </a:gradFill>
          </p:grpSpPr>
          <p:cxnSp>
            <p:nvCxnSpPr>
              <p:cNvPr id="52" name="直接连接符 51"/>
              <p:cNvCxnSpPr/>
              <p:nvPr/>
            </p:nvCxnSpPr>
            <p:spPr>
              <a:xfrm>
                <a:off x="395086" y="404595"/>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95086" y="508916"/>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95086" y="613237"/>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395086" y="717559"/>
                <a:ext cx="331755" cy="0"/>
              </a:xfrm>
              <a:prstGeom prst="line">
                <a:avLst/>
              </a:prstGeom>
              <a:grpFill/>
              <a:ln w="38100">
                <a:gradFill>
                  <a:gsLst>
                    <a:gs pos="0">
                      <a:srgbClr val="1371BF"/>
                    </a:gs>
                    <a:gs pos="75000">
                      <a:srgbClr val="6649A1"/>
                    </a:gs>
                  </a:gsLst>
                  <a:lin ang="3000000" scaled="0"/>
                </a:gradFill>
              </a:ln>
            </p:spPr>
            <p:style>
              <a:lnRef idx="1">
                <a:schemeClr val="accent1"/>
              </a:lnRef>
              <a:fillRef idx="0">
                <a:schemeClr val="accent1"/>
              </a:fillRef>
              <a:effectRef idx="0">
                <a:schemeClr val="accent1"/>
              </a:effectRef>
              <a:fontRef idx="minor">
                <a:schemeClr val="tx1"/>
              </a:fontRef>
            </p:style>
          </p:cxnSp>
        </p:grpSp>
      </p:grpSp>
      <p:cxnSp>
        <p:nvCxnSpPr>
          <p:cNvPr id="100" name="Straight Connector 180">
            <a:extLst>
              <a:ext uri="{FF2B5EF4-FFF2-40B4-BE49-F238E27FC236}">
                <a16:creationId xmlns:a16="http://schemas.microsoft.com/office/drawing/2014/main" id="{F9D0A09B-B91E-44C5-A32E-8DB6392CE57B}"/>
              </a:ext>
            </a:extLst>
          </p:cNvPr>
          <p:cNvCxnSpPr/>
          <p:nvPr/>
        </p:nvCxnSpPr>
        <p:spPr>
          <a:xfrm>
            <a:off x="7171477" y="3834421"/>
            <a:ext cx="740602" cy="0"/>
          </a:xfrm>
          <a:prstGeom prst="line">
            <a:avLst/>
          </a:prstGeom>
          <a:ln>
            <a:gradFill>
              <a:gsLst>
                <a:gs pos="0">
                  <a:srgbClr val="1371BF"/>
                </a:gs>
                <a:gs pos="54000">
                  <a:srgbClr val="6649A1"/>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sp>
        <p:nvSpPr>
          <p:cNvPr id="30" name="灯片编号占位符 2">
            <a:extLst>
              <a:ext uri="{FF2B5EF4-FFF2-40B4-BE49-F238E27FC236}">
                <a16:creationId xmlns:a16="http://schemas.microsoft.com/office/drawing/2014/main" id="{858D85EE-B857-4037-AE9A-3E0CF70A3C01}"/>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90F7C8-8E08-485A-BC22-B2FB1F2F2576}" type="slidenum">
              <a:rPr lang="zh-CN" altLang="en-US" sz="2000" smtClean="0"/>
              <a:pPr algn="r"/>
              <a:t>9</a:t>
            </a:fld>
            <a:endParaRPr lang="zh-CN" altLang="en-US" sz="2000" dirty="0"/>
          </a:p>
        </p:txBody>
      </p:sp>
    </p:spTree>
    <p:extLst>
      <p:ext uri="{BB962C8B-B14F-4D97-AF65-F5344CB8AC3E}">
        <p14:creationId xmlns:p14="http://schemas.microsoft.com/office/powerpoint/2010/main" val="2103905423"/>
      </p:ext>
    </p:extLst>
  </p:cSld>
  <p:clrMapOvr>
    <a:masterClrMapping/>
  </p:clrMapOvr>
  <p:transition spd="slow">
    <p:randomBar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879</TotalTime>
  <Words>1631</Words>
  <Application>Microsoft Office PowerPoint</Application>
  <PresentationFormat>宽屏</PresentationFormat>
  <Paragraphs>300</Paragraphs>
  <Slides>17</Slides>
  <Notes>17</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17</vt:i4>
      </vt:variant>
    </vt:vector>
  </HeadingPairs>
  <TitlesOfParts>
    <vt:vector size="32" baseType="lpstr">
      <vt:lpstr>Kozuka Gothic Pr6N B</vt:lpstr>
      <vt:lpstr>等线</vt:lpstr>
      <vt:lpstr>方正兰亭粗黑简体</vt:lpstr>
      <vt:lpstr>黑体</vt:lpstr>
      <vt:lpstr>华文彩云</vt:lpstr>
      <vt:lpstr>华文细黑</vt:lpstr>
      <vt:lpstr>宋体</vt:lpstr>
      <vt:lpstr>造字工房悦黑体验版纤细体</vt:lpstr>
      <vt:lpstr>Arial</vt:lpstr>
      <vt:lpstr>Calibri</vt:lpstr>
      <vt:lpstr>Calibri Light</vt:lpstr>
      <vt:lpstr>Haettenschweiler</vt:lpstr>
      <vt:lpstr>Impact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朱 威浦</cp:lastModifiedBy>
  <cp:revision>247</cp:revision>
  <dcterms:created xsi:type="dcterms:W3CDTF">2016-03-27T13:36:00Z</dcterms:created>
  <dcterms:modified xsi:type="dcterms:W3CDTF">2018-09-22T01:11:27Z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