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7" r:id="rId2"/>
    <p:sldId id="258" r:id="rId3"/>
    <p:sldId id="264" r:id="rId4"/>
    <p:sldId id="325" r:id="rId5"/>
    <p:sldId id="362" r:id="rId6"/>
    <p:sldId id="361" r:id="rId7"/>
    <p:sldId id="364" r:id="rId8"/>
    <p:sldId id="294" r:id="rId9"/>
    <p:sldId id="366" r:id="rId10"/>
    <p:sldId id="367" r:id="rId11"/>
    <p:sldId id="305" r:id="rId12"/>
    <p:sldId id="368" r:id="rId13"/>
    <p:sldId id="370" r:id="rId14"/>
    <p:sldId id="369" r:id="rId15"/>
    <p:sldId id="291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C5FD"/>
    <a:srgbClr val="3A6695"/>
    <a:srgbClr val="134263"/>
    <a:srgbClr val="1E2B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3963" autoAdjust="0"/>
  </p:normalViewPr>
  <p:slideViewPr>
    <p:cSldViewPr snapToGrid="0">
      <p:cViewPr varScale="1">
        <p:scale>
          <a:sx n="108" d="100"/>
          <a:sy n="108" d="100"/>
        </p:scale>
        <p:origin x="594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CE4261-0CDD-45A3-84C2-311859DE5B03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F711DA-82CB-44C8-99EC-9CE596A896F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24706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71202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0536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88919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96695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94015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8139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34631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1419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99369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嵌入式系统开发移植可能不需要用到</a:t>
            </a:r>
            <a:r>
              <a:rPr lang="en-US" altLang="zh-CN" dirty="0"/>
              <a:t>MMU</a:t>
            </a:r>
            <a:r>
              <a:rPr lang="zh-CN" altLang="en-US" dirty="0"/>
              <a:t>，这一性能配置选项也为</a:t>
            </a:r>
            <a:r>
              <a:rPr lang="en-US" altLang="zh-CN" dirty="0"/>
              <a:t>CPU</a:t>
            </a:r>
            <a:r>
              <a:rPr lang="zh-CN" altLang="en-US" dirty="0"/>
              <a:t>提供了更广的应用前景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5975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536CA-A6C4-4358-AF93-5CCBD70D248C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MH_Other_8"/>
          <p:cNvPicPr/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87"/>
          <a:stretch>
            <a:fillRect/>
          </a:stretch>
        </p:blipFill>
        <p:spPr bwMode="auto">
          <a:xfrm rot="5400000" flipH="1">
            <a:off x="6024000" y="-3032194"/>
            <a:ext cx="144000" cy="10450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MH_Other_8"/>
          <p:cNvPicPr/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87"/>
          <a:stretch>
            <a:fillRect/>
          </a:stretch>
        </p:blipFill>
        <p:spPr bwMode="auto">
          <a:xfrm rot="16200000" flipH="1" flipV="1">
            <a:off x="6024001" y="-127232"/>
            <a:ext cx="144000" cy="10450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0" y="2216469"/>
            <a:ext cx="12192000" cy="286136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230274" y="2811741"/>
            <a:ext cx="117314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计算机系统能力培养大赛（龙芯杯）</a:t>
            </a:r>
            <a:br>
              <a:rPr lang="zh-CN" altLang="en-US" sz="5400" b="1" dirty="0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</a:br>
            <a:r>
              <a:rPr lang="zh-CN" altLang="en-US" sz="5400" b="1" dirty="0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决赛展示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0E4F2DF4-F299-489D-BE94-9F2FF3670CCD}"/>
              </a:ext>
            </a:extLst>
          </p:cNvPr>
          <p:cNvGrpSpPr/>
          <p:nvPr/>
        </p:nvGrpSpPr>
        <p:grpSpPr>
          <a:xfrm>
            <a:off x="4427525" y="5629753"/>
            <a:ext cx="3369111" cy="466244"/>
            <a:chOff x="4916384" y="5578042"/>
            <a:chExt cx="3369111" cy="466244"/>
          </a:xfrm>
        </p:grpSpPr>
        <p:sp>
          <p:nvSpPr>
            <p:cNvPr id="13" name="TextBox 6"/>
            <p:cNvSpPr txBox="1"/>
            <p:nvPr/>
          </p:nvSpPr>
          <p:spPr>
            <a:xfrm>
              <a:off x="5491189" y="5611122"/>
              <a:ext cx="2794306" cy="400085"/>
            </a:xfrm>
            <a:prstGeom prst="rect">
              <a:avLst/>
            </a:prstGeom>
            <a:noFill/>
          </p:spPr>
          <p:txBody>
            <a:bodyPr wrap="none" lIns="91416" tIns="45708" rIns="91416" bIns="45708" rtlCol="0">
              <a:spAutoFit/>
            </a:bodyPr>
            <a:lstStyle>
              <a:defPPr>
                <a:defRPr lang="zh-CN"/>
              </a:defPPr>
              <a:lvl1pPr>
                <a:defRPr sz="2000">
                  <a:solidFill>
                    <a:schemeClr val="accent2"/>
                  </a:solidFill>
                  <a:latin typeface="+mn-ea"/>
                  <a:ea typeface="+mn-ea"/>
                </a:defRPr>
              </a:lvl1pPr>
            </a:lstStyle>
            <a:p>
              <a:pPr algn="ctr"/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程星洲  齐英杰  刘琼澳</a:t>
              </a:r>
            </a:p>
          </p:txBody>
        </p:sp>
        <p:sp>
          <p:nvSpPr>
            <p:cNvPr id="11" name="Freeform 7"/>
            <p:cNvSpPr>
              <a:spLocks noChangeAspect="1" noEditPoints="1"/>
            </p:cNvSpPr>
            <p:nvPr/>
          </p:nvSpPr>
          <p:spPr bwMode="auto">
            <a:xfrm>
              <a:off x="4916384" y="5578042"/>
              <a:ext cx="462900" cy="466244"/>
            </a:xfrm>
            <a:custGeom>
              <a:avLst/>
              <a:gdLst>
                <a:gd name="T0" fmla="*/ 661 w 904"/>
                <a:gd name="T1" fmla="*/ 461 h 905"/>
                <a:gd name="T2" fmla="*/ 661 w 904"/>
                <a:gd name="T3" fmla="*/ 339 h 905"/>
                <a:gd name="T4" fmla="*/ 605 w 904"/>
                <a:gd name="T5" fmla="*/ 339 h 905"/>
                <a:gd name="T6" fmla="*/ 605 w 904"/>
                <a:gd name="T7" fmla="*/ 461 h 905"/>
                <a:gd name="T8" fmla="*/ 456 w 904"/>
                <a:gd name="T9" fmla="*/ 610 h 905"/>
                <a:gd name="T10" fmla="*/ 453 w 904"/>
                <a:gd name="T11" fmla="*/ 610 h 905"/>
                <a:gd name="T12" fmla="*/ 452 w 904"/>
                <a:gd name="T13" fmla="*/ 610 h 905"/>
                <a:gd name="T14" fmla="*/ 451 w 904"/>
                <a:gd name="T15" fmla="*/ 610 h 905"/>
                <a:gd name="T16" fmla="*/ 448 w 904"/>
                <a:gd name="T17" fmla="*/ 610 h 905"/>
                <a:gd name="T18" fmla="*/ 299 w 904"/>
                <a:gd name="T19" fmla="*/ 461 h 905"/>
                <a:gd name="T20" fmla="*/ 299 w 904"/>
                <a:gd name="T21" fmla="*/ 339 h 905"/>
                <a:gd name="T22" fmla="*/ 244 w 904"/>
                <a:gd name="T23" fmla="*/ 339 h 905"/>
                <a:gd name="T24" fmla="*/ 244 w 904"/>
                <a:gd name="T25" fmla="*/ 461 h 905"/>
                <a:gd name="T26" fmla="*/ 419 w 904"/>
                <a:gd name="T27" fmla="*/ 664 h 905"/>
                <a:gd name="T28" fmla="*/ 419 w 904"/>
                <a:gd name="T29" fmla="*/ 752 h 905"/>
                <a:gd name="T30" fmla="*/ 295 w 904"/>
                <a:gd name="T31" fmla="*/ 787 h 905"/>
                <a:gd name="T32" fmla="*/ 610 w 904"/>
                <a:gd name="T33" fmla="*/ 787 h 905"/>
                <a:gd name="T34" fmla="*/ 484 w 904"/>
                <a:gd name="T35" fmla="*/ 751 h 905"/>
                <a:gd name="T36" fmla="*/ 484 w 904"/>
                <a:gd name="T37" fmla="*/ 664 h 905"/>
                <a:gd name="T38" fmla="*/ 661 w 904"/>
                <a:gd name="T39" fmla="*/ 461 h 905"/>
                <a:gd name="T40" fmla="*/ 450 w 904"/>
                <a:gd name="T41" fmla="*/ 558 h 905"/>
                <a:gd name="T42" fmla="*/ 452 w 904"/>
                <a:gd name="T43" fmla="*/ 558 h 905"/>
                <a:gd name="T44" fmla="*/ 454 w 904"/>
                <a:gd name="T45" fmla="*/ 558 h 905"/>
                <a:gd name="T46" fmla="*/ 554 w 904"/>
                <a:gd name="T47" fmla="*/ 459 h 905"/>
                <a:gd name="T48" fmla="*/ 554 w 904"/>
                <a:gd name="T49" fmla="*/ 218 h 905"/>
                <a:gd name="T50" fmla="*/ 454 w 904"/>
                <a:gd name="T51" fmla="*/ 118 h 905"/>
                <a:gd name="T52" fmla="*/ 452 w 904"/>
                <a:gd name="T53" fmla="*/ 118 h 905"/>
                <a:gd name="T54" fmla="*/ 450 w 904"/>
                <a:gd name="T55" fmla="*/ 118 h 905"/>
                <a:gd name="T56" fmla="*/ 351 w 904"/>
                <a:gd name="T57" fmla="*/ 218 h 905"/>
                <a:gd name="T58" fmla="*/ 351 w 904"/>
                <a:gd name="T59" fmla="*/ 459 h 905"/>
                <a:gd name="T60" fmla="*/ 450 w 904"/>
                <a:gd name="T61" fmla="*/ 558 h 905"/>
                <a:gd name="T62" fmla="*/ 452 w 904"/>
                <a:gd name="T63" fmla="*/ 0 h 905"/>
                <a:gd name="T64" fmla="*/ 904 w 904"/>
                <a:gd name="T65" fmla="*/ 453 h 905"/>
                <a:gd name="T66" fmla="*/ 452 w 904"/>
                <a:gd name="T67" fmla="*/ 905 h 905"/>
                <a:gd name="T68" fmla="*/ 0 w 904"/>
                <a:gd name="T69" fmla="*/ 453 h 905"/>
                <a:gd name="T70" fmla="*/ 452 w 904"/>
                <a:gd name="T71" fmla="*/ 0 h 9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904" h="905">
                  <a:moveTo>
                    <a:pt x="661" y="461"/>
                  </a:moveTo>
                  <a:lnTo>
                    <a:pt x="661" y="339"/>
                  </a:lnTo>
                  <a:cubicBezTo>
                    <a:pt x="661" y="304"/>
                    <a:pt x="605" y="304"/>
                    <a:pt x="605" y="339"/>
                  </a:cubicBezTo>
                  <a:lnTo>
                    <a:pt x="605" y="461"/>
                  </a:lnTo>
                  <a:cubicBezTo>
                    <a:pt x="605" y="543"/>
                    <a:pt x="538" y="610"/>
                    <a:pt x="456" y="610"/>
                  </a:cubicBezTo>
                  <a:cubicBezTo>
                    <a:pt x="455" y="610"/>
                    <a:pt x="454" y="610"/>
                    <a:pt x="453" y="610"/>
                  </a:cubicBezTo>
                  <a:lnTo>
                    <a:pt x="452" y="610"/>
                  </a:lnTo>
                  <a:lnTo>
                    <a:pt x="451" y="610"/>
                  </a:lnTo>
                  <a:cubicBezTo>
                    <a:pt x="450" y="610"/>
                    <a:pt x="449" y="610"/>
                    <a:pt x="448" y="610"/>
                  </a:cubicBezTo>
                  <a:cubicBezTo>
                    <a:pt x="366" y="610"/>
                    <a:pt x="299" y="543"/>
                    <a:pt x="299" y="461"/>
                  </a:cubicBezTo>
                  <a:lnTo>
                    <a:pt x="299" y="339"/>
                  </a:lnTo>
                  <a:cubicBezTo>
                    <a:pt x="299" y="304"/>
                    <a:pt x="244" y="304"/>
                    <a:pt x="244" y="339"/>
                  </a:cubicBezTo>
                  <a:cubicBezTo>
                    <a:pt x="244" y="355"/>
                    <a:pt x="244" y="461"/>
                    <a:pt x="244" y="461"/>
                  </a:cubicBezTo>
                  <a:cubicBezTo>
                    <a:pt x="244" y="564"/>
                    <a:pt x="320" y="650"/>
                    <a:pt x="419" y="664"/>
                  </a:cubicBezTo>
                  <a:lnTo>
                    <a:pt x="419" y="752"/>
                  </a:lnTo>
                  <a:lnTo>
                    <a:pt x="295" y="787"/>
                  </a:lnTo>
                  <a:lnTo>
                    <a:pt x="610" y="787"/>
                  </a:lnTo>
                  <a:lnTo>
                    <a:pt x="484" y="751"/>
                  </a:lnTo>
                  <a:lnTo>
                    <a:pt x="484" y="664"/>
                  </a:lnTo>
                  <a:cubicBezTo>
                    <a:pt x="584" y="650"/>
                    <a:pt x="661" y="564"/>
                    <a:pt x="661" y="461"/>
                  </a:cubicBezTo>
                  <a:close/>
                  <a:moveTo>
                    <a:pt x="450" y="558"/>
                  </a:moveTo>
                  <a:cubicBezTo>
                    <a:pt x="451" y="558"/>
                    <a:pt x="451" y="558"/>
                    <a:pt x="452" y="558"/>
                  </a:cubicBezTo>
                  <a:cubicBezTo>
                    <a:pt x="453" y="558"/>
                    <a:pt x="453" y="558"/>
                    <a:pt x="454" y="558"/>
                  </a:cubicBezTo>
                  <a:cubicBezTo>
                    <a:pt x="509" y="558"/>
                    <a:pt x="554" y="514"/>
                    <a:pt x="554" y="459"/>
                  </a:cubicBezTo>
                  <a:lnTo>
                    <a:pt x="554" y="218"/>
                  </a:lnTo>
                  <a:cubicBezTo>
                    <a:pt x="554" y="163"/>
                    <a:pt x="509" y="118"/>
                    <a:pt x="454" y="118"/>
                  </a:cubicBezTo>
                  <a:cubicBezTo>
                    <a:pt x="453" y="118"/>
                    <a:pt x="453" y="118"/>
                    <a:pt x="452" y="118"/>
                  </a:cubicBezTo>
                  <a:cubicBezTo>
                    <a:pt x="452" y="118"/>
                    <a:pt x="451" y="118"/>
                    <a:pt x="450" y="118"/>
                  </a:cubicBezTo>
                  <a:cubicBezTo>
                    <a:pt x="395" y="118"/>
                    <a:pt x="351" y="163"/>
                    <a:pt x="351" y="218"/>
                  </a:cubicBezTo>
                  <a:lnTo>
                    <a:pt x="351" y="459"/>
                  </a:lnTo>
                  <a:cubicBezTo>
                    <a:pt x="351" y="514"/>
                    <a:pt x="395" y="558"/>
                    <a:pt x="450" y="558"/>
                  </a:cubicBezTo>
                  <a:close/>
                  <a:moveTo>
                    <a:pt x="452" y="0"/>
                  </a:moveTo>
                  <a:cubicBezTo>
                    <a:pt x="702" y="0"/>
                    <a:pt x="904" y="203"/>
                    <a:pt x="904" y="453"/>
                  </a:cubicBezTo>
                  <a:cubicBezTo>
                    <a:pt x="904" y="702"/>
                    <a:pt x="702" y="905"/>
                    <a:pt x="452" y="905"/>
                  </a:cubicBezTo>
                  <a:cubicBezTo>
                    <a:pt x="202" y="905"/>
                    <a:pt x="0" y="702"/>
                    <a:pt x="0" y="453"/>
                  </a:cubicBezTo>
                  <a:cubicBezTo>
                    <a:pt x="0" y="203"/>
                    <a:pt x="202" y="0"/>
                    <a:pt x="452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/>
            <a:lstStyle/>
            <a:p>
              <a:pPr algn="ctr"/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88D84E86-1657-4A8C-9BE9-7B66EABE48B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679" y="398233"/>
            <a:ext cx="5536642" cy="138416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533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33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-35225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sp>
        <p:nvSpPr>
          <p:cNvPr id="24" name="矩形 23"/>
          <p:cNvSpPr/>
          <p:nvPr/>
        </p:nvSpPr>
        <p:spPr>
          <a:xfrm>
            <a:off x="6174377" y="-37842"/>
            <a:ext cx="3002680" cy="79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bg1"/>
              </a:solidFill>
            </a:endParaRPr>
          </a:p>
        </p:txBody>
      </p:sp>
      <p:sp>
        <p:nvSpPr>
          <p:cNvPr id="26" name="TextBox 6"/>
          <p:cNvSpPr txBox="1"/>
          <p:nvPr/>
        </p:nvSpPr>
        <p:spPr>
          <a:xfrm>
            <a:off x="4046947" y="215903"/>
            <a:ext cx="1344000" cy="34315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</a:p>
        </p:txBody>
      </p:sp>
      <p:sp>
        <p:nvSpPr>
          <p:cNvPr id="28" name="TextBox 9"/>
          <p:cNvSpPr txBox="1"/>
          <p:nvPr/>
        </p:nvSpPr>
        <p:spPr>
          <a:xfrm>
            <a:off x="7035160" y="215903"/>
            <a:ext cx="1344000" cy="34315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系统环境搭建</a:t>
            </a:r>
          </a:p>
        </p:txBody>
      </p:sp>
      <p:sp>
        <p:nvSpPr>
          <p:cNvPr id="30" name="TextBox 11"/>
          <p:cNvSpPr txBox="1"/>
          <p:nvPr/>
        </p:nvSpPr>
        <p:spPr>
          <a:xfrm>
            <a:off x="9721641" y="215903"/>
            <a:ext cx="1933263" cy="34315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系统软件移植与开发</a:t>
            </a:r>
          </a:p>
        </p:txBody>
      </p:sp>
      <p:cxnSp>
        <p:nvCxnSpPr>
          <p:cNvPr id="34" name="直接连接符 33"/>
          <p:cNvCxnSpPr>
            <a:cxnSpLocks/>
          </p:cNvCxnSpPr>
          <p:nvPr/>
        </p:nvCxnSpPr>
        <p:spPr>
          <a:xfrm>
            <a:off x="555044" y="2113634"/>
            <a:ext cx="346406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524342" y="1463953"/>
            <a:ext cx="3482938" cy="58938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 SoC</a:t>
            </a:r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</a:p>
        </p:txBody>
      </p:sp>
      <p:cxnSp>
        <p:nvCxnSpPr>
          <p:cNvPr id="15" name="直接连接符 14"/>
          <p:cNvCxnSpPr/>
          <p:nvPr/>
        </p:nvCxnSpPr>
        <p:spPr>
          <a:xfrm>
            <a:off x="3231850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0" name="图片 99">
            <a:extLst>
              <a:ext uri="{FF2B5EF4-FFF2-40B4-BE49-F238E27FC236}">
                <a16:creationId xmlns:a16="http://schemas.microsoft.com/office/drawing/2014/main" id="{24532F41-A2DC-49B5-A929-2D46E6A6EF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55" y="80475"/>
            <a:ext cx="2524194" cy="631049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945F3093-D3A6-47AE-97CC-2D2354D09B79}"/>
              </a:ext>
            </a:extLst>
          </p:cNvPr>
          <p:cNvSpPr/>
          <p:nvPr/>
        </p:nvSpPr>
        <p:spPr>
          <a:xfrm>
            <a:off x="1448357" y="2511786"/>
            <a:ext cx="10116563" cy="3215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800" dirty="0">
                <a:latin typeface="Cambria Math"/>
                <a:ea typeface="黑体"/>
              </a:rPr>
              <a:t>16550</a:t>
            </a:r>
            <a:r>
              <a:rPr lang="zh-CN" altLang="en-US" sz="2800" dirty="0">
                <a:latin typeface="Cambria Math"/>
                <a:ea typeface="黑体"/>
              </a:rPr>
              <a:t>兼容串口控制器，支持一个串口设备</a:t>
            </a:r>
            <a:endParaRPr lang="en-US" altLang="zh-CN" sz="2800" dirty="0">
              <a:latin typeface="Cambria Math"/>
              <a:ea typeface="黑体"/>
            </a:endParaRPr>
          </a:p>
          <a:p>
            <a:pPr marL="285750" lvl="0" indent="-285750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800" dirty="0">
                <a:latin typeface="Cambria Math"/>
                <a:ea typeface="黑体"/>
              </a:rPr>
              <a:t>板载</a:t>
            </a:r>
            <a:r>
              <a:rPr lang="en-US" altLang="zh-CN" sz="2800" dirty="0">
                <a:latin typeface="Cambria Math"/>
                <a:ea typeface="黑体"/>
              </a:rPr>
              <a:t>DDR3 SDRAM</a:t>
            </a:r>
            <a:r>
              <a:rPr lang="zh-CN" altLang="en-US" sz="2800" dirty="0">
                <a:latin typeface="Cambria Math"/>
                <a:ea typeface="黑体"/>
              </a:rPr>
              <a:t>内存，为</a:t>
            </a:r>
            <a:r>
              <a:rPr lang="en-US" altLang="zh-CN" sz="2800" dirty="0">
                <a:latin typeface="Cambria Math"/>
                <a:ea typeface="黑体"/>
              </a:rPr>
              <a:t>Xilinx IP</a:t>
            </a:r>
            <a:r>
              <a:rPr lang="zh-CN" altLang="en-US" sz="2800" dirty="0">
                <a:latin typeface="Cambria Math"/>
                <a:ea typeface="黑体"/>
              </a:rPr>
              <a:t>，上电后整个</a:t>
            </a:r>
            <a:r>
              <a:rPr lang="en-US" altLang="zh-CN" sz="2800" dirty="0">
                <a:latin typeface="Cambria Math"/>
                <a:ea typeface="黑体"/>
              </a:rPr>
              <a:t>SoC</a:t>
            </a:r>
            <a:r>
              <a:rPr lang="zh-CN" altLang="en-US" sz="2800" dirty="0">
                <a:latin typeface="Cambria Math"/>
                <a:ea typeface="黑体"/>
              </a:rPr>
              <a:t>会在</a:t>
            </a:r>
            <a:r>
              <a:rPr lang="en-US" altLang="zh-CN" sz="2800" dirty="0">
                <a:latin typeface="Cambria Math"/>
                <a:ea typeface="黑体"/>
              </a:rPr>
              <a:t>DDR3</a:t>
            </a:r>
            <a:r>
              <a:rPr lang="zh-CN" altLang="en-US" sz="2800" dirty="0">
                <a:latin typeface="Cambria Math"/>
                <a:ea typeface="黑体"/>
              </a:rPr>
              <a:t>复位结束之后，再撤掉</a:t>
            </a:r>
            <a:r>
              <a:rPr lang="en-US" altLang="zh-CN" sz="2800" dirty="0">
                <a:latin typeface="Cambria Math"/>
                <a:ea typeface="黑体"/>
              </a:rPr>
              <a:t>CPU</a:t>
            </a:r>
            <a:r>
              <a:rPr lang="zh-CN" altLang="en-US" sz="2800" dirty="0">
                <a:latin typeface="Cambria Math"/>
                <a:ea typeface="黑体"/>
              </a:rPr>
              <a:t>的复位信号</a:t>
            </a:r>
          </a:p>
          <a:p>
            <a:pPr marL="285750" lvl="0" indent="-285750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800" dirty="0">
                <a:latin typeface="Cambria Math"/>
                <a:ea typeface="黑体"/>
              </a:rPr>
              <a:t>SPI Flash</a:t>
            </a:r>
            <a:r>
              <a:rPr lang="zh-CN" altLang="en-US" sz="2800" dirty="0">
                <a:latin typeface="Cambria Math"/>
                <a:ea typeface="黑体"/>
              </a:rPr>
              <a:t>控制器，通过一个</a:t>
            </a:r>
            <a:r>
              <a:rPr lang="en-US" altLang="zh-CN" sz="2800" dirty="0">
                <a:latin typeface="Cambria Math"/>
                <a:ea typeface="黑体"/>
              </a:rPr>
              <a:t>32</a:t>
            </a:r>
            <a:r>
              <a:rPr lang="zh-CN" altLang="en-US" sz="2800" dirty="0">
                <a:latin typeface="Cambria Math"/>
                <a:ea typeface="黑体"/>
              </a:rPr>
              <a:t>位</a:t>
            </a:r>
            <a:r>
              <a:rPr lang="en-US" altLang="zh-CN" sz="2800" dirty="0">
                <a:latin typeface="Cambria Math"/>
                <a:ea typeface="黑体"/>
              </a:rPr>
              <a:t>AXI</a:t>
            </a:r>
            <a:r>
              <a:rPr lang="zh-CN" altLang="en-US" sz="2800" dirty="0">
                <a:latin typeface="Cambria Math"/>
                <a:ea typeface="黑体"/>
              </a:rPr>
              <a:t>接口接到</a:t>
            </a:r>
            <a:r>
              <a:rPr lang="en-US" altLang="zh-CN" sz="2800" dirty="0">
                <a:latin typeface="Cambria Math"/>
                <a:ea typeface="黑体"/>
              </a:rPr>
              <a:t>AXI</a:t>
            </a:r>
            <a:r>
              <a:rPr lang="zh-CN" altLang="en-US" sz="2800" dirty="0">
                <a:latin typeface="Cambria Math"/>
                <a:ea typeface="黑体"/>
              </a:rPr>
              <a:t>互联网络上</a:t>
            </a:r>
          </a:p>
          <a:p>
            <a:pPr marL="285750" lvl="0" indent="-285750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800" dirty="0">
                <a:latin typeface="Cambria Math"/>
                <a:ea typeface="黑体"/>
              </a:rPr>
              <a:t>GPIO</a:t>
            </a:r>
            <a:r>
              <a:rPr lang="zh-CN" altLang="en-US" sz="2800" dirty="0">
                <a:latin typeface="Cambria Math"/>
                <a:ea typeface="黑体"/>
              </a:rPr>
              <a:t>支持，包括</a:t>
            </a:r>
            <a:r>
              <a:rPr lang="en-US" altLang="zh-CN" sz="2800" dirty="0">
                <a:latin typeface="Cambria Math"/>
                <a:ea typeface="黑体"/>
              </a:rPr>
              <a:t>LED</a:t>
            </a:r>
            <a:r>
              <a:rPr lang="zh-CN" altLang="en-US" sz="2800" dirty="0">
                <a:latin typeface="Cambria Math"/>
                <a:ea typeface="黑体"/>
              </a:rPr>
              <a:t>与拨码开关等外设</a:t>
            </a:r>
          </a:p>
        </p:txBody>
      </p:sp>
    </p:spTree>
    <p:extLst>
      <p:ext uri="{BB962C8B-B14F-4D97-AF65-F5344CB8AC3E}">
        <p14:creationId xmlns:p14="http://schemas.microsoft.com/office/powerpoint/2010/main" val="1079085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 rot="5400000">
            <a:off x="4227759" y="-4227756"/>
            <a:ext cx="3736490" cy="1219200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5321300" y="3044202"/>
            <a:ext cx="1549400" cy="1378900"/>
            <a:chOff x="5127859" y="2518592"/>
            <a:chExt cx="1936282" cy="1723208"/>
          </a:xfrm>
        </p:grpSpPr>
        <p:sp>
          <p:nvSpPr>
            <p:cNvPr id="6" name="任意多边形 5"/>
            <p:cNvSpPr/>
            <p:nvPr/>
          </p:nvSpPr>
          <p:spPr>
            <a:xfrm>
              <a:off x="5127859" y="2518592"/>
              <a:ext cx="1936282" cy="1723208"/>
            </a:xfrm>
            <a:custGeom>
              <a:avLst/>
              <a:gdLst>
                <a:gd name="connsiteX0" fmla="*/ 576168 w 1961391"/>
                <a:gd name="connsiteY0" fmla="*/ 0 h 1745551"/>
                <a:gd name="connsiteX1" fmla="*/ 863600 w 1961391"/>
                <a:gd name="connsiteY1" fmla="*/ 0 h 1745551"/>
                <a:gd name="connsiteX2" fmla="*/ 1097791 w 1961391"/>
                <a:gd name="connsiteY2" fmla="*/ 0 h 1745551"/>
                <a:gd name="connsiteX3" fmla="*/ 1385223 w 1961391"/>
                <a:gd name="connsiteY3" fmla="*/ 0 h 1745551"/>
                <a:gd name="connsiteX4" fmla="*/ 1539918 w 1961391"/>
                <a:gd name="connsiteY4" fmla="*/ 88854 h 1745551"/>
                <a:gd name="connsiteX5" fmla="*/ 1940980 w 1961391"/>
                <a:gd name="connsiteY5" fmla="*/ 783921 h 1745551"/>
                <a:gd name="connsiteX6" fmla="*/ 1961391 w 1961391"/>
                <a:gd name="connsiteY6" fmla="*/ 872775 h 1745551"/>
                <a:gd name="connsiteX7" fmla="*/ 1940980 w 1961391"/>
                <a:gd name="connsiteY7" fmla="*/ 961629 h 1745551"/>
                <a:gd name="connsiteX8" fmla="*/ 1539918 w 1961391"/>
                <a:gd name="connsiteY8" fmla="*/ 1656697 h 1745551"/>
                <a:gd name="connsiteX9" fmla="*/ 1385223 w 1961391"/>
                <a:gd name="connsiteY9" fmla="*/ 1745551 h 1745551"/>
                <a:gd name="connsiteX10" fmla="*/ 1120460 w 1961391"/>
                <a:gd name="connsiteY10" fmla="*/ 1745551 h 1745551"/>
                <a:gd name="connsiteX11" fmla="*/ 1097791 w 1961391"/>
                <a:gd name="connsiteY11" fmla="*/ 1745551 h 1745551"/>
                <a:gd name="connsiteX12" fmla="*/ 1039896 w 1961391"/>
                <a:gd name="connsiteY12" fmla="*/ 1745551 h 1745551"/>
                <a:gd name="connsiteX13" fmla="*/ 1013340 w 1961391"/>
                <a:gd name="connsiteY13" fmla="*/ 1745551 h 1745551"/>
                <a:gd name="connsiteX14" fmla="*/ 948051 w 1961391"/>
                <a:gd name="connsiteY14" fmla="*/ 1745551 h 1745551"/>
                <a:gd name="connsiteX15" fmla="*/ 921495 w 1961391"/>
                <a:gd name="connsiteY15" fmla="*/ 1745551 h 1745551"/>
                <a:gd name="connsiteX16" fmla="*/ 863600 w 1961391"/>
                <a:gd name="connsiteY16" fmla="*/ 1745551 h 1745551"/>
                <a:gd name="connsiteX17" fmla="*/ 840931 w 1961391"/>
                <a:gd name="connsiteY17" fmla="*/ 1745551 h 1745551"/>
                <a:gd name="connsiteX18" fmla="*/ 576168 w 1961391"/>
                <a:gd name="connsiteY18" fmla="*/ 1745551 h 1745551"/>
                <a:gd name="connsiteX19" fmla="*/ 421473 w 1961391"/>
                <a:gd name="connsiteY19" fmla="*/ 1656697 h 1745551"/>
                <a:gd name="connsiteX20" fmla="*/ 20411 w 1961391"/>
                <a:gd name="connsiteY20" fmla="*/ 961629 h 1745551"/>
                <a:gd name="connsiteX21" fmla="*/ 0 w 1961391"/>
                <a:gd name="connsiteY21" fmla="*/ 872775 h 1745551"/>
                <a:gd name="connsiteX22" fmla="*/ 20411 w 1961391"/>
                <a:gd name="connsiteY22" fmla="*/ 783921 h 1745551"/>
                <a:gd name="connsiteX23" fmla="*/ 421473 w 1961391"/>
                <a:gd name="connsiteY23" fmla="*/ 88854 h 1745551"/>
                <a:gd name="connsiteX24" fmla="*/ 576168 w 1961391"/>
                <a:gd name="connsiteY24" fmla="*/ 0 h 1745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961391" h="1745551">
                  <a:moveTo>
                    <a:pt x="576168" y="0"/>
                  </a:moveTo>
                  <a:lnTo>
                    <a:pt x="863600" y="0"/>
                  </a:lnTo>
                  <a:lnTo>
                    <a:pt x="1097791" y="0"/>
                  </a:lnTo>
                  <a:lnTo>
                    <a:pt x="1385223" y="0"/>
                  </a:lnTo>
                  <a:cubicBezTo>
                    <a:pt x="1441086" y="0"/>
                    <a:pt x="1511271" y="40128"/>
                    <a:pt x="1539918" y="88854"/>
                  </a:cubicBezTo>
                  <a:cubicBezTo>
                    <a:pt x="1940980" y="783921"/>
                    <a:pt x="1940980" y="783921"/>
                    <a:pt x="1940980" y="783921"/>
                  </a:cubicBezTo>
                  <a:cubicBezTo>
                    <a:pt x="1954587" y="808285"/>
                    <a:pt x="1961391" y="840530"/>
                    <a:pt x="1961391" y="872775"/>
                  </a:cubicBezTo>
                  <a:cubicBezTo>
                    <a:pt x="1961391" y="905021"/>
                    <a:pt x="1954587" y="937267"/>
                    <a:pt x="1940980" y="961629"/>
                  </a:cubicBezTo>
                  <a:cubicBezTo>
                    <a:pt x="1539918" y="1656697"/>
                    <a:pt x="1539918" y="1656697"/>
                    <a:pt x="1539918" y="1656697"/>
                  </a:cubicBezTo>
                  <a:cubicBezTo>
                    <a:pt x="1511271" y="1705424"/>
                    <a:pt x="1441086" y="1745551"/>
                    <a:pt x="1385223" y="1745551"/>
                  </a:cubicBezTo>
                  <a:cubicBezTo>
                    <a:pt x="1284958" y="1745551"/>
                    <a:pt x="1197225" y="1745551"/>
                    <a:pt x="1120460" y="1745551"/>
                  </a:cubicBezTo>
                  <a:lnTo>
                    <a:pt x="1097791" y="1745551"/>
                  </a:lnTo>
                  <a:lnTo>
                    <a:pt x="1039896" y="1745551"/>
                  </a:lnTo>
                  <a:lnTo>
                    <a:pt x="1013340" y="1745551"/>
                  </a:lnTo>
                  <a:lnTo>
                    <a:pt x="948051" y="1745551"/>
                  </a:lnTo>
                  <a:lnTo>
                    <a:pt x="921495" y="1745551"/>
                  </a:lnTo>
                  <a:lnTo>
                    <a:pt x="863600" y="1745551"/>
                  </a:lnTo>
                  <a:lnTo>
                    <a:pt x="840931" y="1745551"/>
                  </a:lnTo>
                  <a:cubicBezTo>
                    <a:pt x="764166" y="1745551"/>
                    <a:pt x="676433" y="1745551"/>
                    <a:pt x="576168" y="1745551"/>
                  </a:cubicBezTo>
                  <a:cubicBezTo>
                    <a:pt x="520305" y="1745551"/>
                    <a:pt x="450120" y="1705424"/>
                    <a:pt x="421473" y="1656697"/>
                  </a:cubicBezTo>
                  <a:cubicBezTo>
                    <a:pt x="421473" y="1656697"/>
                    <a:pt x="421473" y="1656697"/>
                    <a:pt x="20411" y="961629"/>
                  </a:cubicBezTo>
                  <a:cubicBezTo>
                    <a:pt x="6804" y="937267"/>
                    <a:pt x="0" y="905021"/>
                    <a:pt x="0" y="872775"/>
                  </a:cubicBezTo>
                  <a:cubicBezTo>
                    <a:pt x="0" y="840530"/>
                    <a:pt x="6804" y="808285"/>
                    <a:pt x="20411" y="783921"/>
                  </a:cubicBezTo>
                  <a:cubicBezTo>
                    <a:pt x="20411" y="783921"/>
                    <a:pt x="20411" y="783921"/>
                    <a:pt x="421473" y="88854"/>
                  </a:cubicBezTo>
                  <a:cubicBezTo>
                    <a:pt x="450120" y="40128"/>
                    <a:pt x="520305" y="0"/>
                    <a:pt x="57616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2590"/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5257193" y="2633694"/>
              <a:ext cx="1677614" cy="1493004"/>
            </a:xfrm>
            <a:custGeom>
              <a:avLst/>
              <a:gdLst>
                <a:gd name="connsiteX0" fmla="*/ 576168 w 1961391"/>
                <a:gd name="connsiteY0" fmla="*/ 0 h 1745551"/>
                <a:gd name="connsiteX1" fmla="*/ 863600 w 1961391"/>
                <a:gd name="connsiteY1" fmla="*/ 0 h 1745551"/>
                <a:gd name="connsiteX2" fmla="*/ 1097791 w 1961391"/>
                <a:gd name="connsiteY2" fmla="*/ 0 h 1745551"/>
                <a:gd name="connsiteX3" fmla="*/ 1385223 w 1961391"/>
                <a:gd name="connsiteY3" fmla="*/ 0 h 1745551"/>
                <a:gd name="connsiteX4" fmla="*/ 1539918 w 1961391"/>
                <a:gd name="connsiteY4" fmla="*/ 88854 h 1745551"/>
                <a:gd name="connsiteX5" fmla="*/ 1940980 w 1961391"/>
                <a:gd name="connsiteY5" fmla="*/ 783921 h 1745551"/>
                <a:gd name="connsiteX6" fmla="*/ 1961391 w 1961391"/>
                <a:gd name="connsiteY6" fmla="*/ 872775 h 1745551"/>
                <a:gd name="connsiteX7" fmla="*/ 1940980 w 1961391"/>
                <a:gd name="connsiteY7" fmla="*/ 961629 h 1745551"/>
                <a:gd name="connsiteX8" fmla="*/ 1539918 w 1961391"/>
                <a:gd name="connsiteY8" fmla="*/ 1656697 h 1745551"/>
                <a:gd name="connsiteX9" fmla="*/ 1385223 w 1961391"/>
                <a:gd name="connsiteY9" fmla="*/ 1745551 h 1745551"/>
                <a:gd name="connsiteX10" fmla="*/ 1120460 w 1961391"/>
                <a:gd name="connsiteY10" fmla="*/ 1745551 h 1745551"/>
                <a:gd name="connsiteX11" fmla="*/ 1097791 w 1961391"/>
                <a:gd name="connsiteY11" fmla="*/ 1745551 h 1745551"/>
                <a:gd name="connsiteX12" fmla="*/ 1039896 w 1961391"/>
                <a:gd name="connsiteY12" fmla="*/ 1745551 h 1745551"/>
                <a:gd name="connsiteX13" fmla="*/ 1013340 w 1961391"/>
                <a:gd name="connsiteY13" fmla="*/ 1745551 h 1745551"/>
                <a:gd name="connsiteX14" fmla="*/ 948051 w 1961391"/>
                <a:gd name="connsiteY14" fmla="*/ 1745551 h 1745551"/>
                <a:gd name="connsiteX15" fmla="*/ 921495 w 1961391"/>
                <a:gd name="connsiteY15" fmla="*/ 1745551 h 1745551"/>
                <a:gd name="connsiteX16" fmla="*/ 863600 w 1961391"/>
                <a:gd name="connsiteY16" fmla="*/ 1745551 h 1745551"/>
                <a:gd name="connsiteX17" fmla="*/ 840931 w 1961391"/>
                <a:gd name="connsiteY17" fmla="*/ 1745551 h 1745551"/>
                <a:gd name="connsiteX18" fmla="*/ 576168 w 1961391"/>
                <a:gd name="connsiteY18" fmla="*/ 1745551 h 1745551"/>
                <a:gd name="connsiteX19" fmla="*/ 421473 w 1961391"/>
                <a:gd name="connsiteY19" fmla="*/ 1656697 h 1745551"/>
                <a:gd name="connsiteX20" fmla="*/ 20411 w 1961391"/>
                <a:gd name="connsiteY20" fmla="*/ 961629 h 1745551"/>
                <a:gd name="connsiteX21" fmla="*/ 0 w 1961391"/>
                <a:gd name="connsiteY21" fmla="*/ 872775 h 1745551"/>
                <a:gd name="connsiteX22" fmla="*/ 20411 w 1961391"/>
                <a:gd name="connsiteY22" fmla="*/ 783921 h 1745551"/>
                <a:gd name="connsiteX23" fmla="*/ 421473 w 1961391"/>
                <a:gd name="connsiteY23" fmla="*/ 88854 h 1745551"/>
                <a:gd name="connsiteX24" fmla="*/ 576168 w 1961391"/>
                <a:gd name="connsiteY24" fmla="*/ 0 h 1745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961391" h="1745551">
                  <a:moveTo>
                    <a:pt x="576168" y="0"/>
                  </a:moveTo>
                  <a:lnTo>
                    <a:pt x="863600" y="0"/>
                  </a:lnTo>
                  <a:lnTo>
                    <a:pt x="1097791" y="0"/>
                  </a:lnTo>
                  <a:lnTo>
                    <a:pt x="1385223" y="0"/>
                  </a:lnTo>
                  <a:cubicBezTo>
                    <a:pt x="1441086" y="0"/>
                    <a:pt x="1511271" y="40128"/>
                    <a:pt x="1539918" y="88854"/>
                  </a:cubicBezTo>
                  <a:cubicBezTo>
                    <a:pt x="1940980" y="783921"/>
                    <a:pt x="1940980" y="783921"/>
                    <a:pt x="1940980" y="783921"/>
                  </a:cubicBezTo>
                  <a:cubicBezTo>
                    <a:pt x="1954587" y="808285"/>
                    <a:pt x="1961391" y="840530"/>
                    <a:pt x="1961391" y="872775"/>
                  </a:cubicBezTo>
                  <a:cubicBezTo>
                    <a:pt x="1961391" y="905021"/>
                    <a:pt x="1954587" y="937267"/>
                    <a:pt x="1940980" y="961629"/>
                  </a:cubicBezTo>
                  <a:cubicBezTo>
                    <a:pt x="1539918" y="1656697"/>
                    <a:pt x="1539918" y="1656697"/>
                    <a:pt x="1539918" y="1656697"/>
                  </a:cubicBezTo>
                  <a:cubicBezTo>
                    <a:pt x="1511271" y="1705424"/>
                    <a:pt x="1441086" y="1745551"/>
                    <a:pt x="1385223" y="1745551"/>
                  </a:cubicBezTo>
                  <a:cubicBezTo>
                    <a:pt x="1284958" y="1745551"/>
                    <a:pt x="1197225" y="1745551"/>
                    <a:pt x="1120460" y="1745551"/>
                  </a:cubicBezTo>
                  <a:lnTo>
                    <a:pt x="1097791" y="1745551"/>
                  </a:lnTo>
                  <a:lnTo>
                    <a:pt x="1039896" y="1745551"/>
                  </a:lnTo>
                  <a:lnTo>
                    <a:pt x="1013340" y="1745551"/>
                  </a:lnTo>
                  <a:lnTo>
                    <a:pt x="948051" y="1745551"/>
                  </a:lnTo>
                  <a:lnTo>
                    <a:pt x="921495" y="1745551"/>
                  </a:lnTo>
                  <a:lnTo>
                    <a:pt x="863600" y="1745551"/>
                  </a:lnTo>
                  <a:lnTo>
                    <a:pt x="840931" y="1745551"/>
                  </a:lnTo>
                  <a:cubicBezTo>
                    <a:pt x="764166" y="1745551"/>
                    <a:pt x="676433" y="1745551"/>
                    <a:pt x="576168" y="1745551"/>
                  </a:cubicBezTo>
                  <a:cubicBezTo>
                    <a:pt x="520305" y="1745551"/>
                    <a:pt x="450120" y="1705424"/>
                    <a:pt x="421473" y="1656697"/>
                  </a:cubicBezTo>
                  <a:cubicBezTo>
                    <a:pt x="421473" y="1656697"/>
                    <a:pt x="421473" y="1656697"/>
                    <a:pt x="20411" y="961629"/>
                  </a:cubicBezTo>
                  <a:cubicBezTo>
                    <a:pt x="6804" y="937267"/>
                    <a:pt x="0" y="905021"/>
                    <a:pt x="0" y="872775"/>
                  </a:cubicBezTo>
                  <a:cubicBezTo>
                    <a:pt x="0" y="840530"/>
                    <a:pt x="6804" y="808285"/>
                    <a:pt x="20411" y="783921"/>
                  </a:cubicBezTo>
                  <a:cubicBezTo>
                    <a:pt x="20411" y="783921"/>
                    <a:pt x="20411" y="783921"/>
                    <a:pt x="421473" y="88854"/>
                  </a:cubicBezTo>
                  <a:cubicBezTo>
                    <a:pt x="450120" y="40128"/>
                    <a:pt x="520305" y="0"/>
                    <a:pt x="576168" y="0"/>
                  </a:cubicBezTo>
                  <a:close/>
                </a:path>
              </a:pathLst>
            </a:custGeom>
            <a:solidFill>
              <a:srgbClr val="9CC5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2590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800085" y="3472042"/>
            <a:ext cx="5918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rgbClr val="0070C0"/>
                </a:solidFill>
                <a:latin typeface="华文琥珀" panose="02010800040101010101" pitchFamily="2" charset="-122"/>
                <a:ea typeface="华文琥珀" panose="02010800040101010101" pitchFamily="2" charset="-122"/>
              </a:defRPr>
            </a:lvl1pPr>
          </a:lstStyle>
          <a:p>
            <a:r>
              <a:rPr lang="en-US" altLang="zh-CN" dirty="0"/>
              <a:t>03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327401" y="4789616"/>
            <a:ext cx="5537198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spc="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系统软件移植与开发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82594E2-C30A-4B70-B76D-127C9685FF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348" y="1000869"/>
            <a:ext cx="5795304" cy="1448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852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decel="533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6" presetID="2" presetClass="entr" presetSubtype="4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9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1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" dur="2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2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" dur="25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27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25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8" grpId="0"/>
          <p:bldP spid="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decel="533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6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1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" dur="2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2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" dur="25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27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25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8" grpId="0"/>
          <p:bldP spid="9" grpId="0"/>
        </p:bld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-35225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sp>
        <p:nvSpPr>
          <p:cNvPr id="24" name="矩形 23"/>
          <p:cNvSpPr/>
          <p:nvPr/>
        </p:nvSpPr>
        <p:spPr>
          <a:xfrm>
            <a:off x="9186932" y="-35225"/>
            <a:ext cx="3002680" cy="79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bg1"/>
              </a:solidFill>
            </a:endParaRPr>
          </a:p>
        </p:txBody>
      </p:sp>
      <p:sp>
        <p:nvSpPr>
          <p:cNvPr id="26" name="TextBox 6"/>
          <p:cNvSpPr txBox="1"/>
          <p:nvPr/>
        </p:nvSpPr>
        <p:spPr>
          <a:xfrm>
            <a:off x="4046947" y="215903"/>
            <a:ext cx="1344000" cy="34315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</a:p>
        </p:txBody>
      </p:sp>
      <p:sp>
        <p:nvSpPr>
          <p:cNvPr id="28" name="TextBox 9"/>
          <p:cNvSpPr txBox="1"/>
          <p:nvPr/>
        </p:nvSpPr>
        <p:spPr>
          <a:xfrm>
            <a:off x="7035160" y="215903"/>
            <a:ext cx="1344000" cy="34315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系统环境搭建</a:t>
            </a:r>
          </a:p>
        </p:txBody>
      </p:sp>
      <p:sp>
        <p:nvSpPr>
          <p:cNvPr id="30" name="TextBox 11"/>
          <p:cNvSpPr txBox="1"/>
          <p:nvPr/>
        </p:nvSpPr>
        <p:spPr>
          <a:xfrm>
            <a:off x="9721641" y="215903"/>
            <a:ext cx="1933263" cy="34315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系统软件移植与开发</a:t>
            </a:r>
          </a:p>
        </p:txBody>
      </p:sp>
      <p:cxnSp>
        <p:nvCxnSpPr>
          <p:cNvPr id="34" name="直接连接符 33"/>
          <p:cNvCxnSpPr>
            <a:cxnSpLocks/>
          </p:cNvCxnSpPr>
          <p:nvPr/>
        </p:nvCxnSpPr>
        <p:spPr>
          <a:xfrm>
            <a:off x="555044" y="2113634"/>
            <a:ext cx="346406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524342" y="1463953"/>
            <a:ext cx="3482938" cy="58938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PMON</a:t>
            </a:r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移植</a:t>
            </a:r>
          </a:p>
        </p:txBody>
      </p:sp>
      <p:cxnSp>
        <p:nvCxnSpPr>
          <p:cNvPr id="15" name="直接连接符 14"/>
          <p:cNvCxnSpPr/>
          <p:nvPr/>
        </p:nvCxnSpPr>
        <p:spPr>
          <a:xfrm>
            <a:off x="3231850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0" name="图片 99">
            <a:extLst>
              <a:ext uri="{FF2B5EF4-FFF2-40B4-BE49-F238E27FC236}">
                <a16:creationId xmlns:a16="http://schemas.microsoft.com/office/drawing/2014/main" id="{24532F41-A2DC-49B5-A929-2D46E6A6EF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55" y="80475"/>
            <a:ext cx="2524194" cy="631049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945F3093-D3A6-47AE-97CC-2D2354D09B79}"/>
              </a:ext>
            </a:extLst>
          </p:cNvPr>
          <p:cNvSpPr/>
          <p:nvPr/>
        </p:nvSpPr>
        <p:spPr>
          <a:xfrm>
            <a:off x="1538341" y="2734793"/>
            <a:ext cx="10116563" cy="26592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800" dirty="0">
                <a:latin typeface="Cambria Math"/>
                <a:ea typeface="黑体"/>
              </a:rPr>
              <a:t>为更好验证</a:t>
            </a:r>
            <a:r>
              <a:rPr lang="en-US" altLang="zh-CN" sz="2800" dirty="0">
                <a:latin typeface="Cambria Math"/>
                <a:ea typeface="黑体"/>
              </a:rPr>
              <a:t>CPU</a:t>
            </a:r>
            <a:r>
              <a:rPr lang="zh-CN" altLang="en-US" sz="2800" dirty="0">
                <a:latin typeface="Cambria Math"/>
                <a:ea typeface="黑体"/>
              </a:rPr>
              <a:t>的设计，将</a:t>
            </a:r>
            <a:r>
              <a:rPr lang="en-US" altLang="zh-CN" sz="2800" dirty="0">
                <a:latin typeface="Cambria Math"/>
                <a:ea typeface="黑体"/>
              </a:rPr>
              <a:t>PMON</a:t>
            </a:r>
            <a:r>
              <a:rPr lang="zh-CN" altLang="en-US" sz="2800" dirty="0">
                <a:latin typeface="Cambria Math"/>
                <a:ea typeface="黑体"/>
              </a:rPr>
              <a:t>向开发板上移植</a:t>
            </a:r>
            <a:endParaRPr lang="en-US" altLang="zh-CN" sz="2800" dirty="0">
              <a:latin typeface="Cambria Math"/>
              <a:ea typeface="黑体"/>
            </a:endParaRPr>
          </a:p>
          <a:p>
            <a:pPr marL="285750" lvl="0" indent="-285750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800" dirty="0">
                <a:latin typeface="Cambria Math"/>
                <a:ea typeface="黑体"/>
              </a:rPr>
              <a:t>参考龙芯官方</a:t>
            </a:r>
            <a:r>
              <a:rPr lang="en-US" altLang="zh-CN" sz="2800" dirty="0" err="1">
                <a:latin typeface="Cambria Math"/>
                <a:ea typeface="黑体"/>
              </a:rPr>
              <a:t>soc_up</a:t>
            </a:r>
            <a:r>
              <a:rPr lang="zh-CN" altLang="en-US" sz="2800" dirty="0">
                <a:latin typeface="Cambria Math"/>
                <a:ea typeface="黑体"/>
              </a:rPr>
              <a:t>中的外设</a:t>
            </a:r>
            <a:endParaRPr lang="en-US" altLang="zh-CN" sz="2800" dirty="0">
              <a:latin typeface="Cambria Math"/>
              <a:ea typeface="黑体"/>
            </a:endParaRPr>
          </a:p>
          <a:p>
            <a:pPr marL="285750" lvl="0" indent="-285750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800" dirty="0">
                <a:latin typeface="Cambria Math"/>
                <a:ea typeface="黑体"/>
              </a:rPr>
              <a:t>注释掉</a:t>
            </a:r>
            <a:r>
              <a:rPr lang="en-US" altLang="zh-CN" sz="2800" dirty="0">
                <a:latin typeface="Cambria Math"/>
                <a:ea typeface="黑体"/>
              </a:rPr>
              <a:t>PMON</a:t>
            </a:r>
            <a:r>
              <a:rPr lang="zh-CN" altLang="en-US" sz="2800" dirty="0">
                <a:latin typeface="Cambria Math"/>
                <a:ea typeface="黑体"/>
              </a:rPr>
              <a:t>中一些目前</a:t>
            </a:r>
            <a:r>
              <a:rPr lang="en-US" altLang="zh-CN" sz="2800" dirty="0">
                <a:latin typeface="Cambria Math"/>
                <a:ea typeface="黑体"/>
              </a:rPr>
              <a:t>CPU</a:t>
            </a:r>
            <a:r>
              <a:rPr lang="zh-CN" altLang="en-US" sz="2800" dirty="0">
                <a:latin typeface="Cambria Math"/>
                <a:ea typeface="黑体"/>
              </a:rPr>
              <a:t>不支持的外设与指令</a:t>
            </a:r>
            <a:endParaRPr lang="en-US" altLang="zh-CN" sz="2800" dirty="0">
              <a:latin typeface="Cambria Math"/>
              <a:ea typeface="黑体"/>
            </a:endParaRPr>
          </a:p>
          <a:p>
            <a:pPr marL="285750" lvl="0" indent="-285750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endParaRPr lang="zh-CN" altLang="en-US" sz="2800" dirty="0">
              <a:latin typeface="Cambria Math"/>
              <a:ea typeface="黑体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B6EA98EA-C755-4454-8E02-AB2C4C11B05C}"/>
              </a:ext>
            </a:extLst>
          </p:cNvPr>
          <p:cNvCxnSpPr/>
          <p:nvPr/>
        </p:nvCxnSpPr>
        <p:spPr>
          <a:xfrm>
            <a:off x="6097958" y="280178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5517143"/>
      </p:ext>
    </p:extLst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-35225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sp>
        <p:nvSpPr>
          <p:cNvPr id="24" name="矩形 23"/>
          <p:cNvSpPr/>
          <p:nvPr/>
        </p:nvSpPr>
        <p:spPr>
          <a:xfrm>
            <a:off x="9186932" y="-35225"/>
            <a:ext cx="3002680" cy="79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bg1"/>
              </a:solidFill>
            </a:endParaRPr>
          </a:p>
        </p:txBody>
      </p:sp>
      <p:sp>
        <p:nvSpPr>
          <p:cNvPr id="26" name="TextBox 6"/>
          <p:cNvSpPr txBox="1"/>
          <p:nvPr/>
        </p:nvSpPr>
        <p:spPr>
          <a:xfrm>
            <a:off x="4046947" y="215903"/>
            <a:ext cx="1344000" cy="34315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</a:p>
        </p:txBody>
      </p:sp>
      <p:sp>
        <p:nvSpPr>
          <p:cNvPr id="28" name="TextBox 9"/>
          <p:cNvSpPr txBox="1"/>
          <p:nvPr/>
        </p:nvSpPr>
        <p:spPr>
          <a:xfrm>
            <a:off x="7035160" y="215903"/>
            <a:ext cx="1344000" cy="34315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系统环境搭建</a:t>
            </a:r>
          </a:p>
        </p:txBody>
      </p:sp>
      <p:sp>
        <p:nvSpPr>
          <p:cNvPr id="30" name="TextBox 11"/>
          <p:cNvSpPr txBox="1"/>
          <p:nvPr/>
        </p:nvSpPr>
        <p:spPr>
          <a:xfrm>
            <a:off x="9721641" y="215903"/>
            <a:ext cx="1933263" cy="34315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系统软件移植与开发</a:t>
            </a:r>
          </a:p>
        </p:txBody>
      </p:sp>
      <p:cxnSp>
        <p:nvCxnSpPr>
          <p:cNvPr id="34" name="直接连接符 33"/>
          <p:cNvCxnSpPr>
            <a:cxnSpLocks/>
          </p:cNvCxnSpPr>
          <p:nvPr/>
        </p:nvCxnSpPr>
        <p:spPr>
          <a:xfrm>
            <a:off x="555044" y="2113634"/>
            <a:ext cx="346406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524342" y="1463953"/>
            <a:ext cx="3482938" cy="58938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PMON</a:t>
            </a:r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移植</a:t>
            </a:r>
          </a:p>
        </p:txBody>
      </p:sp>
      <p:cxnSp>
        <p:nvCxnSpPr>
          <p:cNvPr id="15" name="直接连接符 14"/>
          <p:cNvCxnSpPr/>
          <p:nvPr/>
        </p:nvCxnSpPr>
        <p:spPr>
          <a:xfrm>
            <a:off x="3231850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0" name="图片 99">
            <a:extLst>
              <a:ext uri="{FF2B5EF4-FFF2-40B4-BE49-F238E27FC236}">
                <a16:creationId xmlns:a16="http://schemas.microsoft.com/office/drawing/2014/main" id="{24532F41-A2DC-49B5-A929-2D46E6A6EF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55" y="80475"/>
            <a:ext cx="2524194" cy="631049"/>
          </a:xfrm>
          <a:prstGeom prst="rect">
            <a:avLst/>
          </a:prstGeom>
        </p:spPr>
      </p:pic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B6EA98EA-C755-4454-8E02-AB2C4C11B05C}"/>
              </a:ext>
            </a:extLst>
          </p:cNvPr>
          <p:cNvCxnSpPr/>
          <p:nvPr/>
        </p:nvCxnSpPr>
        <p:spPr>
          <a:xfrm>
            <a:off x="6097958" y="280178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>
            <a:extLst>
              <a:ext uri="{FF2B5EF4-FFF2-40B4-BE49-F238E27FC236}">
                <a16:creationId xmlns:a16="http://schemas.microsoft.com/office/drawing/2014/main" id="{657038B7-C39D-4FCA-9EC8-B5D3692893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0019" y="2212693"/>
            <a:ext cx="6070466" cy="441920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CA332178-E4EE-44F1-AF32-89E7C3568EB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2262"/>
          <a:stretch/>
        </p:blipFill>
        <p:spPr>
          <a:xfrm>
            <a:off x="4019110" y="2212693"/>
            <a:ext cx="5323534" cy="441920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CFBB1FE-574F-4807-ACD1-EC02422C6BC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63238"/>
          <a:stretch/>
        </p:blipFill>
        <p:spPr>
          <a:xfrm>
            <a:off x="7592443" y="2212693"/>
            <a:ext cx="3389538" cy="4419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878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-35225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sp>
        <p:nvSpPr>
          <p:cNvPr id="24" name="矩形 23"/>
          <p:cNvSpPr/>
          <p:nvPr/>
        </p:nvSpPr>
        <p:spPr>
          <a:xfrm>
            <a:off x="9186932" y="-35225"/>
            <a:ext cx="3002680" cy="79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bg1"/>
              </a:solidFill>
            </a:endParaRPr>
          </a:p>
        </p:txBody>
      </p:sp>
      <p:sp>
        <p:nvSpPr>
          <p:cNvPr id="26" name="TextBox 6"/>
          <p:cNvSpPr txBox="1"/>
          <p:nvPr/>
        </p:nvSpPr>
        <p:spPr>
          <a:xfrm>
            <a:off x="4046947" y="215903"/>
            <a:ext cx="1344000" cy="34315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</a:p>
        </p:txBody>
      </p:sp>
      <p:sp>
        <p:nvSpPr>
          <p:cNvPr id="28" name="TextBox 9"/>
          <p:cNvSpPr txBox="1"/>
          <p:nvPr/>
        </p:nvSpPr>
        <p:spPr>
          <a:xfrm>
            <a:off x="7035160" y="215903"/>
            <a:ext cx="1344000" cy="34315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系统环境搭建</a:t>
            </a:r>
          </a:p>
        </p:txBody>
      </p:sp>
      <p:sp>
        <p:nvSpPr>
          <p:cNvPr id="30" name="TextBox 11"/>
          <p:cNvSpPr txBox="1"/>
          <p:nvPr/>
        </p:nvSpPr>
        <p:spPr>
          <a:xfrm>
            <a:off x="9721641" y="215903"/>
            <a:ext cx="1933263" cy="34315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系统软件移植与开发</a:t>
            </a:r>
          </a:p>
        </p:txBody>
      </p:sp>
      <p:cxnSp>
        <p:nvCxnSpPr>
          <p:cNvPr id="34" name="直接连接符 33"/>
          <p:cNvCxnSpPr>
            <a:cxnSpLocks/>
          </p:cNvCxnSpPr>
          <p:nvPr/>
        </p:nvCxnSpPr>
        <p:spPr>
          <a:xfrm>
            <a:off x="555044" y="2113634"/>
            <a:ext cx="346406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524342" y="1463953"/>
            <a:ext cx="3482938" cy="58938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系统软件开发</a:t>
            </a:r>
          </a:p>
        </p:txBody>
      </p:sp>
      <p:cxnSp>
        <p:nvCxnSpPr>
          <p:cNvPr id="15" name="直接连接符 14"/>
          <p:cNvCxnSpPr/>
          <p:nvPr/>
        </p:nvCxnSpPr>
        <p:spPr>
          <a:xfrm>
            <a:off x="3231850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0" name="图片 99">
            <a:extLst>
              <a:ext uri="{FF2B5EF4-FFF2-40B4-BE49-F238E27FC236}">
                <a16:creationId xmlns:a16="http://schemas.microsoft.com/office/drawing/2014/main" id="{24532F41-A2DC-49B5-A929-2D46E6A6EF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55" y="80475"/>
            <a:ext cx="2524194" cy="631049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945F3093-D3A6-47AE-97CC-2D2354D09B79}"/>
              </a:ext>
            </a:extLst>
          </p:cNvPr>
          <p:cNvSpPr/>
          <p:nvPr/>
        </p:nvSpPr>
        <p:spPr>
          <a:xfrm>
            <a:off x="1517184" y="2554894"/>
            <a:ext cx="4578816" cy="1710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800" dirty="0">
                <a:latin typeface="Cambria Math"/>
                <a:ea typeface="黑体"/>
              </a:rPr>
              <a:t>Pac Man</a:t>
            </a:r>
            <a:r>
              <a:rPr lang="zh-CN" altLang="en-US" sz="2800" dirty="0">
                <a:latin typeface="Cambria Math"/>
                <a:ea typeface="黑体"/>
              </a:rPr>
              <a:t>小游戏，通过串口输入</a:t>
            </a:r>
            <a:r>
              <a:rPr lang="en-US" altLang="zh-CN" sz="2800" dirty="0">
                <a:latin typeface="Cambria Math"/>
                <a:ea typeface="黑体"/>
              </a:rPr>
              <a:t>WASD</a:t>
            </a:r>
            <a:r>
              <a:rPr lang="zh-CN" altLang="en-US" sz="2800" dirty="0">
                <a:latin typeface="Cambria Math"/>
                <a:ea typeface="黑体"/>
              </a:rPr>
              <a:t>来控制</a:t>
            </a:r>
            <a:r>
              <a:rPr lang="en-US" altLang="zh-CN" sz="2800" dirty="0">
                <a:latin typeface="Cambria Math"/>
                <a:ea typeface="黑体"/>
              </a:rPr>
              <a:t>Pac Man</a:t>
            </a:r>
            <a:r>
              <a:rPr lang="zh-CN" altLang="en-US" sz="2800" dirty="0">
                <a:latin typeface="Cambria Math"/>
                <a:ea typeface="黑体"/>
              </a:rPr>
              <a:t>的移动方向。</a:t>
            </a:r>
            <a:endParaRPr lang="en-US" altLang="zh-CN" sz="2800" dirty="0">
              <a:latin typeface="Cambria Math"/>
              <a:ea typeface="黑体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B6EA98EA-C755-4454-8E02-AB2C4C11B05C}"/>
              </a:ext>
            </a:extLst>
          </p:cNvPr>
          <p:cNvCxnSpPr/>
          <p:nvPr/>
        </p:nvCxnSpPr>
        <p:spPr>
          <a:xfrm>
            <a:off x="6097958" y="280178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>
            <a:extLst>
              <a:ext uri="{FF2B5EF4-FFF2-40B4-BE49-F238E27FC236}">
                <a16:creationId xmlns:a16="http://schemas.microsoft.com/office/drawing/2014/main" id="{DECB80A8-E378-4728-BE95-95065D70434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rcRect l="1793"/>
          <a:stretch/>
        </p:blipFill>
        <p:spPr>
          <a:xfrm>
            <a:off x="7305368" y="1394170"/>
            <a:ext cx="3002681" cy="492608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829743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MH_Other_8"/>
          <p:cNvPicPr/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87"/>
          <a:stretch>
            <a:fillRect/>
          </a:stretch>
        </p:blipFill>
        <p:spPr bwMode="auto">
          <a:xfrm rot="5400000" flipH="1">
            <a:off x="6024000" y="-3032194"/>
            <a:ext cx="144000" cy="10450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MH_Other_8"/>
          <p:cNvPicPr/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87"/>
          <a:stretch>
            <a:fillRect/>
          </a:stretch>
        </p:blipFill>
        <p:spPr bwMode="auto">
          <a:xfrm rot="16200000" flipH="1" flipV="1">
            <a:off x="6024001" y="-127232"/>
            <a:ext cx="144000" cy="10450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0" y="2204967"/>
            <a:ext cx="12192000" cy="286136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795607" y="3091431"/>
            <a:ext cx="860078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</a:t>
            </a:r>
            <a:endParaRPr lang="zh-CN" altLang="en-US" sz="66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503A41F3-C398-41CF-9292-CCDBEF13B28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678" y="398233"/>
            <a:ext cx="5536642" cy="138416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533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33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圆角矩形 16"/>
          <p:cNvSpPr/>
          <p:nvPr/>
        </p:nvSpPr>
        <p:spPr>
          <a:xfrm>
            <a:off x="-1791046" y="1892300"/>
            <a:ext cx="5651845" cy="3073400"/>
          </a:xfrm>
          <a:prstGeom prst="roundRect">
            <a:avLst>
              <a:gd name="adj" fmla="val 50000"/>
            </a:avLst>
          </a:prstGeom>
          <a:solidFill>
            <a:srgbClr val="9CC5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>
            <a:off x="-1556426" y="1998319"/>
            <a:ext cx="5261917" cy="2861362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5642044" y="1791087"/>
            <a:ext cx="911156" cy="577144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01</a:t>
            </a:r>
            <a:endParaRPr lang="zh-CN" altLang="en-US" b="1" dirty="0"/>
          </a:p>
        </p:txBody>
      </p:sp>
      <p:sp>
        <p:nvSpPr>
          <p:cNvPr id="6" name="圆角矩形 5"/>
          <p:cNvSpPr/>
          <p:nvPr/>
        </p:nvSpPr>
        <p:spPr>
          <a:xfrm>
            <a:off x="5642044" y="3063813"/>
            <a:ext cx="911156" cy="577144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02</a:t>
            </a:r>
            <a:endParaRPr lang="zh-CN" altLang="en-US" b="1" dirty="0"/>
          </a:p>
        </p:txBody>
      </p:sp>
      <p:sp>
        <p:nvSpPr>
          <p:cNvPr id="7" name="圆角矩形 6"/>
          <p:cNvSpPr/>
          <p:nvPr/>
        </p:nvSpPr>
        <p:spPr>
          <a:xfrm>
            <a:off x="5642044" y="4405366"/>
            <a:ext cx="911156" cy="577144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03</a:t>
            </a:r>
            <a:endParaRPr lang="zh-CN" altLang="en-US" b="1" dirty="0"/>
          </a:p>
        </p:txBody>
      </p:sp>
      <p:sp>
        <p:nvSpPr>
          <p:cNvPr id="59" name="圆角矩形 58"/>
          <p:cNvSpPr/>
          <p:nvPr/>
        </p:nvSpPr>
        <p:spPr>
          <a:xfrm>
            <a:off x="6786272" y="1791087"/>
            <a:ext cx="3476556" cy="577144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CPU</a:t>
            </a:r>
            <a:r>
              <a:rPr lang="zh-CN" altLang="en-US" sz="2000" b="1" dirty="0"/>
              <a:t>设计</a:t>
            </a:r>
          </a:p>
        </p:txBody>
      </p:sp>
      <p:sp>
        <p:nvSpPr>
          <p:cNvPr id="60" name="圆角矩形 59"/>
          <p:cNvSpPr/>
          <p:nvPr/>
        </p:nvSpPr>
        <p:spPr>
          <a:xfrm>
            <a:off x="6786272" y="3063813"/>
            <a:ext cx="3476556" cy="577144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系统环境搭建</a:t>
            </a:r>
          </a:p>
        </p:txBody>
      </p:sp>
      <p:sp>
        <p:nvSpPr>
          <p:cNvPr id="61" name="圆角矩形 60"/>
          <p:cNvSpPr/>
          <p:nvPr/>
        </p:nvSpPr>
        <p:spPr>
          <a:xfrm>
            <a:off x="6786272" y="4405366"/>
            <a:ext cx="3476556" cy="577144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系统软件移植与开发</a:t>
            </a:r>
          </a:p>
        </p:txBody>
      </p:sp>
      <p:sp>
        <p:nvSpPr>
          <p:cNvPr id="64" name="TextBox 78"/>
          <p:cNvSpPr txBox="1"/>
          <p:nvPr/>
        </p:nvSpPr>
        <p:spPr>
          <a:xfrm>
            <a:off x="565975" y="3733289"/>
            <a:ext cx="2063385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665" b="1" dirty="0">
                <a:solidFill>
                  <a:schemeClr val="bg1"/>
                </a:solidFill>
                <a:latin typeface="Impact MT Std" pitchFamily="34" charset="0"/>
                <a:ea typeface="微软雅黑" panose="020B0503020204020204" pitchFamily="34" charset="-122"/>
              </a:rPr>
              <a:t>CONTENTS</a:t>
            </a:r>
            <a:endParaRPr lang="zh-CN" altLang="en-US" sz="2665" b="1" dirty="0">
              <a:solidFill>
                <a:schemeClr val="bg1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sp>
        <p:nvSpPr>
          <p:cNvPr id="65" name="TextBox 79"/>
          <p:cNvSpPr txBox="1"/>
          <p:nvPr/>
        </p:nvSpPr>
        <p:spPr>
          <a:xfrm>
            <a:off x="641317" y="2677173"/>
            <a:ext cx="1912703" cy="995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865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EAC67742-5E56-4ED9-A0CA-12341D5E65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7309" y="6063870"/>
            <a:ext cx="2440075" cy="6100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533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533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5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" presetClass="entr" presetSubtype="2" decel="533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" presetClass="entr" presetSubtype="2" decel="533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25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" presetClass="entr" presetSubtype="2" decel="533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" grpId="0" animBg="1"/>
      <p:bldP spid="5" grpId="0" animBg="1"/>
      <p:bldP spid="6" grpId="0" animBg="1"/>
      <p:bldP spid="7" grpId="0" animBg="1"/>
      <p:bldP spid="59" grpId="0" animBg="1"/>
      <p:bldP spid="60" grpId="0" animBg="1"/>
      <p:bldP spid="61" grpId="0" animBg="1"/>
      <p:bldP spid="64" grpId="0"/>
      <p:bldP spid="6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 rot="5400000">
            <a:off x="4227759" y="-4227756"/>
            <a:ext cx="3736490" cy="1219200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5321300" y="3044202"/>
            <a:ext cx="1549400" cy="1378900"/>
            <a:chOff x="5127859" y="2518592"/>
            <a:chExt cx="1936282" cy="1723208"/>
          </a:xfrm>
        </p:grpSpPr>
        <p:sp>
          <p:nvSpPr>
            <p:cNvPr id="6" name="任意多边形 5"/>
            <p:cNvSpPr/>
            <p:nvPr/>
          </p:nvSpPr>
          <p:spPr>
            <a:xfrm>
              <a:off x="5127859" y="2518592"/>
              <a:ext cx="1936282" cy="1723208"/>
            </a:xfrm>
            <a:custGeom>
              <a:avLst/>
              <a:gdLst>
                <a:gd name="connsiteX0" fmla="*/ 576168 w 1961391"/>
                <a:gd name="connsiteY0" fmla="*/ 0 h 1745551"/>
                <a:gd name="connsiteX1" fmla="*/ 863600 w 1961391"/>
                <a:gd name="connsiteY1" fmla="*/ 0 h 1745551"/>
                <a:gd name="connsiteX2" fmla="*/ 1097791 w 1961391"/>
                <a:gd name="connsiteY2" fmla="*/ 0 h 1745551"/>
                <a:gd name="connsiteX3" fmla="*/ 1385223 w 1961391"/>
                <a:gd name="connsiteY3" fmla="*/ 0 h 1745551"/>
                <a:gd name="connsiteX4" fmla="*/ 1539918 w 1961391"/>
                <a:gd name="connsiteY4" fmla="*/ 88854 h 1745551"/>
                <a:gd name="connsiteX5" fmla="*/ 1940980 w 1961391"/>
                <a:gd name="connsiteY5" fmla="*/ 783921 h 1745551"/>
                <a:gd name="connsiteX6" fmla="*/ 1961391 w 1961391"/>
                <a:gd name="connsiteY6" fmla="*/ 872775 h 1745551"/>
                <a:gd name="connsiteX7" fmla="*/ 1940980 w 1961391"/>
                <a:gd name="connsiteY7" fmla="*/ 961629 h 1745551"/>
                <a:gd name="connsiteX8" fmla="*/ 1539918 w 1961391"/>
                <a:gd name="connsiteY8" fmla="*/ 1656697 h 1745551"/>
                <a:gd name="connsiteX9" fmla="*/ 1385223 w 1961391"/>
                <a:gd name="connsiteY9" fmla="*/ 1745551 h 1745551"/>
                <a:gd name="connsiteX10" fmla="*/ 1120460 w 1961391"/>
                <a:gd name="connsiteY10" fmla="*/ 1745551 h 1745551"/>
                <a:gd name="connsiteX11" fmla="*/ 1097791 w 1961391"/>
                <a:gd name="connsiteY11" fmla="*/ 1745551 h 1745551"/>
                <a:gd name="connsiteX12" fmla="*/ 1039896 w 1961391"/>
                <a:gd name="connsiteY12" fmla="*/ 1745551 h 1745551"/>
                <a:gd name="connsiteX13" fmla="*/ 1013340 w 1961391"/>
                <a:gd name="connsiteY13" fmla="*/ 1745551 h 1745551"/>
                <a:gd name="connsiteX14" fmla="*/ 948051 w 1961391"/>
                <a:gd name="connsiteY14" fmla="*/ 1745551 h 1745551"/>
                <a:gd name="connsiteX15" fmla="*/ 921495 w 1961391"/>
                <a:gd name="connsiteY15" fmla="*/ 1745551 h 1745551"/>
                <a:gd name="connsiteX16" fmla="*/ 863600 w 1961391"/>
                <a:gd name="connsiteY16" fmla="*/ 1745551 h 1745551"/>
                <a:gd name="connsiteX17" fmla="*/ 840931 w 1961391"/>
                <a:gd name="connsiteY17" fmla="*/ 1745551 h 1745551"/>
                <a:gd name="connsiteX18" fmla="*/ 576168 w 1961391"/>
                <a:gd name="connsiteY18" fmla="*/ 1745551 h 1745551"/>
                <a:gd name="connsiteX19" fmla="*/ 421473 w 1961391"/>
                <a:gd name="connsiteY19" fmla="*/ 1656697 h 1745551"/>
                <a:gd name="connsiteX20" fmla="*/ 20411 w 1961391"/>
                <a:gd name="connsiteY20" fmla="*/ 961629 h 1745551"/>
                <a:gd name="connsiteX21" fmla="*/ 0 w 1961391"/>
                <a:gd name="connsiteY21" fmla="*/ 872775 h 1745551"/>
                <a:gd name="connsiteX22" fmla="*/ 20411 w 1961391"/>
                <a:gd name="connsiteY22" fmla="*/ 783921 h 1745551"/>
                <a:gd name="connsiteX23" fmla="*/ 421473 w 1961391"/>
                <a:gd name="connsiteY23" fmla="*/ 88854 h 1745551"/>
                <a:gd name="connsiteX24" fmla="*/ 576168 w 1961391"/>
                <a:gd name="connsiteY24" fmla="*/ 0 h 1745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961391" h="1745551">
                  <a:moveTo>
                    <a:pt x="576168" y="0"/>
                  </a:moveTo>
                  <a:lnTo>
                    <a:pt x="863600" y="0"/>
                  </a:lnTo>
                  <a:lnTo>
                    <a:pt x="1097791" y="0"/>
                  </a:lnTo>
                  <a:lnTo>
                    <a:pt x="1385223" y="0"/>
                  </a:lnTo>
                  <a:cubicBezTo>
                    <a:pt x="1441086" y="0"/>
                    <a:pt x="1511271" y="40128"/>
                    <a:pt x="1539918" y="88854"/>
                  </a:cubicBezTo>
                  <a:cubicBezTo>
                    <a:pt x="1940980" y="783921"/>
                    <a:pt x="1940980" y="783921"/>
                    <a:pt x="1940980" y="783921"/>
                  </a:cubicBezTo>
                  <a:cubicBezTo>
                    <a:pt x="1954587" y="808285"/>
                    <a:pt x="1961391" y="840530"/>
                    <a:pt x="1961391" y="872775"/>
                  </a:cubicBezTo>
                  <a:cubicBezTo>
                    <a:pt x="1961391" y="905021"/>
                    <a:pt x="1954587" y="937267"/>
                    <a:pt x="1940980" y="961629"/>
                  </a:cubicBezTo>
                  <a:cubicBezTo>
                    <a:pt x="1539918" y="1656697"/>
                    <a:pt x="1539918" y="1656697"/>
                    <a:pt x="1539918" y="1656697"/>
                  </a:cubicBezTo>
                  <a:cubicBezTo>
                    <a:pt x="1511271" y="1705424"/>
                    <a:pt x="1441086" y="1745551"/>
                    <a:pt x="1385223" y="1745551"/>
                  </a:cubicBezTo>
                  <a:cubicBezTo>
                    <a:pt x="1284958" y="1745551"/>
                    <a:pt x="1197225" y="1745551"/>
                    <a:pt x="1120460" y="1745551"/>
                  </a:cubicBezTo>
                  <a:lnTo>
                    <a:pt x="1097791" y="1745551"/>
                  </a:lnTo>
                  <a:lnTo>
                    <a:pt x="1039896" y="1745551"/>
                  </a:lnTo>
                  <a:lnTo>
                    <a:pt x="1013340" y="1745551"/>
                  </a:lnTo>
                  <a:lnTo>
                    <a:pt x="948051" y="1745551"/>
                  </a:lnTo>
                  <a:lnTo>
                    <a:pt x="921495" y="1745551"/>
                  </a:lnTo>
                  <a:lnTo>
                    <a:pt x="863600" y="1745551"/>
                  </a:lnTo>
                  <a:lnTo>
                    <a:pt x="840931" y="1745551"/>
                  </a:lnTo>
                  <a:cubicBezTo>
                    <a:pt x="764166" y="1745551"/>
                    <a:pt x="676433" y="1745551"/>
                    <a:pt x="576168" y="1745551"/>
                  </a:cubicBezTo>
                  <a:cubicBezTo>
                    <a:pt x="520305" y="1745551"/>
                    <a:pt x="450120" y="1705424"/>
                    <a:pt x="421473" y="1656697"/>
                  </a:cubicBezTo>
                  <a:cubicBezTo>
                    <a:pt x="421473" y="1656697"/>
                    <a:pt x="421473" y="1656697"/>
                    <a:pt x="20411" y="961629"/>
                  </a:cubicBezTo>
                  <a:cubicBezTo>
                    <a:pt x="6804" y="937267"/>
                    <a:pt x="0" y="905021"/>
                    <a:pt x="0" y="872775"/>
                  </a:cubicBezTo>
                  <a:cubicBezTo>
                    <a:pt x="0" y="840530"/>
                    <a:pt x="6804" y="808285"/>
                    <a:pt x="20411" y="783921"/>
                  </a:cubicBezTo>
                  <a:cubicBezTo>
                    <a:pt x="20411" y="783921"/>
                    <a:pt x="20411" y="783921"/>
                    <a:pt x="421473" y="88854"/>
                  </a:cubicBezTo>
                  <a:cubicBezTo>
                    <a:pt x="450120" y="40128"/>
                    <a:pt x="520305" y="0"/>
                    <a:pt x="57616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2590"/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5257193" y="2633694"/>
              <a:ext cx="1677614" cy="1493004"/>
            </a:xfrm>
            <a:custGeom>
              <a:avLst/>
              <a:gdLst>
                <a:gd name="connsiteX0" fmla="*/ 576168 w 1961391"/>
                <a:gd name="connsiteY0" fmla="*/ 0 h 1745551"/>
                <a:gd name="connsiteX1" fmla="*/ 863600 w 1961391"/>
                <a:gd name="connsiteY1" fmla="*/ 0 h 1745551"/>
                <a:gd name="connsiteX2" fmla="*/ 1097791 w 1961391"/>
                <a:gd name="connsiteY2" fmla="*/ 0 h 1745551"/>
                <a:gd name="connsiteX3" fmla="*/ 1385223 w 1961391"/>
                <a:gd name="connsiteY3" fmla="*/ 0 h 1745551"/>
                <a:gd name="connsiteX4" fmla="*/ 1539918 w 1961391"/>
                <a:gd name="connsiteY4" fmla="*/ 88854 h 1745551"/>
                <a:gd name="connsiteX5" fmla="*/ 1940980 w 1961391"/>
                <a:gd name="connsiteY5" fmla="*/ 783921 h 1745551"/>
                <a:gd name="connsiteX6" fmla="*/ 1961391 w 1961391"/>
                <a:gd name="connsiteY6" fmla="*/ 872775 h 1745551"/>
                <a:gd name="connsiteX7" fmla="*/ 1940980 w 1961391"/>
                <a:gd name="connsiteY7" fmla="*/ 961629 h 1745551"/>
                <a:gd name="connsiteX8" fmla="*/ 1539918 w 1961391"/>
                <a:gd name="connsiteY8" fmla="*/ 1656697 h 1745551"/>
                <a:gd name="connsiteX9" fmla="*/ 1385223 w 1961391"/>
                <a:gd name="connsiteY9" fmla="*/ 1745551 h 1745551"/>
                <a:gd name="connsiteX10" fmla="*/ 1120460 w 1961391"/>
                <a:gd name="connsiteY10" fmla="*/ 1745551 h 1745551"/>
                <a:gd name="connsiteX11" fmla="*/ 1097791 w 1961391"/>
                <a:gd name="connsiteY11" fmla="*/ 1745551 h 1745551"/>
                <a:gd name="connsiteX12" fmla="*/ 1039896 w 1961391"/>
                <a:gd name="connsiteY12" fmla="*/ 1745551 h 1745551"/>
                <a:gd name="connsiteX13" fmla="*/ 1013340 w 1961391"/>
                <a:gd name="connsiteY13" fmla="*/ 1745551 h 1745551"/>
                <a:gd name="connsiteX14" fmla="*/ 948051 w 1961391"/>
                <a:gd name="connsiteY14" fmla="*/ 1745551 h 1745551"/>
                <a:gd name="connsiteX15" fmla="*/ 921495 w 1961391"/>
                <a:gd name="connsiteY15" fmla="*/ 1745551 h 1745551"/>
                <a:gd name="connsiteX16" fmla="*/ 863600 w 1961391"/>
                <a:gd name="connsiteY16" fmla="*/ 1745551 h 1745551"/>
                <a:gd name="connsiteX17" fmla="*/ 840931 w 1961391"/>
                <a:gd name="connsiteY17" fmla="*/ 1745551 h 1745551"/>
                <a:gd name="connsiteX18" fmla="*/ 576168 w 1961391"/>
                <a:gd name="connsiteY18" fmla="*/ 1745551 h 1745551"/>
                <a:gd name="connsiteX19" fmla="*/ 421473 w 1961391"/>
                <a:gd name="connsiteY19" fmla="*/ 1656697 h 1745551"/>
                <a:gd name="connsiteX20" fmla="*/ 20411 w 1961391"/>
                <a:gd name="connsiteY20" fmla="*/ 961629 h 1745551"/>
                <a:gd name="connsiteX21" fmla="*/ 0 w 1961391"/>
                <a:gd name="connsiteY21" fmla="*/ 872775 h 1745551"/>
                <a:gd name="connsiteX22" fmla="*/ 20411 w 1961391"/>
                <a:gd name="connsiteY22" fmla="*/ 783921 h 1745551"/>
                <a:gd name="connsiteX23" fmla="*/ 421473 w 1961391"/>
                <a:gd name="connsiteY23" fmla="*/ 88854 h 1745551"/>
                <a:gd name="connsiteX24" fmla="*/ 576168 w 1961391"/>
                <a:gd name="connsiteY24" fmla="*/ 0 h 1745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961391" h="1745551">
                  <a:moveTo>
                    <a:pt x="576168" y="0"/>
                  </a:moveTo>
                  <a:lnTo>
                    <a:pt x="863600" y="0"/>
                  </a:lnTo>
                  <a:lnTo>
                    <a:pt x="1097791" y="0"/>
                  </a:lnTo>
                  <a:lnTo>
                    <a:pt x="1385223" y="0"/>
                  </a:lnTo>
                  <a:cubicBezTo>
                    <a:pt x="1441086" y="0"/>
                    <a:pt x="1511271" y="40128"/>
                    <a:pt x="1539918" y="88854"/>
                  </a:cubicBezTo>
                  <a:cubicBezTo>
                    <a:pt x="1940980" y="783921"/>
                    <a:pt x="1940980" y="783921"/>
                    <a:pt x="1940980" y="783921"/>
                  </a:cubicBezTo>
                  <a:cubicBezTo>
                    <a:pt x="1954587" y="808285"/>
                    <a:pt x="1961391" y="840530"/>
                    <a:pt x="1961391" y="872775"/>
                  </a:cubicBezTo>
                  <a:cubicBezTo>
                    <a:pt x="1961391" y="905021"/>
                    <a:pt x="1954587" y="937267"/>
                    <a:pt x="1940980" y="961629"/>
                  </a:cubicBezTo>
                  <a:cubicBezTo>
                    <a:pt x="1539918" y="1656697"/>
                    <a:pt x="1539918" y="1656697"/>
                    <a:pt x="1539918" y="1656697"/>
                  </a:cubicBezTo>
                  <a:cubicBezTo>
                    <a:pt x="1511271" y="1705424"/>
                    <a:pt x="1441086" y="1745551"/>
                    <a:pt x="1385223" y="1745551"/>
                  </a:cubicBezTo>
                  <a:cubicBezTo>
                    <a:pt x="1284958" y="1745551"/>
                    <a:pt x="1197225" y="1745551"/>
                    <a:pt x="1120460" y="1745551"/>
                  </a:cubicBezTo>
                  <a:lnTo>
                    <a:pt x="1097791" y="1745551"/>
                  </a:lnTo>
                  <a:lnTo>
                    <a:pt x="1039896" y="1745551"/>
                  </a:lnTo>
                  <a:lnTo>
                    <a:pt x="1013340" y="1745551"/>
                  </a:lnTo>
                  <a:lnTo>
                    <a:pt x="948051" y="1745551"/>
                  </a:lnTo>
                  <a:lnTo>
                    <a:pt x="921495" y="1745551"/>
                  </a:lnTo>
                  <a:lnTo>
                    <a:pt x="863600" y="1745551"/>
                  </a:lnTo>
                  <a:lnTo>
                    <a:pt x="840931" y="1745551"/>
                  </a:lnTo>
                  <a:cubicBezTo>
                    <a:pt x="764166" y="1745551"/>
                    <a:pt x="676433" y="1745551"/>
                    <a:pt x="576168" y="1745551"/>
                  </a:cubicBezTo>
                  <a:cubicBezTo>
                    <a:pt x="520305" y="1745551"/>
                    <a:pt x="450120" y="1705424"/>
                    <a:pt x="421473" y="1656697"/>
                  </a:cubicBezTo>
                  <a:cubicBezTo>
                    <a:pt x="421473" y="1656697"/>
                    <a:pt x="421473" y="1656697"/>
                    <a:pt x="20411" y="961629"/>
                  </a:cubicBezTo>
                  <a:cubicBezTo>
                    <a:pt x="6804" y="937267"/>
                    <a:pt x="0" y="905021"/>
                    <a:pt x="0" y="872775"/>
                  </a:cubicBezTo>
                  <a:cubicBezTo>
                    <a:pt x="0" y="840530"/>
                    <a:pt x="6804" y="808285"/>
                    <a:pt x="20411" y="783921"/>
                  </a:cubicBezTo>
                  <a:cubicBezTo>
                    <a:pt x="20411" y="783921"/>
                    <a:pt x="20411" y="783921"/>
                    <a:pt x="421473" y="88854"/>
                  </a:cubicBezTo>
                  <a:cubicBezTo>
                    <a:pt x="450120" y="40128"/>
                    <a:pt x="520305" y="0"/>
                    <a:pt x="576168" y="0"/>
                  </a:cubicBezTo>
                  <a:close/>
                </a:path>
              </a:pathLst>
            </a:custGeom>
            <a:solidFill>
              <a:srgbClr val="9CC5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2590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800085" y="3472042"/>
            <a:ext cx="5918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0070C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01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369933" y="4789616"/>
            <a:ext cx="5537198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spc="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设计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82594E2-C30A-4B70-B76D-127C9685FF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348" y="1000869"/>
            <a:ext cx="5795304" cy="1448826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103D8BF5-7324-49E7-A6B5-69B5A5A86CAA}"/>
              </a:ext>
            </a:extLst>
          </p:cNvPr>
          <p:cNvSpPr/>
          <p:nvPr/>
        </p:nvSpPr>
        <p:spPr>
          <a:xfrm>
            <a:off x="4824947" y="4821515"/>
            <a:ext cx="126348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endParaRPr lang="zh-CN" altLang="en-US" sz="4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decel="533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6" presetID="2" presetClass="entr" presetSubtype="4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9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1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" dur="2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2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" dur="25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27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25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25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8" grpId="0"/>
          <p:bldP spid="9" grpId="0"/>
          <p:bldP spid="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decel="533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6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1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" dur="2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2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" dur="25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27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25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25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8" grpId="0"/>
          <p:bldP spid="9" grpId="0"/>
          <p:bldP spid="2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-35225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sp>
        <p:nvSpPr>
          <p:cNvPr id="24" name="矩形 23"/>
          <p:cNvSpPr/>
          <p:nvPr/>
        </p:nvSpPr>
        <p:spPr>
          <a:xfrm>
            <a:off x="3239165" y="-36438"/>
            <a:ext cx="3002680" cy="79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bg1"/>
              </a:solidFill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9184544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6"/>
          <p:cNvSpPr txBox="1"/>
          <p:nvPr/>
        </p:nvSpPr>
        <p:spPr>
          <a:xfrm>
            <a:off x="4046947" y="215903"/>
            <a:ext cx="1344000" cy="34315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</a:p>
        </p:txBody>
      </p:sp>
      <p:sp>
        <p:nvSpPr>
          <p:cNvPr id="28" name="TextBox 9"/>
          <p:cNvSpPr txBox="1"/>
          <p:nvPr/>
        </p:nvSpPr>
        <p:spPr>
          <a:xfrm>
            <a:off x="7035160" y="215903"/>
            <a:ext cx="1344000" cy="34315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系统环境搭建</a:t>
            </a:r>
          </a:p>
        </p:txBody>
      </p:sp>
      <p:sp>
        <p:nvSpPr>
          <p:cNvPr id="30" name="TextBox 11"/>
          <p:cNvSpPr txBox="1"/>
          <p:nvPr/>
        </p:nvSpPr>
        <p:spPr>
          <a:xfrm>
            <a:off x="9721641" y="215903"/>
            <a:ext cx="1933263" cy="34315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系统软件移植与开发</a:t>
            </a:r>
          </a:p>
        </p:txBody>
      </p:sp>
      <p:cxnSp>
        <p:nvCxnSpPr>
          <p:cNvPr id="34" name="直接连接符 33"/>
          <p:cNvCxnSpPr>
            <a:cxnSpLocks/>
          </p:cNvCxnSpPr>
          <p:nvPr/>
        </p:nvCxnSpPr>
        <p:spPr>
          <a:xfrm>
            <a:off x="555044" y="2113634"/>
            <a:ext cx="346406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524342" y="1463953"/>
            <a:ext cx="3482938" cy="58938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整体设计</a:t>
            </a:r>
          </a:p>
        </p:txBody>
      </p:sp>
      <p:cxnSp>
        <p:nvCxnSpPr>
          <p:cNvPr id="15" name="直接连接符 14"/>
          <p:cNvCxnSpPr/>
          <p:nvPr/>
        </p:nvCxnSpPr>
        <p:spPr>
          <a:xfrm>
            <a:off x="3231850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0" name="图片 99">
            <a:extLst>
              <a:ext uri="{FF2B5EF4-FFF2-40B4-BE49-F238E27FC236}">
                <a16:creationId xmlns:a16="http://schemas.microsoft.com/office/drawing/2014/main" id="{24532F41-A2DC-49B5-A929-2D46E6A6EF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55" y="80475"/>
            <a:ext cx="2524194" cy="631049"/>
          </a:xfrm>
          <a:prstGeom prst="rect">
            <a:avLst/>
          </a:prstGeom>
        </p:spPr>
      </p:pic>
      <p:sp>
        <p:nvSpPr>
          <p:cNvPr id="44" name="矩形 43">
            <a:extLst>
              <a:ext uri="{FF2B5EF4-FFF2-40B4-BE49-F238E27FC236}">
                <a16:creationId xmlns:a16="http://schemas.microsoft.com/office/drawing/2014/main" id="{B5ED58B9-5914-4B01-BD5C-36FC8D8C34DB}"/>
              </a:ext>
            </a:extLst>
          </p:cNvPr>
          <p:cNvSpPr/>
          <p:nvPr/>
        </p:nvSpPr>
        <p:spPr>
          <a:xfrm>
            <a:off x="1625752" y="2590983"/>
            <a:ext cx="7627472" cy="3872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800" dirty="0">
                <a:latin typeface="Cambria Math"/>
                <a:ea typeface="黑体"/>
              </a:rPr>
              <a:t>七级流水</a:t>
            </a:r>
            <a:endParaRPr lang="en-US" altLang="zh-CN" sz="2800" dirty="0">
              <a:latin typeface="Cambria Math"/>
              <a:ea typeface="黑体"/>
            </a:endParaRPr>
          </a:p>
          <a:p>
            <a:pPr marL="285750" lvl="0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800" dirty="0">
                <a:latin typeface="Cambria Math"/>
                <a:ea typeface="黑体"/>
              </a:rPr>
              <a:t>较为完整的</a:t>
            </a:r>
            <a:r>
              <a:rPr lang="en-US" altLang="zh-CN" sz="2800" dirty="0">
                <a:latin typeface="Cambria Math"/>
                <a:ea typeface="黑体"/>
              </a:rPr>
              <a:t>MIPS32 Release1</a:t>
            </a:r>
            <a:r>
              <a:rPr lang="zh-CN" altLang="en-US" sz="2800" dirty="0">
                <a:latin typeface="Cambria Math"/>
                <a:ea typeface="黑体"/>
              </a:rPr>
              <a:t>指令集</a:t>
            </a:r>
            <a:endParaRPr lang="en-US" altLang="zh-CN" sz="2800" dirty="0">
              <a:latin typeface="Cambria Math"/>
              <a:ea typeface="黑体"/>
            </a:endParaRPr>
          </a:p>
          <a:p>
            <a:pPr marL="285750" lvl="0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800" dirty="0">
                <a:latin typeface="Cambria Math"/>
                <a:ea typeface="黑体"/>
              </a:rPr>
              <a:t>一级缓存设计</a:t>
            </a:r>
            <a:endParaRPr lang="en-US" altLang="zh-CN" sz="2800" dirty="0">
              <a:latin typeface="Cambria Math"/>
              <a:ea typeface="黑体"/>
            </a:endParaRPr>
          </a:p>
          <a:p>
            <a:pPr marL="285750" lvl="0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800" dirty="0">
                <a:latin typeface="Cambria Math"/>
                <a:ea typeface="黑体"/>
              </a:rPr>
              <a:t>可用软件配置的</a:t>
            </a:r>
            <a:r>
              <a:rPr lang="en-US" altLang="zh-CN" sz="2800" dirty="0">
                <a:latin typeface="Cambria Math"/>
                <a:ea typeface="黑体"/>
              </a:rPr>
              <a:t>MMU</a:t>
            </a:r>
            <a:r>
              <a:rPr lang="zh-CN" altLang="en-US" sz="2800" dirty="0">
                <a:latin typeface="Cambria Math"/>
                <a:ea typeface="黑体"/>
              </a:rPr>
              <a:t>支持</a:t>
            </a:r>
            <a:endParaRPr lang="en-US" altLang="zh-CN" sz="1600" dirty="0">
              <a:latin typeface="Cambria Math"/>
              <a:ea typeface="黑体"/>
            </a:endParaRPr>
          </a:p>
          <a:p>
            <a:pPr>
              <a:spcBef>
                <a:spcPts val="1000"/>
              </a:spcBef>
              <a:defRPr/>
            </a:pPr>
            <a:endParaRPr lang="en-US" altLang="zh-CN" dirty="0">
              <a:latin typeface="Cambria Math"/>
              <a:ea typeface="黑体"/>
            </a:endParaRPr>
          </a:p>
          <a:p>
            <a:pPr>
              <a:spcBef>
                <a:spcPts val="1000"/>
              </a:spcBef>
              <a:defRPr/>
            </a:pPr>
            <a:endParaRPr lang="zh-CN" altLang="en-US" dirty="0">
              <a:latin typeface="Cambria Math"/>
              <a:ea typeface="黑体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01AB09BF-8E49-4373-B961-69E3120876BF}"/>
              </a:ext>
            </a:extLst>
          </p:cNvPr>
          <p:cNvSpPr txBox="1"/>
          <p:nvPr/>
        </p:nvSpPr>
        <p:spPr>
          <a:xfrm>
            <a:off x="8192524" y="3152020"/>
            <a:ext cx="3058233" cy="1511064"/>
          </a:xfrm>
          <a:prstGeom prst="roundRect">
            <a:avLst>
              <a:gd name="adj" fmla="val 155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Cambria Math"/>
                <a:ea typeface="黑体"/>
              </a:rPr>
              <a:t>CPI</a:t>
            </a:r>
            <a:r>
              <a:rPr lang="zh-CN" altLang="en-US" sz="2400" dirty="0">
                <a:solidFill>
                  <a:schemeClr val="bg1"/>
                </a:solidFill>
                <a:latin typeface="Cambria Math"/>
                <a:ea typeface="黑体"/>
              </a:rPr>
              <a:t>：</a:t>
            </a:r>
            <a:r>
              <a:rPr lang="en-US" altLang="zh-CN" sz="2400" dirty="0">
                <a:solidFill>
                  <a:schemeClr val="bg1"/>
                </a:solidFill>
                <a:latin typeface="Cambria Math"/>
                <a:ea typeface="黑体"/>
              </a:rPr>
              <a:t>LS132</a:t>
            </a:r>
            <a:r>
              <a:rPr lang="zh-CN" altLang="en-US" sz="2400" dirty="0">
                <a:solidFill>
                  <a:schemeClr val="bg1"/>
                </a:solidFill>
                <a:latin typeface="Cambria Math"/>
                <a:ea typeface="黑体"/>
              </a:rPr>
              <a:t>的</a:t>
            </a:r>
            <a:r>
              <a:rPr lang="en-US" altLang="zh-CN" sz="2400" dirty="0">
                <a:solidFill>
                  <a:schemeClr val="bg1"/>
                </a:solidFill>
                <a:latin typeface="Cambria Math"/>
                <a:ea typeface="黑体"/>
              </a:rPr>
              <a:t>0.9</a:t>
            </a:r>
            <a:r>
              <a:rPr lang="zh-CN" altLang="en-US" sz="2400" dirty="0">
                <a:solidFill>
                  <a:schemeClr val="bg1"/>
                </a:solidFill>
                <a:latin typeface="Cambria Math"/>
                <a:ea typeface="黑体"/>
              </a:rPr>
              <a:t>倍</a:t>
            </a:r>
            <a:endParaRPr lang="en-US" altLang="zh-CN" sz="2400" dirty="0">
              <a:solidFill>
                <a:schemeClr val="bg1"/>
              </a:solidFill>
              <a:latin typeface="Cambria Math"/>
              <a:ea typeface="黑体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Cambria Math"/>
                <a:ea typeface="黑体"/>
              </a:rPr>
              <a:t>最高频率：</a:t>
            </a:r>
            <a:r>
              <a:rPr lang="en-US" altLang="zh-CN" sz="2400" dirty="0">
                <a:solidFill>
                  <a:schemeClr val="bg1"/>
                </a:solidFill>
                <a:latin typeface="Cambria Math"/>
                <a:ea typeface="黑体"/>
              </a:rPr>
              <a:t>105MHz</a:t>
            </a: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Cambria Math"/>
                <a:ea typeface="黑体"/>
              </a:rPr>
              <a:t>性能得分：</a:t>
            </a:r>
            <a:r>
              <a:rPr lang="en-US" altLang="zh-CN" sz="2400" dirty="0">
                <a:solidFill>
                  <a:schemeClr val="bg1"/>
                </a:solidFill>
                <a:latin typeface="Cambria Math"/>
                <a:ea typeface="黑体"/>
              </a:rPr>
              <a:t>49</a:t>
            </a:r>
            <a:endParaRPr lang="zh-CN" altLang="en-US" sz="2400" dirty="0">
              <a:solidFill>
                <a:schemeClr val="bg1"/>
              </a:solidFill>
              <a:latin typeface="Cambria Math"/>
              <a:ea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418824064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-35225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sp>
        <p:nvSpPr>
          <p:cNvPr id="24" name="矩形 23"/>
          <p:cNvSpPr/>
          <p:nvPr/>
        </p:nvSpPr>
        <p:spPr>
          <a:xfrm>
            <a:off x="3239165" y="-36438"/>
            <a:ext cx="3002680" cy="79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bg1"/>
              </a:solidFill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9184544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6"/>
          <p:cNvSpPr txBox="1"/>
          <p:nvPr/>
        </p:nvSpPr>
        <p:spPr>
          <a:xfrm>
            <a:off x="4046947" y="215903"/>
            <a:ext cx="1344000" cy="34315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</a:p>
        </p:txBody>
      </p:sp>
      <p:sp>
        <p:nvSpPr>
          <p:cNvPr id="28" name="TextBox 9"/>
          <p:cNvSpPr txBox="1"/>
          <p:nvPr/>
        </p:nvSpPr>
        <p:spPr>
          <a:xfrm>
            <a:off x="7035160" y="215903"/>
            <a:ext cx="1344000" cy="34315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系统环境搭建</a:t>
            </a:r>
          </a:p>
        </p:txBody>
      </p:sp>
      <p:sp>
        <p:nvSpPr>
          <p:cNvPr id="30" name="TextBox 11"/>
          <p:cNvSpPr txBox="1"/>
          <p:nvPr/>
        </p:nvSpPr>
        <p:spPr>
          <a:xfrm>
            <a:off x="9721641" y="215903"/>
            <a:ext cx="1933263" cy="34315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系统软件移植与开发</a:t>
            </a:r>
          </a:p>
        </p:txBody>
      </p:sp>
      <p:cxnSp>
        <p:nvCxnSpPr>
          <p:cNvPr id="34" name="直接连接符 33"/>
          <p:cNvCxnSpPr>
            <a:cxnSpLocks/>
          </p:cNvCxnSpPr>
          <p:nvPr/>
        </p:nvCxnSpPr>
        <p:spPr>
          <a:xfrm>
            <a:off x="555044" y="2113634"/>
            <a:ext cx="346406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524342" y="1463953"/>
            <a:ext cx="3482938" cy="58938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 </a:t>
            </a:r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流水级</a:t>
            </a:r>
          </a:p>
        </p:txBody>
      </p:sp>
      <p:cxnSp>
        <p:nvCxnSpPr>
          <p:cNvPr id="15" name="直接连接符 14"/>
          <p:cNvCxnSpPr/>
          <p:nvPr/>
        </p:nvCxnSpPr>
        <p:spPr>
          <a:xfrm>
            <a:off x="3231850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0" name="图片 99">
            <a:extLst>
              <a:ext uri="{FF2B5EF4-FFF2-40B4-BE49-F238E27FC236}">
                <a16:creationId xmlns:a16="http://schemas.microsoft.com/office/drawing/2014/main" id="{24532F41-A2DC-49B5-A929-2D46E6A6EF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55" y="80475"/>
            <a:ext cx="2524194" cy="631049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209D528E-99FB-4204-A77A-2F507C493A77}"/>
              </a:ext>
            </a:extLst>
          </p:cNvPr>
          <p:cNvGrpSpPr/>
          <p:nvPr/>
        </p:nvGrpSpPr>
        <p:grpSpPr>
          <a:xfrm>
            <a:off x="2157854" y="2209985"/>
            <a:ext cx="7876293" cy="4210259"/>
            <a:chOff x="2220449" y="2295049"/>
            <a:chExt cx="7876293" cy="4210259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8763E94F-61D1-41DB-BDDD-5B5037141987}"/>
                </a:ext>
              </a:extLst>
            </p:cNvPr>
            <p:cNvSpPr txBox="1"/>
            <p:nvPr/>
          </p:nvSpPr>
          <p:spPr>
            <a:xfrm>
              <a:off x="2449033" y="2961303"/>
              <a:ext cx="1010934" cy="3490249"/>
            </a:xfrm>
            <a:prstGeom prst="rect">
              <a:avLst/>
            </a:prstGeom>
            <a:solidFill>
              <a:schemeClr val="bg1">
                <a:lumMod val="85000"/>
                <a:alpha val="48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EE5AD808-123B-40B9-BDE0-FCC375939748}"/>
                </a:ext>
              </a:extLst>
            </p:cNvPr>
            <p:cNvSpPr txBox="1"/>
            <p:nvPr/>
          </p:nvSpPr>
          <p:spPr>
            <a:xfrm>
              <a:off x="3704545" y="2961303"/>
              <a:ext cx="778831" cy="3490249"/>
            </a:xfrm>
            <a:prstGeom prst="rect">
              <a:avLst/>
            </a:prstGeom>
            <a:solidFill>
              <a:schemeClr val="bg1">
                <a:lumMod val="85000"/>
                <a:alpha val="48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1C43CF1D-BAF9-4B39-AFFD-2C55D083B78B}"/>
                </a:ext>
              </a:extLst>
            </p:cNvPr>
            <p:cNvSpPr txBox="1"/>
            <p:nvPr/>
          </p:nvSpPr>
          <p:spPr>
            <a:xfrm>
              <a:off x="4727954" y="2961303"/>
              <a:ext cx="949320" cy="3490249"/>
            </a:xfrm>
            <a:prstGeom prst="rect">
              <a:avLst/>
            </a:prstGeom>
            <a:solidFill>
              <a:schemeClr val="bg1">
                <a:lumMod val="85000"/>
                <a:alpha val="48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45A86A6C-2F39-4B91-A5A0-7BE062F8A542}"/>
                </a:ext>
              </a:extLst>
            </p:cNvPr>
            <p:cNvSpPr txBox="1"/>
            <p:nvPr/>
          </p:nvSpPr>
          <p:spPr>
            <a:xfrm>
              <a:off x="5955077" y="2961302"/>
              <a:ext cx="830559" cy="3490249"/>
            </a:xfrm>
            <a:prstGeom prst="rect">
              <a:avLst/>
            </a:prstGeom>
            <a:solidFill>
              <a:schemeClr val="bg1">
                <a:lumMod val="85000"/>
                <a:alpha val="48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090F3D3B-63F5-430A-82F2-F56ACA7572F5}"/>
                </a:ext>
              </a:extLst>
            </p:cNvPr>
            <p:cNvSpPr txBox="1"/>
            <p:nvPr/>
          </p:nvSpPr>
          <p:spPr>
            <a:xfrm>
              <a:off x="7100616" y="2961302"/>
              <a:ext cx="897162" cy="3490249"/>
            </a:xfrm>
            <a:prstGeom prst="rect">
              <a:avLst/>
            </a:prstGeom>
            <a:solidFill>
              <a:schemeClr val="bg1">
                <a:lumMod val="85000"/>
                <a:alpha val="48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AE7E741E-9BF7-4CF0-ADF1-7BB2629AA1E8}"/>
                </a:ext>
              </a:extLst>
            </p:cNvPr>
            <p:cNvSpPr txBox="1"/>
            <p:nvPr/>
          </p:nvSpPr>
          <p:spPr>
            <a:xfrm>
              <a:off x="8242355" y="2961302"/>
              <a:ext cx="810447" cy="3490249"/>
            </a:xfrm>
            <a:prstGeom prst="rect">
              <a:avLst/>
            </a:prstGeom>
            <a:solidFill>
              <a:schemeClr val="bg1">
                <a:lumMod val="85000"/>
                <a:alpha val="48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EC1EB6F-2C48-4B61-8FF4-4A6087F92587}"/>
                </a:ext>
              </a:extLst>
            </p:cNvPr>
            <p:cNvSpPr txBox="1"/>
            <p:nvPr/>
          </p:nvSpPr>
          <p:spPr>
            <a:xfrm>
              <a:off x="9367782" y="2961301"/>
              <a:ext cx="604268" cy="3490249"/>
            </a:xfrm>
            <a:prstGeom prst="rect">
              <a:avLst/>
            </a:prstGeom>
            <a:solidFill>
              <a:schemeClr val="bg1">
                <a:lumMod val="85000"/>
                <a:alpha val="48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4AB799B9-67D6-4FD5-A309-CF3D1D2F9EDF}"/>
                </a:ext>
              </a:extLst>
            </p:cNvPr>
            <p:cNvSpPr/>
            <p:nvPr/>
          </p:nvSpPr>
          <p:spPr>
            <a:xfrm>
              <a:off x="2578785" y="2336771"/>
              <a:ext cx="780957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IF1</a:t>
              </a:r>
            </a:p>
            <a:p>
              <a:pPr algn="ctr"/>
              <a:r>
                <a:rPr lang="zh-CN" altLang="en-US" sz="1600" dirty="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取指</a:t>
              </a:r>
              <a:r>
                <a:rPr lang="en-US" altLang="zh-CN" sz="1600" dirty="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endParaRPr lang="zh-CN" altLang="en-US" sz="16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7C6EB44E-8E28-40B7-BE2D-0769DE0CECC4}"/>
                </a:ext>
              </a:extLst>
            </p:cNvPr>
            <p:cNvSpPr/>
            <p:nvPr/>
          </p:nvSpPr>
          <p:spPr>
            <a:xfrm>
              <a:off x="3654399" y="2334101"/>
              <a:ext cx="828605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IF2</a:t>
              </a:r>
            </a:p>
            <a:p>
              <a:pPr algn="ctr"/>
              <a:r>
                <a:rPr lang="zh-CN" altLang="en-US" sz="1600" dirty="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取指</a:t>
              </a:r>
              <a:r>
                <a:rPr lang="en-US" altLang="zh-CN" sz="1600" dirty="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endParaRPr lang="zh-CN" altLang="en-US" sz="16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D40177BB-01D7-4B8F-98D0-343F4FB93964}"/>
                </a:ext>
              </a:extLst>
            </p:cNvPr>
            <p:cNvSpPr/>
            <p:nvPr/>
          </p:nvSpPr>
          <p:spPr>
            <a:xfrm>
              <a:off x="4801797" y="2295049"/>
              <a:ext cx="70601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ID</a:t>
              </a:r>
            </a:p>
            <a:p>
              <a:pPr algn="ctr"/>
              <a:r>
                <a:rPr lang="zh-CN" altLang="en-US" sz="1600" dirty="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译码</a:t>
              </a: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ACC5AF40-404E-4DD4-B80E-764D8D12085A}"/>
                </a:ext>
              </a:extLst>
            </p:cNvPr>
            <p:cNvSpPr/>
            <p:nvPr/>
          </p:nvSpPr>
          <p:spPr>
            <a:xfrm>
              <a:off x="5984511" y="2336771"/>
              <a:ext cx="70601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EX</a:t>
              </a:r>
            </a:p>
            <a:p>
              <a:pPr algn="ctr"/>
              <a:r>
                <a:rPr lang="zh-CN" altLang="en-US" sz="1600" dirty="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执行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A56E66C3-0A44-4213-872E-5EDCF513899E}"/>
                </a:ext>
              </a:extLst>
            </p:cNvPr>
            <p:cNvSpPr/>
            <p:nvPr/>
          </p:nvSpPr>
          <p:spPr>
            <a:xfrm>
              <a:off x="7121887" y="2334101"/>
              <a:ext cx="82863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MEM1</a:t>
              </a:r>
            </a:p>
            <a:p>
              <a:pPr algn="ctr"/>
              <a:r>
                <a:rPr lang="zh-CN" altLang="en-US" sz="1600" dirty="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访存</a:t>
              </a:r>
              <a:r>
                <a:rPr lang="en-US" altLang="zh-CN" sz="1600" dirty="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endParaRPr lang="zh-CN" altLang="en-US" sz="16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20939256-87A2-433D-B445-C9FCC2C5D248}"/>
                </a:ext>
              </a:extLst>
            </p:cNvPr>
            <p:cNvSpPr/>
            <p:nvPr/>
          </p:nvSpPr>
          <p:spPr>
            <a:xfrm>
              <a:off x="8224580" y="2336771"/>
              <a:ext cx="837075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MEM2</a:t>
              </a:r>
            </a:p>
            <a:p>
              <a:pPr algn="ctr"/>
              <a:r>
                <a:rPr lang="zh-CN" altLang="en-US" sz="1600" dirty="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访存</a:t>
              </a:r>
              <a:r>
                <a:rPr lang="en-US" altLang="zh-CN" sz="1600" dirty="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endParaRPr lang="zh-CN" altLang="en-US" sz="16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7271EC58-71D6-41B9-85C4-8D98466EFF4F}"/>
                </a:ext>
              </a:extLst>
            </p:cNvPr>
            <p:cNvSpPr/>
            <p:nvPr/>
          </p:nvSpPr>
          <p:spPr>
            <a:xfrm>
              <a:off x="9315294" y="2334100"/>
              <a:ext cx="70601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WB</a:t>
              </a:r>
            </a:p>
            <a:p>
              <a:pPr algn="ctr"/>
              <a:r>
                <a:rPr lang="zh-CN" altLang="en-US" sz="1600" dirty="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写回</a:t>
              </a:r>
            </a:p>
          </p:txBody>
        </p:sp>
        <p:pic>
          <p:nvPicPr>
            <p:cNvPr id="36" name="图片 35">
              <a:extLst>
                <a:ext uri="{FF2B5EF4-FFF2-40B4-BE49-F238E27FC236}">
                  <a16:creationId xmlns:a16="http://schemas.microsoft.com/office/drawing/2014/main" id="{A69629B7-B476-4F2B-9C32-0924D91B8C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0449" y="3038985"/>
              <a:ext cx="7876293" cy="34663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36083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-35225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sp>
        <p:nvSpPr>
          <p:cNvPr id="24" name="矩形 23"/>
          <p:cNvSpPr/>
          <p:nvPr/>
        </p:nvSpPr>
        <p:spPr>
          <a:xfrm>
            <a:off x="3239165" y="-36438"/>
            <a:ext cx="3002680" cy="79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bg1"/>
              </a:solidFill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9184544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6"/>
          <p:cNvSpPr txBox="1"/>
          <p:nvPr/>
        </p:nvSpPr>
        <p:spPr>
          <a:xfrm>
            <a:off x="4046947" y="215903"/>
            <a:ext cx="1344000" cy="34315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</a:p>
        </p:txBody>
      </p:sp>
      <p:sp>
        <p:nvSpPr>
          <p:cNvPr id="28" name="TextBox 9"/>
          <p:cNvSpPr txBox="1"/>
          <p:nvPr/>
        </p:nvSpPr>
        <p:spPr>
          <a:xfrm>
            <a:off x="7035160" y="215903"/>
            <a:ext cx="1344000" cy="34315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系统环境搭建</a:t>
            </a:r>
          </a:p>
        </p:txBody>
      </p:sp>
      <p:sp>
        <p:nvSpPr>
          <p:cNvPr id="30" name="TextBox 11"/>
          <p:cNvSpPr txBox="1"/>
          <p:nvPr/>
        </p:nvSpPr>
        <p:spPr>
          <a:xfrm>
            <a:off x="9721641" y="215903"/>
            <a:ext cx="1933263" cy="34315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系统软件移植与开发</a:t>
            </a:r>
          </a:p>
        </p:txBody>
      </p:sp>
      <p:cxnSp>
        <p:nvCxnSpPr>
          <p:cNvPr id="34" name="直接连接符 33"/>
          <p:cNvCxnSpPr>
            <a:cxnSpLocks/>
          </p:cNvCxnSpPr>
          <p:nvPr/>
        </p:nvCxnSpPr>
        <p:spPr>
          <a:xfrm>
            <a:off x="555044" y="2113634"/>
            <a:ext cx="346406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524342" y="1463953"/>
            <a:ext cx="3482938" cy="58938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 </a:t>
            </a:r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流水级</a:t>
            </a:r>
          </a:p>
        </p:txBody>
      </p:sp>
      <p:cxnSp>
        <p:nvCxnSpPr>
          <p:cNvPr id="15" name="直接连接符 14"/>
          <p:cNvCxnSpPr/>
          <p:nvPr/>
        </p:nvCxnSpPr>
        <p:spPr>
          <a:xfrm>
            <a:off x="3231850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0" name="图片 99">
            <a:extLst>
              <a:ext uri="{FF2B5EF4-FFF2-40B4-BE49-F238E27FC236}">
                <a16:creationId xmlns:a16="http://schemas.microsoft.com/office/drawing/2014/main" id="{24532F41-A2DC-49B5-A929-2D46E6A6EF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55" y="80475"/>
            <a:ext cx="2524194" cy="631049"/>
          </a:xfrm>
          <a:prstGeom prst="rect">
            <a:avLst/>
          </a:prstGeom>
        </p:spPr>
      </p:pic>
      <p:sp>
        <p:nvSpPr>
          <p:cNvPr id="44" name="矩形 43">
            <a:extLst>
              <a:ext uri="{FF2B5EF4-FFF2-40B4-BE49-F238E27FC236}">
                <a16:creationId xmlns:a16="http://schemas.microsoft.com/office/drawing/2014/main" id="{B5ED58B9-5914-4B01-BD5C-36FC8D8C34DB}"/>
              </a:ext>
            </a:extLst>
          </p:cNvPr>
          <p:cNvSpPr/>
          <p:nvPr/>
        </p:nvSpPr>
        <p:spPr>
          <a:xfrm>
            <a:off x="1948324" y="2701002"/>
            <a:ext cx="8295351" cy="2693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800" dirty="0">
                <a:latin typeface="Cambria Math"/>
                <a:ea typeface="黑体"/>
              </a:rPr>
              <a:t>指令、数据两周期访问</a:t>
            </a:r>
          </a:p>
          <a:p>
            <a:pPr marL="285750" lvl="0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800" dirty="0">
                <a:latin typeface="Cambria Math"/>
                <a:ea typeface="黑体"/>
              </a:rPr>
              <a:t>DSP slice </a:t>
            </a:r>
            <a:r>
              <a:rPr lang="zh-CN" altLang="en-US" sz="2800" dirty="0">
                <a:latin typeface="Cambria Math"/>
                <a:ea typeface="黑体"/>
              </a:rPr>
              <a:t>可配置乘除法指令周期</a:t>
            </a:r>
          </a:p>
          <a:p>
            <a:pPr marL="285750" lvl="0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800" dirty="0">
                <a:latin typeface="Cambria Math"/>
                <a:ea typeface="黑体"/>
              </a:rPr>
              <a:t>TLB</a:t>
            </a:r>
            <a:r>
              <a:rPr lang="zh-CN" altLang="en-US" sz="2800" dirty="0">
                <a:latin typeface="Cambria Math"/>
                <a:ea typeface="黑体"/>
              </a:rPr>
              <a:t>类指令与异常中断支持</a:t>
            </a:r>
            <a:endParaRPr lang="en-US" altLang="zh-CN" dirty="0">
              <a:latin typeface="Cambria Math"/>
              <a:ea typeface="黑体"/>
            </a:endParaRPr>
          </a:p>
          <a:p>
            <a:pPr>
              <a:spcBef>
                <a:spcPts val="1000"/>
              </a:spcBef>
              <a:defRPr/>
            </a:pPr>
            <a:endParaRPr lang="zh-CN" altLang="en-US" dirty="0">
              <a:latin typeface="Cambria Math"/>
              <a:ea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2909161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-35225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sp>
        <p:nvSpPr>
          <p:cNvPr id="24" name="矩形 23"/>
          <p:cNvSpPr/>
          <p:nvPr/>
        </p:nvSpPr>
        <p:spPr>
          <a:xfrm>
            <a:off x="3239165" y="-36438"/>
            <a:ext cx="3002680" cy="79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bg1"/>
              </a:solidFill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9184544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6"/>
          <p:cNvSpPr txBox="1"/>
          <p:nvPr/>
        </p:nvSpPr>
        <p:spPr>
          <a:xfrm>
            <a:off x="4046947" y="215903"/>
            <a:ext cx="1344000" cy="34315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</a:p>
        </p:txBody>
      </p:sp>
      <p:sp>
        <p:nvSpPr>
          <p:cNvPr id="28" name="TextBox 9"/>
          <p:cNvSpPr txBox="1"/>
          <p:nvPr/>
        </p:nvSpPr>
        <p:spPr>
          <a:xfrm>
            <a:off x="7035160" y="215903"/>
            <a:ext cx="1344000" cy="34315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系统环境搭建</a:t>
            </a:r>
          </a:p>
        </p:txBody>
      </p:sp>
      <p:sp>
        <p:nvSpPr>
          <p:cNvPr id="30" name="TextBox 11"/>
          <p:cNvSpPr txBox="1"/>
          <p:nvPr/>
        </p:nvSpPr>
        <p:spPr>
          <a:xfrm>
            <a:off x="9721641" y="215903"/>
            <a:ext cx="1933263" cy="34315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系统软件移植与开发</a:t>
            </a:r>
          </a:p>
        </p:txBody>
      </p:sp>
      <p:cxnSp>
        <p:nvCxnSpPr>
          <p:cNvPr id="34" name="直接连接符 33"/>
          <p:cNvCxnSpPr>
            <a:cxnSpLocks/>
          </p:cNvCxnSpPr>
          <p:nvPr/>
        </p:nvCxnSpPr>
        <p:spPr>
          <a:xfrm>
            <a:off x="555044" y="2113634"/>
            <a:ext cx="346406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524342" y="1463953"/>
            <a:ext cx="3482938" cy="58938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Cache</a:t>
            </a:r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</a:p>
        </p:txBody>
      </p:sp>
      <p:cxnSp>
        <p:nvCxnSpPr>
          <p:cNvPr id="15" name="直接连接符 14"/>
          <p:cNvCxnSpPr/>
          <p:nvPr/>
        </p:nvCxnSpPr>
        <p:spPr>
          <a:xfrm>
            <a:off x="3231850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0" name="图片 99">
            <a:extLst>
              <a:ext uri="{FF2B5EF4-FFF2-40B4-BE49-F238E27FC236}">
                <a16:creationId xmlns:a16="http://schemas.microsoft.com/office/drawing/2014/main" id="{24532F41-A2DC-49B5-A929-2D46E6A6EF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55" y="80475"/>
            <a:ext cx="2524194" cy="631049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945F3093-D3A6-47AE-97CC-2D2354D09B79}"/>
              </a:ext>
            </a:extLst>
          </p:cNvPr>
          <p:cNvSpPr/>
          <p:nvPr/>
        </p:nvSpPr>
        <p:spPr>
          <a:xfrm>
            <a:off x="1225474" y="2607212"/>
            <a:ext cx="5312781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800" dirty="0">
                <a:latin typeface="Cambria Math"/>
                <a:ea typeface="黑体"/>
              </a:rPr>
              <a:t>直接映射，写回，按写分配</a:t>
            </a:r>
          </a:p>
          <a:p>
            <a:pPr marL="285750" lvl="0" indent="-285750">
              <a:lnSpc>
                <a:spcPct val="15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2800" dirty="0">
                <a:latin typeface="Cambria Math"/>
                <a:ea typeface="黑体"/>
              </a:rPr>
              <a:t>4KB </a:t>
            </a:r>
            <a:r>
              <a:rPr lang="en-US" altLang="zh-CN" sz="2800" dirty="0" err="1">
                <a:latin typeface="Cambria Math"/>
                <a:ea typeface="黑体"/>
              </a:rPr>
              <a:t>ICache</a:t>
            </a:r>
            <a:r>
              <a:rPr lang="zh-CN" altLang="en-US" sz="2800" dirty="0">
                <a:latin typeface="Cambria Math"/>
                <a:ea typeface="黑体"/>
              </a:rPr>
              <a:t>，</a:t>
            </a:r>
            <a:r>
              <a:rPr lang="en-US" altLang="zh-CN" sz="2800" dirty="0">
                <a:latin typeface="Cambria Math"/>
                <a:ea typeface="黑体"/>
              </a:rPr>
              <a:t>8KB </a:t>
            </a:r>
            <a:r>
              <a:rPr lang="en-US" altLang="zh-CN" sz="2800" dirty="0" err="1">
                <a:latin typeface="Cambria Math"/>
                <a:ea typeface="黑体"/>
              </a:rPr>
              <a:t>DCache</a:t>
            </a:r>
            <a:r>
              <a:rPr lang="en-US" altLang="zh-CN" sz="2800" dirty="0">
                <a:latin typeface="Cambria Math"/>
                <a:ea typeface="黑体"/>
              </a:rPr>
              <a:t> </a:t>
            </a:r>
          </a:p>
          <a:p>
            <a:pPr marL="285750" lvl="0" indent="-285750"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800" dirty="0">
                <a:latin typeface="Cambria Math"/>
                <a:ea typeface="黑体"/>
              </a:rPr>
              <a:t>Wrap Burst</a:t>
            </a:r>
            <a:r>
              <a:rPr lang="zh-CN" altLang="en-US" sz="2800" dirty="0">
                <a:latin typeface="Cambria Math"/>
                <a:ea typeface="黑体"/>
              </a:rPr>
              <a:t>传输，优先传输</a:t>
            </a:r>
            <a:endParaRPr lang="en-US" altLang="zh-CN" sz="2800" dirty="0">
              <a:latin typeface="Cambria Math"/>
              <a:ea typeface="黑体"/>
            </a:endParaRPr>
          </a:p>
          <a:p>
            <a:pPr lvl="0">
              <a:spcBef>
                <a:spcPts val="1000"/>
              </a:spcBef>
              <a:defRPr/>
            </a:pPr>
            <a:r>
              <a:rPr lang="en-US" altLang="zh-CN" sz="2800" dirty="0">
                <a:latin typeface="Cambria Math"/>
                <a:ea typeface="黑体"/>
              </a:rPr>
              <a:t>    CPU</a:t>
            </a:r>
            <a:r>
              <a:rPr lang="zh-CN" altLang="en-US" sz="2800" dirty="0">
                <a:latin typeface="Cambria Math"/>
                <a:ea typeface="黑体"/>
              </a:rPr>
              <a:t>请求数据</a:t>
            </a:r>
            <a:r>
              <a:rPr lang="en-US" altLang="zh-CN" sz="2800" dirty="0">
                <a:latin typeface="Cambria Math"/>
                <a:ea typeface="黑体"/>
              </a:rPr>
              <a:t>-&gt; </a:t>
            </a:r>
            <a:r>
              <a:rPr lang="zh-CN" altLang="en-US" sz="2800" dirty="0">
                <a:latin typeface="Cambria Math"/>
                <a:ea typeface="黑体"/>
              </a:rPr>
              <a:t>性能提升</a:t>
            </a:r>
            <a:r>
              <a:rPr lang="en-US" altLang="zh-CN" sz="2800" dirty="0">
                <a:latin typeface="Cambria Math"/>
                <a:ea typeface="黑体"/>
              </a:rPr>
              <a:t>15%</a:t>
            </a: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94A0C81E-6C6C-4960-9564-15F873C0841F}"/>
              </a:ext>
            </a:extLst>
          </p:cNvPr>
          <p:cNvGrpSpPr/>
          <p:nvPr/>
        </p:nvGrpSpPr>
        <p:grpSpPr>
          <a:xfrm>
            <a:off x="6639791" y="1919388"/>
            <a:ext cx="5155463" cy="1321214"/>
            <a:chOff x="2044930" y="2358183"/>
            <a:chExt cx="7758547" cy="2172490"/>
          </a:xfrm>
        </p:grpSpPr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4F51A282-6E57-425D-92F4-53AE729566B8}"/>
                </a:ext>
              </a:extLst>
            </p:cNvPr>
            <p:cNvGrpSpPr/>
            <p:nvPr/>
          </p:nvGrpSpPr>
          <p:grpSpPr>
            <a:xfrm>
              <a:off x="2044930" y="2358183"/>
              <a:ext cx="7758547" cy="2172490"/>
              <a:chOff x="2044930" y="2358183"/>
              <a:chExt cx="7758547" cy="2172490"/>
            </a:xfrm>
          </p:grpSpPr>
          <p:sp>
            <p:nvSpPr>
              <p:cNvPr id="23" name="矩形: 圆角 22">
                <a:extLst>
                  <a:ext uri="{FF2B5EF4-FFF2-40B4-BE49-F238E27FC236}">
                    <a16:creationId xmlns:a16="http://schemas.microsoft.com/office/drawing/2014/main" id="{0A335D17-EDF4-4206-BCD9-30622B722DF8}"/>
                  </a:ext>
                </a:extLst>
              </p:cNvPr>
              <p:cNvSpPr/>
              <p:nvPr/>
            </p:nvSpPr>
            <p:spPr>
              <a:xfrm>
                <a:off x="2044930" y="2660071"/>
                <a:ext cx="1288473" cy="1346661"/>
              </a:xfrm>
              <a:prstGeom prst="roundRect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IDLE</a:t>
                </a:r>
                <a:endParaRPr kumimoji="0" lang="zh-CN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7" name="矩形: 圆角 26">
                <a:extLst>
                  <a:ext uri="{FF2B5EF4-FFF2-40B4-BE49-F238E27FC236}">
                    <a16:creationId xmlns:a16="http://schemas.microsoft.com/office/drawing/2014/main" id="{4BBC3845-38C0-481A-9565-EEC8EB698BEC}"/>
                  </a:ext>
                </a:extLst>
              </p:cNvPr>
              <p:cNvSpPr/>
              <p:nvPr/>
            </p:nvSpPr>
            <p:spPr>
              <a:xfrm>
                <a:off x="6375861" y="2660070"/>
                <a:ext cx="1288473" cy="1346661"/>
              </a:xfrm>
              <a:prstGeom prst="roundRect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9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MEMREAD</a:t>
                </a:r>
                <a:endParaRPr kumimoji="0" lang="zh-CN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9" name="矩形: 圆角 28">
                <a:extLst>
                  <a:ext uri="{FF2B5EF4-FFF2-40B4-BE49-F238E27FC236}">
                    <a16:creationId xmlns:a16="http://schemas.microsoft.com/office/drawing/2014/main" id="{48F0A408-A83F-4319-9669-75C7D2632B18}"/>
                  </a:ext>
                </a:extLst>
              </p:cNvPr>
              <p:cNvSpPr/>
              <p:nvPr/>
            </p:nvSpPr>
            <p:spPr>
              <a:xfrm>
                <a:off x="8515004" y="2660071"/>
                <a:ext cx="1288473" cy="1346661"/>
              </a:xfrm>
              <a:prstGeom prst="roundRect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9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WAIT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9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WRITE</a:t>
                </a:r>
                <a:endParaRPr kumimoji="0" lang="zh-CN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31" name="矩形: 圆角 30">
                <a:extLst>
                  <a:ext uri="{FF2B5EF4-FFF2-40B4-BE49-F238E27FC236}">
                    <a16:creationId xmlns:a16="http://schemas.microsoft.com/office/drawing/2014/main" id="{73EB3F52-D79D-42BD-A1D3-50006916FDBA}"/>
                  </a:ext>
                </a:extLst>
              </p:cNvPr>
              <p:cNvSpPr/>
              <p:nvPr/>
            </p:nvSpPr>
            <p:spPr>
              <a:xfrm>
                <a:off x="4184072" y="2660072"/>
                <a:ext cx="1288473" cy="1346661"/>
              </a:xfrm>
              <a:prstGeom prst="roundRect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9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MEMREAD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9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FIRST</a:t>
                </a:r>
                <a:endParaRPr kumimoji="0" lang="zh-CN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cxnSp>
            <p:nvCxnSpPr>
              <p:cNvPr id="32" name="直接箭头连接符 31">
                <a:extLst>
                  <a:ext uri="{FF2B5EF4-FFF2-40B4-BE49-F238E27FC236}">
                    <a16:creationId xmlns:a16="http://schemas.microsoft.com/office/drawing/2014/main" id="{B8FC53EF-C7E6-4303-8847-D55F37C903E3}"/>
                  </a:ext>
                </a:extLst>
              </p:cNvPr>
              <p:cNvCxnSpPr>
                <a:stCxn id="23" idx="3"/>
                <a:endCxn id="31" idx="1"/>
              </p:cNvCxnSpPr>
              <p:nvPr/>
            </p:nvCxnSpPr>
            <p:spPr>
              <a:xfrm>
                <a:off x="3333403" y="3333402"/>
                <a:ext cx="850669" cy="1"/>
              </a:xfrm>
              <a:prstGeom prst="straightConnector1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33" name="连接符: 曲线 32">
                <a:extLst>
                  <a:ext uri="{FF2B5EF4-FFF2-40B4-BE49-F238E27FC236}">
                    <a16:creationId xmlns:a16="http://schemas.microsoft.com/office/drawing/2014/main" id="{AB3ACF67-2AE9-4E97-BA34-43F05EE1792F}"/>
                  </a:ext>
                </a:extLst>
              </p:cNvPr>
              <p:cNvCxnSpPr>
                <a:stCxn id="31" idx="3"/>
                <a:endCxn id="31" idx="0"/>
              </p:cNvCxnSpPr>
              <p:nvPr/>
            </p:nvCxnSpPr>
            <p:spPr>
              <a:xfrm flipH="1" flipV="1">
                <a:off x="4828309" y="2660072"/>
                <a:ext cx="644236" cy="673331"/>
              </a:xfrm>
              <a:prstGeom prst="curvedConnector4">
                <a:avLst>
                  <a:gd name="adj1" fmla="val -35484"/>
                  <a:gd name="adj2" fmla="val 133951"/>
                </a:avLst>
              </a:prstGeom>
              <a:noFill/>
              <a:ln w="6350" cap="flat" cmpd="sng" algn="ctr">
                <a:solidFill>
                  <a:sysClr val="windowText" lastClr="000000"/>
                </a:solidFill>
                <a:prstDash val="dash"/>
                <a:miter lim="800000"/>
                <a:tailEnd type="triangle"/>
              </a:ln>
              <a:effectLst/>
            </p:spPr>
          </p:cxnSp>
          <p:cxnSp>
            <p:nvCxnSpPr>
              <p:cNvPr id="36" name="连接符: 曲线 35">
                <a:extLst>
                  <a:ext uri="{FF2B5EF4-FFF2-40B4-BE49-F238E27FC236}">
                    <a16:creationId xmlns:a16="http://schemas.microsoft.com/office/drawing/2014/main" id="{C72D3B12-2043-4FC4-8CC5-35AA802B69C9}"/>
                  </a:ext>
                </a:extLst>
              </p:cNvPr>
              <p:cNvCxnSpPr>
                <a:stCxn id="23" idx="2"/>
                <a:endCxn id="29" idx="2"/>
              </p:cNvCxnSpPr>
              <p:nvPr/>
            </p:nvCxnSpPr>
            <p:spPr>
              <a:xfrm rot="16200000" flipH="1">
                <a:off x="5924204" y="771695"/>
                <a:ext cx="12700" cy="6470074"/>
              </a:xfrm>
              <a:prstGeom prst="curvedConnector3">
                <a:avLst>
                  <a:gd name="adj1" fmla="val 3829094"/>
                </a:avLst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37" name="连接符: 曲线 36">
                <a:extLst>
                  <a:ext uri="{FF2B5EF4-FFF2-40B4-BE49-F238E27FC236}">
                    <a16:creationId xmlns:a16="http://schemas.microsoft.com/office/drawing/2014/main" id="{6D2A2E13-E609-4E11-B93C-0C20FAD6D97A}"/>
                  </a:ext>
                </a:extLst>
              </p:cNvPr>
              <p:cNvCxnSpPr>
                <a:stCxn id="27" idx="3"/>
                <a:endCxn id="27" idx="0"/>
              </p:cNvCxnSpPr>
              <p:nvPr/>
            </p:nvCxnSpPr>
            <p:spPr>
              <a:xfrm flipH="1" flipV="1">
                <a:off x="7020098" y="2660070"/>
                <a:ext cx="644236" cy="673331"/>
              </a:xfrm>
              <a:prstGeom prst="curvedConnector4">
                <a:avLst>
                  <a:gd name="adj1" fmla="val -35484"/>
                  <a:gd name="adj2" fmla="val 133951"/>
                </a:avLst>
              </a:prstGeom>
              <a:noFill/>
              <a:ln w="6350" cap="flat" cmpd="sng" algn="ctr">
                <a:solidFill>
                  <a:sysClr val="windowText" lastClr="000000"/>
                </a:solidFill>
                <a:prstDash val="dash"/>
                <a:miter lim="800000"/>
                <a:tailEnd type="triangle"/>
              </a:ln>
              <a:effectLst/>
            </p:spPr>
          </p:cxnSp>
          <p:cxnSp>
            <p:nvCxnSpPr>
              <p:cNvPr id="38" name="直接箭头连接符 37">
                <a:extLst>
                  <a:ext uri="{FF2B5EF4-FFF2-40B4-BE49-F238E27FC236}">
                    <a16:creationId xmlns:a16="http://schemas.microsoft.com/office/drawing/2014/main" id="{AB41084E-667E-4874-9DEE-7678C2183A5C}"/>
                  </a:ext>
                </a:extLst>
              </p:cNvPr>
              <p:cNvCxnSpPr>
                <a:stCxn id="31" idx="3"/>
                <a:endCxn id="27" idx="1"/>
              </p:cNvCxnSpPr>
              <p:nvPr/>
            </p:nvCxnSpPr>
            <p:spPr>
              <a:xfrm flipV="1">
                <a:off x="5472545" y="3333401"/>
                <a:ext cx="903316" cy="2"/>
              </a:xfrm>
              <a:prstGeom prst="straightConnector1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39" name="连接符: 曲线 38">
                <a:extLst>
                  <a:ext uri="{FF2B5EF4-FFF2-40B4-BE49-F238E27FC236}">
                    <a16:creationId xmlns:a16="http://schemas.microsoft.com/office/drawing/2014/main" id="{5F18A514-D0FB-4872-A409-337A05D050DE}"/>
                  </a:ext>
                </a:extLst>
              </p:cNvPr>
              <p:cNvCxnSpPr>
                <a:stCxn id="29" idx="0"/>
                <a:endCxn id="23" idx="0"/>
              </p:cNvCxnSpPr>
              <p:nvPr/>
            </p:nvCxnSpPr>
            <p:spPr>
              <a:xfrm rot="16200000" flipV="1">
                <a:off x="5924204" y="-574966"/>
                <a:ext cx="12700" cy="6470074"/>
              </a:xfrm>
              <a:prstGeom prst="curvedConnector3">
                <a:avLst>
                  <a:gd name="adj1" fmla="val 3960000"/>
                </a:avLst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40" name="直接箭头连接符 39">
                <a:extLst>
                  <a:ext uri="{FF2B5EF4-FFF2-40B4-BE49-F238E27FC236}">
                    <a16:creationId xmlns:a16="http://schemas.microsoft.com/office/drawing/2014/main" id="{929AB334-B2D2-4FD7-BAEE-06F6BF5D3F6C}"/>
                  </a:ext>
                </a:extLst>
              </p:cNvPr>
              <p:cNvCxnSpPr>
                <a:stCxn id="27" idx="3"/>
                <a:endCxn id="29" idx="1"/>
              </p:cNvCxnSpPr>
              <p:nvPr/>
            </p:nvCxnSpPr>
            <p:spPr>
              <a:xfrm>
                <a:off x="7664334" y="3333401"/>
                <a:ext cx="850670" cy="1"/>
              </a:xfrm>
              <a:prstGeom prst="straightConnector1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41" name="连接符: 曲线 40">
                <a:extLst>
                  <a:ext uri="{FF2B5EF4-FFF2-40B4-BE49-F238E27FC236}">
                    <a16:creationId xmlns:a16="http://schemas.microsoft.com/office/drawing/2014/main" id="{8AB04DE9-4E6B-4408-BAEB-66DBF9E7AD5A}"/>
                  </a:ext>
                </a:extLst>
              </p:cNvPr>
              <p:cNvCxnSpPr>
                <a:stCxn id="27" idx="3"/>
                <a:endCxn id="27" idx="2"/>
              </p:cNvCxnSpPr>
              <p:nvPr/>
            </p:nvCxnSpPr>
            <p:spPr>
              <a:xfrm flipH="1">
                <a:off x="7020098" y="3333401"/>
                <a:ext cx="644236" cy="673330"/>
              </a:xfrm>
              <a:prstGeom prst="curvedConnector4">
                <a:avLst>
                  <a:gd name="adj1" fmla="val -35484"/>
                  <a:gd name="adj2" fmla="val 133951"/>
                </a:avLst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/>
            </p:spPr>
          </p:cxnSp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2815B566-4E17-45CD-8682-C889ED17BA9A}"/>
                  </a:ext>
                </a:extLst>
              </p:cNvPr>
              <p:cNvSpPr txBox="1"/>
              <p:nvPr/>
            </p:nvSpPr>
            <p:spPr>
              <a:xfrm rot="2655410">
                <a:off x="5464229" y="2358183"/>
                <a:ext cx="530796" cy="3036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wait</a:t>
                </a:r>
                <a:endParaRPr kumimoji="0" lang="zh-CN" altLang="en-US" sz="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ED3C5255-46E9-493A-ABCB-13E8C03E1B0D}"/>
                  </a:ext>
                </a:extLst>
              </p:cNvPr>
              <p:cNvSpPr txBox="1"/>
              <p:nvPr/>
            </p:nvSpPr>
            <p:spPr>
              <a:xfrm rot="2655410">
                <a:off x="7620341" y="2402348"/>
                <a:ext cx="549506" cy="3036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wait</a:t>
                </a:r>
                <a:endParaRPr kumimoji="0" lang="zh-CN" altLang="en-US" sz="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F3B654D0-758A-436C-B1A7-806E20DD1C48}"/>
                  </a:ext>
                </a:extLst>
              </p:cNvPr>
              <p:cNvSpPr txBox="1"/>
              <p:nvPr/>
            </p:nvSpPr>
            <p:spPr>
              <a:xfrm>
                <a:off x="5191066" y="4201720"/>
                <a:ext cx="1478973" cy="3289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7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invalidate</a:t>
                </a:r>
                <a:endParaRPr kumimoji="0" lang="zh-CN" altLang="en-US" sz="7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EB85F6C2-4AB9-4A02-A754-43C90758E8BF}"/>
                  </a:ext>
                </a:extLst>
              </p:cNvPr>
              <p:cNvSpPr txBox="1"/>
              <p:nvPr/>
            </p:nvSpPr>
            <p:spPr>
              <a:xfrm>
                <a:off x="3366049" y="3065494"/>
                <a:ext cx="760095" cy="3036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6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memread</a:t>
                </a:r>
                <a:endParaRPr kumimoji="0" lang="zh-CN" altLang="en-US" sz="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13DD358C-CB01-4215-99EA-17D37219A8C6}"/>
                  </a:ext>
                </a:extLst>
              </p:cNvPr>
              <p:cNvSpPr txBox="1"/>
              <p:nvPr/>
            </p:nvSpPr>
            <p:spPr>
              <a:xfrm>
                <a:off x="5550506" y="3071379"/>
                <a:ext cx="760095" cy="3036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done</a:t>
                </a:r>
                <a:endParaRPr kumimoji="0" lang="zh-CN" altLang="en-US" sz="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58EA9C9D-58D0-4D51-860A-1F72ABF9C11D}"/>
                  </a:ext>
                </a:extLst>
              </p:cNvPr>
              <p:cNvSpPr txBox="1"/>
              <p:nvPr/>
            </p:nvSpPr>
            <p:spPr>
              <a:xfrm>
                <a:off x="7754909" y="3065494"/>
                <a:ext cx="760095" cy="3036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overflow</a:t>
                </a:r>
                <a:endParaRPr kumimoji="0" lang="zh-CN" altLang="en-US" sz="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D6AEB0C0-E338-4077-B626-A61DEB612AA3}"/>
                </a:ext>
              </a:extLst>
            </p:cNvPr>
            <p:cNvSpPr txBox="1"/>
            <p:nvPr/>
          </p:nvSpPr>
          <p:spPr>
            <a:xfrm rot="18075072">
              <a:off x="7536895" y="3904052"/>
              <a:ext cx="795649" cy="2779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Offset++</a:t>
              </a:r>
              <a:endParaRPr kumimoji="0" lang="zh-CN" altLang="en-US" sz="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8DEA35DF-3901-4AE5-BCAC-689A935A847B}"/>
              </a:ext>
            </a:extLst>
          </p:cNvPr>
          <p:cNvGrpSpPr/>
          <p:nvPr/>
        </p:nvGrpSpPr>
        <p:grpSpPr>
          <a:xfrm>
            <a:off x="6876035" y="4190679"/>
            <a:ext cx="4919219" cy="2451418"/>
            <a:chOff x="2752210" y="1368027"/>
            <a:chExt cx="7776360" cy="4250002"/>
          </a:xfrm>
        </p:grpSpPr>
        <p:sp>
          <p:nvSpPr>
            <p:cNvPr id="50" name="矩形: 圆角 49">
              <a:extLst>
                <a:ext uri="{FF2B5EF4-FFF2-40B4-BE49-F238E27FC236}">
                  <a16:creationId xmlns:a16="http://schemas.microsoft.com/office/drawing/2014/main" id="{AF11BBBB-D6F8-41ED-810C-300854EB6AAB}"/>
                </a:ext>
              </a:extLst>
            </p:cNvPr>
            <p:cNvSpPr/>
            <p:nvPr/>
          </p:nvSpPr>
          <p:spPr>
            <a:xfrm>
              <a:off x="2752210" y="1611177"/>
              <a:ext cx="1288473" cy="1346661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1"/>
                  </a:solidFill>
                </a:rPr>
                <a:t>IDLE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1" name="矩形: 圆角 50">
              <a:extLst>
                <a:ext uri="{FF2B5EF4-FFF2-40B4-BE49-F238E27FC236}">
                  <a16:creationId xmlns:a16="http://schemas.microsoft.com/office/drawing/2014/main" id="{FE2E1937-1CDE-40AF-B6ED-3BE9CB8EC82E}"/>
                </a:ext>
              </a:extLst>
            </p:cNvPr>
            <p:cNvSpPr/>
            <p:nvPr/>
          </p:nvSpPr>
          <p:spPr>
            <a:xfrm>
              <a:off x="7077469" y="1611178"/>
              <a:ext cx="1288473" cy="1346661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>
                  <a:solidFill>
                    <a:schemeClr val="tx1"/>
                  </a:solidFill>
                </a:rPr>
                <a:t>MEMREAD</a:t>
              </a:r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2" name="矩形: 圆角 51">
              <a:extLst>
                <a:ext uri="{FF2B5EF4-FFF2-40B4-BE49-F238E27FC236}">
                  <a16:creationId xmlns:a16="http://schemas.microsoft.com/office/drawing/2014/main" id="{3C8588DA-62AD-4AC0-9781-66763C27931C}"/>
                </a:ext>
              </a:extLst>
            </p:cNvPr>
            <p:cNvSpPr/>
            <p:nvPr/>
          </p:nvSpPr>
          <p:spPr>
            <a:xfrm>
              <a:off x="9240097" y="2755669"/>
              <a:ext cx="1288473" cy="1346661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>
                  <a:solidFill>
                    <a:schemeClr val="tx1"/>
                  </a:solidFill>
                </a:rPr>
                <a:t>WAIT</a:t>
              </a:r>
            </a:p>
            <a:p>
              <a:pPr algn="ctr"/>
              <a:r>
                <a:rPr lang="en-US" altLang="zh-CN" sz="800" dirty="0">
                  <a:solidFill>
                    <a:schemeClr val="tx1"/>
                  </a:solidFill>
                </a:rPr>
                <a:t>WRITE</a:t>
              </a:r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3" name="矩形: 圆角 52">
              <a:extLst>
                <a:ext uri="{FF2B5EF4-FFF2-40B4-BE49-F238E27FC236}">
                  <a16:creationId xmlns:a16="http://schemas.microsoft.com/office/drawing/2014/main" id="{E78245A2-29A4-40D8-8370-61556FCCD8F2}"/>
                </a:ext>
              </a:extLst>
            </p:cNvPr>
            <p:cNvSpPr/>
            <p:nvPr/>
          </p:nvSpPr>
          <p:spPr>
            <a:xfrm>
              <a:off x="4914840" y="1611179"/>
              <a:ext cx="1288473" cy="1346661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>
                  <a:solidFill>
                    <a:schemeClr val="tx1"/>
                  </a:solidFill>
                </a:rPr>
                <a:t>MEMREAD</a:t>
              </a:r>
            </a:p>
            <a:p>
              <a:pPr algn="ctr"/>
              <a:r>
                <a:rPr lang="en-US" altLang="zh-CN" sz="800" dirty="0">
                  <a:solidFill>
                    <a:schemeClr val="tx1"/>
                  </a:solidFill>
                </a:rPr>
                <a:t>FIRST</a:t>
              </a:r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4" name="矩形: 圆角 53">
              <a:extLst>
                <a:ext uri="{FF2B5EF4-FFF2-40B4-BE49-F238E27FC236}">
                  <a16:creationId xmlns:a16="http://schemas.microsoft.com/office/drawing/2014/main" id="{0F645950-7097-4611-BB16-38D0CFD0023D}"/>
                </a:ext>
              </a:extLst>
            </p:cNvPr>
            <p:cNvSpPr/>
            <p:nvPr/>
          </p:nvSpPr>
          <p:spPr>
            <a:xfrm>
              <a:off x="7077469" y="3900159"/>
              <a:ext cx="1288473" cy="1346661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>
                  <a:solidFill>
                    <a:schemeClr val="tx1"/>
                  </a:solidFill>
                </a:rPr>
                <a:t>WRITEBACK</a:t>
              </a:r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5" name="矩形: 圆角 54">
              <a:extLst>
                <a:ext uri="{FF2B5EF4-FFF2-40B4-BE49-F238E27FC236}">
                  <a16:creationId xmlns:a16="http://schemas.microsoft.com/office/drawing/2014/main" id="{A73635DE-183E-48D0-909A-B58E3D5A0B0F}"/>
                </a:ext>
              </a:extLst>
            </p:cNvPr>
            <p:cNvSpPr/>
            <p:nvPr/>
          </p:nvSpPr>
          <p:spPr>
            <a:xfrm>
              <a:off x="2752210" y="3900158"/>
              <a:ext cx="1288473" cy="1346661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>
                  <a:solidFill>
                    <a:schemeClr val="tx1"/>
                  </a:solidFill>
                </a:rPr>
                <a:t>DBUS</a:t>
              </a:r>
            </a:p>
            <a:p>
              <a:pPr algn="ctr"/>
              <a:r>
                <a:rPr lang="en-US" altLang="zh-CN" sz="800" dirty="0">
                  <a:solidFill>
                    <a:schemeClr val="tx1"/>
                  </a:solidFill>
                </a:rPr>
                <a:t>WRITE</a:t>
              </a:r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6" name="矩形: 圆角 55">
              <a:extLst>
                <a:ext uri="{FF2B5EF4-FFF2-40B4-BE49-F238E27FC236}">
                  <a16:creationId xmlns:a16="http://schemas.microsoft.com/office/drawing/2014/main" id="{CEC10D18-C595-482A-9F39-D1BF42D2A9A0}"/>
                </a:ext>
              </a:extLst>
            </p:cNvPr>
            <p:cNvSpPr/>
            <p:nvPr/>
          </p:nvSpPr>
          <p:spPr>
            <a:xfrm>
              <a:off x="4914840" y="3900160"/>
              <a:ext cx="1288473" cy="1346661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>
                  <a:solidFill>
                    <a:schemeClr val="tx1"/>
                  </a:solidFill>
                </a:rPr>
                <a:t>WRITEBACK</a:t>
              </a:r>
            </a:p>
            <a:p>
              <a:pPr algn="ctr"/>
              <a:r>
                <a:rPr lang="en-US" altLang="zh-CN" sz="800" dirty="0">
                  <a:solidFill>
                    <a:schemeClr val="tx1"/>
                  </a:solidFill>
                </a:rPr>
                <a:t>FIRST</a:t>
              </a:r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0E8752E7-25B2-4F77-A767-27B0E4B3E07E}"/>
                </a:ext>
              </a:extLst>
            </p:cNvPr>
            <p:cNvCxnSpPr>
              <a:stCxn id="50" idx="2"/>
              <a:endCxn id="55" idx="0"/>
            </p:cNvCxnSpPr>
            <p:nvPr/>
          </p:nvCxnSpPr>
          <p:spPr>
            <a:xfrm>
              <a:off x="3396447" y="2957838"/>
              <a:ext cx="0" cy="94232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箭头连接符 57">
              <a:extLst>
                <a:ext uri="{FF2B5EF4-FFF2-40B4-BE49-F238E27FC236}">
                  <a16:creationId xmlns:a16="http://schemas.microsoft.com/office/drawing/2014/main" id="{B32DF21E-C823-43F9-9A3E-55EB0B1CAD10}"/>
                </a:ext>
              </a:extLst>
            </p:cNvPr>
            <p:cNvCxnSpPr>
              <a:stCxn id="50" idx="3"/>
              <a:endCxn id="53" idx="1"/>
            </p:cNvCxnSpPr>
            <p:nvPr/>
          </p:nvCxnSpPr>
          <p:spPr>
            <a:xfrm>
              <a:off x="4040683" y="2284508"/>
              <a:ext cx="874157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id="{63223E74-1E71-4790-B15D-CCF06DCF4EFC}"/>
                </a:ext>
              </a:extLst>
            </p:cNvPr>
            <p:cNvCxnSpPr>
              <a:cxnSpLocks/>
              <a:stCxn id="50" idx="2"/>
              <a:endCxn id="56" idx="1"/>
            </p:cNvCxnSpPr>
            <p:nvPr/>
          </p:nvCxnSpPr>
          <p:spPr>
            <a:xfrm>
              <a:off x="3396447" y="2957838"/>
              <a:ext cx="1518393" cy="161565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>
              <a:extLst>
                <a:ext uri="{FF2B5EF4-FFF2-40B4-BE49-F238E27FC236}">
                  <a16:creationId xmlns:a16="http://schemas.microsoft.com/office/drawing/2014/main" id="{021C2C1A-83B0-4E39-A913-006BE2C168A7}"/>
                </a:ext>
              </a:extLst>
            </p:cNvPr>
            <p:cNvCxnSpPr>
              <a:stCxn id="53" idx="3"/>
              <a:endCxn id="51" idx="1"/>
            </p:cNvCxnSpPr>
            <p:nvPr/>
          </p:nvCxnSpPr>
          <p:spPr>
            <a:xfrm flipV="1">
              <a:off x="6203313" y="2284509"/>
              <a:ext cx="874156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>
              <a:extLst>
                <a:ext uri="{FF2B5EF4-FFF2-40B4-BE49-F238E27FC236}">
                  <a16:creationId xmlns:a16="http://schemas.microsoft.com/office/drawing/2014/main" id="{C09D9201-01CA-440A-9512-741A58F0FC49}"/>
                </a:ext>
              </a:extLst>
            </p:cNvPr>
            <p:cNvCxnSpPr>
              <a:stCxn id="56" idx="3"/>
              <a:endCxn id="54" idx="1"/>
            </p:cNvCxnSpPr>
            <p:nvPr/>
          </p:nvCxnSpPr>
          <p:spPr>
            <a:xfrm flipV="1">
              <a:off x="6203313" y="4573490"/>
              <a:ext cx="874156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箭头连接符 61">
              <a:extLst>
                <a:ext uri="{FF2B5EF4-FFF2-40B4-BE49-F238E27FC236}">
                  <a16:creationId xmlns:a16="http://schemas.microsoft.com/office/drawing/2014/main" id="{D4C5814F-D324-4DCE-82A0-8284F180C913}"/>
                </a:ext>
              </a:extLst>
            </p:cNvPr>
            <p:cNvCxnSpPr>
              <a:stCxn id="51" idx="3"/>
              <a:endCxn id="52" idx="1"/>
            </p:cNvCxnSpPr>
            <p:nvPr/>
          </p:nvCxnSpPr>
          <p:spPr>
            <a:xfrm>
              <a:off x="8365942" y="2284509"/>
              <a:ext cx="874155" cy="114449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>
              <a:extLst>
                <a:ext uri="{FF2B5EF4-FFF2-40B4-BE49-F238E27FC236}">
                  <a16:creationId xmlns:a16="http://schemas.microsoft.com/office/drawing/2014/main" id="{561636FC-DC15-42DB-A7AD-D6DAE20F5710}"/>
                </a:ext>
              </a:extLst>
            </p:cNvPr>
            <p:cNvCxnSpPr>
              <a:stCxn id="54" idx="3"/>
              <a:endCxn id="52" idx="1"/>
            </p:cNvCxnSpPr>
            <p:nvPr/>
          </p:nvCxnSpPr>
          <p:spPr>
            <a:xfrm flipV="1">
              <a:off x="8365942" y="3429000"/>
              <a:ext cx="874155" cy="11444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连接符: 曲线 63">
              <a:extLst>
                <a:ext uri="{FF2B5EF4-FFF2-40B4-BE49-F238E27FC236}">
                  <a16:creationId xmlns:a16="http://schemas.microsoft.com/office/drawing/2014/main" id="{B5DCB9F3-94F4-4D33-996A-344FB3B4C9AF}"/>
                </a:ext>
              </a:extLst>
            </p:cNvPr>
            <p:cNvCxnSpPr>
              <a:cxnSpLocks/>
              <a:stCxn id="52" idx="0"/>
              <a:endCxn id="50" idx="0"/>
            </p:cNvCxnSpPr>
            <p:nvPr/>
          </p:nvCxnSpPr>
          <p:spPr>
            <a:xfrm rot="16200000" flipV="1">
              <a:off x="6068145" y="-1060521"/>
              <a:ext cx="1144492" cy="6487887"/>
            </a:xfrm>
            <a:prstGeom prst="curvedConnector3">
              <a:avLst>
                <a:gd name="adj1" fmla="val 16658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连接符: 曲线 64">
              <a:extLst>
                <a:ext uri="{FF2B5EF4-FFF2-40B4-BE49-F238E27FC236}">
                  <a16:creationId xmlns:a16="http://schemas.microsoft.com/office/drawing/2014/main" id="{CD23CE89-9C31-428C-B884-7656ED12A8DC}"/>
                </a:ext>
              </a:extLst>
            </p:cNvPr>
            <p:cNvCxnSpPr>
              <a:stCxn id="53" idx="3"/>
              <a:endCxn id="53" idx="0"/>
            </p:cNvCxnSpPr>
            <p:nvPr/>
          </p:nvCxnSpPr>
          <p:spPr>
            <a:xfrm flipH="1" flipV="1">
              <a:off x="5559077" y="1611179"/>
              <a:ext cx="644236" cy="673331"/>
            </a:xfrm>
            <a:prstGeom prst="curvedConnector4">
              <a:avLst>
                <a:gd name="adj1" fmla="val -35484"/>
                <a:gd name="adj2" fmla="val 133951"/>
              </a:avLst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连接符: 曲线 65">
              <a:extLst>
                <a:ext uri="{FF2B5EF4-FFF2-40B4-BE49-F238E27FC236}">
                  <a16:creationId xmlns:a16="http://schemas.microsoft.com/office/drawing/2014/main" id="{9ADCA716-DFDB-46D8-B5BA-7E6999D22893}"/>
                </a:ext>
              </a:extLst>
            </p:cNvPr>
            <p:cNvCxnSpPr>
              <a:stCxn id="51" idx="3"/>
              <a:endCxn id="51" idx="0"/>
            </p:cNvCxnSpPr>
            <p:nvPr/>
          </p:nvCxnSpPr>
          <p:spPr>
            <a:xfrm flipH="1" flipV="1">
              <a:off x="7721706" y="1611178"/>
              <a:ext cx="644236" cy="673331"/>
            </a:xfrm>
            <a:prstGeom prst="curvedConnector4">
              <a:avLst>
                <a:gd name="adj1" fmla="val -35484"/>
                <a:gd name="adj2" fmla="val 133951"/>
              </a:avLst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连接符: 曲线 66">
              <a:extLst>
                <a:ext uri="{FF2B5EF4-FFF2-40B4-BE49-F238E27FC236}">
                  <a16:creationId xmlns:a16="http://schemas.microsoft.com/office/drawing/2014/main" id="{9D2741B2-9846-4F32-AEA3-FB38B44B07AF}"/>
                </a:ext>
              </a:extLst>
            </p:cNvPr>
            <p:cNvCxnSpPr>
              <a:stCxn id="56" idx="3"/>
              <a:endCxn id="56" idx="0"/>
            </p:cNvCxnSpPr>
            <p:nvPr/>
          </p:nvCxnSpPr>
          <p:spPr>
            <a:xfrm flipH="1" flipV="1">
              <a:off x="5559077" y="3900160"/>
              <a:ext cx="644236" cy="673331"/>
            </a:xfrm>
            <a:prstGeom prst="curvedConnector4">
              <a:avLst>
                <a:gd name="adj1" fmla="val -35484"/>
                <a:gd name="adj2" fmla="val 133951"/>
              </a:avLst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连接符: 曲线 67">
              <a:extLst>
                <a:ext uri="{FF2B5EF4-FFF2-40B4-BE49-F238E27FC236}">
                  <a16:creationId xmlns:a16="http://schemas.microsoft.com/office/drawing/2014/main" id="{3BCF50AA-FEA9-49C0-BC2D-1B20D26A17FE}"/>
                </a:ext>
              </a:extLst>
            </p:cNvPr>
            <p:cNvCxnSpPr>
              <a:stCxn id="54" idx="3"/>
              <a:endCxn id="54" idx="0"/>
            </p:cNvCxnSpPr>
            <p:nvPr/>
          </p:nvCxnSpPr>
          <p:spPr>
            <a:xfrm flipH="1" flipV="1">
              <a:off x="7721706" y="3900159"/>
              <a:ext cx="644236" cy="673331"/>
            </a:xfrm>
            <a:prstGeom prst="curvedConnector4">
              <a:avLst>
                <a:gd name="adj1" fmla="val -35484"/>
                <a:gd name="adj2" fmla="val 133951"/>
              </a:avLst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连接符: 曲线 68">
              <a:extLst>
                <a:ext uri="{FF2B5EF4-FFF2-40B4-BE49-F238E27FC236}">
                  <a16:creationId xmlns:a16="http://schemas.microsoft.com/office/drawing/2014/main" id="{9FB8CB25-B7EB-4DC3-9E77-361A805F619C}"/>
                </a:ext>
              </a:extLst>
            </p:cNvPr>
            <p:cNvCxnSpPr>
              <a:stCxn id="54" idx="2"/>
              <a:endCxn id="54" idx="1"/>
            </p:cNvCxnSpPr>
            <p:nvPr/>
          </p:nvCxnSpPr>
          <p:spPr>
            <a:xfrm rot="5400000" flipH="1">
              <a:off x="7062923" y="4588037"/>
              <a:ext cx="673330" cy="644237"/>
            </a:xfrm>
            <a:prstGeom prst="curvedConnector4">
              <a:avLst>
                <a:gd name="adj1" fmla="val -33951"/>
                <a:gd name="adj2" fmla="val 135484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连接符: 曲线 69">
              <a:extLst>
                <a:ext uri="{FF2B5EF4-FFF2-40B4-BE49-F238E27FC236}">
                  <a16:creationId xmlns:a16="http://schemas.microsoft.com/office/drawing/2014/main" id="{30E042AB-9C49-4E43-B0E7-24AEE3319EEB}"/>
                </a:ext>
              </a:extLst>
            </p:cNvPr>
            <p:cNvCxnSpPr>
              <a:stCxn id="51" idx="2"/>
              <a:endCxn id="51" idx="1"/>
            </p:cNvCxnSpPr>
            <p:nvPr/>
          </p:nvCxnSpPr>
          <p:spPr>
            <a:xfrm rot="5400000" flipH="1">
              <a:off x="7062923" y="2299056"/>
              <a:ext cx="673330" cy="644237"/>
            </a:xfrm>
            <a:prstGeom prst="curvedConnector4">
              <a:avLst>
                <a:gd name="adj1" fmla="val -33951"/>
                <a:gd name="adj2" fmla="val 135484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604AA525-C16E-4216-9C79-F68FEB3D5828}"/>
                </a:ext>
              </a:extLst>
            </p:cNvPr>
            <p:cNvSpPr txBox="1"/>
            <p:nvPr/>
          </p:nvSpPr>
          <p:spPr>
            <a:xfrm rot="2655410">
              <a:off x="6141730" y="1368027"/>
              <a:ext cx="585705" cy="293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00" dirty="0"/>
                <a:t>wait</a:t>
              </a:r>
              <a:endParaRPr lang="zh-CN" altLang="en-US" sz="500" dirty="0"/>
            </a:p>
          </p:txBody>
        </p: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A6ED0B30-AE27-402F-BB74-E9B0AE362F6D}"/>
                </a:ext>
              </a:extLst>
            </p:cNvPr>
            <p:cNvSpPr txBox="1"/>
            <p:nvPr/>
          </p:nvSpPr>
          <p:spPr>
            <a:xfrm rot="2655410">
              <a:off x="8304266" y="1376847"/>
              <a:ext cx="595489" cy="293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00" dirty="0"/>
                <a:t>wait</a:t>
              </a:r>
              <a:endParaRPr lang="zh-CN" altLang="en-US" sz="500" dirty="0"/>
            </a:p>
          </p:txBody>
        </p: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A39A5132-FA04-4198-9D79-870C5E97FE00}"/>
                </a:ext>
              </a:extLst>
            </p:cNvPr>
            <p:cNvSpPr txBox="1"/>
            <p:nvPr/>
          </p:nvSpPr>
          <p:spPr>
            <a:xfrm rot="2655410">
              <a:off x="6141670" y="3677753"/>
              <a:ext cx="588102" cy="293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00" dirty="0"/>
                <a:t>wait</a:t>
              </a:r>
              <a:endParaRPr lang="zh-CN" altLang="en-US" sz="500" dirty="0"/>
            </a:p>
          </p:txBody>
        </p: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85D98259-6C06-4BC8-B025-D69C627D00BA}"/>
                </a:ext>
              </a:extLst>
            </p:cNvPr>
            <p:cNvSpPr txBox="1"/>
            <p:nvPr/>
          </p:nvSpPr>
          <p:spPr>
            <a:xfrm rot="2655410">
              <a:off x="8322544" y="3619419"/>
              <a:ext cx="522662" cy="293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00" dirty="0"/>
                <a:t>wait</a:t>
              </a:r>
              <a:endParaRPr lang="zh-CN" altLang="en-US" sz="500" dirty="0"/>
            </a:p>
          </p:txBody>
        </p: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FF7FDC9C-D187-4B69-B617-AC8F1C82C032}"/>
                </a:ext>
              </a:extLst>
            </p:cNvPr>
            <p:cNvSpPr txBox="1"/>
            <p:nvPr/>
          </p:nvSpPr>
          <p:spPr>
            <a:xfrm rot="2004154">
              <a:off x="6610305" y="5324555"/>
              <a:ext cx="795650" cy="293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00" dirty="0"/>
                <a:t>offset++</a:t>
              </a:r>
              <a:endParaRPr lang="zh-CN" altLang="en-US" sz="500" dirty="0"/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CA1E6A38-AEC8-4F2B-A8ED-C800ED91AF80}"/>
                </a:ext>
              </a:extLst>
            </p:cNvPr>
            <p:cNvSpPr txBox="1"/>
            <p:nvPr/>
          </p:nvSpPr>
          <p:spPr>
            <a:xfrm rot="2004154">
              <a:off x="6610303" y="3047761"/>
              <a:ext cx="795650" cy="293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00" dirty="0"/>
                <a:t>offset++</a:t>
              </a:r>
              <a:endParaRPr lang="zh-CN" altLang="en-US" sz="500" dirty="0"/>
            </a:p>
          </p:txBody>
        </p: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CE325679-B671-4847-BE5F-4ACCF72DA59E}"/>
                </a:ext>
              </a:extLst>
            </p:cNvPr>
            <p:cNvSpPr txBox="1"/>
            <p:nvPr/>
          </p:nvSpPr>
          <p:spPr>
            <a:xfrm>
              <a:off x="4057948" y="2022898"/>
              <a:ext cx="760094" cy="293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00" dirty="0" err="1"/>
                <a:t>memread</a:t>
              </a:r>
              <a:endParaRPr lang="zh-CN" altLang="en-US" sz="500" dirty="0"/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E47B031F-A0F6-48CC-A42F-F0C3729C4F1C}"/>
                </a:ext>
              </a:extLst>
            </p:cNvPr>
            <p:cNvSpPr txBox="1"/>
            <p:nvPr/>
          </p:nvSpPr>
          <p:spPr>
            <a:xfrm>
              <a:off x="6259447" y="2035087"/>
              <a:ext cx="760094" cy="293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00" dirty="0"/>
                <a:t>done</a:t>
              </a:r>
              <a:endParaRPr lang="zh-CN" altLang="en-US" sz="500" dirty="0"/>
            </a:p>
          </p:txBody>
        </p: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D20C2DDB-5A11-4B81-AC22-6191196CB9FC}"/>
                </a:ext>
              </a:extLst>
            </p:cNvPr>
            <p:cNvSpPr txBox="1"/>
            <p:nvPr/>
          </p:nvSpPr>
          <p:spPr>
            <a:xfrm>
              <a:off x="8363183" y="3226828"/>
              <a:ext cx="760094" cy="293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00" dirty="0"/>
                <a:t>overflow</a:t>
              </a:r>
              <a:endParaRPr lang="zh-CN" altLang="en-US" sz="500" dirty="0"/>
            </a:p>
          </p:txBody>
        </p:sp>
        <p:cxnSp>
          <p:nvCxnSpPr>
            <p:cNvPr id="80" name="连接符: 肘形 79">
              <a:extLst>
                <a:ext uri="{FF2B5EF4-FFF2-40B4-BE49-F238E27FC236}">
                  <a16:creationId xmlns:a16="http://schemas.microsoft.com/office/drawing/2014/main" id="{B536BB6E-83D5-47BA-A917-62C87D2EAED6}"/>
                </a:ext>
              </a:extLst>
            </p:cNvPr>
            <p:cNvCxnSpPr>
              <a:stCxn id="55" idx="1"/>
              <a:endCxn id="50" idx="1"/>
            </p:cNvCxnSpPr>
            <p:nvPr/>
          </p:nvCxnSpPr>
          <p:spPr>
            <a:xfrm rot="10800000">
              <a:off x="2752210" y="2284509"/>
              <a:ext cx="12700" cy="2288981"/>
            </a:xfrm>
            <a:prstGeom prst="bentConnector3">
              <a:avLst>
                <a:gd name="adj1" fmla="val 180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47AE9391-CCAC-4992-A559-02BF3911CBD3}"/>
                </a:ext>
              </a:extLst>
            </p:cNvPr>
            <p:cNvSpPr txBox="1"/>
            <p:nvPr/>
          </p:nvSpPr>
          <p:spPr>
            <a:xfrm>
              <a:off x="6223956" y="4314642"/>
              <a:ext cx="760094" cy="293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00" dirty="0"/>
                <a:t>done</a:t>
              </a:r>
              <a:endParaRPr lang="zh-CN" altLang="en-US" sz="500" dirty="0"/>
            </a:p>
          </p:txBody>
        </p: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C39AC1DF-E6BC-4206-825B-6CE766B81F8E}"/>
                </a:ext>
              </a:extLst>
            </p:cNvPr>
            <p:cNvSpPr txBox="1"/>
            <p:nvPr/>
          </p:nvSpPr>
          <p:spPr>
            <a:xfrm rot="16200000">
              <a:off x="2850660" y="3306882"/>
              <a:ext cx="872752" cy="2675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00" dirty="0" err="1"/>
                <a:t>dbus_write</a:t>
              </a:r>
              <a:endParaRPr lang="zh-CN" altLang="en-US" sz="500" dirty="0"/>
            </a:p>
          </p:txBody>
        </p: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E687BA9F-E8E1-4D4C-8DA0-0949C97F5A98}"/>
                </a:ext>
              </a:extLst>
            </p:cNvPr>
            <p:cNvSpPr txBox="1"/>
            <p:nvPr/>
          </p:nvSpPr>
          <p:spPr>
            <a:xfrm rot="2810923">
              <a:off x="3821915" y="3564190"/>
              <a:ext cx="872752" cy="2675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00" dirty="0"/>
                <a:t>writeback</a:t>
              </a:r>
              <a:endParaRPr lang="zh-CN" altLang="en-US" sz="500" dirty="0"/>
            </a:p>
          </p:txBody>
        </p:sp>
        <p:cxnSp>
          <p:nvCxnSpPr>
            <p:cNvPr id="84" name="连接符: 曲线 83">
              <a:extLst>
                <a:ext uri="{FF2B5EF4-FFF2-40B4-BE49-F238E27FC236}">
                  <a16:creationId xmlns:a16="http://schemas.microsoft.com/office/drawing/2014/main" id="{FD587ECF-81C6-497F-80A9-3CC69A77EEEF}"/>
                </a:ext>
              </a:extLst>
            </p:cNvPr>
            <p:cNvCxnSpPr>
              <a:stCxn id="50" idx="2"/>
              <a:endCxn id="52" idx="1"/>
            </p:cNvCxnSpPr>
            <p:nvPr/>
          </p:nvCxnSpPr>
          <p:spPr>
            <a:xfrm rot="16200000" flipH="1">
              <a:off x="6082691" y="271594"/>
              <a:ext cx="471162" cy="5843650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4EBBC5C5-99FA-418C-AAC0-4296282AA84B}"/>
                </a:ext>
              </a:extLst>
            </p:cNvPr>
            <p:cNvSpPr txBox="1"/>
            <p:nvPr/>
          </p:nvSpPr>
          <p:spPr>
            <a:xfrm rot="282317">
              <a:off x="3912686" y="2956738"/>
              <a:ext cx="1478973" cy="293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00" dirty="0"/>
                <a:t>invalidate</a:t>
              </a:r>
              <a:endParaRPr lang="zh-CN" altLang="en-US" sz="500" dirty="0"/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3F4179F2-5F4E-4743-97D7-18A95D1113E8}"/>
              </a:ext>
            </a:extLst>
          </p:cNvPr>
          <p:cNvSpPr/>
          <p:nvPr/>
        </p:nvSpPr>
        <p:spPr>
          <a:xfrm>
            <a:off x="8782947" y="1331080"/>
            <a:ext cx="8691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ICache</a:t>
            </a:r>
            <a:endParaRPr lang="zh-CN" altLang="en-US" sz="1600" b="1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8B097B-5228-4219-8CD6-4CEFA2BE01BF}"/>
              </a:ext>
            </a:extLst>
          </p:cNvPr>
          <p:cNvSpPr/>
          <p:nvPr/>
        </p:nvSpPr>
        <p:spPr>
          <a:xfrm>
            <a:off x="8700821" y="3447211"/>
            <a:ext cx="9621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DCache</a:t>
            </a:r>
            <a:endParaRPr lang="zh-CN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023475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 rot="5400000">
            <a:off x="4227759" y="-4227756"/>
            <a:ext cx="3736490" cy="1219200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5321300" y="3044202"/>
            <a:ext cx="1549400" cy="1378900"/>
            <a:chOff x="5127859" y="2518592"/>
            <a:chExt cx="1936282" cy="1723208"/>
          </a:xfrm>
        </p:grpSpPr>
        <p:sp>
          <p:nvSpPr>
            <p:cNvPr id="6" name="任意多边形 5"/>
            <p:cNvSpPr/>
            <p:nvPr/>
          </p:nvSpPr>
          <p:spPr>
            <a:xfrm>
              <a:off x="5127859" y="2518592"/>
              <a:ext cx="1936282" cy="1723208"/>
            </a:xfrm>
            <a:custGeom>
              <a:avLst/>
              <a:gdLst>
                <a:gd name="connsiteX0" fmla="*/ 576168 w 1961391"/>
                <a:gd name="connsiteY0" fmla="*/ 0 h 1745551"/>
                <a:gd name="connsiteX1" fmla="*/ 863600 w 1961391"/>
                <a:gd name="connsiteY1" fmla="*/ 0 h 1745551"/>
                <a:gd name="connsiteX2" fmla="*/ 1097791 w 1961391"/>
                <a:gd name="connsiteY2" fmla="*/ 0 h 1745551"/>
                <a:gd name="connsiteX3" fmla="*/ 1385223 w 1961391"/>
                <a:gd name="connsiteY3" fmla="*/ 0 h 1745551"/>
                <a:gd name="connsiteX4" fmla="*/ 1539918 w 1961391"/>
                <a:gd name="connsiteY4" fmla="*/ 88854 h 1745551"/>
                <a:gd name="connsiteX5" fmla="*/ 1940980 w 1961391"/>
                <a:gd name="connsiteY5" fmla="*/ 783921 h 1745551"/>
                <a:gd name="connsiteX6" fmla="*/ 1961391 w 1961391"/>
                <a:gd name="connsiteY6" fmla="*/ 872775 h 1745551"/>
                <a:gd name="connsiteX7" fmla="*/ 1940980 w 1961391"/>
                <a:gd name="connsiteY7" fmla="*/ 961629 h 1745551"/>
                <a:gd name="connsiteX8" fmla="*/ 1539918 w 1961391"/>
                <a:gd name="connsiteY8" fmla="*/ 1656697 h 1745551"/>
                <a:gd name="connsiteX9" fmla="*/ 1385223 w 1961391"/>
                <a:gd name="connsiteY9" fmla="*/ 1745551 h 1745551"/>
                <a:gd name="connsiteX10" fmla="*/ 1120460 w 1961391"/>
                <a:gd name="connsiteY10" fmla="*/ 1745551 h 1745551"/>
                <a:gd name="connsiteX11" fmla="*/ 1097791 w 1961391"/>
                <a:gd name="connsiteY11" fmla="*/ 1745551 h 1745551"/>
                <a:gd name="connsiteX12" fmla="*/ 1039896 w 1961391"/>
                <a:gd name="connsiteY12" fmla="*/ 1745551 h 1745551"/>
                <a:gd name="connsiteX13" fmla="*/ 1013340 w 1961391"/>
                <a:gd name="connsiteY13" fmla="*/ 1745551 h 1745551"/>
                <a:gd name="connsiteX14" fmla="*/ 948051 w 1961391"/>
                <a:gd name="connsiteY14" fmla="*/ 1745551 h 1745551"/>
                <a:gd name="connsiteX15" fmla="*/ 921495 w 1961391"/>
                <a:gd name="connsiteY15" fmla="*/ 1745551 h 1745551"/>
                <a:gd name="connsiteX16" fmla="*/ 863600 w 1961391"/>
                <a:gd name="connsiteY16" fmla="*/ 1745551 h 1745551"/>
                <a:gd name="connsiteX17" fmla="*/ 840931 w 1961391"/>
                <a:gd name="connsiteY17" fmla="*/ 1745551 h 1745551"/>
                <a:gd name="connsiteX18" fmla="*/ 576168 w 1961391"/>
                <a:gd name="connsiteY18" fmla="*/ 1745551 h 1745551"/>
                <a:gd name="connsiteX19" fmla="*/ 421473 w 1961391"/>
                <a:gd name="connsiteY19" fmla="*/ 1656697 h 1745551"/>
                <a:gd name="connsiteX20" fmla="*/ 20411 w 1961391"/>
                <a:gd name="connsiteY20" fmla="*/ 961629 h 1745551"/>
                <a:gd name="connsiteX21" fmla="*/ 0 w 1961391"/>
                <a:gd name="connsiteY21" fmla="*/ 872775 h 1745551"/>
                <a:gd name="connsiteX22" fmla="*/ 20411 w 1961391"/>
                <a:gd name="connsiteY22" fmla="*/ 783921 h 1745551"/>
                <a:gd name="connsiteX23" fmla="*/ 421473 w 1961391"/>
                <a:gd name="connsiteY23" fmla="*/ 88854 h 1745551"/>
                <a:gd name="connsiteX24" fmla="*/ 576168 w 1961391"/>
                <a:gd name="connsiteY24" fmla="*/ 0 h 1745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961391" h="1745551">
                  <a:moveTo>
                    <a:pt x="576168" y="0"/>
                  </a:moveTo>
                  <a:lnTo>
                    <a:pt x="863600" y="0"/>
                  </a:lnTo>
                  <a:lnTo>
                    <a:pt x="1097791" y="0"/>
                  </a:lnTo>
                  <a:lnTo>
                    <a:pt x="1385223" y="0"/>
                  </a:lnTo>
                  <a:cubicBezTo>
                    <a:pt x="1441086" y="0"/>
                    <a:pt x="1511271" y="40128"/>
                    <a:pt x="1539918" y="88854"/>
                  </a:cubicBezTo>
                  <a:cubicBezTo>
                    <a:pt x="1940980" y="783921"/>
                    <a:pt x="1940980" y="783921"/>
                    <a:pt x="1940980" y="783921"/>
                  </a:cubicBezTo>
                  <a:cubicBezTo>
                    <a:pt x="1954587" y="808285"/>
                    <a:pt x="1961391" y="840530"/>
                    <a:pt x="1961391" y="872775"/>
                  </a:cubicBezTo>
                  <a:cubicBezTo>
                    <a:pt x="1961391" y="905021"/>
                    <a:pt x="1954587" y="937267"/>
                    <a:pt x="1940980" y="961629"/>
                  </a:cubicBezTo>
                  <a:cubicBezTo>
                    <a:pt x="1539918" y="1656697"/>
                    <a:pt x="1539918" y="1656697"/>
                    <a:pt x="1539918" y="1656697"/>
                  </a:cubicBezTo>
                  <a:cubicBezTo>
                    <a:pt x="1511271" y="1705424"/>
                    <a:pt x="1441086" y="1745551"/>
                    <a:pt x="1385223" y="1745551"/>
                  </a:cubicBezTo>
                  <a:cubicBezTo>
                    <a:pt x="1284958" y="1745551"/>
                    <a:pt x="1197225" y="1745551"/>
                    <a:pt x="1120460" y="1745551"/>
                  </a:cubicBezTo>
                  <a:lnTo>
                    <a:pt x="1097791" y="1745551"/>
                  </a:lnTo>
                  <a:lnTo>
                    <a:pt x="1039896" y="1745551"/>
                  </a:lnTo>
                  <a:lnTo>
                    <a:pt x="1013340" y="1745551"/>
                  </a:lnTo>
                  <a:lnTo>
                    <a:pt x="948051" y="1745551"/>
                  </a:lnTo>
                  <a:lnTo>
                    <a:pt x="921495" y="1745551"/>
                  </a:lnTo>
                  <a:lnTo>
                    <a:pt x="863600" y="1745551"/>
                  </a:lnTo>
                  <a:lnTo>
                    <a:pt x="840931" y="1745551"/>
                  </a:lnTo>
                  <a:cubicBezTo>
                    <a:pt x="764166" y="1745551"/>
                    <a:pt x="676433" y="1745551"/>
                    <a:pt x="576168" y="1745551"/>
                  </a:cubicBezTo>
                  <a:cubicBezTo>
                    <a:pt x="520305" y="1745551"/>
                    <a:pt x="450120" y="1705424"/>
                    <a:pt x="421473" y="1656697"/>
                  </a:cubicBezTo>
                  <a:cubicBezTo>
                    <a:pt x="421473" y="1656697"/>
                    <a:pt x="421473" y="1656697"/>
                    <a:pt x="20411" y="961629"/>
                  </a:cubicBezTo>
                  <a:cubicBezTo>
                    <a:pt x="6804" y="937267"/>
                    <a:pt x="0" y="905021"/>
                    <a:pt x="0" y="872775"/>
                  </a:cubicBezTo>
                  <a:cubicBezTo>
                    <a:pt x="0" y="840530"/>
                    <a:pt x="6804" y="808285"/>
                    <a:pt x="20411" y="783921"/>
                  </a:cubicBezTo>
                  <a:cubicBezTo>
                    <a:pt x="20411" y="783921"/>
                    <a:pt x="20411" y="783921"/>
                    <a:pt x="421473" y="88854"/>
                  </a:cubicBezTo>
                  <a:cubicBezTo>
                    <a:pt x="450120" y="40128"/>
                    <a:pt x="520305" y="0"/>
                    <a:pt x="57616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2590"/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5257193" y="2633694"/>
              <a:ext cx="1677614" cy="1493004"/>
            </a:xfrm>
            <a:custGeom>
              <a:avLst/>
              <a:gdLst>
                <a:gd name="connsiteX0" fmla="*/ 576168 w 1961391"/>
                <a:gd name="connsiteY0" fmla="*/ 0 h 1745551"/>
                <a:gd name="connsiteX1" fmla="*/ 863600 w 1961391"/>
                <a:gd name="connsiteY1" fmla="*/ 0 h 1745551"/>
                <a:gd name="connsiteX2" fmla="*/ 1097791 w 1961391"/>
                <a:gd name="connsiteY2" fmla="*/ 0 h 1745551"/>
                <a:gd name="connsiteX3" fmla="*/ 1385223 w 1961391"/>
                <a:gd name="connsiteY3" fmla="*/ 0 h 1745551"/>
                <a:gd name="connsiteX4" fmla="*/ 1539918 w 1961391"/>
                <a:gd name="connsiteY4" fmla="*/ 88854 h 1745551"/>
                <a:gd name="connsiteX5" fmla="*/ 1940980 w 1961391"/>
                <a:gd name="connsiteY5" fmla="*/ 783921 h 1745551"/>
                <a:gd name="connsiteX6" fmla="*/ 1961391 w 1961391"/>
                <a:gd name="connsiteY6" fmla="*/ 872775 h 1745551"/>
                <a:gd name="connsiteX7" fmla="*/ 1940980 w 1961391"/>
                <a:gd name="connsiteY7" fmla="*/ 961629 h 1745551"/>
                <a:gd name="connsiteX8" fmla="*/ 1539918 w 1961391"/>
                <a:gd name="connsiteY8" fmla="*/ 1656697 h 1745551"/>
                <a:gd name="connsiteX9" fmla="*/ 1385223 w 1961391"/>
                <a:gd name="connsiteY9" fmla="*/ 1745551 h 1745551"/>
                <a:gd name="connsiteX10" fmla="*/ 1120460 w 1961391"/>
                <a:gd name="connsiteY10" fmla="*/ 1745551 h 1745551"/>
                <a:gd name="connsiteX11" fmla="*/ 1097791 w 1961391"/>
                <a:gd name="connsiteY11" fmla="*/ 1745551 h 1745551"/>
                <a:gd name="connsiteX12" fmla="*/ 1039896 w 1961391"/>
                <a:gd name="connsiteY12" fmla="*/ 1745551 h 1745551"/>
                <a:gd name="connsiteX13" fmla="*/ 1013340 w 1961391"/>
                <a:gd name="connsiteY13" fmla="*/ 1745551 h 1745551"/>
                <a:gd name="connsiteX14" fmla="*/ 948051 w 1961391"/>
                <a:gd name="connsiteY14" fmla="*/ 1745551 h 1745551"/>
                <a:gd name="connsiteX15" fmla="*/ 921495 w 1961391"/>
                <a:gd name="connsiteY15" fmla="*/ 1745551 h 1745551"/>
                <a:gd name="connsiteX16" fmla="*/ 863600 w 1961391"/>
                <a:gd name="connsiteY16" fmla="*/ 1745551 h 1745551"/>
                <a:gd name="connsiteX17" fmla="*/ 840931 w 1961391"/>
                <a:gd name="connsiteY17" fmla="*/ 1745551 h 1745551"/>
                <a:gd name="connsiteX18" fmla="*/ 576168 w 1961391"/>
                <a:gd name="connsiteY18" fmla="*/ 1745551 h 1745551"/>
                <a:gd name="connsiteX19" fmla="*/ 421473 w 1961391"/>
                <a:gd name="connsiteY19" fmla="*/ 1656697 h 1745551"/>
                <a:gd name="connsiteX20" fmla="*/ 20411 w 1961391"/>
                <a:gd name="connsiteY20" fmla="*/ 961629 h 1745551"/>
                <a:gd name="connsiteX21" fmla="*/ 0 w 1961391"/>
                <a:gd name="connsiteY21" fmla="*/ 872775 h 1745551"/>
                <a:gd name="connsiteX22" fmla="*/ 20411 w 1961391"/>
                <a:gd name="connsiteY22" fmla="*/ 783921 h 1745551"/>
                <a:gd name="connsiteX23" fmla="*/ 421473 w 1961391"/>
                <a:gd name="connsiteY23" fmla="*/ 88854 h 1745551"/>
                <a:gd name="connsiteX24" fmla="*/ 576168 w 1961391"/>
                <a:gd name="connsiteY24" fmla="*/ 0 h 1745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961391" h="1745551">
                  <a:moveTo>
                    <a:pt x="576168" y="0"/>
                  </a:moveTo>
                  <a:lnTo>
                    <a:pt x="863600" y="0"/>
                  </a:lnTo>
                  <a:lnTo>
                    <a:pt x="1097791" y="0"/>
                  </a:lnTo>
                  <a:lnTo>
                    <a:pt x="1385223" y="0"/>
                  </a:lnTo>
                  <a:cubicBezTo>
                    <a:pt x="1441086" y="0"/>
                    <a:pt x="1511271" y="40128"/>
                    <a:pt x="1539918" y="88854"/>
                  </a:cubicBezTo>
                  <a:cubicBezTo>
                    <a:pt x="1940980" y="783921"/>
                    <a:pt x="1940980" y="783921"/>
                    <a:pt x="1940980" y="783921"/>
                  </a:cubicBezTo>
                  <a:cubicBezTo>
                    <a:pt x="1954587" y="808285"/>
                    <a:pt x="1961391" y="840530"/>
                    <a:pt x="1961391" y="872775"/>
                  </a:cubicBezTo>
                  <a:cubicBezTo>
                    <a:pt x="1961391" y="905021"/>
                    <a:pt x="1954587" y="937267"/>
                    <a:pt x="1940980" y="961629"/>
                  </a:cubicBezTo>
                  <a:cubicBezTo>
                    <a:pt x="1539918" y="1656697"/>
                    <a:pt x="1539918" y="1656697"/>
                    <a:pt x="1539918" y="1656697"/>
                  </a:cubicBezTo>
                  <a:cubicBezTo>
                    <a:pt x="1511271" y="1705424"/>
                    <a:pt x="1441086" y="1745551"/>
                    <a:pt x="1385223" y="1745551"/>
                  </a:cubicBezTo>
                  <a:cubicBezTo>
                    <a:pt x="1284958" y="1745551"/>
                    <a:pt x="1197225" y="1745551"/>
                    <a:pt x="1120460" y="1745551"/>
                  </a:cubicBezTo>
                  <a:lnTo>
                    <a:pt x="1097791" y="1745551"/>
                  </a:lnTo>
                  <a:lnTo>
                    <a:pt x="1039896" y="1745551"/>
                  </a:lnTo>
                  <a:lnTo>
                    <a:pt x="1013340" y="1745551"/>
                  </a:lnTo>
                  <a:lnTo>
                    <a:pt x="948051" y="1745551"/>
                  </a:lnTo>
                  <a:lnTo>
                    <a:pt x="921495" y="1745551"/>
                  </a:lnTo>
                  <a:lnTo>
                    <a:pt x="863600" y="1745551"/>
                  </a:lnTo>
                  <a:lnTo>
                    <a:pt x="840931" y="1745551"/>
                  </a:lnTo>
                  <a:cubicBezTo>
                    <a:pt x="764166" y="1745551"/>
                    <a:pt x="676433" y="1745551"/>
                    <a:pt x="576168" y="1745551"/>
                  </a:cubicBezTo>
                  <a:cubicBezTo>
                    <a:pt x="520305" y="1745551"/>
                    <a:pt x="450120" y="1705424"/>
                    <a:pt x="421473" y="1656697"/>
                  </a:cubicBezTo>
                  <a:cubicBezTo>
                    <a:pt x="421473" y="1656697"/>
                    <a:pt x="421473" y="1656697"/>
                    <a:pt x="20411" y="961629"/>
                  </a:cubicBezTo>
                  <a:cubicBezTo>
                    <a:pt x="6804" y="937267"/>
                    <a:pt x="0" y="905021"/>
                    <a:pt x="0" y="872775"/>
                  </a:cubicBezTo>
                  <a:cubicBezTo>
                    <a:pt x="0" y="840530"/>
                    <a:pt x="6804" y="808285"/>
                    <a:pt x="20411" y="783921"/>
                  </a:cubicBezTo>
                  <a:cubicBezTo>
                    <a:pt x="20411" y="783921"/>
                    <a:pt x="20411" y="783921"/>
                    <a:pt x="421473" y="88854"/>
                  </a:cubicBezTo>
                  <a:cubicBezTo>
                    <a:pt x="450120" y="40128"/>
                    <a:pt x="520305" y="0"/>
                    <a:pt x="576168" y="0"/>
                  </a:cubicBezTo>
                  <a:close/>
                </a:path>
              </a:pathLst>
            </a:custGeom>
            <a:solidFill>
              <a:srgbClr val="9CC5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2590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800085" y="3470865"/>
            <a:ext cx="5918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rgbClr val="0070C0"/>
                </a:solidFill>
                <a:latin typeface="华文琥珀" panose="02010800040101010101" pitchFamily="2" charset="-122"/>
                <a:ea typeface="华文琥珀" panose="02010800040101010101" pitchFamily="2" charset="-122"/>
              </a:defRPr>
            </a:lvl1pPr>
          </a:lstStyle>
          <a:p>
            <a:r>
              <a:rPr lang="en-US" altLang="zh-CN" dirty="0"/>
              <a:t>02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373460" y="4790877"/>
            <a:ext cx="5537198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spc="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系统环境搭建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82594E2-C30A-4B70-B76D-127C9685FF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348" y="1000869"/>
            <a:ext cx="5795304" cy="1448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9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decel="533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6" presetID="2" presetClass="entr" presetSubtype="4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9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1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" dur="2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2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" dur="25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250"/>
                                            <p:tgtEl>
                                              <p:spTgt spid="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decel="533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6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1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" dur="2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2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" dur="25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250"/>
                                            <p:tgtEl>
                                              <p:spTgt spid="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8" grpId="0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-35225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sp>
        <p:nvSpPr>
          <p:cNvPr id="24" name="矩形 23"/>
          <p:cNvSpPr/>
          <p:nvPr/>
        </p:nvSpPr>
        <p:spPr>
          <a:xfrm>
            <a:off x="6174377" y="-37842"/>
            <a:ext cx="3002680" cy="79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bg1"/>
              </a:solidFill>
            </a:endParaRPr>
          </a:p>
        </p:txBody>
      </p:sp>
      <p:sp>
        <p:nvSpPr>
          <p:cNvPr id="26" name="TextBox 6"/>
          <p:cNvSpPr txBox="1"/>
          <p:nvPr/>
        </p:nvSpPr>
        <p:spPr>
          <a:xfrm>
            <a:off x="4046947" y="215903"/>
            <a:ext cx="1344000" cy="34315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</a:p>
        </p:txBody>
      </p:sp>
      <p:sp>
        <p:nvSpPr>
          <p:cNvPr id="28" name="TextBox 9"/>
          <p:cNvSpPr txBox="1"/>
          <p:nvPr/>
        </p:nvSpPr>
        <p:spPr>
          <a:xfrm>
            <a:off x="7035160" y="215903"/>
            <a:ext cx="1344000" cy="34315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系统环境搭建</a:t>
            </a:r>
          </a:p>
        </p:txBody>
      </p:sp>
      <p:sp>
        <p:nvSpPr>
          <p:cNvPr id="30" name="TextBox 11"/>
          <p:cNvSpPr txBox="1"/>
          <p:nvPr/>
        </p:nvSpPr>
        <p:spPr>
          <a:xfrm>
            <a:off x="9721641" y="215903"/>
            <a:ext cx="1933263" cy="34315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系统软件移植与开发</a:t>
            </a:r>
          </a:p>
        </p:txBody>
      </p:sp>
      <p:cxnSp>
        <p:nvCxnSpPr>
          <p:cNvPr id="34" name="直接连接符 33"/>
          <p:cNvCxnSpPr>
            <a:cxnSpLocks/>
          </p:cNvCxnSpPr>
          <p:nvPr/>
        </p:nvCxnSpPr>
        <p:spPr>
          <a:xfrm>
            <a:off x="555044" y="2113634"/>
            <a:ext cx="346406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524342" y="1463953"/>
            <a:ext cx="3482938" cy="58938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MMU</a:t>
            </a:r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</a:p>
        </p:txBody>
      </p:sp>
      <p:cxnSp>
        <p:nvCxnSpPr>
          <p:cNvPr id="15" name="直接连接符 14"/>
          <p:cNvCxnSpPr/>
          <p:nvPr/>
        </p:nvCxnSpPr>
        <p:spPr>
          <a:xfrm>
            <a:off x="3231850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0" name="图片 99">
            <a:extLst>
              <a:ext uri="{FF2B5EF4-FFF2-40B4-BE49-F238E27FC236}">
                <a16:creationId xmlns:a16="http://schemas.microsoft.com/office/drawing/2014/main" id="{24532F41-A2DC-49B5-A929-2D46E6A6EF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55" y="80475"/>
            <a:ext cx="2524194" cy="631049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945F3093-D3A6-47AE-97CC-2D2354D09B79}"/>
              </a:ext>
            </a:extLst>
          </p:cNvPr>
          <p:cNvSpPr/>
          <p:nvPr/>
        </p:nvSpPr>
        <p:spPr>
          <a:xfrm>
            <a:off x="1330370" y="2531451"/>
            <a:ext cx="5353819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800" dirty="0">
                <a:latin typeface="Cambria Math"/>
                <a:ea typeface="黑体"/>
              </a:rPr>
              <a:t>16 </a:t>
            </a:r>
            <a:r>
              <a:rPr lang="zh-CN" altLang="en-US" sz="2800" dirty="0">
                <a:latin typeface="Cambria Math"/>
                <a:ea typeface="黑体"/>
              </a:rPr>
              <a:t>项全相连</a:t>
            </a:r>
            <a:r>
              <a:rPr lang="en-US" altLang="zh-CN" sz="2800" dirty="0">
                <a:latin typeface="Cambria Math"/>
                <a:ea typeface="黑体"/>
              </a:rPr>
              <a:t>TLB</a:t>
            </a:r>
          </a:p>
          <a:p>
            <a:pPr marL="285750" lvl="0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800" dirty="0">
                <a:latin typeface="Cambria Math"/>
                <a:ea typeface="黑体"/>
              </a:rPr>
              <a:t>CP0</a:t>
            </a:r>
            <a:r>
              <a:rPr lang="zh-CN" altLang="en-US" sz="2800" dirty="0">
                <a:latin typeface="Cambria Math"/>
                <a:ea typeface="黑体"/>
              </a:rPr>
              <a:t>配置是否使用	</a:t>
            </a:r>
          </a:p>
          <a:p>
            <a:pPr marL="742950" lvl="1" indent="-285750"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latin typeface="Cambria Math"/>
                <a:ea typeface="黑体"/>
              </a:rPr>
              <a:t>使用</a:t>
            </a:r>
            <a:r>
              <a:rPr lang="en-US" altLang="zh-CN" sz="2000" dirty="0">
                <a:latin typeface="Cambria Math"/>
                <a:ea typeface="黑体"/>
              </a:rPr>
              <a:t>MMU:    IF1</a:t>
            </a:r>
            <a:r>
              <a:rPr lang="zh-CN" altLang="en-US" sz="2000" dirty="0">
                <a:latin typeface="Cambria Math"/>
                <a:ea typeface="黑体"/>
              </a:rPr>
              <a:t>、</a:t>
            </a:r>
            <a:r>
              <a:rPr lang="en-US" altLang="zh-CN" sz="2000" dirty="0">
                <a:latin typeface="Cambria Math"/>
                <a:ea typeface="黑体"/>
              </a:rPr>
              <a:t>MEM1</a:t>
            </a:r>
            <a:r>
              <a:rPr lang="zh-CN" altLang="en-US" sz="2000" dirty="0">
                <a:latin typeface="Cambria Math"/>
                <a:ea typeface="黑体"/>
              </a:rPr>
              <a:t>暂停等待</a:t>
            </a:r>
            <a:r>
              <a:rPr lang="en-US" altLang="zh-CN" sz="2000" dirty="0">
                <a:latin typeface="Cambria Math"/>
                <a:ea typeface="黑体"/>
              </a:rPr>
              <a:t>MMU</a:t>
            </a:r>
            <a:r>
              <a:rPr lang="zh-CN" altLang="en-US" sz="2000" dirty="0">
                <a:latin typeface="Cambria Math"/>
                <a:ea typeface="黑体"/>
              </a:rPr>
              <a:t>地址转换</a:t>
            </a:r>
            <a:r>
              <a:rPr lang="en-US" altLang="zh-CN" sz="2000" dirty="0">
                <a:latin typeface="Cambria Math"/>
                <a:ea typeface="黑体"/>
              </a:rPr>
              <a:t>-&gt;</a:t>
            </a:r>
            <a:r>
              <a:rPr lang="zh-CN" altLang="en-US" sz="2000" dirty="0">
                <a:latin typeface="Cambria Math"/>
                <a:ea typeface="黑体"/>
              </a:rPr>
              <a:t>支持系统软件运行</a:t>
            </a:r>
          </a:p>
          <a:p>
            <a:pPr marL="742950" lvl="1" indent="-285750"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latin typeface="Cambria Math"/>
                <a:ea typeface="黑体"/>
              </a:rPr>
              <a:t>不使用</a:t>
            </a:r>
            <a:r>
              <a:rPr lang="en-US" altLang="zh-CN" sz="2000" dirty="0">
                <a:latin typeface="Cambria Math"/>
                <a:ea typeface="黑体"/>
              </a:rPr>
              <a:t>MMU: IF1</a:t>
            </a:r>
            <a:r>
              <a:rPr lang="zh-CN" altLang="en-US" sz="2000" dirty="0">
                <a:latin typeface="Cambria Math"/>
                <a:ea typeface="黑体"/>
              </a:rPr>
              <a:t>、</a:t>
            </a:r>
            <a:r>
              <a:rPr lang="en-US" altLang="zh-CN" sz="2000" dirty="0">
                <a:latin typeface="Cambria Math"/>
                <a:ea typeface="黑体"/>
              </a:rPr>
              <a:t>MEM1</a:t>
            </a:r>
            <a:r>
              <a:rPr lang="zh-CN" altLang="en-US" sz="2000" dirty="0">
                <a:latin typeface="Cambria Math"/>
                <a:ea typeface="黑体"/>
              </a:rPr>
              <a:t>进行直接地址映射</a:t>
            </a:r>
            <a:r>
              <a:rPr lang="en-US" altLang="zh-CN" sz="2000" dirty="0">
                <a:latin typeface="Cambria Math"/>
                <a:ea typeface="黑体"/>
              </a:rPr>
              <a:t>-&gt;</a:t>
            </a:r>
            <a:r>
              <a:rPr lang="zh-CN" altLang="en-US" sz="2000" dirty="0">
                <a:latin typeface="Cambria Math"/>
                <a:ea typeface="黑体"/>
              </a:rPr>
              <a:t>获得更高性能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B1CA4B86-0256-49D6-B6AB-2A19F89F4B7A}"/>
              </a:ext>
            </a:extLst>
          </p:cNvPr>
          <p:cNvGrpSpPr/>
          <p:nvPr/>
        </p:nvGrpSpPr>
        <p:grpSpPr>
          <a:xfrm>
            <a:off x="7183111" y="3545353"/>
            <a:ext cx="4394852" cy="2974131"/>
            <a:chOff x="7219498" y="3600372"/>
            <a:chExt cx="4418628" cy="2873569"/>
          </a:xfrm>
        </p:grpSpPr>
        <p:pic>
          <p:nvPicPr>
            <p:cNvPr id="86" name="图片 85">
              <a:extLst>
                <a:ext uri="{FF2B5EF4-FFF2-40B4-BE49-F238E27FC236}">
                  <a16:creationId xmlns:a16="http://schemas.microsoft.com/office/drawing/2014/main" id="{388761FD-F1FD-4763-B58A-AB47E3C6A1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08" b="2794"/>
            <a:stretch/>
          </p:blipFill>
          <p:spPr>
            <a:xfrm>
              <a:off x="7219498" y="3600372"/>
              <a:ext cx="3930087" cy="2873569"/>
            </a:xfrm>
            <a:prstGeom prst="rect">
              <a:avLst/>
            </a:prstGeom>
          </p:spPr>
        </p:pic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B4F379A8-FDCF-473F-BC42-A2E8BF24DCD6}"/>
                </a:ext>
              </a:extLst>
            </p:cNvPr>
            <p:cNvSpPr txBox="1"/>
            <p:nvPr/>
          </p:nvSpPr>
          <p:spPr>
            <a:xfrm>
              <a:off x="9184541" y="5534499"/>
              <a:ext cx="24535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/>
                <a:t>不使用</a:t>
              </a:r>
              <a:r>
                <a:rPr lang="en-US" altLang="zh-CN" sz="1600" b="1" dirty="0"/>
                <a:t>MMU</a:t>
              </a:r>
              <a:r>
                <a:rPr lang="zh-CN" altLang="en-US" sz="1600" b="1" dirty="0"/>
                <a:t>数据流图</a:t>
              </a: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D5F7F7E4-FD6C-41F5-A08E-041207FBA0C4}"/>
              </a:ext>
            </a:extLst>
          </p:cNvPr>
          <p:cNvGrpSpPr/>
          <p:nvPr/>
        </p:nvGrpSpPr>
        <p:grpSpPr>
          <a:xfrm>
            <a:off x="6981995" y="1077093"/>
            <a:ext cx="4448003" cy="2834154"/>
            <a:chOff x="7048064" y="1050435"/>
            <a:chExt cx="4472067" cy="2738325"/>
          </a:xfrm>
        </p:grpSpPr>
        <p:pic>
          <p:nvPicPr>
            <p:cNvPr id="90" name="图片 89">
              <a:extLst>
                <a:ext uri="{FF2B5EF4-FFF2-40B4-BE49-F238E27FC236}">
                  <a16:creationId xmlns:a16="http://schemas.microsoft.com/office/drawing/2014/main" id="{E0F6107F-D413-4F21-996B-F31921B7C6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695" t="9788"/>
            <a:stretch/>
          </p:blipFill>
          <p:spPr>
            <a:xfrm>
              <a:off x="7048064" y="1050435"/>
              <a:ext cx="4044394" cy="2738325"/>
            </a:xfrm>
            <a:prstGeom prst="rect">
              <a:avLst/>
            </a:prstGeom>
          </p:spPr>
        </p:pic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A1B07C9B-CC05-4E1B-99D3-8118C5736B0F}"/>
                </a:ext>
              </a:extLst>
            </p:cNvPr>
            <p:cNvSpPr txBox="1"/>
            <p:nvPr/>
          </p:nvSpPr>
          <p:spPr>
            <a:xfrm>
              <a:off x="9255001" y="2788488"/>
              <a:ext cx="22651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/>
                <a:t>使用</a:t>
              </a:r>
              <a:r>
                <a:rPr lang="en-US" altLang="zh-CN" sz="1600" b="1" dirty="0"/>
                <a:t>MMU</a:t>
              </a:r>
              <a:r>
                <a:rPr lang="zh-CN" altLang="en-US" sz="1600" b="1" dirty="0"/>
                <a:t>数据流图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11333538"/>
      </p:ext>
    </p:extLst>
  </p:cSld>
  <p:clrMapOvr>
    <a:masterClrMapping/>
  </p:clrMapOvr>
  <p:transition spd="slow">
    <p:push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1191650"/>
  <p:tag name="MH_LIBRARY" val="GRAPHIC"/>
  <p:tag name="MH_TYPE" val="Other"/>
  <p:tag name="MH_ORDER" val="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1191650"/>
  <p:tag name="MH_LIBRARY" val="GRAPHIC"/>
  <p:tag name="MH_TYPE" val="Other"/>
  <p:tag name="MH_ORDER" val="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1191650"/>
  <p:tag name="MH_LIBRARY" val="GRAPHIC"/>
  <p:tag name="MH_TYPE" val="Other"/>
  <p:tag name="MH_ORDER" val="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1191650"/>
  <p:tag name="MH_LIBRARY" val="GRAPHIC"/>
  <p:tag name="MH_TYPE" val="Other"/>
  <p:tag name="MH_ORDER" val="8"/>
</p:tagLst>
</file>

<file path=ppt/theme/theme1.xml><?xml version="1.0" encoding="utf-8"?>
<a:theme xmlns:a="http://schemas.openxmlformats.org/drawingml/2006/main" name="Office 主题​​">
  <a:themeElements>
    <a:clrScheme name="蓝绿色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1126</TotalTime>
  <Words>466</Words>
  <Application>Microsoft Office PowerPoint</Application>
  <PresentationFormat>宽屏</PresentationFormat>
  <Paragraphs>151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Impact MT Std</vt:lpstr>
      <vt:lpstr>等线</vt:lpstr>
      <vt:lpstr>等线 Light</vt:lpstr>
      <vt:lpstr>黑体</vt:lpstr>
      <vt:lpstr>华文琥珀</vt:lpstr>
      <vt:lpstr>微软雅黑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熊猫办公ppt</dc:title>
  <dc:creator>熊猫办公</dc:creator>
  <cp:lastModifiedBy>Qi Yingjie</cp:lastModifiedBy>
  <cp:revision>182</cp:revision>
  <dcterms:created xsi:type="dcterms:W3CDTF">2016-11-24T09:20:00Z</dcterms:created>
  <dcterms:modified xsi:type="dcterms:W3CDTF">2018-09-28T03:32:00Z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2052-10.1.0.6490</vt:lpwstr>
  </property>
</Properties>
</file>