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4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288" r:id="rId3"/>
    <p:sldId id="259" r:id="rId4"/>
    <p:sldId id="296" r:id="rId5"/>
    <p:sldId id="295" r:id="rId6"/>
    <p:sldId id="284" r:id="rId7"/>
    <p:sldId id="256" r:id="rId8"/>
    <p:sldId id="264" r:id="rId9"/>
    <p:sldId id="289" r:id="rId10"/>
    <p:sldId id="290" r:id="rId11"/>
    <p:sldId id="292" r:id="rId12"/>
    <p:sldId id="291" r:id="rId13"/>
    <p:sldId id="293" r:id="rId14"/>
    <p:sldId id="286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A6D"/>
    <a:srgbClr val="427A9D"/>
    <a:srgbClr val="E95487"/>
    <a:srgbClr val="AD3C91"/>
    <a:srgbClr val="DB84B5"/>
    <a:srgbClr val="F1ACCB"/>
    <a:srgbClr val="E8406E"/>
    <a:srgbClr val="418E9E"/>
    <a:srgbClr val="60C4DA"/>
    <a:srgbClr val="519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322" autoAdjust="0"/>
  </p:normalViewPr>
  <p:slideViewPr>
    <p:cSldViewPr snapToGrid="0" showGuides="1">
      <p:cViewPr varScale="1">
        <p:scale>
          <a:sx n="69" d="100"/>
          <a:sy n="69" d="100"/>
        </p:scale>
        <p:origin x="852" y="-30"/>
      </p:cViewPr>
      <p:guideLst>
        <p:guide orient="horz" pos="2341"/>
        <p:guide pos="3840"/>
        <p:guide pos="574"/>
        <p:guide pos="7129"/>
        <p:guide orient="horz" pos="3974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F7C8-CD62-4E87-AAD1-ABFBA34A892C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5DF-7041-4EF0-B3A4-21799647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8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29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因为保研浪费时间</a:t>
            </a:r>
            <a:r>
              <a:rPr lang="en-US" altLang="zh-CN" dirty="0" smtClean="0"/>
              <a:t>ILA</a:t>
            </a:r>
            <a:r>
              <a:rPr lang="zh-CN" altLang="en-US" dirty="0" smtClean="0"/>
              <a:t>核和</a:t>
            </a:r>
            <a:r>
              <a:rPr lang="en-US" altLang="zh-CN" dirty="0" smtClean="0"/>
              <a:t>VIO</a:t>
            </a:r>
            <a:r>
              <a:rPr lang="zh-CN" altLang="en-US" dirty="0" smtClean="0"/>
              <a:t>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5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8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8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9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9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7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381252" y="2021467"/>
            <a:ext cx="1933840" cy="1928630"/>
          </a:xfrm>
          <a:custGeom>
            <a:avLst/>
            <a:gdLst>
              <a:gd name="connsiteX0" fmla="*/ 966920 w 1933840"/>
              <a:gd name="connsiteY0" fmla="*/ 0 h 1928630"/>
              <a:gd name="connsiteX1" fmla="*/ 1933840 w 1933840"/>
              <a:gd name="connsiteY1" fmla="*/ 964315 h 1928630"/>
              <a:gd name="connsiteX2" fmla="*/ 966920 w 1933840"/>
              <a:gd name="connsiteY2" fmla="*/ 1928630 h 1928630"/>
              <a:gd name="connsiteX3" fmla="*/ 0 w 1933840"/>
              <a:gd name="connsiteY3" fmla="*/ 964315 h 1928630"/>
              <a:gd name="connsiteX4" fmla="*/ 966920 w 1933840"/>
              <a:gd name="connsiteY4" fmla="*/ 0 h 192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840" h="1928630">
                <a:moveTo>
                  <a:pt x="966920" y="0"/>
                </a:moveTo>
                <a:cubicBezTo>
                  <a:pt x="1500935" y="0"/>
                  <a:pt x="1933840" y="431739"/>
                  <a:pt x="1933840" y="964315"/>
                </a:cubicBezTo>
                <a:cubicBezTo>
                  <a:pt x="1933840" y="1496891"/>
                  <a:pt x="1500935" y="1928630"/>
                  <a:pt x="966920" y="1928630"/>
                </a:cubicBezTo>
                <a:cubicBezTo>
                  <a:pt x="432905" y="1928630"/>
                  <a:pt x="0" y="1496891"/>
                  <a:pt x="0" y="964315"/>
                </a:cubicBezTo>
                <a:cubicBezTo>
                  <a:pt x="0" y="431739"/>
                  <a:pt x="432905" y="0"/>
                  <a:pt x="966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5129081" y="2021467"/>
            <a:ext cx="1933840" cy="1928630"/>
          </a:xfrm>
          <a:custGeom>
            <a:avLst/>
            <a:gdLst>
              <a:gd name="connsiteX0" fmla="*/ 966920 w 1933840"/>
              <a:gd name="connsiteY0" fmla="*/ 0 h 1928630"/>
              <a:gd name="connsiteX1" fmla="*/ 1933840 w 1933840"/>
              <a:gd name="connsiteY1" fmla="*/ 964315 h 1928630"/>
              <a:gd name="connsiteX2" fmla="*/ 966920 w 1933840"/>
              <a:gd name="connsiteY2" fmla="*/ 1928630 h 1928630"/>
              <a:gd name="connsiteX3" fmla="*/ 0 w 1933840"/>
              <a:gd name="connsiteY3" fmla="*/ 964315 h 1928630"/>
              <a:gd name="connsiteX4" fmla="*/ 966920 w 1933840"/>
              <a:gd name="connsiteY4" fmla="*/ 0 h 192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840" h="1928630">
                <a:moveTo>
                  <a:pt x="966920" y="0"/>
                </a:moveTo>
                <a:cubicBezTo>
                  <a:pt x="1500935" y="0"/>
                  <a:pt x="1933840" y="431739"/>
                  <a:pt x="1933840" y="964315"/>
                </a:cubicBezTo>
                <a:cubicBezTo>
                  <a:pt x="1933840" y="1496891"/>
                  <a:pt x="1500935" y="1928630"/>
                  <a:pt x="966920" y="1928630"/>
                </a:cubicBezTo>
                <a:cubicBezTo>
                  <a:pt x="432905" y="1928630"/>
                  <a:pt x="0" y="1496891"/>
                  <a:pt x="0" y="964315"/>
                </a:cubicBezTo>
                <a:cubicBezTo>
                  <a:pt x="0" y="431739"/>
                  <a:pt x="432905" y="0"/>
                  <a:pt x="966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7876909" y="2021467"/>
            <a:ext cx="1933840" cy="1928630"/>
          </a:xfrm>
          <a:custGeom>
            <a:avLst/>
            <a:gdLst>
              <a:gd name="connsiteX0" fmla="*/ 966920 w 1933840"/>
              <a:gd name="connsiteY0" fmla="*/ 0 h 1928630"/>
              <a:gd name="connsiteX1" fmla="*/ 1933840 w 1933840"/>
              <a:gd name="connsiteY1" fmla="*/ 964315 h 1928630"/>
              <a:gd name="connsiteX2" fmla="*/ 966920 w 1933840"/>
              <a:gd name="connsiteY2" fmla="*/ 1928630 h 1928630"/>
              <a:gd name="connsiteX3" fmla="*/ 0 w 1933840"/>
              <a:gd name="connsiteY3" fmla="*/ 964315 h 1928630"/>
              <a:gd name="connsiteX4" fmla="*/ 966920 w 1933840"/>
              <a:gd name="connsiteY4" fmla="*/ 0 h 192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840" h="1928630">
                <a:moveTo>
                  <a:pt x="966920" y="0"/>
                </a:moveTo>
                <a:cubicBezTo>
                  <a:pt x="1500935" y="0"/>
                  <a:pt x="1933840" y="431739"/>
                  <a:pt x="1933840" y="964315"/>
                </a:cubicBezTo>
                <a:cubicBezTo>
                  <a:pt x="1933840" y="1496891"/>
                  <a:pt x="1500935" y="1928630"/>
                  <a:pt x="966920" y="1928630"/>
                </a:cubicBezTo>
                <a:cubicBezTo>
                  <a:pt x="432905" y="1928630"/>
                  <a:pt x="0" y="1496891"/>
                  <a:pt x="0" y="964315"/>
                </a:cubicBezTo>
                <a:cubicBezTo>
                  <a:pt x="0" y="431739"/>
                  <a:pt x="432905" y="0"/>
                  <a:pt x="966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051718" y="2198752"/>
            <a:ext cx="2987008" cy="2987006"/>
          </a:xfrm>
          <a:custGeom>
            <a:avLst/>
            <a:gdLst>
              <a:gd name="connsiteX0" fmla="*/ 1493504 w 2987008"/>
              <a:gd name="connsiteY0" fmla="*/ 0 h 2987006"/>
              <a:gd name="connsiteX1" fmla="*/ 2987008 w 2987008"/>
              <a:gd name="connsiteY1" fmla="*/ 1493503 h 2987006"/>
              <a:gd name="connsiteX2" fmla="*/ 1493504 w 2987008"/>
              <a:gd name="connsiteY2" fmla="*/ 2987006 h 2987006"/>
              <a:gd name="connsiteX3" fmla="*/ 0 w 2987008"/>
              <a:gd name="connsiteY3" fmla="*/ 1493503 h 2987006"/>
              <a:gd name="connsiteX4" fmla="*/ 1493504 w 2987008"/>
              <a:gd name="connsiteY4" fmla="*/ 0 h 298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08" h="2987006">
                <a:moveTo>
                  <a:pt x="1493504" y="0"/>
                </a:moveTo>
                <a:cubicBezTo>
                  <a:pt x="2318343" y="0"/>
                  <a:pt x="2987008" y="668664"/>
                  <a:pt x="2987008" y="1493503"/>
                </a:cubicBezTo>
                <a:cubicBezTo>
                  <a:pt x="2987008" y="2318342"/>
                  <a:pt x="2318343" y="2987006"/>
                  <a:pt x="1493504" y="2987006"/>
                </a:cubicBezTo>
                <a:cubicBezTo>
                  <a:pt x="668665" y="2987006"/>
                  <a:pt x="0" y="2318342"/>
                  <a:pt x="0" y="1493503"/>
                </a:cubicBezTo>
                <a:cubicBezTo>
                  <a:pt x="0" y="668664"/>
                  <a:pt x="668665" y="0"/>
                  <a:pt x="14935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7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01196" y="1997715"/>
            <a:ext cx="3718417" cy="3437246"/>
          </a:xfrm>
          <a:custGeom>
            <a:avLst/>
            <a:gdLst>
              <a:gd name="connsiteX0" fmla="*/ 202523 w 3718417"/>
              <a:gd name="connsiteY0" fmla="*/ 0 h 3437246"/>
              <a:gd name="connsiteX1" fmla="*/ 3515894 w 3718417"/>
              <a:gd name="connsiteY1" fmla="*/ 0 h 3437246"/>
              <a:gd name="connsiteX2" fmla="*/ 3718417 w 3718417"/>
              <a:gd name="connsiteY2" fmla="*/ 202523 h 3437246"/>
              <a:gd name="connsiteX3" fmla="*/ 3718417 w 3718417"/>
              <a:gd name="connsiteY3" fmla="*/ 3234723 h 3437246"/>
              <a:gd name="connsiteX4" fmla="*/ 3515894 w 3718417"/>
              <a:gd name="connsiteY4" fmla="*/ 3437246 h 3437246"/>
              <a:gd name="connsiteX5" fmla="*/ 202523 w 3718417"/>
              <a:gd name="connsiteY5" fmla="*/ 3437246 h 3437246"/>
              <a:gd name="connsiteX6" fmla="*/ 0 w 3718417"/>
              <a:gd name="connsiteY6" fmla="*/ 3234723 h 3437246"/>
              <a:gd name="connsiteX7" fmla="*/ 0 w 3718417"/>
              <a:gd name="connsiteY7" fmla="*/ 202523 h 3437246"/>
              <a:gd name="connsiteX8" fmla="*/ 202523 w 3718417"/>
              <a:gd name="connsiteY8" fmla="*/ 0 h 343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8417" h="3437246">
                <a:moveTo>
                  <a:pt x="202523" y="0"/>
                </a:moveTo>
                <a:lnTo>
                  <a:pt x="3515894" y="0"/>
                </a:lnTo>
                <a:cubicBezTo>
                  <a:pt x="3627744" y="0"/>
                  <a:pt x="3718417" y="90673"/>
                  <a:pt x="3718417" y="202523"/>
                </a:cubicBezTo>
                <a:lnTo>
                  <a:pt x="3718417" y="3234723"/>
                </a:lnTo>
                <a:cubicBezTo>
                  <a:pt x="3718417" y="3346573"/>
                  <a:pt x="3627744" y="3437246"/>
                  <a:pt x="3515894" y="3437246"/>
                </a:cubicBezTo>
                <a:lnTo>
                  <a:pt x="202523" y="3437246"/>
                </a:lnTo>
                <a:cubicBezTo>
                  <a:pt x="90673" y="3437246"/>
                  <a:pt x="0" y="3346573"/>
                  <a:pt x="0" y="3234723"/>
                </a:cubicBezTo>
                <a:lnTo>
                  <a:pt x="0" y="202523"/>
                </a:lnTo>
                <a:cubicBezTo>
                  <a:pt x="0" y="90673"/>
                  <a:pt x="90673" y="0"/>
                  <a:pt x="2025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5238618" y="1997715"/>
            <a:ext cx="1738059" cy="1606634"/>
          </a:xfrm>
          <a:custGeom>
            <a:avLst/>
            <a:gdLst>
              <a:gd name="connsiteX0" fmla="*/ 161965 w 1738059"/>
              <a:gd name="connsiteY0" fmla="*/ 0 h 1606634"/>
              <a:gd name="connsiteX1" fmla="*/ 1576094 w 1738059"/>
              <a:gd name="connsiteY1" fmla="*/ 0 h 1606634"/>
              <a:gd name="connsiteX2" fmla="*/ 1738059 w 1738059"/>
              <a:gd name="connsiteY2" fmla="*/ 161965 h 1606634"/>
              <a:gd name="connsiteX3" fmla="*/ 1738059 w 1738059"/>
              <a:gd name="connsiteY3" fmla="*/ 1444669 h 1606634"/>
              <a:gd name="connsiteX4" fmla="*/ 1576094 w 1738059"/>
              <a:gd name="connsiteY4" fmla="*/ 1606634 h 1606634"/>
              <a:gd name="connsiteX5" fmla="*/ 161965 w 1738059"/>
              <a:gd name="connsiteY5" fmla="*/ 1606634 h 1606634"/>
              <a:gd name="connsiteX6" fmla="*/ 0 w 1738059"/>
              <a:gd name="connsiteY6" fmla="*/ 1444669 h 1606634"/>
              <a:gd name="connsiteX7" fmla="*/ 0 w 1738059"/>
              <a:gd name="connsiteY7" fmla="*/ 161965 h 1606634"/>
              <a:gd name="connsiteX8" fmla="*/ 161965 w 1738059"/>
              <a:gd name="connsiteY8" fmla="*/ 0 h 16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059" h="1606634">
                <a:moveTo>
                  <a:pt x="161965" y="0"/>
                </a:moveTo>
                <a:lnTo>
                  <a:pt x="1576094" y="0"/>
                </a:lnTo>
                <a:cubicBezTo>
                  <a:pt x="1665545" y="0"/>
                  <a:pt x="1738059" y="72514"/>
                  <a:pt x="1738059" y="161965"/>
                </a:cubicBezTo>
                <a:lnTo>
                  <a:pt x="1738059" y="1444669"/>
                </a:lnTo>
                <a:cubicBezTo>
                  <a:pt x="1738059" y="1534120"/>
                  <a:pt x="1665545" y="1606634"/>
                  <a:pt x="1576094" y="1606634"/>
                </a:cubicBezTo>
                <a:lnTo>
                  <a:pt x="161965" y="1606634"/>
                </a:lnTo>
                <a:cubicBezTo>
                  <a:pt x="72514" y="1606634"/>
                  <a:pt x="0" y="1534120"/>
                  <a:pt x="0" y="1444669"/>
                </a:cubicBezTo>
                <a:lnTo>
                  <a:pt x="0" y="161965"/>
                </a:lnTo>
                <a:cubicBezTo>
                  <a:pt x="0" y="72514"/>
                  <a:pt x="72514" y="0"/>
                  <a:pt x="16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7195682" y="3828327"/>
            <a:ext cx="1738059" cy="1606634"/>
          </a:xfrm>
          <a:custGeom>
            <a:avLst/>
            <a:gdLst>
              <a:gd name="connsiteX0" fmla="*/ 161965 w 1738059"/>
              <a:gd name="connsiteY0" fmla="*/ 0 h 1606634"/>
              <a:gd name="connsiteX1" fmla="*/ 1576094 w 1738059"/>
              <a:gd name="connsiteY1" fmla="*/ 0 h 1606634"/>
              <a:gd name="connsiteX2" fmla="*/ 1738059 w 1738059"/>
              <a:gd name="connsiteY2" fmla="*/ 161965 h 1606634"/>
              <a:gd name="connsiteX3" fmla="*/ 1738059 w 1738059"/>
              <a:gd name="connsiteY3" fmla="*/ 1444669 h 1606634"/>
              <a:gd name="connsiteX4" fmla="*/ 1576094 w 1738059"/>
              <a:gd name="connsiteY4" fmla="*/ 1606634 h 1606634"/>
              <a:gd name="connsiteX5" fmla="*/ 161965 w 1738059"/>
              <a:gd name="connsiteY5" fmla="*/ 1606634 h 1606634"/>
              <a:gd name="connsiteX6" fmla="*/ 0 w 1738059"/>
              <a:gd name="connsiteY6" fmla="*/ 1444669 h 1606634"/>
              <a:gd name="connsiteX7" fmla="*/ 0 w 1738059"/>
              <a:gd name="connsiteY7" fmla="*/ 161965 h 1606634"/>
              <a:gd name="connsiteX8" fmla="*/ 161965 w 1738059"/>
              <a:gd name="connsiteY8" fmla="*/ 0 h 16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059" h="1606634">
                <a:moveTo>
                  <a:pt x="161965" y="0"/>
                </a:moveTo>
                <a:lnTo>
                  <a:pt x="1576094" y="0"/>
                </a:lnTo>
                <a:cubicBezTo>
                  <a:pt x="1665545" y="0"/>
                  <a:pt x="1738059" y="72514"/>
                  <a:pt x="1738059" y="161965"/>
                </a:cubicBezTo>
                <a:lnTo>
                  <a:pt x="1738059" y="1444669"/>
                </a:lnTo>
                <a:cubicBezTo>
                  <a:pt x="1738059" y="1534120"/>
                  <a:pt x="1665545" y="1606634"/>
                  <a:pt x="1576094" y="1606634"/>
                </a:cubicBezTo>
                <a:lnTo>
                  <a:pt x="161965" y="1606634"/>
                </a:lnTo>
                <a:cubicBezTo>
                  <a:pt x="72514" y="1606634"/>
                  <a:pt x="0" y="1534120"/>
                  <a:pt x="0" y="1444669"/>
                </a:cubicBezTo>
                <a:lnTo>
                  <a:pt x="0" y="161965"/>
                </a:lnTo>
                <a:cubicBezTo>
                  <a:pt x="0" y="72514"/>
                  <a:pt x="72514" y="0"/>
                  <a:pt x="16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152745" y="1997715"/>
            <a:ext cx="1738059" cy="1606634"/>
          </a:xfrm>
          <a:custGeom>
            <a:avLst/>
            <a:gdLst>
              <a:gd name="connsiteX0" fmla="*/ 161965 w 1738059"/>
              <a:gd name="connsiteY0" fmla="*/ 0 h 1606634"/>
              <a:gd name="connsiteX1" fmla="*/ 1576094 w 1738059"/>
              <a:gd name="connsiteY1" fmla="*/ 0 h 1606634"/>
              <a:gd name="connsiteX2" fmla="*/ 1738059 w 1738059"/>
              <a:gd name="connsiteY2" fmla="*/ 161965 h 1606634"/>
              <a:gd name="connsiteX3" fmla="*/ 1738059 w 1738059"/>
              <a:gd name="connsiteY3" fmla="*/ 1444669 h 1606634"/>
              <a:gd name="connsiteX4" fmla="*/ 1576094 w 1738059"/>
              <a:gd name="connsiteY4" fmla="*/ 1606634 h 1606634"/>
              <a:gd name="connsiteX5" fmla="*/ 161965 w 1738059"/>
              <a:gd name="connsiteY5" fmla="*/ 1606634 h 1606634"/>
              <a:gd name="connsiteX6" fmla="*/ 0 w 1738059"/>
              <a:gd name="connsiteY6" fmla="*/ 1444669 h 1606634"/>
              <a:gd name="connsiteX7" fmla="*/ 0 w 1738059"/>
              <a:gd name="connsiteY7" fmla="*/ 161965 h 1606634"/>
              <a:gd name="connsiteX8" fmla="*/ 161965 w 1738059"/>
              <a:gd name="connsiteY8" fmla="*/ 0 h 16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059" h="1606634">
                <a:moveTo>
                  <a:pt x="161965" y="0"/>
                </a:moveTo>
                <a:lnTo>
                  <a:pt x="1576094" y="0"/>
                </a:lnTo>
                <a:cubicBezTo>
                  <a:pt x="1665545" y="0"/>
                  <a:pt x="1738059" y="72514"/>
                  <a:pt x="1738059" y="161965"/>
                </a:cubicBezTo>
                <a:lnTo>
                  <a:pt x="1738059" y="1444669"/>
                </a:lnTo>
                <a:cubicBezTo>
                  <a:pt x="1738059" y="1534120"/>
                  <a:pt x="1665545" y="1606634"/>
                  <a:pt x="1576094" y="1606634"/>
                </a:cubicBezTo>
                <a:lnTo>
                  <a:pt x="161965" y="1606634"/>
                </a:lnTo>
                <a:cubicBezTo>
                  <a:pt x="72514" y="1606634"/>
                  <a:pt x="0" y="1534120"/>
                  <a:pt x="0" y="1444669"/>
                </a:cubicBezTo>
                <a:lnTo>
                  <a:pt x="0" y="161965"/>
                </a:lnTo>
                <a:cubicBezTo>
                  <a:pt x="0" y="72514"/>
                  <a:pt x="72514" y="0"/>
                  <a:pt x="16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16528" y="2816532"/>
            <a:ext cx="9578451" cy="3057206"/>
          </a:xfrm>
          <a:custGeom>
            <a:avLst/>
            <a:gdLst>
              <a:gd name="connsiteX0" fmla="*/ 8335647 w 9578451"/>
              <a:gd name="connsiteY0" fmla="*/ 1566935 h 3057206"/>
              <a:gd name="connsiteX1" fmla="*/ 9330068 w 9578451"/>
              <a:gd name="connsiteY1" fmla="*/ 1566935 h 3057206"/>
              <a:gd name="connsiteX2" fmla="*/ 9578451 w 9578451"/>
              <a:gd name="connsiteY2" fmla="*/ 1815318 h 3057206"/>
              <a:gd name="connsiteX3" fmla="*/ 9578451 w 9578451"/>
              <a:gd name="connsiteY3" fmla="*/ 2808823 h 3057206"/>
              <a:gd name="connsiteX4" fmla="*/ 9330068 w 9578451"/>
              <a:gd name="connsiteY4" fmla="*/ 3057206 h 3057206"/>
              <a:gd name="connsiteX5" fmla="*/ 8335647 w 9578451"/>
              <a:gd name="connsiteY5" fmla="*/ 3057206 h 3057206"/>
              <a:gd name="connsiteX6" fmla="*/ 8087264 w 9578451"/>
              <a:gd name="connsiteY6" fmla="*/ 2808823 h 3057206"/>
              <a:gd name="connsiteX7" fmla="*/ 8087264 w 9578451"/>
              <a:gd name="connsiteY7" fmla="*/ 1815318 h 3057206"/>
              <a:gd name="connsiteX8" fmla="*/ 8335647 w 9578451"/>
              <a:gd name="connsiteY8" fmla="*/ 1566935 h 3057206"/>
              <a:gd name="connsiteX9" fmla="*/ 6718193 w 9578451"/>
              <a:gd name="connsiteY9" fmla="*/ 1566935 h 3057206"/>
              <a:gd name="connsiteX10" fmla="*/ 7712614 w 9578451"/>
              <a:gd name="connsiteY10" fmla="*/ 1566935 h 3057206"/>
              <a:gd name="connsiteX11" fmla="*/ 7960997 w 9578451"/>
              <a:gd name="connsiteY11" fmla="*/ 1815318 h 3057206"/>
              <a:gd name="connsiteX12" fmla="*/ 7960997 w 9578451"/>
              <a:gd name="connsiteY12" fmla="*/ 2808823 h 3057206"/>
              <a:gd name="connsiteX13" fmla="*/ 7712614 w 9578451"/>
              <a:gd name="connsiteY13" fmla="*/ 3057206 h 3057206"/>
              <a:gd name="connsiteX14" fmla="*/ 6718193 w 9578451"/>
              <a:gd name="connsiteY14" fmla="*/ 3057206 h 3057206"/>
              <a:gd name="connsiteX15" fmla="*/ 6469810 w 9578451"/>
              <a:gd name="connsiteY15" fmla="*/ 2808823 h 3057206"/>
              <a:gd name="connsiteX16" fmla="*/ 6469810 w 9578451"/>
              <a:gd name="connsiteY16" fmla="*/ 1815318 h 3057206"/>
              <a:gd name="connsiteX17" fmla="*/ 6718193 w 9578451"/>
              <a:gd name="connsiteY17" fmla="*/ 1566935 h 3057206"/>
              <a:gd name="connsiteX18" fmla="*/ 5100740 w 9578451"/>
              <a:gd name="connsiteY18" fmla="*/ 1566935 h 3057206"/>
              <a:gd name="connsiteX19" fmla="*/ 6095161 w 9578451"/>
              <a:gd name="connsiteY19" fmla="*/ 1566935 h 3057206"/>
              <a:gd name="connsiteX20" fmla="*/ 6343544 w 9578451"/>
              <a:gd name="connsiteY20" fmla="*/ 1815318 h 3057206"/>
              <a:gd name="connsiteX21" fmla="*/ 6343544 w 9578451"/>
              <a:gd name="connsiteY21" fmla="*/ 2808823 h 3057206"/>
              <a:gd name="connsiteX22" fmla="*/ 6095161 w 9578451"/>
              <a:gd name="connsiteY22" fmla="*/ 3057206 h 3057206"/>
              <a:gd name="connsiteX23" fmla="*/ 5100740 w 9578451"/>
              <a:gd name="connsiteY23" fmla="*/ 3057206 h 3057206"/>
              <a:gd name="connsiteX24" fmla="*/ 4852357 w 9578451"/>
              <a:gd name="connsiteY24" fmla="*/ 2808823 h 3057206"/>
              <a:gd name="connsiteX25" fmla="*/ 4852357 w 9578451"/>
              <a:gd name="connsiteY25" fmla="*/ 1815318 h 3057206"/>
              <a:gd name="connsiteX26" fmla="*/ 5100740 w 9578451"/>
              <a:gd name="connsiteY26" fmla="*/ 1566935 h 3057206"/>
              <a:gd name="connsiteX27" fmla="*/ 3483288 w 9578451"/>
              <a:gd name="connsiteY27" fmla="*/ 1566935 h 3057206"/>
              <a:gd name="connsiteX28" fmla="*/ 4477709 w 9578451"/>
              <a:gd name="connsiteY28" fmla="*/ 1566935 h 3057206"/>
              <a:gd name="connsiteX29" fmla="*/ 4726092 w 9578451"/>
              <a:gd name="connsiteY29" fmla="*/ 1815318 h 3057206"/>
              <a:gd name="connsiteX30" fmla="*/ 4726092 w 9578451"/>
              <a:gd name="connsiteY30" fmla="*/ 2808823 h 3057206"/>
              <a:gd name="connsiteX31" fmla="*/ 4477709 w 9578451"/>
              <a:gd name="connsiteY31" fmla="*/ 3057206 h 3057206"/>
              <a:gd name="connsiteX32" fmla="*/ 3483288 w 9578451"/>
              <a:gd name="connsiteY32" fmla="*/ 3057206 h 3057206"/>
              <a:gd name="connsiteX33" fmla="*/ 3234905 w 9578451"/>
              <a:gd name="connsiteY33" fmla="*/ 2808823 h 3057206"/>
              <a:gd name="connsiteX34" fmla="*/ 3234905 w 9578451"/>
              <a:gd name="connsiteY34" fmla="*/ 1815318 h 3057206"/>
              <a:gd name="connsiteX35" fmla="*/ 3483288 w 9578451"/>
              <a:gd name="connsiteY35" fmla="*/ 1566935 h 3057206"/>
              <a:gd name="connsiteX36" fmla="*/ 1865835 w 9578451"/>
              <a:gd name="connsiteY36" fmla="*/ 1566935 h 3057206"/>
              <a:gd name="connsiteX37" fmla="*/ 2860257 w 9578451"/>
              <a:gd name="connsiteY37" fmla="*/ 1566935 h 3057206"/>
              <a:gd name="connsiteX38" fmla="*/ 3108639 w 9578451"/>
              <a:gd name="connsiteY38" fmla="*/ 1815318 h 3057206"/>
              <a:gd name="connsiteX39" fmla="*/ 3108639 w 9578451"/>
              <a:gd name="connsiteY39" fmla="*/ 2808823 h 3057206"/>
              <a:gd name="connsiteX40" fmla="*/ 2860257 w 9578451"/>
              <a:gd name="connsiteY40" fmla="*/ 3057206 h 3057206"/>
              <a:gd name="connsiteX41" fmla="*/ 1865835 w 9578451"/>
              <a:gd name="connsiteY41" fmla="*/ 3057206 h 3057206"/>
              <a:gd name="connsiteX42" fmla="*/ 1617452 w 9578451"/>
              <a:gd name="connsiteY42" fmla="*/ 2808823 h 3057206"/>
              <a:gd name="connsiteX43" fmla="*/ 1617452 w 9578451"/>
              <a:gd name="connsiteY43" fmla="*/ 1815318 h 3057206"/>
              <a:gd name="connsiteX44" fmla="*/ 1865835 w 9578451"/>
              <a:gd name="connsiteY44" fmla="*/ 1566935 h 3057206"/>
              <a:gd name="connsiteX45" fmla="*/ 248383 w 9578451"/>
              <a:gd name="connsiteY45" fmla="*/ 1566935 h 3057206"/>
              <a:gd name="connsiteX46" fmla="*/ 1242804 w 9578451"/>
              <a:gd name="connsiteY46" fmla="*/ 1566935 h 3057206"/>
              <a:gd name="connsiteX47" fmla="*/ 1491187 w 9578451"/>
              <a:gd name="connsiteY47" fmla="*/ 1815318 h 3057206"/>
              <a:gd name="connsiteX48" fmla="*/ 1491187 w 9578451"/>
              <a:gd name="connsiteY48" fmla="*/ 2808823 h 3057206"/>
              <a:gd name="connsiteX49" fmla="*/ 1242804 w 9578451"/>
              <a:gd name="connsiteY49" fmla="*/ 3057206 h 3057206"/>
              <a:gd name="connsiteX50" fmla="*/ 248383 w 9578451"/>
              <a:gd name="connsiteY50" fmla="*/ 3057206 h 3057206"/>
              <a:gd name="connsiteX51" fmla="*/ 0 w 9578451"/>
              <a:gd name="connsiteY51" fmla="*/ 2808823 h 3057206"/>
              <a:gd name="connsiteX52" fmla="*/ 0 w 9578451"/>
              <a:gd name="connsiteY52" fmla="*/ 1815318 h 3057206"/>
              <a:gd name="connsiteX53" fmla="*/ 248383 w 9578451"/>
              <a:gd name="connsiteY53" fmla="*/ 1566935 h 3057206"/>
              <a:gd name="connsiteX54" fmla="*/ 8335647 w 9578451"/>
              <a:gd name="connsiteY54" fmla="*/ 0 h 3057206"/>
              <a:gd name="connsiteX55" fmla="*/ 9330068 w 9578451"/>
              <a:gd name="connsiteY55" fmla="*/ 0 h 3057206"/>
              <a:gd name="connsiteX56" fmla="*/ 9578451 w 9578451"/>
              <a:gd name="connsiteY56" fmla="*/ 248383 h 3057206"/>
              <a:gd name="connsiteX57" fmla="*/ 9578451 w 9578451"/>
              <a:gd name="connsiteY57" fmla="*/ 1241888 h 3057206"/>
              <a:gd name="connsiteX58" fmla="*/ 9330068 w 9578451"/>
              <a:gd name="connsiteY58" fmla="*/ 1490271 h 3057206"/>
              <a:gd name="connsiteX59" fmla="*/ 8335647 w 9578451"/>
              <a:gd name="connsiteY59" fmla="*/ 1490271 h 3057206"/>
              <a:gd name="connsiteX60" fmla="*/ 8087264 w 9578451"/>
              <a:gd name="connsiteY60" fmla="*/ 1241888 h 3057206"/>
              <a:gd name="connsiteX61" fmla="*/ 8087264 w 9578451"/>
              <a:gd name="connsiteY61" fmla="*/ 248383 h 3057206"/>
              <a:gd name="connsiteX62" fmla="*/ 8335647 w 9578451"/>
              <a:gd name="connsiteY62" fmla="*/ 0 h 3057206"/>
              <a:gd name="connsiteX63" fmla="*/ 6718193 w 9578451"/>
              <a:gd name="connsiteY63" fmla="*/ 0 h 3057206"/>
              <a:gd name="connsiteX64" fmla="*/ 7712614 w 9578451"/>
              <a:gd name="connsiteY64" fmla="*/ 0 h 3057206"/>
              <a:gd name="connsiteX65" fmla="*/ 7960997 w 9578451"/>
              <a:gd name="connsiteY65" fmla="*/ 248383 h 3057206"/>
              <a:gd name="connsiteX66" fmla="*/ 7960997 w 9578451"/>
              <a:gd name="connsiteY66" fmla="*/ 1241888 h 3057206"/>
              <a:gd name="connsiteX67" fmla="*/ 7712614 w 9578451"/>
              <a:gd name="connsiteY67" fmla="*/ 1490271 h 3057206"/>
              <a:gd name="connsiteX68" fmla="*/ 6718193 w 9578451"/>
              <a:gd name="connsiteY68" fmla="*/ 1490271 h 3057206"/>
              <a:gd name="connsiteX69" fmla="*/ 6469810 w 9578451"/>
              <a:gd name="connsiteY69" fmla="*/ 1241888 h 3057206"/>
              <a:gd name="connsiteX70" fmla="*/ 6469810 w 9578451"/>
              <a:gd name="connsiteY70" fmla="*/ 248383 h 3057206"/>
              <a:gd name="connsiteX71" fmla="*/ 6718193 w 9578451"/>
              <a:gd name="connsiteY71" fmla="*/ 0 h 3057206"/>
              <a:gd name="connsiteX72" fmla="*/ 5100740 w 9578451"/>
              <a:gd name="connsiteY72" fmla="*/ 0 h 3057206"/>
              <a:gd name="connsiteX73" fmla="*/ 6095161 w 9578451"/>
              <a:gd name="connsiteY73" fmla="*/ 0 h 3057206"/>
              <a:gd name="connsiteX74" fmla="*/ 6343544 w 9578451"/>
              <a:gd name="connsiteY74" fmla="*/ 248383 h 3057206"/>
              <a:gd name="connsiteX75" fmla="*/ 6343544 w 9578451"/>
              <a:gd name="connsiteY75" fmla="*/ 1241888 h 3057206"/>
              <a:gd name="connsiteX76" fmla="*/ 6095161 w 9578451"/>
              <a:gd name="connsiteY76" fmla="*/ 1490271 h 3057206"/>
              <a:gd name="connsiteX77" fmla="*/ 5100740 w 9578451"/>
              <a:gd name="connsiteY77" fmla="*/ 1490271 h 3057206"/>
              <a:gd name="connsiteX78" fmla="*/ 4852357 w 9578451"/>
              <a:gd name="connsiteY78" fmla="*/ 1241888 h 3057206"/>
              <a:gd name="connsiteX79" fmla="*/ 4852357 w 9578451"/>
              <a:gd name="connsiteY79" fmla="*/ 248383 h 3057206"/>
              <a:gd name="connsiteX80" fmla="*/ 5100740 w 9578451"/>
              <a:gd name="connsiteY80" fmla="*/ 0 h 3057206"/>
              <a:gd name="connsiteX81" fmla="*/ 3483288 w 9578451"/>
              <a:gd name="connsiteY81" fmla="*/ 0 h 3057206"/>
              <a:gd name="connsiteX82" fmla="*/ 4477709 w 9578451"/>
              <a:gd name="connsiteY82" fmla="*/ 0 h 3057206"/>
              <a:gd name="connsiteX83" fmla="*/ 4726092 w 9578451"/>
              <a:gd name="connsiteY83" fmla="*/ 248383 h 3057206"/>
              <a:gd name="connsiteX84" fmla="*/ 4726092 w 9578451"/>
              <a:gd name="connsiteY84" fmla="*/ 1241888 h 3057206"/>
              <a:gd name="connsiteX85" fmla="*/ 4477709 w 9578451"/>
              <a:gd name="connsiteY85" fmla="*/ 1490271 h 3057206"/>
              <a:gd name="connsiteX86" fmla="*/ 3483288 w 9578451"/>
              <a:gd name="connsiteY86" fmla="*/ 1490271 h 3057206"/>
              <a:gd name="connsiteX87" fmla="*/ 3234905 w 9578451"/>
              <a:gd name="connsiteY87" fmla="*/ 1241888 h 3057206"/>
              <a:gd name="connsiteX88" fmla="*/ 3234905 w 9578451"/>
              <a:gd name="connsiteY88" fmla="*/ 248383 h 3057206"/>
              <a:gd name="connsiteX89" fmla="*/ 3483288 w 9578451"/>
              <a:gd name="connsiteY89" fmla="*/ 0 h 3057206"/>
              <a:gd name="connsiteX90" fmla="*/ 1865836 w 9578451"/>
              <a:gd name="connsiteY90" fmla="*/ 0 h 3057206"/>
              <a:gd name="connsiteX91" fmla="*/ 2860258 w 9578451"/>
              <a:gd name="connsiteY91" fmla="*/ 0 h 3057206"/>
              <a:gd name="connsiteX92" fmla="*/ 3108639 w 9578451"/>
              <a:gd name="connsiteY92" fmla="*/ 248383 h 3057206"/>
              <a:gd name="connsiteX93" fmla="*/ 3108639 w 9578451"/>
              <a:gd name="connsiteY93" fmla="*/ 1241888 h 3057206"/>
              <a:gd name="connsiteX94" fmla="*/ 2860258 w 9578451"/>
              <a:gd name="connsiteY94" fmla="*/ 1490271 h 3057206"/>
              <a:gd name="connsiteX95" fmla="*/ 1865836 w 9578451"/>
              <a:gd name="connsiteY95" fmla="*/ 1490271 h 3057206"/>
              <a:gd name="connsiteX96" fmla="*/ 1617453 w 9578451"/>
              <a:gd name="connsiteY96" fmla="*/ 1241888 h 3057206"/>
              <a:gd name="connsiteX97" fmla="*/ 1617453 w 9578451"/>
              <a:gd name="connsiteY97" fmla="*/ 248383 h 3057206"/>
              <a:gd name="connsiteX98" fmla="*/ 1865836 w 9578451"/>
              <a:gd name="connsiteY98" fmla="*/ 0 h 3057206"/>
              <a:gd name="connsiteX99" fmla="*/ 248383 w 9578451"/>
              <a:gd name="connsiteY99" fmla="*/ 0 h 3057206"/>
              <a:gd name="connsiteX100" fmla="*/ 1242805 w 9578451"/>
              <a:gd name="connsiteY100" fmla="*/ 0 h 3057206"/>
              <a:gd name="connsiteX101" fmla="*/ 1491188 w 9578451"/>
              <a:gd name="connsiteY101" fmla="*/ 248383 h 3057206"/>
              <a:gd name="connsiteX102" fmla="*/ 1491188 w 9578451"/>
              <a:gd name="connsiteY102" fmla="*/ 1241888 h 3057206"/>
              <a:gd name="connsiteX103" fmla="*/ 1242805 w 9578451"/>
              <a:gd name="connsiteY103" fmla="*/ 1490271 h 3057206"/>
              <a:gd name="connsiteX104" fmla="*/ 248383 w 9578451"/>
              <a:gd name="connsiteY104" fmla="*/ 1490271 h 3057206"/>
              <a:gd name="connsiteX105" fmla="*/ 1 w 9578451"/>
              <a:gd name="connsiteY105" fmla="*/ 1241888 h 3057206"/>
              <a:gd name="connsiteX106" fmla="*/ 1 w 9578451"/>
              <a:gd name="connsiteY106" fmla="*/ 248383 h 3057206"/>
              <a:gd name="connsiteX107" fmla="*/ 248383 w 9578451"/>
              <a:gd name="connsiteY107" fmla="*/ 0 h 30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78451" h="3057206">
                <a:moveTo>
                  <a:pt x="8335647" y="1566935"/>
                </a:moveTo>
                <a:lnTo>
                  <a:pt x="9330068" y="1566935"/>
                </a:lnTo>
                <a:cubicBezTo>
                  <a:pt x="9467246" y="1566935"/>
                  <a:pt x="9578451" y="1678140"/>
                  <a:pt x="9578451" y="1815318"/>
                </a:cubicBezTo>
                <a:lnTo>
                  <a:pt x="9578451" y="2808823"/>
                </a:lnTo>
                <a:cubicBezTo>
                  <a:pt x="9578451" y="2946001"/>
                  <a:pt x="9467246" y="3057206"/>
                  <a:pt x="9330068" y="3057206"/>
                </a:cubicBezTo>
                <a:lnTo>
                  <a:pt x="8335647" y="3057206"/>
                </a:lnTo>
                <a:cubicBezTo>
                  <a:pt x="8198469" y="3057206"/>
                  <a:pt x="8087264" y="2946001"/>
                  <a:pt x="8087264" y="2808823"/>
                </a:cubicBezTo>
                <a:lnTo>
                  <a:pt x="8087264" y="1815318"/>
                </a:lnTo>
                <a:cubicBezTo>
                  <a:pt x="8087264" y="1678140"/>
                  <a:pt x="8198469" y="1566935"/>
                  <a:pt x="8335647" y="1566935"/>
                </a:cubicBezTo>
                <a:close/>
                <a:moveTo>
                  <a:pt x="6718193" y="1566935"/>
                </a:moveTo>
                <a:lnTo>
                  <a:pt x="7712614" y="1566935"/>
                </a:lnTo>
                <a:cubicBezTo>
                  <a:pt x="7849792" y="1566935"/>
                  <a:pt x="7960997" y="1678140"/>
                  <a:pt x="7960997" y="1815318"/>
                </a:cubicBezTo>
                <a:lnTo>
                  <a:pt x="7960997" y="2808823"/>
                </a:lnTo>
                <a:cubicBezTo>
                  <a:pt x="7960997" y="2946001"/>
                  <a:pt x="7849792" y="3057206"/>
                  <a:pt x="7712614" y="3057206"/>
                </a:cubicBezTo>
                <a:lnTo>
                  <a:pt x="6718193" y="3057206"/>
                </a:lnTo>
                <a:cubicBezTo>
                  <a:pt x="6581015" y="3057206"/>
                  <a:pt x="6469810" y="2946001"/>
                  <a:pt x="6469810" y="2808823"/>
                </a:cubicBezTo>
                <a:lnTo>
                  <a:pt x="6469810" y="1815318"/>
                </a:lnTo>
                <a:cubicBezTo>
                  <a:pt x="6469810" y="1678140"/>
                  <a:pt x="6581015" y="1566935"/>
                  <a:pt x="6718193" y="1566935"/>
                </a:cubicBezTo>
                <a:close/>
                <a:moveTo>
                  <a:pt x="5100740" y="1566935"/>
                </a:moveTo>
                <a:lnTo>
                  <a:pt x="6095161" y="1566935"/>
                </a:lnTo>
                <a:cubicBezTo>
                  <a:pt x="6232339" y="1566935"/>
                  <a:pt x="6343544" y="1678140"/>
                  <a:pt x="6343544" y="1815318"/>
                </a:cubicBezTo>
                <a:lnTo>
                  <a:pt x="6343544" y="2808823"/>
                </a:lnTo>
                <a:cubicBezTo>
                  <a:pt x="6343544" y="2946001"/>
                  <a:pt x="6232339" y="3057206"/>
                  <a:pt x="6095161" y="3057206"/>
                </a:cubicBezTo>
                <a:lnTo>
                  <a:pt x="5100740" y="3057206"/>
                </a:lnTo>
                <a:cubicBezTo>
                  <a:pt x="4963562" y="3057206"/>
                  <a:pt x="4852357" y="2946001"/>
                  <a:pt x="4852357" y="2808823"/>
                </a:cubicBezTo>
                <a:lnTo>
                  <a:pt x="4852357" y="1815318"/>
                </a:lnTo>
                <a:cubicBezTo>
                  <a:pt x="4852357" y="1678140"/>
                  <a:pt x="4963562" y="1566935"/>
                  <a:pt x="5100740" y="1566935"/>
                </a:cubicBezTo>
                <a:close/>
                <a:moveTo>
                  <a:pt x="3483288" y="1566935"/>
                </a:moveTo>
                <a:lnTo>
                  <a:pt x="4477709" y="1566935"/>
                </a:lnTo>
                <a:cubicBezTo>
                  <a:pt x="4614887" y="1566935"/>
                  <a:pt x="4726092" y="1678140"/>
                  <a:pt x="4726092" y="1815318"/>
                </a:cubicBezTo>
                <a:lnTo>
                  <a:pt x="4726092" y="2808823"/>
                </a:lnTo>
                <a:cubicBezTo>
                  <a:pt x="4726092" y="2946001"/>
                  <a:pt x="4614887" y="3057206"/>
                  <a:pt x="4477709" y="3057206"/>
                </a:cubicBezTo>
                <a:lnTo>
                  <a:pt x="3483288" y="3057206"/>
                </a:lnTo>
                <a:cubicBezTo>
                  <a:pt x="3346110" y="3057206"/>
                  <a:pt x="3234905" y="2946001"/>
                  <a:pt x="3234905" y="2808823"/>
                </a:cubicBezTo>
                <a:lnTo>
                  <a:pt x="3234905" y="1815318"/>
                </a:lnTo>
                <a:cubicBezTo>
                  <a:pt x="3234905" y="1678140"/>
                  <a:pt x="3346110" y="1566935"/>
                  <a:pt x="3483288" y="1566935"/>
                </a:cubicBezTo>
                <a:close/>
                <a:moveTo>
                  <a:pt x="1865835" y="1566935"/>
                </a:moveTo>
                <a:lnTo>
                  <a:pt x="2860257" y="1566935"/>
                </a:lnTo>
                <a:cubicBezTo>
                  <a:pt x="2997434" y="1566935"/>
                  <a:pt x="3108639" y="1678140"/>
                  <a:pt x="3108639" y="1815318"/>
                </a:cubicBezTo>
                <a:lnTo>
                  <a:pt x="3108639" y="2808823"/>
                </a:lnTo>
                <a:cubicBezTo>
                  <a:pt x="3108639" y="2946001"/>
                  <a:pt x="2997434" y="3057206"/>
                  <a:pt x="2860257" y="3057206"/>
                </a:cubicBezTo>
                <a:lnTo>
                  <a:pt x="1865835" y="3057206"/>
                </a:lnTo>
                <a:cubicBezTo>
                  <a:pt x="1728657" y="3057206"/>
                  <a:pt x="1617452" y="2946001"/>
                  <a:pt x="1617452" y="2808823"/>
                </a:cubicBezTo>
                <a:lnTo>
                  <a:pt x="1617452" y="1815318"/>
                </a:lnTo>
                <a:cubicBezTo>
                  <a:pt x="1617452" y="1678140"/>
                  <a:pt x="1728657" y="1566935"/>
                  <a:pt x="1865835" y="1566935"/>
                </a:cubicBezTo>
                <a:close/>
                <a:moveTo>
                  <a:pt x="248383" y="1566935"/>
                </a:moveTo>
                <a:lnTo>
                  <a:pt x="1242804" y="1566935"/>
                </a:lnTo>
                <a:cubicBezTo>
                  <a:pt x="1379982" y="1566935"/>
                  <a:pt x="1491187" y="1678140"/>
                  <a:pt x="1491187" y="1815318"/>
                </a:cubicBezTo>
                <a:lnTo>
                  <a:pt x="1491187" y="2808823"/>
                </a:lnTo>
                <a:cubicBezTo>
                  <a:pt x="1491187" y="2946001"/>
                  <a:pt x="1379982" y="3057206"/>
                  <a:pt x="1242804" y="3057206"/>
                </a:cubicBezTo>
                <a:lnTo>
                  <a:pt x="248383" y="3057206"/>
                </a:lnTo>
                <a:cubicBezTo>
                  <a:pt x="111205" y="3057206"/>
                  <a:pt x="0" y="2946001"/>
                  <a:pt x="0" y="2808823"/>
                </a:cubicBezTo>
                <a:lnTo>
                  <a:pt x="0" y="1815318"/>
                </a:lnTo>
                <a:cubicBezTo>
                  <a:pt x="0" y="1678140"/>
                  <a:pt x="111205" y="1566935"/>
                  <a:pt x="248383" y="1566935"/>
                </a:cubicBezTo>
                <a:close/>
                <a:moveTo>
                  <a:pt x="8335647" y="0"/>
                </a:moveTo>
                <a:lnTo>
                  <a:pt x="9330068" y="0"/>
                </a:lnTo>
                <a:cubicBezTo>
                  <a:pt x="9467246" y="0"/>
                  <a:pt x="9578451" y="111205"/>
                  <a:pt x="9578451" y="248383"/>
                </a:cubicBezTo>
                <a:lnTo>
                  <a:pt x="9578451" y="1241888"/>
                </a:lnTo>
                <a:cubicBezTo>
                  <a:pt x="9578451" y="1379066"/>
                  <a:pt x="9467246" y="1490271"/>
                  <a:pt x="9330068" y="1490271"/>
                </a:cubicBezTo>
                <a:lnTo>
                  <a:pt x="8335647" y="1490271"/>
                </a:lnTo>
                <a:cubicBezTo>
                  <a:pt x="8198469" y="1490271"/>
                  <a:pt x="8087264" y="1379066"/>
                  <a:pt x="8087264" y="1241888"/>
                </a:cubicBezTo>
                <a:lnTo>
                  <a:pt x="8087264" y="248383"/>
                </a:lnTo>
                <a:cubicBezTo>
                  <a:pt x="8087264" y="111205"/>
                  <a:pt x="8198469" y="0"/>
                  <a:pt x="8335647" y="0"/>
                </a:cubicBezTo>
                <a:close/>
                <a:moveTo>
                  <a:pt x="6718193" y="0"/>
                </a:moveTo>
                <a:lnTo>
                  <a:pt x="7712614" y="0"/>
                </a:lnTo>
                <a:cubicBezTo>
                  <a:pt x="7849792" y="0"/>
                  <a:pt x="7960997" y="111205"/>
                  <a:pt x="7960997" y="248383"/>
                </a:cubicBezTo>
                <a:lnTo>
                  <a:pt x="7960997" y="1241888"/>
                </a:lnTo>
                <a:cubicBezTo>
                  <a:pt x="7960997" y="1379066"/>
                  <a:pt x="7849792" y="1490271"/>
                  <a:pt x="7712614" y="1490271"/>
                </a:cubicBezTo>
                <a:lnTo>
                  <a:pt x="6718193" y="1490271"/>
                </a:lnTo>
                <a:cubicBezTo>
                  <a:pt x="6581015" y="1490271"/>
                  <a:pt x="6469810" y="1379066"/>
                  <a:pt x="6469810" y="1241888"/>
                </a:cubicBezTo>
                <a:lnTo>
                  <a:pt x="6469810" y="248383"/>
                </a:lnTo>
                <a:cubicBezTo>
                  <a:pt x="6469810" y="111205"/>
                  <a:pt x="6581015" y="0"/>
                  <a:pt x="6718193" y="0"/>
                </a:cubicBezTo>
                <a:close/>
                <a:moveTo>
                  <a:pt x="5100740" y="0"/>
                </a:moveTo>
                <a:lnTo>
                  <a:pt x="6095161" y="0"/>
                </a:lnTo>
                <a:cubicBezTo>
                  <a:pt x="6232339" y="0"/>
                  <a:pt x="6343544" y="111205"/>
                  <a:pt x="6343544" y="248383"/>
                </a:cubicBezTo>
                <a:lnTo>
                  <a:pt x="6343544" y="1241888"/>
                </a:lnTo>
                <a:cubicBezTo>
                  <a:pt x="6343544" y="1379066"/>
                  <a:pt x="6232339" y="1490271"/>
                  <a:pt x="6095161" y="1490271"/>
                </a:cubicBezTo>
                <a:lnTo>
                  <a:pt x="5100740" y="1490271"/>
                </a:lnTo>
                <a:cubicBezTo>
                  <a:pt x="4963562" y="1490271"/>
                  <a:pt x="4852357" y="1379066"/>
                  <a:pt x="4852357" y="1241888"/>
                </a:cubicBezTo>
                <a:lnTo>
                  <a:pt x="4852357" y="248383"/>
                </a:lnTo>
                <a:cubicBezTo>
                  <a:pt x="4852357" y="111205"/>
                  <a:pt x="4963562" y="0"/>
                  <a:pt x="5100740" y="0"/>
                </a:cubicBezTo>
                <a:close/>
                <a:moveTo>
                  <a:pt x="3483288" y="0"/>
                </a:moveTo>
                <a:lnTo>
                  <a:pt x="4477709" y="0"/>
                </a:lnTo>
                <a:cubicBezTo>
                  <a:pt x="4614887" y="0"/>
                  <a:pt x="4726092" y="111205"/>
                  <a:pt x="4726092" y="248383"/>
                </a:cubicBezTo>
                <a:lnTo>
                  <a:pt x="4726092" y="1241888"/>
                </a:lnTo>
                <a:cubicBezTo>
                  <a:pt x="4726092" y="1379066"/>
                  <a:pt x="4614887" y="1490271"/>
                  <a:pt x="4477709" y="1490271"/>
                </a:cubicBezTo>
                <a:lnTo>
                  <a:pt x="3483288" y="1490271"/>
                </a:lnTo>
                <a:cubicBezTo>
                  <a:pt x="3346110" y="1490271"/>
                  <a:pt x="3234905" y="1379066"/>
                  <a:pt x="3234905" y="1241888"/>
                </a:cubicBezTo>
                <a:lnTo>
                  <a:pt x="3234905" y="248383"/>
                </a:lnTo>
                <a:cubicBezTo>
                  <a:pt x="3234905" y="111205"/>
                  <a:pt x="3346110" y="0"/>
                  <a:pt x="3483288" y="0"/>
                </a:cubicBezTo>
                <a:close/>
                <a:moveTo>
                  <a:pt x="1865836" y="0"/>
                </a:moveTo>
                <a:lnTo>
                  <a:pt x="2860258" y="0"/>
                </a:lnTo>
                <a:cubicBezTo>
                  <a:pt x="2997434" y="0"/>
                  <a:pt x="3108639" y="111205"/>
                  <a:pt x="3108639" y="248383"/>
                </a:cubicBezTo>
                <a:lnTo>
                  <a:pt x="3108639" y="1241888"/>
                </a:lnTo>
                <a:cubicBezTo>
                  <a:pt x="3108639" y="1379066"/>
                  <a:pt x="2997434" y="1490271"/>
                  <a:pt x="2860258" y="1490271"/>
                </a:cubicBezTo>
                <a:lnTo>
                  <a:pt x="1865836" y="1490271"/>
                </a:lnTo>
                <a:cubicBezTo>
                  <a:pt x="1728658" y="1490271"/>
                  <a:pt x="1617453" y="1379066"/>
                  <a:pt x="1617453" y="1241888"/>
                </a:cubicBezTo>
                <a:lnTo>
                  <a:pt x="1617453" y="248383"/>
                </a:lnTo>
                <a:cubicBezTo>
                  <a:pt x="1617453" y="111205"/>
                  <a:pt x="1728658" y="0"/>
                  <a:pt x="1865836" y="0"/>
                </a:cubicBezTo>
                <a:close/>
                <a:moveTo>
                  <a:pt x="248383" y="0"/>
                </a:moveTo>
                <a:lnTo>
                  <a:pt x="1242805" y="0"/>
                </a:lnTo>
                <a:cubicBezTo>
                  <a:pt x="1379983" y="0"/>
                  <a:pt x="1491188" y="111205"/>
                  <a:pt x="1491188" y="248383"/>
                </a:cubicBezTo>
                <a:lnTo>
                  <a:pt x="1491188" y="1241888"/>
                </a:lnTo>
                <a:cubicBezTo>
                  <a:pt x="1491188" y="1379066"/>
                  <a:pt x="1379983" y="1490271"/>
                  <a:pt x="1242805" y="1490271"/>
                </a:cubicBezTo>
                <a:lnTo>
                  <a:pt x="248383" y="1490271"/>
                </a:lnTo>
                <a:cubicBezTo>
                  <a:pt x="111205" y="1490271"/>
                  <a:pt x="1" y="1379066"/>
                  <a:pt x="1" y="1241888"/>
                </a:cubicBezTo>
                <a:lnTo>
                  <a:pt x="1" y="248383"/>
                </a:lnTo>
                <a:cubicBezTo>
                  <a:pt x="1" y="111205"/>
                  <a:pt x="111205" y="0"/>
                  <a:pt x="248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895342" y="1596079"/>
            <a:ext cx="4194190" cy="2052412"/>
          </a:xfrm>
          <a:custGeom>
            <a:avLst/>
            <a:gdLst>
              <a:gd name="connsiteX0" fmla="*/ 0 w 4194190"/>
              <a:gd name="connsiteY0" fmla="*/ 0 h 2052412"/>
              <a:gd name="connsiteX1" fmla="*/ 4194190 w 4194190"/>
              <a:gd name="connsiteY1" fmla="*/ 0 h 2052412"/>
              <a:gd name="connsiteX2" fmla="*/ 4194190 w 4194190"/>
              <a:gd name="connsiteY2" fmla="*/ 2052412 h 2052412"/>
              <a:gd name="connsiteX3" fmla="*/ 0 w 4194190"/>
              <a:gd name="connsiteY3" fmla="*/ 2052412 h 20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190" h="2052412">
                <a:moveTo>
                  <a:pt x="0" y="0"/>
                </a:moveTo>
                <a:lnTo>
                  <a:pt x="4194190" y="0"/>
                </a:lnTo>
                <a:lnTo>
                  <a:pt x="4194190" y="2052412"/>
                </a:lnTo>
                <a:lnTo>
                  <a:pt x="0" y="2052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895342" y="3784185"/>
            <a:ext cx="4194190" cy="2052412"/>
          </a:xfrm>
          <a:custGeom>
            <a:avLst/>
            <a:gdLst>
              <a:gd name="connsiteX0" fmla="*/ 0 w 4194190"/>
              <a:gd name="connsiteY0" fmla="*/ 0 h 2052412"/>
              <a:gd name="connsiteX1" fmla="*/ 4194190 w 4194190"/>
              <a:gd name="connsiteY1" fmla="*/ 0 h 2052412"/>
              <a:gd name="connsiteX2" fmla="*/ 4194190 w 4194190"/>
              <a:gd name="connsiteY2" fmla="*/ 2052412 h 2052412"/>
              <a:gd name="connsiteX3" fmla="*/ 0 w 4194190"/>
              <a:gd name="connsiteY3" fmla="*/ 2052412 h 20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190" h="2052412">
                <a:moveTo>
                  <a:pt x="0" y="0"/>
                </a:moveTo>
                <a:lnTo>
                  <a:pt x="4194190" y="0"/>
                </a:lnTo>
                <a:lnTo>
                  <a:pt x="4194190" y="2052412"/>
                </a:lnTo>
                <a:lnTo>
                  <a:pt x="0" y="2052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02470" y="1596080"/>
            <a:ext cx="3103325" cy="4240517"/>
          </a:xfrm>
          <a:custGeom>
            <a:avLst/>
            <a:gdLst>
              <a:gd name="connsiteX0" fmla="*/ 0 w 3103325"/>
              <a:gd name="connsiteY0" fmla="*/ 0 h 4240517"/>
              <a:gd name="connsiteX1" fmla="*/ 3103325 w 3103325"/>
              <a:gd name="connsiteY1" fmla="*/ 0 h 4240517"/>
              <a:gd name="connsiteX2" fmla="*/ 3103325 w 3103325"/>
              <a:gd name="connsiteY2" fmla="*/ 4240517 h 4240517"/>
              <a:gd name="connsiteX3" fmla="*/ 0 w 3103325"/>
              <a:gd name="connsiteY3" fmla="*/ 4240517 h 424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325" h="4240517">
                <a:moveTo>
                  <a:pt x="0" y="0"/>
                </a:moveTo>
                <a:lnTo>
                  <a:pt x="3103325" y="0"/>
                </a:lnTo>
                <a:lnTo>
                  <a:pt x="3103325" y="4240517"/>
                </a:lnTo>
                <a:lnTo>
                  <a:pt x="0" y="4240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303002" y="2363820"/>
            <a:ext cx="3564000" cy="2232000"/>
          </a:xfrm>
          <a:custGeom>
            <a:avLst/>
            <a:gdLst>
              <a:gd name="connsiteX0" fmla="*/ 0 w 3564000"/>
              <a:gd name="connsiteY0" fmla="*/ 0 h 2232000"/>
              <a:gd name="connsiteX1" fmla="*/ 3564000 w 3564000"/>
              <a:gd name="connsiteY1" fmla="*/ 0 h 2232000"/>
              <a:gd name="connsiteX2" fmla="*/ 3564000 w 3564000"/>
              <a:gd name="connsiteY2" fmla="*/ 2232000 h 2232000"/>
              <a:gd name="connsiteX3" fmla="*/ 0 w 3564000"/>
              <a:gd name="connsiteY3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000" h="2232000">
                <a:moveTo>
                  <a:pt x="0" y="0"/>
                </a:moveTo>
                <a:lnTo>
                  <a:pt x="3564000" y="0"/>
                </a:lnTo>
                <a:lnTo>
                  <a:pt x="3564000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848272" y="1974715"/>
            <a:ext cx="4066162" cy="2208178"/>
          </a:xfrm>
          <a:custGeom>
            <a:avLst/>
            <a:gdLst>
              <a:gd name="connsiteX0" fmla="*/ 0 w 4066162"/>
              <a:gd name="connsiteY0" fmla="*/ 0 h 2208178"/>
              <a:gd name="connsiteX1" fmla="*/ 4066162 w 4066162"/>
              <a:gd name="connsiteY1" fmla="*/ 0 h 2208178"/>
              <a:gd name="connsiteX2" fmla="*/ 4066162 w 4066162"/>
              <a:gd name="connsiteY2" fmla="*/ 2208178 h 2208178"/>
              <a:gd name="connsiteX3" fmla="*/ 0 w 4066162"/>
              <a:gd name="connsiteY3" fmla="*/ 2208178 h 220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6162" h="2208178">
                <a:moveTo>
                  <a:pt x="0" y="0"/>
                </a:moveTo>
                <a:lnTo>
                  <a:pt x="4066162" y="0"/>
                </a:lnTo>
                <a:lnTo>
                  <a:pt x="4066162" y="2208178"/>
                </a:lnTo>
                <a:lnTo>
                  <a:pt x="0" y="2208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67840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25133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382426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39719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8" t="62260" r="3022" b="2326"/>
          <a:stretch/>
        </p:blipFill>
        <p:spPr>
          <a:xfrm>
            <a:off x="0" y="0"/>
            <a:ext cx="1495581" cy="1089025"/>
          </a:xfrm>
          <a:custGeom>
            <a:avLst/>
            <a:gdLst>
              <a:gd name="connsiteX0" fmla="*/ 0 w 1495581"/>
              <a:gd name="connsiteY0" fmla="*/ 0 h 1089025"/>
              <a:gd name="connsiteX1" fmla="*/ 1495581 w 1495581"/>
              <a:gd name="connsiteY1" fmla="*/ 0 h 1089025"/>
              <a:gd name="connsiteX2" fmla="*/ 1495581 w 1495581"/>
              <a:gd name="connsiteY2" fmla="*/ 1089025 h 1089025"/>
              <a:gd name="connsiteX3" fmla="*/ 0 w 1495581"/>
              <a:gd name="connsiteY3" fmla="*/ 1089025 h 108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581" h="1089025">
                <a:moveTo>
                  <a:pt x="0" y="0"/>
                </a:moveTo>
                <a:lnTo>
                  <a:pt x="1495581" y="0"/>
                </a:lnTo>
                <a:lnTo>
                  <a:pt x="1495581" y="1089025"/>
                </a:lnTo>
                <a:lnTo>
                  <a:pt x="0" y="1089025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 userDrawn="1"/>
        </p:nvGrpSpPr>
        <p:grpSpPr>
          <a:xfrm>
            <a:off x="5816337" y="6415407"/>
            <a:ext cx="559326" cy="93168"/>
            <a:chOff x="4647912" y="3151241"/>
            <a:chExt cx="4029541" cy="671208"/>
          </a:xfrm>
        </p:grpSpPr>
        <p:sp>
          <p:nvSpPr>
            <p:cNvPr id="9" name="椭圆 8"/>
            <p:cNvSpPr/>
            <p:nvPr/>
          </p:nvSpPr>
          <p:spPr>
            <a:xfrm>
              <a:off x="4647912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67356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86800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006245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89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1939" r="2817" b="21939"/>
          <a:stretch/>
        </p:blipFill>
        <p:spPr>
          <a:xfrm>
            <a:off x="874714" y="0"/>
            <a:ext cx="1044257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1124745"/>
            <a:ext cx="4608512" cy="4608510"/>
          </a:xfrm>
          <a:prstGeom prst="rect">
            <a:avLst/>
          </a:prstGeom>
          <a:effectLst>
            <a:outerShdw blurRad="889000" dist="647700" dir="8100000" algn="tr" rotWithShape="0">
              <a:prstClr val="black">
                <a:alpha val="35000"/>
              </a:prstClr>
            </a:outerShdw>
          </a:effectLst>
        </p:spPr>
      </p:pic>
      <p:grpSp>
        <p:nvGrpSpPr>
          <p:cNvPr id="15" name="组合 14"/>
          <p:cNvGrpSpPr/>
          <p:nvPr/>
        </p:nvGrpSpPr>
        <p:grpSpPr>
          <a:xfrm>
            <a:off x="4088359" y="2061476"/>
            <a:ext cx="4015284" cy="2198600"/>
            <a:chOff x="3888829" y="2514175"/>
            <a:chExt cx="3780224" cy="105969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31A0B2-DD05-4002-9EDA-2AD07279B851}"/>
                </a:ext>
              </a:extLst>
            </p:cNvPr>
            <p:cNvSpPr/>
            <p:nvPr/>
          </p:nvSpPr>
          <p:spPr>
            <a:xfrm>
              <a:off x="4054564" y="2514175"/>
              <a:ext cx="3525320" cy="296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400" b="1" kern="0" dirty="0">
                  <a:gradFill flip="none" rotWithShape="1">
                    <a:gsLst>
                      <a:gs pos="48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决赛</a:t>
              </a:r>
              <a:r>
                <a:rPr kumimoji="0" lang="zh-CN" altLang="en-US" sz="3400" b="1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48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答辩</a:t>
              </a:r>
              <a:endParaRPr kumimoji="0" lang="zh-CN" altLang="en-US" sz="34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48000">
                      <a:sysClr val="window" lastClr="FFFFFF"/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93DB9CF-D0E6-4828-81F3-30102E2E0823}"/>
                </a:ext>
              </a:extLst>
            </p:cNvPr>
            <p:cNvSpPr/>
            <p:nvPr/>
          </p:nvSpPr>
          <p:spPr>
            <a:xfrm>
              <a:off x="3888829" y="3140640"/>
              <a:ext cx="3780224" cy="294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7E6E6">
                    <a:lumMod val="10000"/>
                  </a:srgbClr>
                </a:buClr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123500" y="3573872"/>
              <a:ext cx="3456384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lgDashDot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4123500" y="2938451"/>
              <a:ext cx="3456384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lgDashDot"/>
              <a:miter lim="800000"/>
            </a:ln>
            <a:effectLst/>
          </p:spPr>
        </p:cxnSp>
      </p:grpSp>
      <p:sp>
        <p:nvSpPr>
          <p:cNvPr id="3" name="文本框 2"/>
          <p:cNvSpPr txBox="1"/>
          <p:nvPr/>
        </p:nvSpPr>
        <p:spPr>
          <a:xfrm>
            <a:off x="4236697" y="3160776"/>
            <a:ext cx="38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第二</a:t>
            </a:r>
            <a:r>
              <a:rPr lang="zh-CN" altLang="en-US" sz="2400" dirty="0" smtClean="0">
                <a:solidFill>
                  <a:schemeClr val="bg1"/>
                </a:solidFill>
              </a:rPr>
              <a:t>届全国大学生计算机系统能力培养大赛（龙芯杯）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7622" y="4475519"/>
            <a:ext cx="358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华中科技大学二队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</a:rPr>
              <a:t>创芯队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7" y="16962"/>
            <a:ext cx="4793674" cy="900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601" y="-7447"/>
            <a:ext cx="1535508" cy="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1990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427A9D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03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27A9D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latin typeface="Arial"/>
                <a:ea typeface="微软雅黑"/>
              </a:rPr>
              <a:t>设计亮点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15018"/>
      </p:ext>
    </p:extLst>
  </p:cSld>
  <p:clrMapOvr>
    <a:masterClrMapping/>
  </p:clrMapOvr>
  <p:transition advTm="0">
    <p:split orient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345398" y="2353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设计亮点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45398" y="1186886"/>
            <a:ext cx="932642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充分利用流水线</a:t>
            </a:r>
            <a:r>
              <a:rPr lang="zh-CN" altLang="en-US" sz="2800" dirty="0" smtClean="0"/>
              <a:t>特点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MMU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TLB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支持操作系统的指令集均以实现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直接使用的</a:t>
            </a:r>
            <a:r>
              <a:rPr lang="en-US" altLang="zh-CN" sz="2800" dirty="0" smtClean="0"/>
              <a:t>AXI</a:t>
            </a:r>
            <a:r>
              <a:rPr lang="zh-CN" altLang="en-US" sz="2800" dirty="0" smtClean="0"/>
              <a:t>总线，没有任何桥的</a:t>
            </a:r>
            <a:r>
              <a:rPr lang="zh-CN" altLang="en-US" sz="2800" dirty="0" smtClean="0"/>
              <a:t>转换，可以轻松加载任何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核和外设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模仿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进行</a:t>
            </a:r>
            <a:r>
              <a:rPr lang="en-US" altLang="zh-CN" sz="2800" dirty="0" err="1" smtClean="0"/>
              <a:t>uncache</a:t>
            </a:r>
            <a:r>
              <a:rPr lang="zh-CN" altLang="en-US" sz="2800" dirty="0"/>
              <a:t>访问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协处理器有</a:t>
            </a:r>
            <a:r>
              <a:rPr lang="en-US" altLang="zh-CN" sz="2800" dirty="0" smtClean="0"/>
              <a:t>256</a:t>
            </a:r>
            <a:r>
              <a:rPr lang="zh-CN" altLang="en-US" sz="2800" dirty="0" smtClean="0"/>
              <a:t>个寄存器，所有读写均按照</a:t>
            </a:r>
            <a:r>
              <a:rPr lang="en-US" altLang="zh-CN" sz="2800" dirty="0" smtClean="0"/>
              <a:t>MIPS 32</a:t>
            </a:r>
            <a:r>
              <a:rPr lang="zh-CN" altLang="en-US" sz="2800" dirty="0"/>
              <a:t>标准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1819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27A9D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04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27A9D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162524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latin typeface="Arial"/>
                <a:ea typeface="微软雅黑"/>
              </a:rPr>
              <a:t>期望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1777"/>
      </p:ext>
    </p:extLst>
  </p:cSld>
  <p:clrMapOvr>
    <a:masterClrMapping/>
  </p:clrMapOvr>
  <p:transition advTm="0">
    <p:split orient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345398" y="2353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期望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848099" y="1519248"/>
            <a:ext cx="8294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加强对引导程序以及操作系统的了解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学会更多的硬件调试工具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缩短访存时间，</a:t>
            </a:r>
            <a:r>
              <a:rPr lang="zh-CN" altLang="en-US" sz="3600" dirty="0" smtClean="0"/>
              <a:t>提高</a:t>
            </a:r>
            <a:r>
              <a:rPr lang="zh-CN" altLang="en-US" sz="3600" dirty="0" smtClean="0"/>
              <a:t>主频</a:t>
            </a: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龙芯杯的决赛时间推迟</a:t>
            </a:r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7232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1939" r="2817" b="21939"/>
          <a:stretch/>
        </p:blipFill>
        <p:spPr>
          <a:xfrm>
            <a:off x="874714" y="0"/>
            <a:ext cx="1044257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124745"/>
            <a:ext cx="4608512" cy="4608510"/>
          </a:xfrm>
          <a:prstGeom prst="rect">
            <a:avLst/>
          </a:prstGeom>
          <a:effectLst>
            <a:outerShdw blurRad="889000" dist="647700" dir="8100000" algn="tr" rotWithShape="0">
              <a:prstClr val="black">
                <a:alpha val="35000"/>
              </a:prstClr>
            </a:outerShdw>
          </a:effectLst>
        </p:spPr>
      </p:pic>
      <p:grpSp>
        <p:nvGrpSpPr>
          <p:cNvPr id="15" name="组合 14"/>
          <p:cNvGrpSpPr/>
          <p:nvPr/>
        </p:nvGrpSpPr>
        <p:grpSpPr>
          <a:xfrm>
            <a:off x="3708325" y="2421320"/>
            <a:ext cx="4698694" cy="1477327"/>
            <a:chOff x="3848051" y="2531696"/>
            <a:chExt cx="4054585" cy="72858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31A0B2-DD05-4002-9EDA-2AD07279B851}"/>
                </a:ext>
              </a:extLst>
            </p:cNvPr>
            <p:cNvSpPr/>
            <p:nvPr/>
          </p:nvSpPr>
          <p:spPr>
            <a:xfrm>
              <a:off x="3848051" y="2531696"/>
              <a:ext cx="4054585" cy="72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kern="0" dirty="0" smtClean="0">
                  <a:gradFill flip="none" rotWithShape="1">
                    <a:gsLst>
                      <a:gs pos="48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</a:t>
              </a:r>
              <a:r>
                <a:rPr lang="zh-CN" altLang="en-US" sz="5400" kern="0" dirty="0" smtClean="0">
                  <a:gradFill flip="none" rotWithShape="1">
                    <a:gsLst>
                      <a:gs pos="48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谢 谢 大 家</a:t>
              </a:r>
              <a:r>
                <a:rPr lang="en-US" altLang="zh-CN" sz="5400" kern="0" dirty="0" smtClean="0">
                  <a:gradFill flip="none" rotWithShape="1">
                    <a:gsLst>
                      <a:gs pos="48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!</a:t>
              </a:r>
              <a:r>
                <a:rPr lang="en-US" altLang="zh-CN" sz="3600" kern="0" dirty="0" smtClean="0">
                  <a:gradFill flip="none" rotWithShape="1">
                    <a:gsLst>
                      <a:gs pos="48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	    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48000">
                      <a:sysClr val="window" lastClr="FFFFFF"/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257969" y="3086393"/>
              <a:ext cx="3456384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lgDashDot"/>
              <a:miter lim="800000"/>
            </a:ln>
            <a:effectLst/>
          </p:spPr>
        </p:cxn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329"/>
          <a:stretch/>
        </p:blipFill>
        <p:spPr>
          <a:xfrm>
            <a:off x="7148945" y="16591"/>
            <a:ext cx="5027138" cy="8654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83361" y="3812526"/>
            <a:ext cx="4005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请各位评委专家对我们的设计进行指导点评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873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86734" y="1943101"/>
            <a:ext cx="1751176" cy="1848108"/>
            <a:chOff x="1553225" y="1447801"/>
            <a:chExt cx="3754574" cy="39624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01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15392" y="1943101"/>
            <a:ext cx="1751176" cy="1848108"/>
            <a:chOff x="1553225" y="1447801"/>
            <a:chExt cx="3754574" cy="39624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02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44050" y="1943101"/>
            <a:ext cx="1751176" cy="1848108"/>
            <a:chOff x="1553225" y="1447801"/>
            <a:chExt cx="3754574" cy="39624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03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72709" y="1943101"/>
            <a:ext cx="1751176" cy="1848108"/>
            <a:chOff x="1553225" y="1447801"/>
            <a:chExt cx="3754574" cy="39624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04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651845" y="3986067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团队介绍</a:t>
            </a:r>
            <a:endParaRPr lang="zh-CN" altLang="en-US" sz="20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0503" y="39860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系统</a:t>
            </a:r>
            <a:r>
              <a:rPr lang="zh-CN" altLang="en-US" sz="28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设计</a:t>
            </a:r>
            <a:endParaRPr lang="zh-CN" altLang="en-US" sz="28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09525" y="39860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设计亮点</a:t>
            </a:r>
            <a:endParaRPr lang="zh-CN" altLang="en-US" sz="28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34953" y="39860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期望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45398" y="235380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目 录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14266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b="1" dirty="0">
                  <a:solidFill>
                    <a:srgbClr val="427A9D"/>
                  </a:solidFill>
                </a:rPr>
                <a:t>01</a:t>
              </a:r>
              <a:endParaRPr lang="zh-CN" altLang="en-US" sz="8000" b="1" dirty="0">
                <a:solidFill>
                  <a:srgbClr val="427A9D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团队介绍</a:t>
            </a:r>
            <a:endParaRPr lang="zh-CN" altLang="en-US" sz="54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3813"/>
      </p:ext>
    </p:extLst>
  </p:cSld>
  <p:clrMapOvr>
    <a:masterClrMapping/>
  </p:clrMapOvr>
  <p:transition advTm="0">
    <p:split orient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45398" y="2353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团队成员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5" y="1365278"/>
            <a:ext cx="2463746" cy="409341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08" y="1344237"/>
            <a:ext cx="2437798" cy="411445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23" y="1354756"/>
            <a:ext cx="2520136" cy="411445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93" y="1344238"/>
            <a:ext cx="2398137" cy="411445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3715587" y="5735687"/>
            <a:ext cx="2644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</a:t>
            </a:r>
            <a:r>
              <a:rPr lang="zh-CN" altLang="en-US" sz="2400" dirty="0" smtClean="0"/>
              <a:t>周元辉</a:t>
            </a:r>
            <a:endParaRPr lang="en-US" altLang="zh-CN" sz="2400" dirty="0"/>
          </a:p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39" name="文本框 38"/>
          <p:cNvSpPr txBox="1"/>
          <p:nvPr/>
        </p:nvSpPr>
        <p:spPr>
          <a:xfrm>
            <a:off x="6264023" y="5752700"/>
            <a:ext cx="291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400" dirty="0" smtClean="0"/>
              <a:t>胡皓胜</a:t>
            </a:r>
            <a:endParaRPr lang="en-US" altLang="zh-CN" sz="24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8997721" y="5735687"/>
            <a:ext cx="3029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400" dirty="0" smtClean="0"/>
              <a:t>雷宇</a:t>
            </a:r>
            <a:endParaRPr lang="en-US" altLang="zh-CN" sz="2400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26595" y="5735687"/>
            <a:ext cx="224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2400" dirty="0" smtClean="0"/>
              <a:t>张洋铭</a:t>
            </a:r>
            <a:endParaRPr lang="en-US" altLang="zh-CN" sz="2400" dirty="0" smtClean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618986" y="1548358"/>
            <a:ext cx="5376367" cy="3932080"/>
            <a:chOff x="3407817" y="1774745"/>
            <a:chExt cx="5376367" cy="3932080"/>
          </a:xfrm>
        </p:grpSpPr>
        <p:cxnSp>
          <p:nvCxnSpPr>
            <p:cNvPr id="4" name="Straight Connector 54"/>
            <p:cNvCxnSpPr/>
            <p:nvPr/>
          </p:nvCxnSpPr>
          <p:spPr>
            <a:xfrm>
              <a:off x="4026188" y="4366818"/>
              <a:ext cx="533102" cy="664119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Straight Connector 55"/>
            <p:cNvCxnSpPr/>
            <p:nvPr/>
          </p:nvCxnSpPr>
          <p:spPr>
            <a:xfrm flipH="1">
              <a:off x="5112162" y="4784271"/>
              <a:ext cx="867577" cy="43379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Connector 56"/>
            <p:cNvCxnSpPr/>
            <p:nvPr/>
          </p:nvCxnSpPr>
          <p:spPr>
            <a:xfrm flipH="1">
              <a:off x="6498587" y="3346813"/>
              <a:ext cx="229654" cy="952634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57"/>
            <p:cNvCxnSpPr/>
            <p:nvPr/>
          </p:nvCxnSpPr>
          <p:spPr>
            <a:xfrm flipV="1">
              <a:off x="7154620" y="2306327"/>
              <a:ext cx="938298" cy="483994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Oval 78"/>
            <p:cNvSpPr/>
            <p:nvPr/>
          </p:nvSpPr>
          <p:spPr>
            <a:xfrm>
              <a:off x="6464724" y="2624096"/>
              <a:ext cx="731798" cy="731798"/>
            </a:xfrm>
            <a:prstGeom prst="ellipse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" name="Oval 86"/>
            <p:cNvSpPr/>
            <p:nvPr/>
          </p:nvSpPr>
          <p:spPr>
            <a:xfrm>
              <a:off x="5937943" y="4249719"/>
              <a:ext cx="731798" cy="731798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Oval 62"/>
            <p:cNvSpPr/>
            <p:nvPr/>
          </p:nvSpPr>
          <p:spPr>
            <a:xfrm>
              <a:off x="3407817" y="3719644"/>
              <a:ext cx="731798" cy="731798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" name="Oval 83"/>
            <p:cNvSpPr/>
            <p:nvPr/>
          </p:nvSpPr>
          <p:spPr>
            <a:xfrm>
              <a:off x="4396824" y="4975027"/>
              <a:ext cx="731798" cy="731798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" name="Oval 75"/>
            <p:cNvSpPr/>
            <p:nvPr/>
          </p:nvSpPr>
          <p:spPr>
            <a:xfrm>
              <a:off x="8052386" y="1774745"/>
              <a:ext cx="731798" cy="731798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345398" y="2353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参赛</a:t>
            </a:r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进度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465657" y="2168414"/>
            <a:ext cx="3007561" cy="529264"/>
            <a:chOff x="2291702" y="1996460"/>
            <a:chExt cx="3007561" cy="529264"/>
          </a:xfrm>
        </p:grpSpPr>
        <p:sp>
          <p:nvSpPr>
            <p:cNvPr id="48" name="TextBox 11"/>
            <p:cNvSpPr txBox="1"/>
            <p:nvPr/>
          </p:nvSpPr>
          <p:spPr>
            <a:xfrm>
              <a:off x="2291702" y="2336570"/>
              <a:ext cx="3007561" cy="189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CN" altLang="en-US" dirty="0" smtClean="0">
                  <a:solidFill>
                    <a:srgbClr val="00B050"/>
                  </a:solidFill>
                </a:rPr>
                <a:t>性能测试，性能优化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——8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29157" y="5796003"/>
            <a:ext cx="3282603" cy="815416"/>
            <a:chOff x="2291702" y="1996460"/>
            <a:chExt cx="3007561" cy="535292"/>
          </a:xfrm>
        </p:grpSpPr>
        <p:sp>
          <p:nvSpPr>
            <p:cNvPr id="51" name="TextBox 11"/>
            <p:cNvSpPr txBox="1"/>
            <p:nvPr/>
          </p:nvSpPr>
          <p:spPr>
            <a:xfrm>
              <a:off x="2291702" y="2336570"/>
              <a:ext cx="3007561" cy="1951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CN" altLang="en-US" sz="2000" dirty="0" smtClean="0">
                  <a:solidFill>
                    <a:srgbClr val="00B050"/>
                  </a:solidFill>
                </a:rPr>
                <a:t>模块代码编写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-7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23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6528" y="3671265"/>
            <a:ext cx="3237957" cy="926949"/>
            <a:chOff x="2291703" y="1996460"/>
            <a:chExt cx="3124530" cy="640245"/>
          </a:xfrm>
        </p:grpSpPr>
        <p:sp>
          <p:nvSpPr>
            <p:cNvPr id="54" name="TextBox 11"/>
            <p:cNvSpPr txBox="1"/>
            <p:nvPr/>
          </p:nvSpPr>
          <p:spPr>
            <a:xfrm>
              <a:off x="2291703" y="2211542"/>
              <a:ext cx="3124530" cy="425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000" dirty="0" smtClean="0">
                  <a:solidFill>
                    <a:srgbClr val="00B050"/>
                  </a:solidFill>
                </a:rPr>
                <a:t>查阅资料</a:t>
              </a:r>
              <a:endParaRPr lang="en-US" altLang="zh-CN" sz="2000" dirty="0" smtClean="0">
                <a:solidFill>
                  <a:srgbClr val="00B050"/>
                </a:solidFill>
              </a:endParaRPr>
            </a:p>
            <a:p>
              <a:pPr algn="r"/>
              <a:r>
                <a:rPr lang="zh-CN" altLang="en-US" sz="2000" dirty="0" smtClean="0">
                  <a:solidFill>
                    <a:srgbClr val="00B050"/>
                  </a:solidFill>
                </a:rPr>
                <a:t>整体模块架构设计</a:t>
              </a:r>
              <a:r>
                <a:rPr lang="en-US" sz="2000" dirty="0" smtClean="0">
                  <a:solidFill>
                    <a:srgbClr val="00B050"/>
                  </a:solidFill>
                </a:rPr>
                <a:t>.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11"/>
            <p:cNvSpPr txBox="1"/>
            <p:nvPr/>
          </p:nvSpPr>
          <p:spPr>
            <a:xfrm>
              <a:off x="2850228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-7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898915" y="4718870"/>
            <a:ext cx="3017551" cy="1384864"/>
            <a:chOff x="2069925" y="1996077"/>
            <a:chExt cx="3017551" cy="1056821"/>
          </a:xfrm>
        </p:grpSpPr>
        <p:sp>
          <p:nvSpPr>
            <p:cNvPr id="57" name="TextBox 11"/>
            <p:cNvSpPr txBox="1"/>
            <p:nvPr/>
          </p:nvSpPr>
          <p:spPr>
            <a:xfrm>
              <a:off x="2069925" y="2207361"/>
              <a:ext cx="3017551" cy="8455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 smtClean="0">
                  <a:solidFill>
                    <a:srgbClr val="00B050"/>
                  </a:solidFill>
                </a:rPr>
                <a:t>SRAM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接口功能仿真调试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algn="r"/>
              <a:r>
                <a:rPr lang="en-US" altLang="zh-CN" dirty="0" smtClean="0">
                  <a:solidFill>
                    <a:srgbClr val="00B050"/>
                  </a:solidFill>
                </a:rPr>
                <a:t>SARM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接口上板运行功能测试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algn="r"/>
              <a:r>
                <a:rPr lang="en-US" altLang="zh-CN" dirty="0" smtClean="0">
                  <a:solidFill>
                    <a:srgbClr val="00B050"/>
                  </a:solidFill>
                </a:rPr>
                <a:t>AXI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接口功能仿真测试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algn="r"/>
              <a:r>
                <a:rPr lang="en-US" dirty="0" smtClean="0">
                  <a:solidFill>
                    <a:srgbClr val="00B050"/>
                  </a:solidFill>
                </a:rPr>
                <a:t>AX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I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接口上板运行功能测试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TextBox 11"/>
            <p:cNvSpPr txBox="1"/>
            <p:nvPr/>
          </p:nvSpPr>
          <p:spPr>
            <a:xfrm>
              <a:off x="2607200" y="1996077"/>
              <a:ext cx="2449035" cy="2113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——8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63555" y="2366174"/>
            <a:ext cx="2459863" cy="529264"/>
            <a:chOff x="2291702" y="1996460"/>
            <a:chExt cx="3007561" cy="529264"/>
          </a:xfrm>
        </p:grpSpPr>
        <p:sp>
          <p:nvSpPr>
            <p:cNvPr id="31" name="TextBox 11"/>
            <p:cNvSpPr txBox="1"/>
            <p:nvPr/>
          </p:nvSpPr>
          <p:spPr>
            <a:xfrm>
              <a:off x="2291702" y="2336570"/>
              <a:ext cx="3007561" cy="189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CN" altLang="en-US" dirty="0" smtClean="0">
                  <a:solidFill>
                    <a:srgbClr val="00B050"/>
                  </a:solidFill>
                </a:rPr>
                <a:t>尝试运行操作</a:t>
              </a:r>
              <a:r>
                <a:rPr lang="zh-CN" altLang="en-US" dirty="0">
                  <a:solidFill>
                    <a:srgbClr val="00B050"/>
                  </a:solidFill>
                </a:rPr>
                <a:t>系统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——9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日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5119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427A9D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02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27A9D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latin typeface="Arial"/>
                <a:ea typeface="微软雅黑"/>
              </a:rPr>
              <a:t>系统</a:t>
            </a:r>
            <a:r>
              <a:rPr lang="zh-CN" altLang="en-US" sz="5400" b="1" noProof="0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latin typeface="Arial"/>
                <a:ea typeface="微软雅黑"/>
              </a:rPr>
              <a:t>设计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067"/>
      </p:ext>
    </p:extLst>
  </p:cSld>
  <p:clrMapOvr>
    <a:masterClrMapping/>
  </p:clrMapOvr>
  <p:transition advTm="0">
    <p:split orient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45398" y="2353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系统</a:t>
            </a:r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概述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79652" y="1926685"/>
            <a:ext cx="3531139" cy="3531139"/>
          </a:xfrm>
          <a:prstGeom prst="ellipse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4" r="10734"/>
          <a:stretch>
            <a:fillRect/>
          </a:stretch>
        </p:blipFill>
        <p:spPr>
          <a:xfrm>
            <a:off x="2051717" y="2198751"/>
            <a:ext cx="2987008" cy="2987006"/>
          </a:xfrm>
        </p:spPr>
      </p:pic>
      <p:sp>
        <p:nvSpPr>
          <p:cNvPr id="2" name="线形标注 2 1"/>
          <p:cNvSpPr/>
          <p:nvPr/>
        </p:nvSpPr>
        <p:spPr>
          <a:xfrm>
            <a:off x="6648989" y="481777"/>
            <a:ext cx="3404507" cy="1444908"/>
          </a:xfrm>
          <a:prstGeom prst="borderCallout2">
            <a:avLst>
              <a:gd name="adj1" fmla="val 18750"/>
              <a:gd name="adj2" fmla="val -293"/>
              <a:gd name="adj3" fmla="val 18750"/>
              <a:gd name="adj4" fmla="val -16667"/>
              <a:gd name="adj5" fmla="val 223248"/>
              <a:gd name="adj6" fmla="val -39378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b="1" dirty="0"/>
              <a:t>标准</a:t>
            </a:r>
            <a:endParaRPr lang="en-US" altLang="zh-CN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MIPS</a:t>
            </a:r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AXI</a:t>
            </a:r>
            <a:r>
              <a:rPr lang="zh-CN" altLang="en-US" dirty="0" smtClean="0"/>
              <a:t>总线协议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6648990" y="2069164"/>
            <a:ext cx="3404507" cy="2110949"/>
          </a:xfrm>
          <a:prstGeom prst="borderCallout2">
            <a:avLst>
              <a:gd name="adj1" fmla="val 18750"/>
              <a:gd name="adj2" fmla="val -293"/>
              <a:gd name="adj3" fmla="val 18750"/>
              <a:gd name="adj4" fmla="val -16667"/>
              <a:gd name="adj5" fmla="val 77023"/>
              <a:gd name="adj6" fmla="val -396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</a:rPr>
              <a:t>CPU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五段</a:t>
            </a:r>
            <a:r>
              <a:rPr lang="zh-CN" altLang="en-US" dirty="0" smtClean="0">
                <a:solidFill>
                  <a:prstClr val="black"/>
                </a:solidFill>
              </a:rPr>
              <a:t>流水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</a:rPr>
              <a:t>重定向机制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</a:rPr>
              <a:t>延迟槽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</a:rPr>
              <a:t>中断和异常处理</a:t>
            </a:r>
            <a:r>
              <a:rPr lang="zh-CN" altLang="en-US" dirty="0">
                <a:solidFill>
                  <a:prstClr val="black"/>
                </a:solidFill>
              </a:rPr>
              <a:t>位于写回</a:t>
            </a:r>
            <a:r>
              <a:rPr lang="zh-CN" altLang="en-US" dirty="0" smtClean="0">
                <a:solidFill>
                  <a:prstClr val="black"/>
                </a:solidFill>
              </a:rPr>
              <a:t>段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prstClr val="black"/>
                </a:solidFill>
              </a:rPr>
              <a:t>MMU</a:t>
            </a:r>
            <a:r>
              <a:rPr lang="zh-CN" altLang="en-US" dirty="0" smtClean="0">
                <a:solidFill>
                  <a:prstClr val="black"/>
                </a:solidFill>
              </a:rPr>
              <a:t>地址转换和</a:t>
            </a:r>
            <a:r>
              <a:rPr lang="en-US" altLang="zh-CN" dirty="0" smtClean="0">
                <a:solidFill>
                  <a:prstClr val="black"/>
                </a:solidFill>
              </a:rPr>
              <a:t>TLB</a:t>
            </a:r>
            <a:r>
              <a:rPr lang="zh-CN" altLang="en-US" dirty="0">
                <a:solidFill>
                  <a:prstClr val="black"/>
                </a:solidFill>
              </a:rPr>
              <a:t>页表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6648988" y="4493623"/>
            <a:ext cx="3404507" cy="1860592"/>
          </a:xfrm>
          <a:prstGeom prst="borderCallout2">
            <a:avLst>
              <a:gd name="adj1" fmla="val 18750"/>
              <a:gd name="adj2" fmla="val -293"/>
              <a:gd name="adj3" fmla="val 18750"/>
              <a:gd name="adj4" fmla="val -16667"/>
              <a:gd name="adj5" fmla="val -44895"/>
              <a:gd name="adj6" fmla="val -3938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</a:rPr>
              <a:t>cache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分为指令</a:t>
            </a:r>
            <a:r>
              <a:rPr lang="en-US" altLang="zh-CN" dirty="0">
                <a:solidFill>
                  <a:prstClr val="black"/>
                </a:solidFill>
              </a:rPr>
              <a:t>cache</a:t>
            </a:r>
            <a:r>
              <a:rPr lang="zh-CN" altLang="en-US" dirty="0">
                <a:solidFill>
                  <a:prstClr val="black"/>
                </a:solidFill>
              </a:rPr>
              <a:t>和数据</a:t>
            </a:r>
            <a:r>
              <a:rPr lang="en-US" altLang="zh-CN" dirty="0">
                <a:solidFill>
                  <a:prstClr val="black"/>
                </a:solidFill>
              </a:rPr>
              <a:t>cache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指令</a:t>
            </a:r>
            <a:r>
              <a:rPr lang="en-US" altLang="zh-CN" dirty="0" smtClean="0">
                <a:solidFill>
                  <a:prstClr val="black"/>
                </a:solidFill>
              </a:rPr>
              <a:t>cache 8K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数据</a:t>
            </a:r>
            <a:r>
              <a:rPr lang="en-US" altLang="zh-CN" dirty="0" smtClean="0">
                <a:solidFill>
                  <a:prstClr val="black"/>
                </a:solidFill>
              </a:rPr>
              <a:t>cache 4K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4</a:t>
            </a:r>
            <a:r>
              <a:rPr lang="zh-CN" altLang="en-US" dirty="0">
                <a:solidFill>
                  <a:prstClr val="black"/>
                </a:solidFill>
              </a:rPr>
              <a:t>路组相连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写</a:t>
            </a:r>
            <a:r>
              <a:rPr lang="zh-CN" altLang="en-US" dirty="0" smtClean="0">
                <a:solidFill>
                  <a:prstClr val="black"/>
                </a:solidFill>
              </a:rPr>
              <a:t>直达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81204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345398" y="2353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整体架构设计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820155"/>
            <a:ext cx="10554789" cy="5423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329"/>
          <a:stretch/>
        </p:blipFill>
        <p:spPr>
          <a:xfrm>
            <a:off x="7301344" y="16590"/>
            <a:ext cx="4874739" cy="8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8027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345398" y="2353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任务分工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968994" y="2331475"/>
            <a:ext cx="3007561" cy="1046441"/>
            <a:chOff x="2291702" y="1885856"/>
            <a:chExt cx="3007561" cy="730767"/>
          </a:xfrm>
        </p:grpSpPr>
        <p:sp>
          <p:nvSpPr>
            <p:cNvPr id="45" name="TextBox 11"/>
            <p:cNvSpPr txBox="1"/>
            <p:nvPr/>
          </p:nvSpPr>
          <p:spPr>
            <a:xfrm>
              <a:off x="2291702" y="2229746"/>
              <a:ext cx="3007561" cy="3868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TLB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模块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r>
                <a:rPr lang="en-US" altLang="zh-CN" dirty="0" smtClean="0">
                  <a:solidFill>
                    <a:srgbClr val="00B050"/>
                  </a:solidFill>
                </a:rPr>
                <a:t>AXI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总线协议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2291702" y="1885856"/>
              <a:ext cx="2449035" cy="343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胡皓胜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44385" y="3963669"/>
            <a:ext cx="3032169" cy="1063585"/>
            <a:chOff x="2267093" y="1876922"/>
            <a:chExt cx="3032169" cy="1063585"/>
          </a:xfrm>
        </p:grpSpPr>
        <p:sp>
          <p:nvSpPr>
            <p:cNvPr id="48" name="TextBox 11"/>
            <p:cNvSpPr txBox="1"/>
            <p:nvPr/>
          </p:nvSpPr>
          <p:spPr>
            <a:xfrm>
              <a:off x="2291701" y="2386509"/>
              <a:ext cx="300756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err="1" smtClean="0">
                  <a:solidFill>
                    <a:srgbClr val="00B050"/>
                  </a:solidFill>
                </a:rPr>
                <a:t>Icahce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模块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r>
                <a:rPr lang="en-US" altLang="zh-CN" dirty="0" err="1" smtClean="0">
                  <a:solidFill>
                    <a:srgbClr val="00B050"/>
                  </a:solidFill>
                </a:rPr>
                <a:t>Dcache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模块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11"/>
            <p:cNvSpPr txBox="1"/>
            <p:nvPr/>
          </p:nvSpPr>
          <p:spPr>
            <a:xfrm>
              <a:off x="2267093" y="1876922"/>
              <a:ext cx="244903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雷宇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99340" y="2195743"/>
            <a:ext cx="3007561" cy="823378"/>
            <a:chOff x="2291702" y="1702346"/>
            <a:chExt cx="3007561" cy="823378"/>
          </a:xfrm>
        </p:grpSpPr>
        <p:sp>
          <p:nvSpPr>
            <p:cNvPr id="51" name="TextBox 11"/>
            <p:cNvSpPr txBox="1"/>
            <p:nvPr/>
          </p:nvSpPr>
          <p:spPr>
            <a:xfrm>
              <a:off x="2291702" y="2336570"/>
              <a:ext cx="3007561" cy="189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altLang="zh-CN" dirty="0" smtClean="0">
                  <a:solidFill>
                    <a:srgbClr val="00B050"/>
                  </a:solidFill>
                </a:rPr>
                <a:t>CPU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流水线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2830241" y="1702346"/>
              <a:ext cx="244903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周元辉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99340" y="3919037"/>
            <a:ext cx="3065665" cy="1058278"/>
            <a:chOff x="2291702" y="1832290"/>
            <a:chExt cx="3065665" cy="1058278"/>
          </a:xfrm>
        </p:grpSpPr>
        <p:sp>
          <p:nvSpPr>
            <p:cNvPr id="54" name="TextBox 11"/>
            <p:cNvSpPr txBox="1"/>
            <p:nvPr/>
          </p:nvSpPr>
          <p:spPr>
            <a:xfrm>
              <a:off x="2291702" y="2336570"/>
              <a:ext cx="300756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 smtClean="0">
                  <a:solidFill>
                    <a:srgbClr val="00B050"/>
                  </a:solidFill>
                </a:rPr>
                <a:t>中断模块</a:t>
              </a:r>
              <a:r>
                <a:rPr lang="en-US" dirty="0" smtClean="0">
                  <a:solidFill>
                    <a:srgbClr val="00B050"/>
                  </a:solidFill>
                </a:rPr>
                <a:t>.</a:t>
              </a:r>
            </a:p>
            <a:p>
              <a:pPr algn="r"/>
              <a:r>
                <a:rPr lang="en-US" altLang="zh-CN" dirty="0" smtClean="0">
                  <a:solidFill>
                    <a:srgbClr val="00B050"/>
                  </a:solidFill>
                </a:rPr>
                <a:t>CP0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协处理器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11"/>
            <p:cNvSpPr txBox="1"/>
            <p:nvPr/>
          </p:nvSpPr>
          <p:spPr>
            <a:xfrm>
              <a:off x="2908332" y="1832290"/>
              <a:ext cx="244903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张洋铭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84358" y="2213332"/>
            <a:ext cx="3023284" cy="3023999"/>
            <a:chOff x="4584358" y="2213332"/>
            <a:chExt cx="3023284" cy="3023999"/>
          </a:xfrm>
        </p:grpSpPr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6175619" y="2215576"/>
              <a:ext cx="1432023" cy="1732488"/>
            </a:xfrm>
            <a:custGeom>
              <a:avLst/>
              <a:gdLst>
                <a:gd name="T0" fmla="*/ 0 w 539"/>
                <a:gd name="T1" fmla="*/ 322 h 652"/>
                <a:gd name="T2" fmla="*/ 218 w 539"/>
                <a:gd name="T3" fmla="*/ 564 h 652"/>
                <a:gd name="T4" fmla="*/ 379 w 539"/>
                <a:gd name="T5" fmla="*/ 652 h 652"/>
                <a:gd name="T6" fmla="*/ 539 w 539"/>
                <a:gd name="T7" fmla="*/ 564 h 652"/>
                <a:gd name="T8" fmla="*/ 2 w 539"/>
                <a:gd name="T9" fmla="*/ 0 h 652"/>
                <a:gd name="T10" fmla="*/ 89 w 539"/>
                <a:gd name="T11" fmla="*/ 158 h 652"/>
                <a:gd name="T12" fmla="*/ 0 w 539"/>
                <a:gd name="T13" fmla="*/ 32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652">
                  <a:moveTo>
                    <a:pt x="0" y="322"/>
                  </a:moveTo>
                  <a:cubicBezTo>
                    <a:pt x="122" y="337"/>
                    <a:pt x="216" y="439"/>
                    <a:pt x="218" y="564"/>
                  </a:cubicBezTo>
                  <a:cubicBezTo>
                    <a:pt x="379" y="652"/>
                    <a:pt x="379" y="652"/>
                    <a:pt x="379" y="652"/>
                  </a:cubicBezTo>
                  <a:cubicBezTo>
                    <a:pt x="539" y="564"/>
                    <a:pt x="539" y="564"/>
                    <a:pt x="539" y="564"/>
                  </a:cubicBezTo>
                  <a:cubicBezTo>
                    <a:pt x="536" y="263"/>
                    <a:pt x="300" y="17"/>
                    <a:pt x="2" y="0"/>
                  </a:cubicBezTo>
                  <a:cubicBezTo>
                    <a:pt x="89" y="158"/>
                    <a:pt x="89" y="158"/>
                    <a:pt x="89" y="158"/>
                  </a:cubicBezTo>
                  <a:lnTo>
                    <a:pt x="0" y="322"/>
                  </a:lnTo>
                  <a:close/>
                </a:path>
              </a:pathLst>
            </a:cu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84358" y="2213332"/>
              <a:ext cx="1732557" cy="1431771"/>
            </a:xfrm>
            <a:custGeom>
              <a:avLst/>
              <a:gdLst>
                <a:gd name="T0" fmla="*/ 322 w 652"/>
                <a:gd name="T1" fmla="*/ 539 h 539"/>
                <a:gd name="T2" fmla="*/ 564 w 652"/>
                <a:gd name="T3" fmla="*/ 321 h 539"/>
                <a:gd name="T4" fmla="*/ 652 w 652"/>
                <a:gd name="T5" fmla="*/ 160 h 539"/>
                <a:gd name="T6" fmla="*/ 564 w 652"/>
                <a:gd name="T7" fmla="*/ 0 h 539"/>
                <a:gd name="T8" fmla="*/ 0 w 652"/>
                <a:gd name="T9" fmla="*/ 537 h 539"/>
                <a:gd name="T10" fmla="*/ 159 w 652"/>
                <a:gd name="T11" fmla="*/ 450 h 539"/>
                <a:gd name="T12" fmla="*/ 322 w 652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9">
                  <a:moveTo>
                    <a:pt x="322" y="539"/>
                  </a:moveTo>
                  <a:cubicBezTo>
                    <a:pt x="337" y="417"/>
                    <a:pt x="439" y="323"/>
                    <a:pt x="564" y="321"/>
                  </a:cubicBezTo>
                  <a:cubicBezTo>
                    <a:pt x="652" y="160"/>
                    <a:pt x="652" y="160"/>
                    <a:pt x="652" y="16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263" y="3"/>
                    <a:pt x="17" y="239"/>
                    <a:pt x="0" y="537"/>
                  </a:cubicBezTo>
                  <a:cubicBezTo>
                    <a:pt x="159" y="450"/>
                    <a:pt x="159" y="450"/>
                    <a:pt x="159" y="450"/>
                  </a:cubicBezTo>
                  <a:lnTo>
                    <a:pt x="322" y="539"/>
                  </a:ln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872842" y="3807804"/>
              <a:ext cx="1731436" cy="1429527"/>
            </a:xfrm>
            <a:custGeom>
              <a:avLst/>
              <a:gdLst>
                <a:gd name="T0" fmla="*/ 652 w 652"/>
                <a:gd name="T1" fmla="*/ 2 h 538"/>
                <a:gd name="T2" fmla="*/ 494 w 652"/>
                <a:gd name="T3" fmla="*/ 89 h 538"/>
                <a:gd name="T4" fmla="*/ 330 w 652"/>
                <a:gd name="T5" fmla="*/ 0 h 538"/>
                <a:gd name="T6" fmla="*/ 88 w 652"/>
                <a:gd name="T7" fmla="*/ 218 h 538"/>
                <a:gd name="T8" fmla="*/ 0 w 652"/>
                <a:gd name="T9" fmla="*/ 379 h 538"/>
                <a:gd name="T10" fmla="*/ 88 w 652"/>
                <a:gd name="T11" fmla="*/ 538 h 538"/>
                <a:gd name="T12" fmla="*/ 652 w 652"/>
                <a:gd name="T13" fmla="*/ 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8">
                  <a:moveTo>
                    <a:pt x="652" y="2"/>
                  </a:moveTo>
                  <a:cubicBezTo>
                    <a:pt x="494" y="89"/>
                    <a:pt x="494" y="89"/>
                    <a:pt x="494" y="8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15" y="122"/>
                    <a:pt x="213" y="216"/>
                    <a:pt x="88" y="21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389" y="536"/>
                    <a:pt x="635" y="300"/>
                    <a:pt x="652" y="2"/>
                  </a:cubicBezTo>
                  <a:close/>
                </a:path>
              </a:pathLst>
            </a:cu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44"/>
            <p:cNvSpPr>
              <a:spLocks/>
            </p:cNvSpPr>
            <p:nvPr/>
          </p:nvSpPr>
          <p:spPr bwMode="auto">
            <a:xfrm>
              <a:off x="4584358" y="3504843"/>
              <a:ext cx="1429780" cy="1732488"/>
            </a:xfrm>
            <a:custGeom>
              <a:avLst/>
              <a:gdLst>
                <a:gd name="T0" fmla="*/ 538 w 538"/>
                <a:gd name="T1" fmla="*/ 330 h 652"/>
                <a:gd name="T2" fmla="*/ 320 w 538"/>
                <a:gd name="T3" fmla="*/ 88 h 652"/>
                <a:gd name="T4" fmla="*/ 159 w 538"/>
                <a:gd name="T5" fmla="*/ 0 h 652"/>
                <a:gd name="T6" fmla="*/ 0 w 538"/>
                <a:gd name="T7" fmla="*/ 88 h 652"/>
                <a:gd name="T8" fmla="*/ 536 w 538"/>
                <a:gd name="T9" fmla="*/ 652 h 652"/>
                <a:gd name="T10" fmla="*/ 449 w 538"/>
                <a:gd name="T11" fmla="*/ 493 h 652"/>
                <a:gd name="T12" fmla="*/ 538 w 538"/>
                <a:gd name="T13" fmla="*/ 33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652">
                  <a:moveTo>
                    <a:pt x="538" y="330"/>
                  </a:moveTo>
                  <a:cubicBezTo>
                    <a:pt x="416" y="315"/>
                    <a:pt x="322" y="213"/>
                    <a:pt x="320" y="88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389"/>
                    <a:pt x="238" y="635"/>
                    <a:pt x="536" y="652"/>
                  </a:cubicBezTo>
                  <a:cubicBezTo>
                    <a:pt x="449" y="493"/>
                    <a:pt x="449" y="493"/>
                    <a:pt x="449" y="493"/>
                  </a:cubicBezTo>
                  <a:lnTo>
                    <a:pt x="538" y="330"/>
                  </a:lnTo>
                  <a:close/>
                </a:path>
              </a:pathLst>
            </a:cu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Oval 14"/>
            <p:cNvSpPr>
              <a:spLocks noChangeAspect="1"/>
            </p:cNvSpPr>
            <p:nvPr/>
          </p:nvSpPr>
          <p:spPr bwMode="auto">
            <a:xfrm flipV="1">
              <a:off x="5608979" y="3242960"/>
              <a:ext cx="966343" cy="9669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rcRect l="329"/>
          <a:stretch/>
        </p:blipFill>
        <p:spPr>
          <a:xfrm>
            <a:off x="6816146" y="16590"/>
            <a:ext cx="5359937" cy="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3588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时尚渐变说课教育培训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333</Words>
  <Application>Microsoft Office PowerPoint</Application>
  <PresentationFormat>宽屏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时尚渐变说课教育培训PPT模板</dc:title>
  <dc:creator>逆流的小鱼</dc:creator>
  <cp:lastModifiedBy>yhzhou</cp:lastModifiedBy>
  <cp:revision>103</cp:revision>
  <dcterms:created xsi:type="dcterms:W3CDTF">2017-06-15T04:30:31Z</dcterms:created>
  <dcterms:modified xsi:type="dcterms:W3CDTF">2018-09-22T06:09:19Z</dcterms:modified>
</cp:coreProperties>
</file>