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5" r:id="rId5"/>
    <p:sldId id="271" r:id="rId6"/>
    <p:sldId id="261" r:id="rId7"/>
    <p:sldId id="270" r:id="rId8"/>
    <p:sldId id="285" r:id="rId9"/>
    <p:sldId id="266" r:id="rId10"/>
    <p:sldId id="262" r:id="rId11"/>
    <p:sldId id="286" r:id="rId12"/>
    <p:sldId id="273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3C57"/>
    <a:srgbClr val="B85171"/>
    <a:srgbClr val="C65072"/>
    <a:srgbClr val="BE6A8A"/>
    <a:srgbClr val="C54F71"/>
    <a:srgbClr val="7D4178"/>
    <a:srgbClr val="AB4A70"/>
    <a:srgbClr val="536275"/>
    <a:srgbClr val="C81920"/>
    <a:srgbClr val="8C9B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03" autoAdjust="0"/>
    <p:restoredTop sz="93230" autoAdjust="0"/>
  </p:normalViewPr>
  <p:slideViewPr>
    <p:cSldViewPr snapToGrid="0">
      <p:cViewPr>
        <p:scale>
          <a:sx n="100" d="100"/>
          <a:sy n="100" d="100"/>
        </p:scale>
        <p:origin x="168" y="-3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gradFill>
          <a:gsLst>
            <a:gs pos="0">
              <a:srgbClr val="E4E9EF"/>
            </a:gs>
            <a:gs pos="78000">
              <a:srgbClr val="8C9BAE"/>
            </a:gs>
            <a:gs pos="100000">
              <a:srgbClr val="7B8BA4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2826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bg>
      <p:bgPr>
        <a:gradFill>
          <a:gsLst>
            <a:gs pos="0">
              <a:srgbClr val="E4E9EF"/>
            </a:gs>
            <a:gs pos="78000">
              <a:srgbClr val="8C9BAE"/>
            </a:gs>
            <a:gs pos="100000">
              <a:srgbClr val="7B8BA4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 userDrawn="1"/>
        </p:nvSpPr>
        <p:spPr>
          <a:xfrm rot="2734300">
            <a:off x="-521330" y="714579"/>
            <a:ext cx="13432082" cy="5235322"/>
          </a:xfrm>
          <a:custGeom>
            <a:avLst/>
            <a:gdLst>
              <a:gd name="connsiteX0" fmla="*/ 0 w 13432082"/>
              <a:gd name="connsiteY0" fmla="*/ 4708845 h 5235322"/>
              <a:gd name="connsiteX1" fmla="*/ 4615806 w 13432082"/>
              <a:gd name="connsiteY1" fmla="*/ 0 h 5235322"/>
              <a:gd name="connsiteX2" fmla="*/ 12612970 w 13432082"/>
              <a:gd name="connsiteY2" fmla="*/ 0 h 5235322"/>
              <a:gd name="connsiteX3" fmla="*/ 13432082 w 13432082"/>
              <a:gd name="connsiteY3" fmla="*/ 802927 h 5235322"/>
              <a:gd name="connsiteX4" fmla="*/ 9087265 w 13432082"/>
              <a:gd name="connsiteY4" fmla="*/ 5235322 h 5235322"/>
              <a:gd name="connsiteX5" fmla="*/ 537088 w 13432082"/>
              <a:gd name="connsiteY5" fmla="*/ 5235321 h 5235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32082" h="5235322">
                <a:moveTo>
                  <a:pt x="0" y="4708845"/>
                </a:moveTo>
                <a:lnTo>
                  <a:pt x="4615806" y="0"/>
                </a:lnTo>
                <a:lnTo>
                  <a:pt x="12612970" y="0"/>
                </a:lnTo>
                <a:lnTo>
                  <a:pt x="13432082" y="802927"/>
                </a:lnTo>
                <a:lnTo>
                  <a:pt x="9087265" y="5235322"/>
                </a:lnTo>
                <a:lnTo>
                  <a:pt x="537088" y="5235321"/>
                </a:lnTo>
                <a:close/>
              </a:path>
            </a:pathLst>
          </a:custGeom>
          <a:gradFill flip="none" rotWithShape="1">
            <a:gsLst>
              <a:gs pos="0">
                <a:srgbClr val="7D4178">
                  <a:alpha val="77000"/>
                </a:srgbClr>
              </a:gs>
              <a:gs pos="45000">
                <a:srgbClr val="AB4A70">
                  <a:alpha val="68000"/>
                </a:srgbClr>
              </a:gs>
              <a:gs pos="100000">
                <a:srgbClr val="C54F71">
                  <a:alpha val="68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311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Pr>
        <a:gradFill>
          <a:gsLst>
            <a:gs pos="0">
              <a:srgbClr val="E4E9EF"/>
            </a:gs>
            <a:gs pos="78000">
              <a:srgbClr val="8C9BAE"/>
            </a:gs>
            <a:gs pos="100000">
              <a:srgbClr val="7B8BA4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>
          <a:xfrm>
            <a:off x="0" y="2019300"/>
            <a:ext cx="12192000" cy="2194846"/>
          </a:xfrm>
          <a:prstGeom prst="rect">
            <a:avLst/>
          </a:prstGeom>
          <a:gradFill flip="none" rotWithShape="1">
            <a:gsLst>
              <a:gs pos="0">
                <a:srgbClr val="7D4178">
                  <a:alpha val="77000"/>
                </a:srgbClr>
              </a:gs>
              <a:gs pos="45000">
                <a:srgbClr val="AB4A70">
                  <a:alpha val="68000"/>
                </a:srgbClr>
              </a:gs>
              <a:gs pos="100000">
                <a:srgbClr val="C54F71">
                  <a:alpha val="68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3" name="组合 22"/>
          <p:cNvGrpSpPr/>
          <p:nvPr userDrawn="1"/>
        </p:nvGrpSpPr>
        <p:grpSpPr>
          <a:xfrm>
            <a:off x="196424" y="4342728"/>
            <a:ext cx="5525366" cy="212379"/>
            <a:chOff x="196424" y="4342728"/>
            <a:chExt cx="5525366" cy="212379"/>
          </a:xfrm>
        </p:grpSpPr>
        <p:sp>
          <p:nvSpPr>
            <p:cNvPr id="24" name="矩形 23"/>
            <p:cNvSpPr/>
            <p:nvPr/>
          </p:nvSpPr>
          <p:spPr>
            <a:xfrm>
              <a:off x="196424" y="4342728"/>
              <a:ext cx="212379" cy="212379"/>
            </a:xfrm>
            <a:prstGeom prst="rect">
              <a:avLst/>
            </a:prstGeom>
            <a:ln w="12700" cap="rnd">
              <a:solidFill>
                <a:srgbClr val="AB4A70">
                  <a:alpha val="32000"/>
                </a:srgbClr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5" name="直接箭头连接符 24"/>
            <p:cNvCxnSpPr/>
            <p:nvPr/>
          </p:nvCxnSpPr>
          <p:spPr>
            <a:xfrm>
              <a:off x="314278" y="4449963"/>
              <a:ext cx="5407512" cy="0"/>
            </a:xfrm>
            <a:prstGeom prst="straightConnector1">
              <a:avLst/>
            </a:prstGeom>
            <a:ln w="12700" cap="rnd">
              <a:solidFill>
                <a:srgbClr val="AB4A70">
                  <a:alpha val="32000"/>
                </a:srgbClr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组合 25"/>
          <p:cNvGrpSpPr/>
          <p:nvPr userDrawn="1"/>
        </p:nvGrpSpPr>
        <p:grpSpPr>
          <a:xfrm rot="10800000">
            <a:off x="8420100" y="1745118"/>
            <a:ext cx="3687918" cy="212379"/>
            <a:chOff x="196424" y="4342728"/>
            <a:chExt cx="3687918" cy="212379"/>
          </a:xfrm>
        </p:grpSpPr>
        <p:sp>
          <p:nvSpPr>
            <p:cNvPr id="27" name="矩形 26"/>
            <p:cNvSpPr/>
            <p:nvPr/>
          </p:nvSpPr>
          <p:spPr>
            <a:xfrm>
              <a:off x="196424" y="4342728"/>
              <a:ext cx="212379" cy="212379"/>
            </a:xfrm>
            <a:prstGeom prst="rect">
              <a:avLst/>
            </a:prstGeom>
            <a:ln w="12700" cap="rnd">
              <a:solidFill>
                <a:srgbClr val="AB4A70">
                  <a:alpha val="32000"/>
                </a:srgbClr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8" name="直接箭头连接符 27"/>
            <p:cNvCxnSpPr/>
            <p:nvPr/>
          </p:nvCxnSpPr>
          <p:spPr>
            <a:xfrm rot="10800000" flipH="1">
              <a:off x="314278" y="4440910"/>
              <a:ext cx="3570064" cy="0"/>
            </a:xfrm>
            <a:prstGeom prst="straightConnector1">
              <a:avLst/>
            </a:prstGeom>
            <a:ln w="12700" cap="rnd">
              <a:solidFill>
                <a:srgbClr val="AB4A70">
                  <a:alpha val="32000"/>
                </a:srgbClr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32904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bg>
      <p:bgPr>
        <a:gradFill>
          <a:gsLst>
            <a:gs pos="0">
              <a:srgbClr val="E4E9EF"/>
            </a:gs>
            <a:gs pos="78000">
              <a:srgbClr val="8C9BAE"/>
            </a:gs>
            <a:gs pos="100000">
              <a:srgbClr val="7B8BA4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86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Pr>
        <a:solidFill>
          <a:srgbClr val="943C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7691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3224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3" r:id="rId3"/>
    <p:sldLayoutId id="2147483654" r:id="rId4"/>
    <p:sldLayoutId id="2147483650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4464783" y="5165690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>
                <a:latin typeface="+mj-ea"/>
                <a:ea typeface="+mj-ea"/>
              </a:rPr>
              <a:t>指导老师：符意德，周子云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077419" y="689658"/>
            <a:ext cx="10064950" cy="4441089"/>
            <a:chOff x="1077418" y="1108758"/>
            <a:chExt cx="10064950" cy="4441089"/>
          </a:xfrm>
        </p:grpSpPr>
        <p:sp>
          <p:nvSpPr>
            <p:cNvPr id="10" name="任意多边形 9"/>
            <p:cNvSpPr/>
            <p:nvPr/>
          </p:nvSpPr>
          <p:spPr>
            <a:xfrm rot="2700000" flipH="1">
              <a:off x="4434162" y="1118361"/>
              <a:ext cx="3337881" cy="3318675"/>
            </a:xfrm>
            <a:custGeom>
              <a:avLst/>
              <a:gdLst>
                <a:gd name="connsiteX0" fmla="*/ 3530600 w 3530600"/>
                <a:gd name="connsiteY0" fmla="*/ 1765300 h 3530600"/>
                <a:gd name="connsiteX1" fmla="*/ 3530600 w 3530600"/>
                <a:gd name="connsiteY1" fmla="*/ 0 h 3530600"/>
                <a:gd name="connsiteX2" fmla="*/ 1765300 w 3530600"/>
                <a:gd name="connsiteY2" fmla="*/ 0 h 3530600"/>
                <a:gd name="connsiteX3" fmla="*/ 0 w 3530600"/>
                <a:gd name="connsiteY3" fmla="*/ 1765300 h 3530600"/>
                <a:gd name="connsiteX4" fmla="*/ 0 w 3530600"/>
                <a:gd name="connsiteY4" fmla="*/ 3530600 h 3530600"/>
                <a:gd name="connsiteX5" fmla="*/ 1765300 w 3530600"/>
                <a:gd name="connsiteY5" fmla="*/ 3530600 h 3530600"/>
                <a:gd name="connsiteX0" fmla="*/ 3530600 w 3530600"/>
                <a:gd name="connsiteY0" fmla="*/ 1966884 h 3732184"/>
                <a:gd name="connsiteX1" fmla="*/ 3530600 w 3530600"/>
                <a:gd name="connsiteY1" fmla="*/ 201584 h 3732184"/>
                <a:gd name="connsiteX2" fmla="*/ 1563717 w 3530600"/>
                <a:gd name="connsiteY2" fmla="*/ 0 h 3732184"/>
                <a:gd name="connsiteX3" fmla="*/ 0 w 3530600"/>
                <a:gd name="connsiteY3" fmla="*/ 1966884 h 3732184"/>
                <a:gd name="connsiteX4" fmla="*/ 0 w 3530600"/>
                <a:gd name="connsiteY4" fmla="*/ 3732184 h 3732184"/>
                <a:gd name="connsiteX5" fmla="*/ 1765300 w 3530600"/>
                <a:gd name="connsiteY5" fmla="*/ 3732184 h 3732184"/>
                <a:gd name="connsiteX6" fmla="*/ 3530600 w 3530600"/>
                <a:gd name="connsiteY6" fmla="*/ 1966884 h 3732184"/>
                <a:gd name="connsiteX0" fmla="*/ 3753783 w 3753783"/>
                <a:gd name="connsiteY0" fmla="*/ 2204465 h 3732184"/>
                <a:gd name="connsiteX1" fmla="*/ 3530600 w 3753783"/>
                <a:gd name="connsiteY1" fmla="*/ 201584 h 3732184"/>
                <a:gd name="connsiteX2" fmla="*/ 1563717 w 3753783"/>
                <a:gd name="connsiteY2" fmla="*/ 0 h 3732184"/>
                <a:gd name="connsiteX3" fmla="*/ 0 w 3753783"/>
                <a:gd name="connsiteY3" fmla="*/ 1966884 h 3732184"/>
                <a:gd name="connsiteX4" fmla="*/ 0 w 3753783"/>
                <a:gd name="connsiteY4" fmla="*/ 3732184 h 3732184"/>
                <a:gd name="connsiteX5" fmla="*/ 1765300 w 3753783"/>
                <a:gd name="connsiteY5" fmla="*/ 3732184 h 3732184"/>
                <a:gd name="connsiteX6" fmla="*/ 3753783 w 3753783"/>
                <a:gd name="connsiteY6" fmla="*/ 2204465 h 3732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53783" h="3732184">
                  <a:moveTo>
                    <a:pt x="3753783" y="2204465"/>
                  </a:moveTo>
                  <a:lnTo>
                    <a:pt x="3530600" y="201584"/>
                  </a:lnTo>
                  <a:lnTo>
                    <a:pt x="1563717" y="0"/>
                  </a:lnTo>
                  <a:lnTo>
                    <a:pt x="0" y="1966884"/>
                  </a:lnTo>
                  <a:lnTo>
                    <a:pt x="0" y="3732184"/>
                  </a:lnTo>
                  <a:lnTo>
                    <a:pt x="1765300" y="3732184"/>
                  </a:lnTo>
                  <a:lnTo>
                    <a:pt x="3753783" y="2204465"/>
                  </a:lnTo>
                  <a:close/>
                </a:path>
              </a:pathLst>
            </a:custGeom>
            <a:noFill/>
            <a:ln>
              <a:solidFill>
                <a:srgbClr val="7D41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4215404" y="5149737"/>
              <a:ext cx="37753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latin typeface="+mj-ea"/>
                  <a:ea typeface="+mj-ea"/>
                </a:rPr>
                <a:t>组员：杜元民，杨飞明，孙维华</a:t>
              </a:r>
            </a:p>
          </p:txBody>
        </p:sp>
        <p:sp useBgFill="1">
          <p:nvSpPr>
            <p:cNvPr id="5" name="文本框 4"/>
            <p:cNvSpPr txBox="1"/>
            <p:nvPr/>
          </p:nvSpPr>
          <p:spPr>
            <a:xfrm>
              <a:off x="1077418" y="1461450"/>
              <a:ext cx="10064950" cy="646331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600" b="1" dirty="0">
                  <a:latin typeface="+mj-ea"/>
                  <a:ea typeface="+mj-ea"/>
                </a:rPr>
                <a:t>第二届全国计算机系统能力培养大赛</a:t>
              </a:r>
              <a:r>
                <a:rPr lang="en-US" altLang="zh-CN" sz="3600" b="1" dirty="0">
                  <a:latin typeface="+mj-ea"/>
                  <a:ea typeface="+mj-ea"/>
                </a:rPr>
                <a:t>(</a:t>
              </a:r>
              <a:r>
                <a:rPr lang="zh-CN" altLang="en-US" sz="3600" b="1" dirty="0">
                  <a:latin typeface="+mj-ea"/>
                  <a:ea typeface="+mj-ea"/>
                </a:rPr>
                <a:t>龙芯杯</a:t>
              </a:r>
              <a:r>
                <a:rPr lang="en-US" altLang="zh-CN" sz="3600" b="1" dirty="0">
                  <a:latin typeface="+mj-ea"/>
                  <a:ea typeface="+mj-ea"/>
                </a:rPr>
                <a:t>)</a:t>
              </a:r>
              <a:endParaRPr lang="zh-CN" altLang="en-US" sz="3600" b="1" dirty="0">
                <a:latin typeface="+mj-ea"/>
                <a:ea typeface="+mj-ea"/>
              </a:endParaRPr>
            </a:p>
          </p:txBody>
        </p:sp>
        <p:sp useBgFill="1">
          <p:nvSpPr>
            <p:cNvPr id="13" name="文本框 12"/>
            <p:cNvSpPr txBox="1"/>
            <p:nvPr/>
          </p:nvSpPr>
          <p:spPr>
            <a:xfrm>
              <a:off x="3683588" y="2925446"/>
              <a:ext cx="4852610" cy="523220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800" dirty="0">
                  <a:latin typeface="+mj-ea"/>
                  <a:ea typeface="+mj-ea"/>
                </a:rPr>
                <a:t>南京理工大学计算机学院二队</a:t>
              </a:r>
            </a:p>
          </p:txBody>
        </p:sp>
        <p:cxnSp>
          <p:nvCxnSpPr>
            <p:cNvPr id="15" name="直接连接符 14"/>
            <p:cNvCxnSpPr>
              <a:stCxn id="10" idx="4"/>
            </p:cNvCxnSpPr>
            <p:nvPr/>
          </p:nvCxnSpPr>
          <p:spPr>
            <a:xfrm flipH="1" flipV="1">
              <a:off x="6103102" y="4284922"/>
              <a:ext cx="6791" cy="846224"/>
            </a:xfrm>
            <a:prstGeom prst="line">
              <a:avLst/>
            </a:prstGeom>
            <a:ln w="12700" cap="rnd">
              <a:solidFill>
                <a:srgbClr val="7D4178"/>
              </a:solidFill>
              <a:round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椭圆 43"/>
            <p:cNvSpPr/>
            <p:nvPr/>
          </p:nvSpPr>
          <p:spPr>
            <a:xfrm>
              <a:off x="6065116" y="4266331"/>
              <a:ext cx="75971" cy="75971"/>
            </a:xfrm>
            <a:prstGeom prst="ellipse">
              <a:avLst/>
            </a:prstGeom>
            <a:solidFill>
              <a:srgbClr val="7D41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51472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001B3300-1DA7-493C-AEF8-CCEC03F1B307}"/>
              </a:ext>
            </a:extLst>
          </p:cNvPr>
          <p:cNvGrpSpPr/>
          <p:nvPr/>
        </p:nvGrpSpPr>
        <p:grpSpPr>
          <a:xfrm>
            <a:off x="89904" y="386164"/>
            <a:ext cx="6470916" cy="873393"/>
            <a:chOff x="196584" y="591904"/>
            <a:chExt cx="6470916" cy="873393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4259029B-40A1-4B82-8124-78DB8031463A}"/>
                </a:ext>
              </a:extLst>
            </p:cNvPr>
            <p:cNvSpPr/>
            <p:nvPr/>
          </p:nvSpPr>
          <p:spPr>
            <a:xfrm>
              <a:off x="1662064" y="591904"/>
              <a:ext cx="5005436" cy="830997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en-US" altLang="zh-CN" sz="4800" dirty="0">
                  <a:latin typeface="+mj-ea"/>
                  <a:ea typeface="+mj-ea"/>
                  <a:cs typeface="微软雅黑"/>
                </a:rPr>
                <a:t>ICACHE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99B3EBF8-6C17-42A2-A447-2EF9F55B4337}"/>
                </a:ext>
              </a:extLst>
            </p:cNvPr>
            <p:cNvSpPr/>
            <p:nvPr/>
          </p:nvSpPr>
          <p:spPr>
            <a:xfrm>
              <a:off x="196584" y="634300"/>
              <a:ext cx="1130170" cy="830997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CN" sz="4800" dirty="0">
                  <a:latin typeface="+mj-ea"/>
                  <a:ea typeface="+mj-ea"/>
                  <a:cs typeface="微软雅黑"/>
                </a:rPr>
                <a:t>2.3</a:t>
              </a:r>
            </a:p>
          </p:txBody>
        </p: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F891CE7B-C081-4F72-A467-E4A07CA78242}"/>
                </a:ext>
              </a:extLst>
            </p:cNvPr>
            <p:cNvCxnSpPr/>
            <p:nvPr/>
          </p:nvCxnSpPr>
          <p:spPr>
            <a:xfrm>
              <a:off x="1494408" y="676695"/>
              <a:ext cx="0" cy="746206"/>
            </a:xfrm>
            <a:prstGeom prst="line">
              <a:avLst/>
            </a:prstGeom>
            <a:ln w="12700" cap="rnd">
              <a:solidFill>
                <a:schemeClr val="bg1">
                  <a:alpha val="49000"/>
                </a:schemeClr>
              </a:solidFill>
              <a:round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87D8027-1EA0-4EA1-B3C3-25104FFF28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438227"/>
              </p:ext>
            </p:extLst>
          </p:nvPr>
        </p:nvGraphicFramePr>
        <p:xfrm>
          <a:off x="381445" y="2148841"/>
          <a:ext cx="6875778" cy="731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91926">
                  <a:extLst>
                    <a:ext uri="{9D8B030D-6E8A-4147-A177-3AD203B41FA5}">
                      <a16:colId xmlns:a16="http://schemas.microsoft.com/office/drawing/2014/main" val="295124859"/>
                    </a:ext>
                  </a:extLst>
                </a:gridCol>
                <a:gridCol w="2291926">
                  <a:extLst>
                    <a:ext uri="{9D8B030D-6E8A-4147-A177-3AD203B41FA5}">
                      <a16:colId xmlns:a16="http://schemas.microsoft.com/office/drawing/2014/main" val="1728069088"/>
                    </a:ext>
                  </a:extLst>
                </a:gridCol>
                <a:gridCol w="2291926">
                  <a:extLst>
                    <a:ext uri="{9D8B030D-6E8A-4147-A177-3AD203B41FA5}">
                      <a16:colId xmlns:a16="http://schemas.microsoft.com/office/drawing/2014/main" val="5630151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dirty="0"/>
                        <a:t>31                         11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10                          6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5                             0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464878"/>
                  </a:ext>
                </a:extLst>
              </a:tr>
              <a:tr h="32526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标记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Cache</a:t>
                      </a:r>
                      <a:r>
                        <a:rPr lang="zh-CN" altLang="en-US" dirty="0"/>
                        <a:t>组号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块内偏移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857235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13AD7DE8-96AA-47F5-AD1C-7110A59666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2901250"/>
              </p:ext>
            </p:extLst>
          </p:nvPr>
        </p:nvGraphicFramePr>
        <p:xfrm>
          <a:off x="1054543" y="3310782"/>
          <a:ext cx="6202680" cy="80602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67560">
                  <a:extLst>
                    <a:ext uri="{9D8B030D-6E8A-4147-A177-3AD203B41FA5}">
                      <a16:colId xmlns:a16="http://schemas.microsoft.com/office/drawing/2014/main" val="467157790"/>
                    </a:ext>
                  </a:extLst>
                </a:gridCol>
                <a:gridCol w="2067560">
                  <a:extLst>
                    <a:ext uri="{9D8B030D-6E8A-4147-A177-3AD203B41FA5}">
                      <a16:colId xmlns:a16="http://schemas.microsoft.com/office/drawing/2014/main" val="2255303917"/>
                    </a:ext>
                  </a:extLst>
                </a:gridCol>
                <a:gridCol w="2067560">
                  <a:extLst>
                    <a:ext uri="{9D8B030D-6E8A-4147-A177-3AD203B41FA5}">
                      <a16:colId xmlns:a16="http://schemas.microsoft.com/office/drawing/2014/main" val="3466582454"/>
                    </a:ext>
                  </a:extLst>
                </a:gridCol>
              </a:tblGrid>
              <a:tr h="403013">
                <a:tc>
                  <a:txBody>
                    <a:bodyPr/>
                    <a:lstStyle/>
                    <a:p>
                      <a:r>
                        <a:rPr lang="en-US" altLang="zh-CN" dirty="0"/>
                        <a:t>12                       8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7                         6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5                         0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290212"/>
                  </a:ext>
                </a:extLst>
              </a:tr>
              <a:tr h="403013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组号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块内组号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块内偏移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096181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E684A61A-CFC5-4535-9C8D-2021BEC7B601}"/>
              </a:ext>
            </a:extLst>
          </p:cNvPr>
          <p:cNvSpPr txBox="1"/>
          <p:nvPr/>
        </p:nvSpPr>
        <p:spPr>
          <a:xfrm>
            <a:off x="869553" y="1478281"/>
            <a:ext cx="7862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Cache</a:t>
            </a:r>
            <a:r>
              <a:rPr lang="zh-CN" altLang="en-US" dirty="0"/>
              <a:t>大小为</a:t>
            </a:r>
            <a:r>
              <a:rPr lang="en-US" altLang="zh-CN" dirty="0"/>
              <a:t>8K</a:t>
            </a:r>
            <a:r>
              <a:rPr lang="zh-CN" altLang="en-US" dirty="0"/>
              <a:t>，分为</a:t>
            </a:r>
            <a:r>
              <a:rPr lang="en-US" altLang="zh-CN" dirty="0"/>
              <a:t>32</a:t>
            </a:r>
            <a:r>
              <a:rPr lang="zh-CN" altLang="en-US" dirty="0"/>
              <a:t>个组，每组</a:t>
            </a:r>
            <a:r>
              <a:rPr lang="en-US" altLang="zh-CN" dirty="0"/>
              <a:t>4</a:t>
            </a:r>
            <a:r>
              <a:rPr lang="zh-CN" altLang="en-US" dirty="0"/>
              <a:t>块，每块</a:t>
            </a:r>
            <a:r>
              <a:rPr lang="en-US" altLang="zh-CN" dirty="0"/>
              <a:t>64B</a:t>
            </a:r>
            <a:r>
              <a:rPr lang="zh-CN" altLang="en-US" dirty="0"/>
              <a:t>，置换策略采用</a:t>
            </a:r>
            <a:r>
              <a:rPr lang="en-US" altLang="zh-CN" dirty="0"/>
              <a:t>LRU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1695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69186B0A-CF73-4D14-B603-1C7271EE748B}"/>
              </a:ext>
            </a:extLst>
          </p:cNvPr>
          <p:cNvSpPr txBox="1"/>
          <p:nvPr/>
        </p:nvSpPr>
        <p:spPr>
          <a:xfrm>
            <a:off x="3125087" y="1231589"/>
            <a:ext cx="51308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指令</a:t>
            </a:r>
            <a:r>
              <a:rPr lang="en-US" altLang="zh-CN" sz="2800" dirty="0"/>
              <a:t>cache</a:t>
            </a:r>
            <a:r>
              <a:rPr lang="zh-CN" altLang="en-US" sz="2800" dirty="0"/>
              <a:t>添加前后效果对比</a:t>
            </a: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6F75C11B-88D8-470A-AD2D-41D2DE6871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093714"/>
              </p:ext>
            </p:extLst>
          </p:nvPr>
        </p:nvGraphicFramePr>
        <p:xfrm>
          <a:off x="2065945" y="2376374"/>
          <a:ext cx="7249161" cy="160126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16387">
                  <a:extLst>
                    <a:ext uri="{9D8B030D-6E8A-4147-A177-3AD203B41FA5}">
                      <a16:colId xmlns:a16="http://schemas.microsoft.com/office/drawing/2014/main" val="642048099"/>
                    </a:ext>
                  </a:extLst>
                </a:gridCol>
                <a:gridCol w="2416387">
                  <a:extLst>
                    <a:ext uri="{9D8B030D-6E8A-4147-A177-3AD203B41FA5}">
                      <a16:colId xmlns:a16="http://schemas.microsoft.com/office/drawing/2014/main" val="861704418"/>
                    </a:ext>
                  </a:extLst>
                </a:gridCol>
                <a:gridCol w="2416387">
                  <a:extLst>
                    <a:ext uri="{9D8B030D-6E8A-4147-A177-3AD203B41FA5}">
                      <a16:colId xmlns:a16="http://schemas.microsoft.com/office/drawing/2014/main" val="1342233479"/>
                    </a:ext>
                  </a:extLst>
                </a:gridCol>
              </a:tblGrid>
              <a:tr h="80063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添加前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添加后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1781399"/>
                  </a:ext>
                </a:extLst>
              </a:tr>
              <a:tr h="800633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性能分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1.389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5.280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553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8572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4318050" y="1417805"/>
            <a:ext cx="3318675" cy="4022389"/>
            <a:chOff x="1758621" y="1371600"/>
            <a:chExt cx="3318675" cy="4022389"/>
          </a:xfrm>
        </p:grpSpPr>
        <p:sp>
          <p:nvSpPr>
            <p:cNvPr id="11" name="任意多边形 10"/>
            <p:cNvSpPr/>
            <p:nvPr/>
          </p:nvSpPr>
          <p:spPr>
            <a:xfrm rot="2700000" flipH="1">
              <a:off x="1749018" y="1381203"/>
              <a:ext cx="3337881" cy="3318675"/>
            </a:xfrm>
            <a:custGeom>
              <a:avLst/>
              <a:gdLst>
                <a:gd name="connsiteX0" fmla="*/ 3530600 w 3530600"/>
                <a:gd name="connsiteY0" fmla="*/ 1765300 h 3530600"/>
                <a:gd name="connsiteX1" fmla="*/ 3530600 w 3530600"/>
                <a:gd name="connsiteY1" fmla="*/ 0 h 3530600"/>
                <a:gd name="connsiteX2" fmla="*/ 1765300 w 3530600"/>
                <a:gd name="connsiteY2" fmla="*/ 0 h 3530600"/>
                <a:gd name="connsiteX3" fmla="*/ 0 w 3530600"/>
                <a:gd name="connsiteY3" fmla="*/ 1765300 h 3530600"/>
                <a:gd name="connsiteX4" fmla="*/ 0 w 3530600"/>
                <a:gd name="connsiteY4" fmla="*/ 3530600 h 3530600"/>
                <a:gd name="connsiteX5" fmla="*/ 1765300 w 3530600"/>
                <a:gd name="connsiteY5" fmla="*/ 3530600 h 3530600"/>
                <a:gd name="connsiteX0" fmla="*/ 3530600 w 3530600"/>
                <a:gd name="connsiteY0" fmla="*/ 1966884 h 3732184"/>
                <a:gd name="connsiteX1" fmla="*/ 3530600 w 3530600"/>
                <a:gd name="connsiteY1" fmla="*/ 201584 h 3732184"/>
                <a:gd name="connsiteX2" fmla="*/ 1563717 w 3530600"/>
                <a:gd name="connsiteY2" fmla="*/ 0 h 3732184"/>
                <a:gd name="connsiteX3" fmla="*/ 0 w 3530600"/>
                <a:gd name="connsiteY3" fmla="*/ 1966884 h 3732184"/>
                <a:gd name="connsiteX4" fmla="*/ 0 w 3530600"/>
                <a:gd name="connsiteY4" fmla="*/ 3732184 h 3732184"/>
                <a:gd name="connsiteX5" fmla="*/ 1765300 w 3530600"/>
                <a:gd name="connsiteY5" fmla="*/ 3732184 h 3732184"/>
                <a:gd name="connsiteX6" fmla="*/ 3530600 w 3530600"/>
                <a:gd name="connsiteY6" fmla="*/ 1966884 h 3732184"/>
                <a:gd name="connsiteX0" fmla="*/ 3753783 w 3753783"/>
                <a:gd name="connsiteY0" fmla="*/ 2204465 h 3732184"/>
                <a:gd name="connsiteX1" fmla="*/ 3530600 w 3753783"/>
                <a:gd name="connsiteY1" fmla="*/ 201584 h 3732184"/>
                <a:gd name="connsiteX2" fmla="*/ 1563717 w 3753783"/>
                <a:gd name="connsiteY2" fmla="*/ 0 h 3732184"/>
                <a:gd name="connsiteX3" fmla="*/ 0 w 3753783"/>
                <a:gd name="connsiteY3" fmla="*/ 1966884 h 3732184"/>
                <a:gd name="connsiteX4" fmla="*/ 0 w 3753783"/>
                <a:gd name="connsiteY4" fmla="*/ 3732184 h 3732184"/>
                <a:gd name="connsiteX5" fmla="*/ 1765300 w 3753783"/>
                <a:gd name="connsiteY5" fmla="*/ 3732184 h 3732184"/>
                <a:gd name="connsiteX6" fmla="*/ 3753783 w 3753783"/>
                <a:gd name="connsiteY6" fmla="*/ 2204465 h 3732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53783" h="3732184">
                  <a:moveTo>
                    <a:pt x="3753783" y="2204465"/>
                  </a:moveTo>
                  <a:lnTo>
                    <a:pt x="3530600" y="201584"/>
                  </a:lnTo>
                  <a:lnTo>
                    <a:pt x="1563717" y="0"/>
                  </a:lnTo>
                  <a:lnTo>
                    <a:pt x="0" y="1966884"/>
                  </a:lnTo>
                  <a:lnTo>
                    <a:pt x="0" y="3732184"/>
                  </a:lnTo>
                  <a:lnTo>
                    <a:pt x="1765300" y="3732184"/>
                  </a:lnTo>
                  <a:lnTo>
                    <a:pt x="3753783" y="2204465"/>
                  </a:lnTo>
                  <a:close/>
                </a:path>
              </a:pathLst>
            </a:custGeom>
            <a:noFill/>
            <a:ln>
              <a:solidFill>
                <a:srgbClr val="7D41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矩形 17"/>
            <p:cNvSpPr/>
            <p:nvPr/>
          </p:nvSpPr>
          <p:spPr>
            <a:xfrm>
              <a:off x="2221101" y="3498646"/>
              <a:ext cx="2393714" cy="497996"/>
            </a:xfrm>
            <a:custGeom>
              <a:avLst/>
              <a:gdLst>
                <a:gd name="connsiteX0" fmla="*/ 0 w 2267508"/>
                <a:gd name="connsiteY0" fmla="*/ 0 h 457200"/>
                <a:gd name="connsiteX1" fmla="*/ 2267508 w 2267508"/>
                <a:gd name="connsiteY1" fmla="*/ 0 h 457200"/>
                <a:gd name="connsiteX2" fmla="*/ 2267508 w 2267508"/>
                <a:gd name="connsiteY2" fmla="*/ 457200 h 457200"/>
                <a:gd name="connsiteX3" fmla="*/ 0 w 2267508"/>
                <a:gd name="connsiteY3" fmla="*/ 457200 h 457200"/>
                <a:gd name="connsiteX4" fmla="*/ 0 w 2267508"/>
                <a:gd name="connsiteY4" fmla="*/ 0 h 457200"/>
                <a:gd name="connsiteX0" fmla="*/ 0 w 2331802"/>
                <a:gd name="connsiteY0" fmla="*/ 0 h 461962"/>
                <a:gd name="connsiteX1" fmla="*/ 2331802 w 2331802"/>
                <a:gd name="connsiteY1" fmla="*/ 4762 h 461962"/>
                <a:gd name="connsiteX2" fmla="*/ 2331802 w 2331802"/>
                <a:gd name="connsiteY2" fmla="*/ 461962 h 461962"/>
                <a:gd name="connsiteX3" fmla="*/ 64294 w 2331802"/>
                <a:gd name="connsiteY3" fmla="*/ 461962 h 461962"/>
                <a:gd name="connsiteX4" fmla="*/ 0 w 2331802"/>
                <a:gd name="connsiteY4" fmla="*/ 0 h 461962"/>
                <a:gd name="connsiteX0" fmla="*/ 0 w 2331802"/>
                <a:gd name="connsiteY0" fmla="*/ 0 h 461962"/>
                <a:gd name="connsiteX1" fmla="*/ 2331802 w 2331802"/>
                <a:gd name="connsiteY1" fmla="*/ 4762 h 461962"/>
                <a:gd name="connsiteX2" fmla="*/ 2331802 w 2331802"/>
                <a:gd name="connsiteY2" fmla="*/ 461962 h 461962"/>
                <a:gd name="connsiteX3" fmla="*/ 59531 w 2331802"/>
                <a:gd name="connsiteY3" fmla="*/ 461962 h 461962"/>
                <a:gd name="connsiteX4" fmla="*/ 0 w 2331802"/>
                <a:gd name="connsiteY4" fmla="*/ 0 h 461962"/>
                <a:gd name="connsiteX0" fmla="*/ 0 w 2393714"/>
                <a:gd name="connsiteY0" fmla="*/ 0 h 461962"/>
                <a:gd name="connsiteX1" fmla="*/ 2393714 w 2393714"/>
                <a:gd name="connsiteY1" fmla="*/ 4762 h 461962"/>
                <a:gd name="connsiteX2" fmla="*/ 2331802 w 2393714"/>
                <a:gd name="connsiteY2" fmla="*/ 461962 h 461962"/>
                <a:gd name="connsiteX3" fmla="*/ 59531 w 2393714"/>
                <a:gd name="connsiteY3" fmla="*/ 461962 h 461962"/>
                <a:gd name="connsiteX4" fmla="*/ 0 w 2393714"/>
                <a:gd name="connsiteY4" fmla="*/ 0 h 461962"/>
                <a:gd name="connsiteX0" fmla="*/ 0 w 2393714"/>
                <a:gd name="connsiteY0" fmla="*/ 0 h 461962"/>
                <a:gd name="connsiteX1" fmla="*/ 2393714 w 2393714"/>
                <a:gd name="connsiteY1" fmla="*/ 4762 h 461962"/>
                <a:gd name="connsiteX2" fmla="*/ 2341327 w 2393714"/>
                <a:gd name="connsiteY2" fmla="*/ 461962 h 461962"/>
                <a:gd name="connsiteX3" fmla="*/ 59531 w 2393714"/>
                <a:gd name="connsiteY3" fmla="*/ 461962 h 461962"/>
                <a:gd name="connsiteX4" fmla="*/ 0 w 2393714"/>
                <a:gd name="connsiteY4" fmla="*/ 0 h 461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3714" h="461962">
                  <a:moveTo>
                    <a:pt x="0" y="0"/>
                  </a:moveTo>
                  <a:lnTo>
                    <a:pt x="2393714" y="4762"/>
                  </a:lnTo>
                  <a:lnTo>
                    <a:pt x="2341327" y="461962"/>
                  </a:lnTo>
                  <a:lnTo>
                    <a:pt x="59531" y="4619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41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52" name="矩形 51"/>
            <p:cNvSpPr/>
            <p:nvPr/>
          </p:nvSpPr>
          <p:spPr>
            <a:xfrm>
              <a:off x="2308676" y="2544992"/>
              <a:ext cx="2238677" cy="646331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CN" sz="3600" b="1" dirty="0">
                  <a:latin typeface="+mj-ea"/>
                  <a:ea typeface="+mj-ea"/>
                  <a:cs typeface="微软雅黑"/>
                </a:rPr>
                <a:t>THANKS</a:t>
              </a:r>
              <a:endParaRPr lang="zh-CN" altLang="en-US" sz="3600" b="1" dirty="0">
                <a:latin typeface="+mj-ea"/>
                <a:ea typeface="+mj-ea"/>
                <a:cs typeface="微软雅黑"/>
              </a:endParaRPr>
            </a:p>
          </p:txBody>
        </p:sp>
        <p:sp useBgFill="1">
          <p:nvSpPr>
            <p:cNvPr id="53" name="矩形 52"/>
            <p:cNvSpPr/>
            <p:nvPr/>
          </p:nvSpPr>
          <p:spPr>
            <a:xfrm>
              <a:off x="3303182" y="2316423"/>
              <a:ext cx="22955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 flipH="1" flipV="1">
              <a:off x="3421224" y="4547765"/>
              <a:ext cx="6791" cy="846224"/>
            </a:xfrm>
            <a:prstGeom prst="line">
              <a:avLst/>
            </a:prstGeom>
            <a:ln w="12700" cap="rnd">
              <a:solidFill>
                <a:srgbClr val="7D4178"/>
              </a:solidFill>
              <a:round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椭圆 8"/>
            <p:cNvSpPr/>
            <p:nvPr/>
          </p:nvSpPr>
          <p:spPr>
            <a:xfrm>
              <a:off x="3383238" y="4529174"/>
              <a:ext cx="75971" cy="75971"/>
            </a:xfrm>
            <a:prstGeom prst="ellipse">
              <a:avLst/>
            </a:prstGeom>
            <a:solidFill>
              <a:srgbClr val="7D41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675352" y="3532399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latin typeface="+mj-ea"/>
                  <a:ea typeface="+mj-ea"/>
                </a:rPr>
                <a:t>汇报完毕</a:t>
              </a: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3152591" y="1439210"/>
              <a:ext cx="461293" cy="573558"/>
              <a:chOff x="1668463" y="-2081213"/>
              <a:chExt cx="8858250" cy="11014076"/>
            </a:xfrm>
            <a:solidFill>
              <a:schemeClr val="tx2">
                <a:lumMod val="50000"/>
              </a:schemeClr>
            </a:solidFill>
          </p:grpSpPr>
          <p:sp>
            <p:nvSpPr>
              <p:cNvPr id="21" name="Freeform 15"/>
              <p:cNvSpPr>
                <a:spLocks noEditPoints="1"/>
              </p:cNvSpPr>
              <p:nvPr/>
            </p:nvSpPr>
            <p:spPr bwMode="auto">
              <a:xfrm>
                <a:off x="1668463" y="-1466850"/>
                <a:ext cx="8858250" cy="10399713"/>
              </a:xfrm>
              <a:custGeom>
                <a:avLst/>
                <a:gdLst>
                  <a:gd name="T0" fmla="*/ 1927 w 2359"/>
                  <a:gd name="T1" fmla="*/ 183 h 2770"/>
                  <a:gd name="T2" fmla="*/ 2085 w 2359"/>
                  <a:gd name="T3" fmla="*/ 183 h 2770"/>
                  <a:gd name="T4" fmla="*/ 2176 w 2359"/>
                  <a:gd name="T5" fmla="*/ 274 h 2770"/>
                  <a:gd name="T6" fmla="*/ 2176 w 2359"/>
                  <a:gd name="T7" fmla="*/ 2496 h 2770"/>
                  <a:gd name="T8" fmla="*/ 2085 w 2359"/>
                  <a:gd name="T9" fmla="*/ 2588 h 2770"/>
                  <a:gd name="T10" fmla="*/ 274 w 2359"/>
                  <a:gd name="T11" fmla="*/ 2588 h 2770"/>
                  <a:gd name="T12" fmla="*/ 183 w 2359"/>
                  <a:gd name="T13" fmla="*/ 2496 h 2770"/>
                  <a:gd name="T14" fmla="*/ 183 w 2359"/>
                  <a:gd name="T15" fmla="*/ 274 h 2770"/>
                  <a:gd name="T16" fmla="*/ 274 w 2359"/>
                  <a:gd name="T17" fmla="*/ 183 h 2770"/>
                  <a:gd name="T18" fmla="*/ 465 w 2359"/>
                  <a:gd name="T19" fmla="*/ 183 h 2770"/>
                  <a:gd name="T20" fmla="*/ 474 w 2359"/>
                  <a:gd name="T21" fmla="*/ 181 h 2770"/>
                  <a:gd name="T22" fmla="*/ 550 w 2359"/>
                  <a:gd name="T23" fmla="*/ 92 h 2770"/>
                  <a:gd name="T24" fmla="*/ 474 w 2359"/>
                  <a:gd name="T25" fmla="*/ 3 h 2770"/>
                  <a:gd name="T26" fmla="*/ 465 w 2359"/>
                  <a:gd name="T27" fmla="*/ 0 h 2770"/>
                  <a:gd name="T28" fmla="*/ 274 w 2359"/>
                  <a:gd name="T29" fmla="*/ 0 h 2770"/>
                  <a:gd name="T30" fmla="*/ 0 w 2359"/>
                  <a:gd name="T31" fmla="*/ 274 h 2770"/>
                  <a:gd name="T32" fmla="*/ 0 w 2359"/>
                  <a:gd name="T33" fmla="*/ 2496 h 2770"/>
                  <a:gd name="T34" fmla="*/ 274 w 2359"/>
                  <a:gd name="T35" fmla="*/ 2770 h 2770"/>
                  <a:gd name="T36" fmla="*/ 2085 w 2359"/>
                  <a:gd name="T37" fmla="*/ 2770 h 2770"/>
                  <a:gd name="T38" fmla="*/ 2359 w 2359"/>
                  <a:gd name="T39" fmla="*/ 2496 h 2770"/>
                  <a:gd name="T40" fmla="*/ 2359 w 2359"/>
                  <a:gd name="T41" fmla="*/ 274 h 2770"/>
                  <a:gd name="T42" fmla="*/ 2085 w 2359"/>
                  <a:gd name="T43" fmla="*/ 0 h 2770"/>
                  <a:gd name="T44" fmla="*/ 1911 w 2359"/>
                  <a:gd name="T45" fmla="*/ 0 h 2770"/>
                  <a:gd name="T46" fmla="*/ 1880 w 2359"/>
                  <a:gd name="T47" fmla="*/ 1 h 2770"/>
                  <a:gd name="T48" fmla="*/ 1789 w 2359"/>
                  <a:gd name="T49" fmla="*/ 92 h 2770"/>
                  <a:gd name="T50" fmla="*/ 1880 w 2359"/>
                  <a:gd name="T51" fmla="*/ 182 h 2770"/>
                  <a:gd name="T52" fmla="*/ 1927 w 2359"/>
                  <a:gd name="T53" fmla="*/ 183 h 2770"/>
                  <a:gd name="T54" fmla="*/ 1927 w 2359"/>
                  <a:gd name="T55" fmla="*/ 183 h 2770"/>
                  <a:gd name="T56" fmla="*/ 1927 w 2359"/>
                  <a:gd name="T57" fmla="*/ 183 h 27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359" h="2770">
                    <a:moveTo>
                      <a:pt x="1927" y="183"/>
                    </a:moveTo>
                    <a:cubicBezTo>
                      <a:pt x="2085" y="183"/>
                      <a:pt x="2085" y="183"/>
                      <a:pt x="2085" y="183"/>
                    </a:cubicBezTo>
                    <a:cubicBezTo>
                      <a:pt x="2135" y="183"/>
                      <a:pt x="2176" y="224"/>
                      <a:pt x="2176" y="274"/>
                    </a:cubicBezTo>
                    <a:cubicBezTo>
                      <a:pt x="2176" y="2496"/>
                      <a:pt x="2176" y="2496"/>
                      <a:pt x="2176" y="2496"/>
                    </a:cubicBezTo>
                    <a:cubicBezTo>
                      <a:pt x="2176" y="2547"/>
                      <a:pt x="2135" y="2588"/>
                      <a:pt x="2085" y="2588"/>
                    </a:cubicBezTo>
                    <a:cubicBezTo>
                      <a:pt x="274" y="2588"/>
                      <a:pt x="274" y="2588"/>
                      <a:pt x="274" y="2588"/>
                    </a:cubicBezTo>
                    <a:cubicBezTo>
                      <a:pt x="223" y="2588"/>
                      <a:pt x="183" y="2547"/>
                      <a:pt x="183" y="2496"/>
                    </a:cubicBezTo>
                    <a:cubicBezTo>
                      <a:pt x="183" y="274"/>
                      <a:pt x="183" y="274"/>
                      <a:pt x="183" y="274"/>
                    </a:cubicBezTo>
                    <a:cubicBezTo>
                      <a:pt x="183" y="224"/>
                      <a:pt x="223" y="183"/>
                      <a:pt x="274" y="183"/>
                    </a:cubicBezTo>
                    <a:cubicBezTo>
                      <a:pt x="465" y="183"/>
                      <a:pt x="465" y="183"/>
                      <a:pt x="465" y="183"/>
                    </a:cubicBezTo>
                    <a:cubicBezTo>
                      <a:pt x="474" y="181"/>
                      <a:pt x="474" y="181"/>
                      <a:pt x="474" y="181"/>
                    </a:cubicBezTo>
                    <a:cubicBezTo>
                      <a:pt x="517" y="174"/>
                      <a:pt x="550" y="137"/>
                      <a:pt x="550" y="92"/>
                    </a:cubicBezTo>
                    <a:cubicBezTo>
                      <a:pt x="550" y="46"/>
                      <a:pt x="517" y="9"/>
                      <a:pt x="474" y="3"/>
                    </a:cubicBezTo>
                    <a:cubicBezTo>
                      <a:pt x="465" y="0"/>
                      <a:pt x="465" y="0"/>
                      <a:pt x="465" y="0"/>
                    </a:cubicBezTo>
                    <a:cubicBezTo>
                      <a:pt x="274" y="0"/>
                      <a:pt x="274" y="0"/>
                      <a:pt x="274" y="0"/>
                    </a:cubicBezTo>
                    <a:cubicBezTo>
                      <a:pt x="123" y="0"/>
                      <a:pt x="0" y="123"/>
                      <a:pt x="0" y="274"/>
                    </a:cubicBezTo>
                    <a:cubicBezTo>
                      <a:pt x="0" y="2496"/>
                      <a:pt x="0" y="2496"/>
                      <a:pt x="0" y="2496"/>
                    </a:cubicBezTo>
                    <a:cubicBezTo>
                      <a:pt x="0" y="2647"/>
                      <a:pt x="123" y="2770"/>
                      <a:pt x="274" y="2770"/>
                    </a:cubicBezTo>
                    <a:cubicBezTo>
                      <a:pt x="2085" y="2770"/>
                      <a:pt x="2085" y="2770"/>
                      <a:pt x="2085" y="2770"/>
                    </a:cubicBezTo>
                    <a:cubicBezTo>
                      <a:pt x="2236" y="2770"/>
                      <a:pt x="2359" y="2647"/>
                      <a:pt x="2359" y="2496"/>
                    </a:cubicBezTo>
                    <a:cubicBezTo>
                      <a:pt x="2359" y="274"/>
                      <a:pt x="2359" y="274"/>
                      <a:pt x="2359" y="274"/>
                    </a:cubicBezTo>
                    <a:cubicBezTo>
                      <a:pt x="2359" y="123"/>
                      <a:pt x="2236" y="0"/>
                      <a:pt x="2085" y="0"/>
                    </a:cubicBezTo>
                    <a:cubicBezTo>
                      <a:pt x="1911" y="0"/>
                      <a:pt x="1911" y="0"/>
                      <a:pt x="1911" y="0"/>
                    </a:cubicBezTo>
                    <a:cubicBezTo>
                      <a:pt x="1880" y="1"/>
                      <a:pt x="1880" y="1"/>
                      <a:pt x="1880" y="1"/>
                    </a:cubicBezTo>
                    <a:cubicBezTo>
                      <a:pt x="1830" y="1"/>
                      <a:pt x="1789" y="42"/>
                      <a:pt x="1789" y="92"/>
                    </a:cubicBezTo>
                    <a:cubicBezTo>
                      <a:pt x="1789" y="142"/>
                      <a:pt x="1830" y="182"/>
                      <a:pt x="1880" y="182"/>
                    </a:cubicBezTo>
                    <a:cubicBezTo>
                      <a:pt x="1927" y="183"/>
                      <a:pt x="1927" y="183"/>
                      <a:pt x="1927" y="183"/>
                    </a:cubicBezTo>
                    <a:close/>
                    <a:moveTo>
                      <a:pt x="1927" y="183"/>
                    </a:moveTo>
                    <a:cubicBezTo>
                      <a:pt x="1927" y="183"/>
                      <a:pt x="1927" y="183"/>
                      <a:pt x="1927" y="18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 16"/>
              <p:cNvSpPr>
                <a:spLocks noEditPoints="1"/>
              </p:cNvSpPr>
              <p:nvPr/>
            </p:nvSpPr>
            <p:spPr bwMode="auto">
              <a:xfrm>
                <a:off x="7218363" y="-2081213"/>
                <a:ext cx="657225" cy="1568450"/>
              </a:xfrm>
              <a:custGeom>
                <a:avLst/>
                <a:gdLst>
                  <a:gd name="T0" fmla="*/ 175 w 175"/>
                  <a:gd name="T1" fmla="*/ 331 h 418"/>
                  <a:gd name="T2" fmla="*/ 88 w 175"/>
                  <a:gd name="T3" fmla="*/ 418 h 418"/>
                  <a:gd name="T4" fmla="*/ 88 w 175"/>
                  <a:gd name="T5" fmla="*/ 418 h 418"/>
                  <a:gd name="T6" fmla="*/ 0 w 175"/>
                  <a:gd name="T7" fmla="*/ 331 h 418"/>
                  <a:gd name="T8" fmla="*/ 0 w 175"/>
                  <a:gd name="T9" fmla="*/ 87 h 418"/>
                  <a:gd name="T10" fmla="*/ 88 w 175"/>
                  <a:gd name="T11" fmla="*/ 0 h 418"/>
                  <a:gd name="T12" fmla="*/ 88 w 175"/>
                  <a:gd name="T13" fmla="*/ 0 h 418"/>
                  <a:gd name="T14" fmla="*/ 175 w 175"/>
                  <a:gd name="T15" fmla="*/ 87 h 418"/>
                  <a:gd name="T16" fmla="*/ 175 w 175"/>
                  <a:gd name="T17" fmla="*/ 331 h 418"/>
                  <a:gd name="T18" fmla="*/ 175 w 175"/>
                  <a:gd name="T19" fmla="*/ 331 h 418"/>
                  <a:gd name="T20" fmla="*/ 175 w 175"/>
                  <a:gd name="T21" fmla="*/ 331 h 4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75" h="418">
                    <a:moveTo>
                      <a:pt x="175" y="331"/>
                    </a:moveTo>
                    <a:cubicBezTo>
                      <a:pt x="175" y="379"/>
                      <a:pt x="136" y="418"/>
                      <a:pt x="88" y="418"/>
                    </a:cubicBezTo>
                    <a:cubicBezTo>
                      <a:pt x="88" y="418"/>
                      <a:pt x="88" y="418"/>
                      <a:pt x="88" y="418"/>
                    </a:cubicBezTo>
                    <a:cubicBezTo>
                      <a:pt x="39" y="418"/>
                      <a:pt x="0" y="379"/>
                      <a:pt x="0" y="331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39"/>
                      <a:pt x="39" y="0"/>
                      <a:pt x="88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136" y="0"/>
                      <a:pt x="175" y="39"/>
                      <a:pt x="175" y="87"/>
                    </a:cubicBezTo>
                    <a:cubicBezTo>
                      <a:pt x="175" y="331"/>
                      <a:pt x="175" y="331"/>
                      <a:pt x="175" y="331"/>
                    </a:cubicBezTo>
                    <a:close/>
                    <a:moveTo>
                      <a:pt x="175" y="331"/>
                    </a:moveTo>
                    <a:cubicBezTo>
                      <a:pt x="175" y="331"/>
                      <a:pt x="175" y="331"/>
                      <a:pt x="175" y="33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" name="Freeform 17"/>
              <p:cNvSpPr>
                <a:spLocks noEditPoints="1"/>
              </p:cNvSpPr>
              <p:nvPr/>
            </p:nvSpPr>
            <p:spPr bwMode="auto">
              <a:xfrm>
                <a:off x="4251326" y="-2081213"/>
                <a:ext cx="657225" cy="1568450"/>
              </a:xfrm>
              <a:custGeom>
                <a:avLst/>
                <a:gdLst>
                  <a:gd name="T0" fmla="*/ 175 w 175"/>
                  <a:gd name="T1" fmla="*/ 331 h 418"/>
                  <a:gd name="T2" fmla="*/ 88 w 175"/>
                  <a:gd name="T3" fmla="*/ 418 h 418"/>
                  <a:gd name="T4" fmla="*/ 88 w 175"/>
                  <a:gd name="T5" fmla="*/ 418 h 418"/>
                  <a:gd name="T6" fmla="*/ 0 w 175"/>
                  <a:gd name="T7" fmla="*/ 331 h 418"/>
                  <a:gd name="T8" fmla="*/ 0 w 175"/>
                  <a:gd name="T9" fmla="*/ 87 h 418"/>
                  <a:gd name="T10" fmla="*/ 88 w 175"/>
                  <a:gd name="T11" fmla="*/ 0 h 418"/>
                  <a:gd name="T12" fmla="*/ 88 w 175"/>
                  <a:gd name="T13" fmla="*/ 0 h 418"/>
                  <a:gd name="T14" fmla="*/ 175 w 175"/>
                  <a:gd name="T15" fmla="*/ 87 h 418"/>
                  <a:gd name="T16" fmla="*/ 175 w 175"/>
                  <a:gd name="T17" fmla="*/ 331 h 418"/>
                  <a:gd name="T18" fmla="*/ 175 w 175"/>
                  <a:gd name="T19" fmla="*/ 331 h 418"/>
                  <a:gd name="T20" fmla="*/ 175 w 175"/>
                  <a:gd name="T21" fmla="*/ 331 h 4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75" h="418">
                    <a:moveTo>
                      <a:pt x="175" y="331"/>
                    </a:moveTo>
                    <a:cubicBezTo>
                      <a:pt x="175" y="379"/>
                      <a:pt x="136" y="418"/>
                      <a:pt x="88" y="418"/>
                    </a:cubicBezTo>
                    <a:cubicBezTo>
                      <a:pt x="88" y="418"/>
                      <a:pt x="88" y="418"/>
                      <a:pt x="88" y="418"/>
                    </a:cubicBezTo>
                    <a:cubicBezTo>
                      <a:pt x="40" y="418"/>
                      <a:pt x="0" y="379"/>
                      <a:pt x="0" y="331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39"/>
                      <a:pt x="40" y="0"/>
                      <a:pt x="88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136" y="0"/>
                      <a:pt x="175" y="39"/>
                      <a:pt x="175" y="87"/>
                    </a:cubicBezTo>
                    <a:cubicBezTo>
                      <a:pt x="175" y="331"/>
                      <a:pt x="175" y="331"/>
                      <a:pt x="175" y="331"/>
                    </a:cubicBezTo>
                    <a:close/>
                    <a:moveTo>
                      <a:pt x="175" y="331"/>
                    </a:moveTo>
                    <a:cubicBezTo>
                      <a:pt x="175" y="331"/>
                      <a:pt x="175" y="331"/>
                      <a:pt x="175" y="33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" name="Freeform 18"/>
              <p:cNvSpPr>
                <a:spLocks noEditPoints="1"/>
              </p:cNvSpPr>
              <p:nvPr/>
            </p:nvSpPr>
            <p:spPr bwMode="auto">
              <a:xfrm>
                <a:off x="3902076" y="1239837"/>
                <a:ext cx="4391025" cy="4989513"/>
              </a:xfrm>
              <a:custGeom>
                <a:avLst/>
                <a:gdLst>
                  <a:gd name="T0" fmla="*/ 937 w 1169"/>
                  <a:gd name="T1" fmla="*/ 516 h 1329"/>
                  <a:gd name="T2" fmla="*/ 655 w 1169"/>
                  <a:gd name="T3" fmla="*/ 742 h 1329"/>
                  <a:gd name="T4" fmla="*/ 655 w 1169"/>
                  <a:gd name="T5" fmla="*/ 1252 h 1329"/>
                  <a:gd name="T6" fmla="*/ 583 w 1169"/>
                  <a:gd name="T7" fmla="*/ 1329 h 1329"/>
                  <a:gd name="T8" fmla="*/ 509 w 1169"/>
                  <a:gd name="T9" fmla="*/ 1249 h 1329"/>
                  <a:gd name="T10" fmla="*/ 509 w 1169"/>
                  <a:gd name="T11" fmla="*/ 727 h 1329"/>
                  <a:gd name="T12" fmla="*/ 229 w 1169"/>
                  <a:gd name="T13" fmla="*/ 364 h 1329"/>
                  <a:gd name="T14" fmla="*/ 0 w 1169"/>
                  <a:gd name="T15" fmla="*/ 184 h 1329"/>
                  <a:gd name="T16" fmla="*/ 206 w 1169"/>
                  <a:gd name="T17" fmla="*/ 0 h 1329"/>
                  <a:gd name="T18" fmla="*/ 583 w 1169"/>
                  <a:gd name="T19" fmla="*/ 470 h 1329"/>
                  <a:gd name="T20" fmla="*/ 964 w 1169"/>
                  <a:gd name="T21" fmla="*/ 174 h 1329"/>
                  <a:gd name="T22" fmla="*/ 1169 w 1169"/>
                  <a:gd name="T23" fmla="*/ 363 h 1329"/>
                  <a:gd name="T24" fmla="*/ 937 w 1169"/>
                  <a:gd name="T25" fmla="*/ 516 h 1329"/>
                  <a:gd name="T26" fmla="*/ 937 w 1169"/>
                  <a:gd name="T27" fmla="*/ 516 h 1329"/>
                  <a:gd name="T28" fmla="*/ 937 w 1169"/>
                  <a:gd name="T29" fmla="*/ 516 h 1329"/>
                  <a:gd name="T30" fmla="*/ 937 w 1169"/>
                  <a:gd name="T31" fmla="*/ 516 h 1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169" h="1329">
                    <a:moveTo>
                      <a:pt x="937" y="516"/>
                    </a:moveTo>
                    <a:cubicBezTo>
                      <a:pt x="687" y="516"/>
                      <a:pt x="655" y="644"/>
                      <a:pt x="655" y="742"/>
                    </a:cubicBezTo>
                    <a:cubicBezTo>
                      <a:pt x="655" y="1252"/>
                      <a:pt x="655" y="1252"/>
                      <a:pt x="655" y="1252"/>
                    </a:cubicBezTo>
                    <a:cubicBezTo>
                      <a:pt x="655" y="1286"/>
                      <a:pt x="628" y="1329"/>
                      <a:pt x="583" y="1329"/>
                    </a:cubicBezTo>
                    <a:cubicBezTo>
                      <a:pt x="541" y="1329"/>
                      <a:pt x="509" y="1288"/>
                      <a:pt x="509" y="1249"/>
                    </a:cubicBezTo>
                    <a:cubicBezTo>
                      <a:pt x="509" y="727"/>
                      <a:pt x="509" y="727"/>
                      <a:pt x="509" y="727"/>
                    </a:cubicBezTo>
                    <a:cubicBezTo>
                      <a:pt x="509" y="670"/>
                      <a:pt x="493" y="371"/>
                      <a:pt x="229" y="364"/>
                    </a:cubicBezTo>
                    <a:cubicBezTo>
                      <a:pt x="80" y="364"/>
                      <a:pt x="0" y="288"/>
                      <a:pt x="0" y="184"/>
                    </a:cubicBezTo>
                    <a:cubicBezTo>
                      <a:pt x="0" y="96"/>
                      <a:pt x="56" y="0"/>
                      <a:pt x="206" y="0"/>
                    </a:cubicBezTo>
                    <a:cubicBezTo>
                      <a:pt x="481" y="0"/>
                      <a:pt x="583" y="247"/>
                      <a:pt x="583" y="470"/>
                    </a:cubicBezTo>
                    <a:cubicBezTo>
                      <a:pt x="619" y="316"/>
                      <a:pt x="763" y="174"/>
                      <a:pt x="964" y="174"/>
                    </a:cubicBezTo>
                    <a:cubicBezTo>
                      <a:pt x="1065" y="174"/>
                      <a:pt x="1169" y="234"/>
                      <a:pt x="1169" y="363"/>
                    </a:cubicBezTo>
                    <a:cubicBezTo>
                      <a:pt x="1168" y="435"/>
                      <a:pt x="1118" y="516"/>
                      <a:pt x="937" y="516"/>
                    </a:cubicBezTo>
                    <a:cubicBezTo>
                      <a:pt x="937" y="516"/>
                      <a:pt x="937" y="516"/>
                      <a:pt x="937" y="516"/>
                    </a:cubicBezTo>
                    <a:close/>
                    <a:moveTo>
                      <a:pt x="937" y="516"/>
                    </a:moveTo>
                    <a:cubicBezTo>
                      <a:pt x="937" y="516"/>
                      <a:pt x="937" y="516"/>
                      <a:pt x="937" y="51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30343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9715864" y="138303"/>
            <a:ext cx="2319132" cy="92333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7D4178"/>
                </a:solidFill>
                <a:latin typeface="+mj-ea"/>
                <a:ea typeface="+mj-ea"/>
                <a:cs typeface="微软雅黑"/>
              </a:rPr>
              <a:t>目录</a:t>
            </a:r>
            <a:endParaRPr lang="en-US" altLang="zh-CN" sz="5400" b="1" dirty="0">
              <a:solidFill>
                <a:srgbClr val="7D4178"/>
              </a:solidFill>
              <a:latin typeface="+mj-ea"/>
              <a:ea typeface="+mj-ea"/>
              <a:cs typeface="微软雅黑"/>
            </a:endParaRPr>
          </a:p>
        </p:txBody>
      </p:sp>
      <p:grpSp>
        <p:nvGrpSpPr>
          <p:cNvPr id="58" name="组合 57"/>
          <p:cNvGrpSpPr/>
          <p:nvPr/>
        </p:nvGrpSpPr>
        <p:grpSpPr>
          <a:xfrm>
            <a:off x="6383883" y="676416"/>
            <a:ext cx="5009712" cy="5016313"/>
            <a:chOff x="5431535" y="947360"/>
            <a:chExt cx="5009712" cy="5016313"/>
          </a:xfrm>
        </p:grpSpPr>
        <p:cxnSp>
          <p:nvCxnSpPr>
            <p:cNvPr id="18" name="直接箭头连接符 17"/>
            <p:cNvCxnSpPr/>
            <p:nvPr/>
          </p:nvCxnSpPr>
          <p:spPr>
            <a:xfrm>
              <a:off x="5600700" y="1123126"/>
              <a:ext cx="4840547" cy="4840547"/>
            </a:xfrm>
            <a:prstGeom prst="straightConnector1">
              <a:avLst/>
            </a:prstGeom>
            <a:ln w="12700" cap="rnd">
              <a:solidFill>
                <a:schemeClr val="bg1">
                  <a:alpha val="32000"/>
                </a:schemeClr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正五边形 56"/>
            <p:cNvSpPr/>
            <p:nvPr/>
          </p:nvSpPr>
          <p:spPr>
            <a:xfrm rot="1800000">
              <a:off x="5431535" y="947360"/>
              <a:ext cx="338330" cy="322219"/>
            </a:xfrm>
            <a:prstGeom prst="pentagon">
              <a:avLst/>
            </a:prstGeom>
            <a:noFill/>
            <a:ln>
              <a:solidFill>
                <a:schemeClr val="bg1">
                  <a:alpha val="3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1722196" y="1926303"/>
            <a:ext cx="3105934" cy="830997"/>
            <a:chOff x="2075666" y="931508"/>
            <a:chExt cx="3105934" cy="830997"/>
          </a:xfrm>
        </p:grpSpPr>
        <p:sp>
          <p:nvSpPr>
            <p:cNvPr id="9" name="矩形 8"/>
            <p:cNvSpPr/>
            <p:nvPr/>
          </p:nvSpPr>
          <p:spPr>
            <a:xfrm>
              <a:off x="3262528" y="942647"/>
              <a:ext cx="1919072" cy="58477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endParaRPr lang="en-US" altLang="zh-CN" sz="3200" b="1" dirty="0">
                <a:latin typeface="+mj-ea"/>
                <a:ea typeface="+mj-ea"/>
                <a:cs typeface="微软雅黑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2075666" y="931508"/>
              <a:ext cx="1370449" cy="830997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CN" sz="4800" dirty="0">
                  <a:latin typeface="+mj-ea"/>
                  <a:ea typeface="+mj-ea"/>
                  <a:cs typeface="微软雅黑"/>
                </a:rPr>
                <a:t>01</a:t>
              </a:r>
            </a:p>
          </p:txBody>
        </p:sp>
        <p:cxnSp>
          <p:nvCxnSpPr>
            <p:cNvPr id="64" name="直接连接符 63"/>
            <p:cNvCxnSpPr/>
            <p:nvPr/>
          </p:nvCxnSpPr>
          <p:spPr>
            <a:xfrm>
              <a:off x="3249828" y="1005007"/>
              <a:ext cx="0" cy="684000"/>
            </a:xfrm>
            <a:prstGeom prst="line">
              <a:avLst/>
            </a:prstGeom>
            <a:ln w="12700" cap="rnd">
              <a:solidFill>
                <a:schemeClr val="bg1">
                  <a:alpha val="49000"/>
                </a:schemeClr>
              </a:solidFill>
              <a:round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组合 70"/>
          <p:cNvGrpSpPr/>
          <p:nvPr/>
        </p:nvGrpSpPr>
        <p:grpSpPr>
          <a:xfrm>
            <a:off x="3107682" y="3318621"/>
            <a:ext cx="3095367" cy="830997"/>
            <a:chOff x="3237128" y="1962165"/>
            <a:chExt cx="3095367" cy="830997"/>
          </a:xfrm>
        </p:grpSpPr>
        <p:sp>
          <p:nvSpPr>
            <p:cNvPr id="8" name="矩形 7"/>
            <p:cNvSpPr/>
            <p:nvPr/>
          </p:nvSpPr>
          <p:spPr>
            <a:xfrm>
              <a:off x="4413423" y="2171902"/>
              <a:ext cx="1919072" cy="58477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endParaRPr lang="en-US" altLang="zh-CN" sz="3200" b="1" dirty="0">
                <a:latin typeface="+mj-ea"/>
                <a:ea typeface="+mj-ea"/>
                <a:cs typeface="微软雅黑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3237128" y="1962165"/>
              <a:ext cx="1370449" cy="830997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CN" sz="4800" dirty="0">
                  <a:latin typeface="+mj-ea"/>
                  <a:ea typeface="+mj-ea"/>
                  <a:cs typeface="微软雅黑"/>
                </a:rPr>
                <a:t>02</a:t>
              </a:r>
            </a:p>
          </p:txBody>
        </p:sp>
        <p:cxnSp>
          <p:nvCxnSpPr>
            <p:cNvPr id="66" name="直接连接符 65"/>
            <p:cNvCxnSpPr/>
            <p:nvPr/>
          </p:nvCxnSpPr>
          <p:spPr>
            <a:xfrm>
              <a:off x="4407787" y="2035664"/>
              <a:ext cx="0" cy="684000"/>
            </a:xfrm>
            <a:prstGeom prst="line">
              <a:avLst/>
            </a:prstGeom>
            <a:ln w="12700" cap="rnd">
              <a:solidFill>
                <a:schemeClr val="bg1">
                  <a:alpha val="49000"/>
                </a:schemeClr>
              </a:solidFill>
              <a:round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直接箭头连接符 75"/>
          <p:cNvCxnSpPr/>
          <p:nvPr/>
        </p:nvCxnSpPr>
        <p:spPr>
          <a:xfrm>
            <a:off x="-17144" y="1117313"/>
            <a:ext cx="4840547" cy="4840547"/>
          </a:xfrm>
          <a:prstGeom prst="straightConnector1">
            <a:avLst/>
          </a:prstGeom>
          <a:ln w="12700" cap="rnd">
            <a:solidFill>
              <a:srgbClr val="536275">
                <a:alpha val="50000"/>
              </a:srgb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C67F4297-62ED-4D21-8FFB-EBEA1C9C7DB3}"/>
              </a:ext>
            </a:extLst>
          </p:cNvPr>
          <p:cNvSpPr/>
          <p:nvPr/>
        </p:nvSpPr>
        <p:spPr>
          <a:xfrm>
            <a:off x="2948596" y="2087524"/>
            <a:ext cx="5121365" cy="58477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zh-CN" altLang="en-US" sz="3200" b="1" dirty="0">
                <a:latin typeface="+mj-ea"/>
                <a:ea typeface="+mj-ea"/>
                <a:cs typeface="微软雅黑"/>
              </a:rPr>
              <a:t>基本五级流水线</a:t>
            </a:r>
            <a:r>
              <a:rPr lang="en-US" altLang="zh-CN" sz="3200" b="1" dirty="0">
                <a:latin typeface="+mj-ea"/>
                <a:ea typeface="+mj-ea"/>
                <a:cs typeface="微软雅黑"/>
              </a:rPr>
              <a:t>CPU</a:t>
            </a:r>
            <a:r>
              <a:rPr lang="zh-CN" altLang="en-US" sz="3200" b="1" dirty="0">
                <a:latin typeface="+mj-ea"/>
                <a:ea typeface="+mj-ea"/>
                <a:cs typeface="微软雅黑"/>
              </a:rPr>
              <a:t>设计</a:t>
            </a:r>
            <a:endParaRPr lang="en-US" altLang="zh-CN" sz="3200" b="1" dirty="0">
              <a:latin typeface="+mj-ea"/>
              <a:ea typeface="+mj-ea"/>
              <a:cs typeface="微软雅黑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594C05C7-163B-4EF7-BAE0-82A6F51F46E3}"/>
              </a:ext>
            </a:extLst>
          </p:cNvPr>
          <p:cNvSpPr/>
          <p:nvPr/>
        </p:nvSpPr>
        <p:spPr>
          <a:xfrm>
            <a:off x="4373302" y="3418861"/>
            <a:ext cx="5121365" cy="58477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zh-CN" altLang="en-US" sz="3200" b="1" dirty="0">
                <a:latin typeface="+mj-ea"/>
                <a:ea typeface="+mj-ea"/>
                <a:cs typeface="微软雅黑"/>
              </a:rPr>
              <a:t>片上</a:t>
            </a:r>
            <a:r>
              <a:rPr lang="en-US" altLang="zh-CN" sz="3200" b="1" dirty="0">
                <a:latin typeface="+mj-ea"/>
                <a:ea typeface="+mj-ea"/>
                <a:cs typeface="微软雅黑"/>
              </a:rPr>
              <a:t>SOC</a:t>
            </a:r>
            <a:r>
              <a:rPr lang="zh-CN" altLang="en-US" sz="3200" b="1" dirty="0">
                <a:latin typeface="+mj-ea"/>
                <a:ea typeface="+mj-ea"/>
                <a:cs typeface="微软雅黑"/>
              </a:rPr>
              <a:t>设计</a:t>
            </a:r>
            <a:endParaRPr lang="en-US" altLang="zh-CN" sz="3200" b="1" dirty="0">
              <a:latin typeface="+mj-ea"/>
              <a:ea typeface="+mj-ea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401331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AE4A65B0-2D2D-42B4-A70F-BAA21E3C4ECE}"/>
              </a:ext>
            </a:extLst>
          </p:cNvPr>
          <p:cNvGrpSpPr/>
          <p:nvPr/>
        </p:nvGrpSpPr>
        <p:grpSpPr>
          <a:xfrm>
            <a:off x="196584" y="591904"/>
            <a:ext cx="6470916" cy="873393"/>
            <a:chOff x="196584" y="591904"/>
            <a:chExt cx="6470916" cy="873393"/>
          </a:xfrm>
        </p:grpSpPr>
        <p:sp>
          <p:nvSpPr>
            <p:cNvPr id="52" name="矩形 51"/>
            <p:cNvSpPr/>
            <p:nvPr/>
          </p:nvSpPr>
          <p:spPr>
            <a:xfrm>
              <a:off x="1662064" y="591904"/>
              <a:ext cx="5005436" cy="830997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zh-CN" altLang="en-US" sz="4800" dirty="0">
                  <a:latin typeface="+mj-ea"/>
                  <a:cs typeface="微软雅黑"/>
                </a:rPr>
                <a:t>基本五级流水线</a:t>
              </a:r>
              <a:endParaRPr lang="en-US" altLang="zh-CN" sz="4800" dirty="0">
                <a:latin typeface="+mj-ea"/>
                <a:ea typeface="+mj-ea"/>
                <a:cs typeface="微软雅黑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96584" y="634300"/>
              <a:ext cx="1130170" cy="830997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CN" sz="4800" dirty="0">
                  <a:latin typeface="+mj-ea"/>
                  <a:ea typeface="+mj-ea"/>
                  <a:cs typeface="微软雅黑"/>
                </a:rPr>
                <a:t>1.1</a:t>
              </a:r>
            </a:p>
          </p:txBody>
        </p:sp>
        <p:cxnSp>
          <p:nvCxnSpPr>
            <p:cNvPr id="51" name="直接连接符 50"/>
            <p:cNvCxnSpPr/>
            <p:nvPr/>
          </p:nvCxnSpPr>
          <p:spPr>
            <a:xfrm>
              <a:off x="1494408" y="676695"/>
              <a:ext cx="0" cy="746206"/>
            </a:xfrm>
            <a:prstGeom prst="line">
              <a:avLst/>
            </a:prstGeom>
            <a:ln w="12700" cap="rnd">
              <a:solidFill>
                <a:schemeClr val="bg1">
                  <a:alpha val="49000"/>
                </a:schemeClr>
              </a:solidFill>
              <a:round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13BC9B58-82C9-414D-8737-32ECC8093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75" y="819627"/>
            <a:ext cx="11129962" cy="603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562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 58">
            <a:extLst>
              <a:ext uri="{FF2B5EF4-FFF2-40B4-BE49-F238E27FC236}">
                <a16:creationId xmlns:a16="http://schemas.microsoft.com/office/drawing/2014/main" id="{904BC2DD-2445-4574-AC96-C0400D6A3A15}"/>
              </a:ext>
            </a:extLst>
          </p:cNvPr>
          <p:cNvSpPr/>
          <p:nvPr/>
        </p:nvSpPr>
        <p:spPr>
          <a:xfrm>
            <a:off x="196583" y="634300"/>
            <a:ext cx="1370449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zh-CN" sz="4800" dirty="0">
                <a:latin typeface="+mj-ea"/>
                <a:ea typeface="+mj-ea"/>
                <a:cs typeface="微软雅黑"/>
              </a:rPr>
              <a:t>1.2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0B935C98-D465-4A75-8493-4EDA33F73C12}"/>
              </a:ext>
            </a:extLst>
          </p:cNvPr>
          <p:cNvSpPr/>
          <p:nvPr/>
        </p:nvSpPr>
        <p:spPr>
          <a:xfrm>
            <a:off x="1567032" y="634300"/>
            <a:ext cx="5005436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endParaRPr lang="en-US" altLang="zh-CN" sz="4800" b="1" dirty="0">
              <a:latin typeface="+mj-ea"/>
              <a:ea typeface="+mj-ea"/>
              <a:cs typeface="微软雅黑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E128FC56-F2A8-47B5-9181-210E2298A20C}"/>
              </a:ext>
            </a:extLst>
          </p:cNvPr>
          <p:cNvSpPr/>
          <p:nvPr/>
        </p:nvSpPr>
        <p:spPr>
          <a:xfrm>
            <a:off x="1662064" y="591904"/>
            <a:ext cx="5005436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zh-CN" altLang="en-US" sz="4800" dirty="0">
                <a:latin typeface="+mj-ea"/>
                <a:ea typeface="+mj-ea"/>
                <a:cs typeface="微软雅黑"/>
              </a:rPr>
              <a:t>冒险处理</a:t>
            </a:r>
            <a:endParaRPr lang="en-US" altLang="zh-CN" sz="4800" dirty="0">
              <a:latin typeface="+mj-ea"/>
              <a:ea typeface="+mj-ea"/>
              <a:cs typeface="微软雅黑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0141ED5-6127-4A08-B7F2-A306C7472BE0}"/>
              </a:ext>
            </a:extLst>
          </p:cNvPr>
          <p:cNvSpPr/>
          <p:nvPr/>
        </p:nvSpPr>
        <p:spPr>
          <a:xfrm>
            <a:off x="1662064" y="2137825"/>
            <a:ext cx="6634211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</a:rPr>
              <a:t>三种冒险处理：</a:t>
            </a:r>
          </a:p>
          <a:p>
            <a:endParaRPr lang="zh-CN" altLang="en-US" sz="2000" dirty="0"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</a:rPr>
              <a:t>结构冒险：</a:t>
            </a:r>
            <a:r>
              <a:rPr lang="en-US" altLang="zh-CN" sz="2000" dirty="0">
                <a:latin typeface="Times New Roman" panose="02020603050405020304" pitchFamily="18" charset="0"/>
              </a:rPr>
              <a:t>(</a:t>
            </a:r>
            <a:r>
              <a:rPr lang="zh-CN" altLang="en-US" sz="2000" dirty="0">
                <a:latin typeface="Times New Roman" panose="02020603050405020304" pitchFamily="18" charset="0"/>
              </a:rPr>
              <a:t>初级阶段指令</a:t>
            </a:r>
            <a:r>
              <a:rPr lang="en-US" altLang="zh-CN" sz="2000" dirty="0">
                <a:latin typeface="Times New Roman" panose="02020603050405020304" pitchFamily="18" charset="0"/>
              </a:rPr>
              <a:t>ram</a:t>
            </a:r>
            <a:r>
              <a:rPr lang="zh-CN" altLang="en-US" sz="2000" dirty="0">
                <a:latin typeface="Times New Roman" panose="02020603050405020304" pitchFamily="18" charset="0"/>
              </a:rPr>
              <a:t>和数据</a:t>
            </a:r>
            <a:r>
              <a:rPr lang="en-US" altLang="zh-CN" sz="2000" dirty="0">
                <a:latin typeface="Times New Roman" panose="02020603050405020304" pitchFamily="18" charset="0"/>
              </a:rPr>
              <a:t>ram</a:t>
            </a:r>
            <a:r>
              <a:rPr lang="zh-CN" altLang="en-US" sz="2000" dirty="0">
                <a:latin typeface="Times New Roman" panose="02020603050405020304" pitchFamily="18" charset="0"/>
              </a:rPr>
              <a:t>分开</a:t>
            </a:r>
            <a:r>
              <a:rPr lang="en-US" altLang="zh-CN" sz="2000" dirty="0">
                <a:latin typeface="Times New Roman" panose="02020603050405020304" pitchFamily="18" charset="0"/>
              </a:rPr>
              <a:t>)</a:t>
            </a:r>
            <a:endParaRPr lang="zh-CN" altLang="en-US" sz="2000" dirty="0">
              <a:latin typeface="Times New Roman" panose="02020603050405020304" pitchFamily="18" charset="0"/>
            </a:endParaRPr>
          </a:p>
          <a:p>
            <a:endParaRPr lang="zh-CN" altLang="en-US" sz="2000" dirty="0"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</a:rPr>
              <a:t>数据冒险：数据前推和流水线暂停</a:t>
            </a:r>
          </a:p>
          <a:p>
            <a:endParaRPr lang="zh-CN" altLang="en-US" sz="2000" dirty="0"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</a:rPr>
              <a:t>控制冒险：转移判断提前到译码阶段，设置延迟槽</a:t>
            </a:r>
          </a:p>
        </p:txBody>
      </p: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9AFAF4DB-7446-49F7-A32D-AC01D771423D}"/>
              </a:ext>
            </a:extLst>
          </p:cNvPr>
          <p:cNvCxnSpPr/>
          <p:nvPr/>
        </p:nvCxnSpPr>
        <p:spPr>
          <a:xfrm>
            <a:off x="1567032" y="738901"/>
            <a:ext cx="0" cy="684000"/>
          </a:xfrm>
          <a:prstGeom prst="line">
            <a:avLst/>
          </a:prstGeom>
          <a:ln w="12700" cap="rnd">
            <a:solidFill>
              <a:schemeClr val="bg1">
                <a:alpha val="49000"/>
              </a:schemeClr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5844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矩形 65">
            <a:extLst>
              <a:ext uri="{FF2B5EF4-FFF2-40B4-BE49-F238E27FC236}">
                <a16:creationId xmlns:a16="http://schemas.microsoft.com/office/drawing/2014/main" id="{903E8823-E848-4F46-893E-E87DFD9C9DA4}"/>
              </a:ext>
            </a:extLst>
          </p:cNvPr>
          <p:cNvSpPr/>
          <p:nvPr/>
        </p:nvSpPr>
        <p:spPr>
          <a:xfrm>
            <a:off x="500014" y="459722"/>
            <a:ext cx="3738611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zh-CN" altLang="en-US" sz="3600" b="1" dirty="0">
                <a:latin typeface="+mj-ea"/>
                <a:ea typeface="+mj-ea"/>
                <a:cs typeface="微软雅黑"/>
              </a:rPr>
              <a:t>数据冒险处理</a:t>
            </a:r>
            <a:endParaRPr lang="en-US" altLang="zh-CN" sz="3600" b="1" dirty="0">
              <a:latin typeface="+mj-ea"/>
              <a:ea typeface="+mj-ea"/>
              <a:cs typeface="微软雅黑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CE6ADD8-70A8-4FAE-84E1-FCAA09C5CABE}"/>
              </a:ext>
            </a:extLst>
          </p:cNvPr>
          <p:cNvSpPr txBox="1"/>
          <p:nvPr/>
        </p:nvSpPr>
        <p:spPr>
          <a:xfrm>
            <a:off x="1990725" y="5311169"/>
            <a:ext cx="8578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WAR</a:t>
            </a:r>
            <a:r>
              <a:rPr lang="zh-CN" altLang="en-US" sz="2400" dirty="0"/>
              <a:t>和</a:t>
            </a:r>
            <a:r>
              <a:rPr lang="en-US" altLang="zh-CN" sz="2400" dirty="0"/>
              <a:t>WAW</a:t>
            </a:r>
            <a:r>
              <a:rPr lang="zh-CN" altLang="en-US" sz="2400" dirty="0"/>
              <a:t>相关在本</a:t>
            </a:r>
            <a:r>
              <a:rPr lang="en-US" altLang="zh-CN" sz="2400" dirty="0"/>
              <a:t>CPU</a:t>
            </a:r>
            <a:r>
              <a:rPr lang="zh-CN" altLang="en-US" sz="2400" dirty="0"/>
              <a:t>上不需要处理，仅需解决</a:t>
            </a:r>
            <a:r>
              <a:rPr lang="en-US" altLang="zh-CN" sz="2400" dirty="0"/>
              <a:t>RAW</a:t>
            </a:r>
            <a:r>
              <a:rPr lang="zh-CN" altLang="en-US" sz="2400" dirty="0"/>
              <a:t>相关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995FE45-CE65-4FC0-B1EE-BD07F9856C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933" y="1315998"/>
            <a:ext cx="10324398" cy="3896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162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14BC34A5-F48E-48A5-9A7A-1E9DFC571840}"/>
              </a:ext>
            </a:extLst>
          </p:cNvPr>
          <p:cNvSpPr/>
          <p:nvPr/>
        </p:nvSpPr>
        <p:spPr>
          <a:xfrm>
            <a:off x="500014" y="459722"/>
            <a:ext cx="3738611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zh-CN" altLang="en-US" sz="3600" b="1" dirty="0">
                <a:latin typeface="+mj-ea"/>
                <a:ea typeface="+mj-ea"/>
                <a:cs typeface="微软雅黑"/>
              </a:rPr>
              <a:t>控制冒险处理</a:t>
            </a:r>
            <a:endParaRPr lang="en-US" altLang="zh-CN" sz="3600" b="1" dirty="0">
              <a:latin typeface="+mj-ea"/>
              <a:ea typeface="+mj-ea"/>
              <a:cs typeface="微软雅黑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AE0CE1A-D468-40EA-AD55-BF93E752F8E2}"/>
              </a:ext>
            </a:extLst>
          </p:cNvPr>
          <p:cNvSpPr/>
          <p:nvPr/>
        </p:nvSpPr>
        <p:spPr>
          <a:xfrm>
            <a:off x="2733541" y="2187059"/>
            <a:ext cx="6724918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dirty="0">
                <a:latin typeface="Times New Roman" panose="02020603050405020304" pitchFamily="18" charset="0"/>
              </a:rPr>
              <a:t>1.</a:t>
            </a:r>
            <a:r>
              <a:rPr lang="zh-CN" altLang="en-US" sz="4000" dirty="0">
                <a:latin typeface="Times New Roman" panose="02020603050405020304" pitchFamily="18" charset="0"/>
              </a:rPr>
              <a:t>转移判断提前到译码阶段</a:t>
            </a:r>
            <a:endParaRPr lang="en-US" altLang="zh-CN" sz="4000" dirty="0">
              <a:latin typeface="Times New Roman" panose="02020603050405020304" pitchFamily="18" charset="0"/>
            </a:endParaRPr>
          </a:p>
          <a:p>
            <a:endParaRPr lang="en-US" altLang="zh-CN" sz="4000" dirty="0">
              <a:latin typeface="Times New Roman" panose="02020603050405020304" pitchFamily="18" charset="0"/>
            </a:endParaRPr>
          </a:p>
          <a:p>
            <a:r>
              <a:rPr lang="en-US" altLang="zh-CN" sz="4000" dirty="0">
                <a:latin typeface="Times New Roman" panose="02020603050405020304" pitchFamily="18" charset="0"/>
              </a:rPr>
              <a:t>2.</a:t>
            </a:r>
            <a:r>
              <a:rPr lang="zh-CN" altLang="en-US" sz="4000" dirty="0">
                <a:latin typeface="Times New Roman" panose="02020603050405020304" pitchFamily="18" charset="0"/>
              </a:rPr>
              <a:t>减少浪费周期，设置延迟槽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158652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>
            <a:extLst>
              <a:ext uri="{FF2B5EF4-FFF2-40B4-BE49-F238E27FC236}">
                <a16:creationId xmlns:a16="http://schemas.microsoft.com/office/drawing/2014/main" id="{5CFF8EB8-FFB8-471A-BFB0-3F2BAB731ADA}"/>
              </a:ext>
            </a:extLst>
          </p:cNvPr>
          <p:cNvGrpSpPr/>
          <p:nvPr/>
        </p:nvGrpSpPr>
        <p:grpSpPr>
          <a:xfrm>
            <a:off x="196584" y="591904"/>
            <a:ext cx="6470916" cy="873393"/>
            <a:chOff x="196584" y="591904"/>
            <a:chExt cx="6470916" cy="873393"/>
          </a:xfrm>
        </p:grpSpPr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82C3A425-BBBC-4941-AF28-22F348B64936}"/>
                </a:ext>
              </a:extLst>
            </p:cNvPr>
            <p:cNvSpPr/>
            <p:nvPr/>
          </p:nvSpPr>
          <p:spPr>
            <a:xfrm>
              <a:off x="1662064" y="591904"/>
              <a:ext cx="5005436" cy="830997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zh-CN" altLang="en-US" sz="4800" b="1" dirty="0">
                  <a:latin typeface="+mj-ea"/>
                  <a:cs typeface="微软雅黑"/>
                </a:rPr>
                <a:t>精确异常实现</a:t>
              </a:r>
              <a:endParaRPr lang="en-US" altLang="zh-CN" sz="4800" b="1" dirty="0">
                <a:latin typeface="+mj-ea"/>
                <a:ea typeface="+mj-ea"/>
                <a:cs typeface="微软雅黑"/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109FC749-5BA9-4C88-8FFD-BBD1E584800C}"/>
                </a:ext>
              </a:extLst>
            </p:cNvPr>
            <p:cNvSpPr/>
            <p:nvPr/>
          </p:nvSpPr>
          <p:spPr>
            <a:xfrm>
              <a:off x="196584" y="634300"/>
              <a:ext cx="1130170" cy="830997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CN" sz="4800" dirty="0">
                  <a:latin typeface="+mj-ea"/>
                  <a:ea typeface="+mj-ea"/>
                  <a:cs typeface="微软雅黑"/>
                </a:rPr>
                <a:t>1.3</a:t>
              </a:r>
            </a:p>
          </p:txBody>
        </p: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3BD7E46F-F29A-4CF3-80E1-6EF53CF3CD6F}"/>
                </a:ext>
              </a:extLst>
            </p:cNvPr>
            <p:cNvCxnSpPr/>
            <p:nvPr/>
          </p:nvCxnSpPr>
          <p:spPr>
            <a:xfrm>
              <a:off x="1494408" y="676695"/>
              <a:ext cx="0" cy="746206"/>
            </a:xfrm>
            <a:prstGeom prst="line">
              <a:avLst/>
            </a:prstGeom>
            <a:ln w="12700" cap="rnd">
              <a:solidFill>
                <a:schemeClr val="bg1">
                  <a:alpha val="49000"/>
                </a:schemeClr>
              </a:solidFill>
              <a:round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id="{286AA7A4-5CC5-4D0D-9E62-CAE0801D48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59" y="1727315"/>
            <a:ext cx="10480031" cy="340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417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>
            <a:extLst>
              <a:ext uri="{FF2B5EF4-FFF2-40B4-BE49-F238E27FC236}">
                <a16:creationId xmlns:a16="http://schemas.microsoft.com/office/drawing/2014/main" id="{5CFF8EB8-FFB8-471A-BFB0-3F2BAB731ADA}"/>
              </a:ext>
            </a:extLst>
          </p:cNvPr>
          <p:cNvGrpSpPr/>
          <p:nvPr/>
        </p:nvGrpSpPr>
        <p:grpSpPr>
          <a:xfrm>
            <a:off x="196584" y="591904"/>
            <a:ext cx="6470916" cy="873393"/>
            <a:chOff x="196584" y="591904"/>
            <a:chExt cx="6470916" cy="873393"/>
          </a:xfrm>
        </p:grpSpPr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82C3A425-BBBC-4941-AF28-22F348B64936}"/>
                </a:ext>
              </a:extLst>
            </p:cNvPr>
            <p:cNvSpPr/>
            <p:nvPr/>
          </p:nvSpPr>
          <p:spPr>
            <a:xfrm>
              <a:off x="1662064" y="591904"/>
              <a:ext cx="5005436" cy="830997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zh-CN" altLang="en-US" sz="4800" b="1" dirty="0">
                  <a:latin typeface="+mj-ea"/>
                  <a:cs typeface="微软雅黑"/>
                </a:rPr>
                <a:t>片上</a:t>
              </a:r>
              <a:r>
                <a:rPr lang="en-US" altLang="zh-CN" sz="4800" b="1" dirty="0">
                  <a:latin typeface="+mj-ea"/>
                  <a:cs typeface="微软雅黑"/>
                </a:rPr>
                <a:t>SOC</a:t>
              </a:r>
              <a:r>
                <a:rPr lang="zh-CN" altLang="en-US" sz="4800" b="1" dirty="0">
                  <a:latin typeface="+mj-ea"/>
                  <a:cs typeface="微软雅黑"/>
                </a:rPr>
                <a:t>设计</a:t>
              </a:r>
              <a:endParaRPr lang="en-US" altLang="zh-CN" sz="4800" b="1" dirty="0">
                <a:latin typeface="+mj-ea"/>
                <a:cs typeface="微软雅黑"/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109FC749-5BA9-4C88-8FFD-BBD1E584800C}"/>
                </a:ext>
              </a:extLst>
            </p:cNvPr>
            <p:cNvSpPr/>
            <p:nvPr/>
          </p:nvSpPr>
          <p:spPr>
            <a:xfrm>
              <a:off x="196584" y="634300"/>
              <a:ext cx="1130170" cy="830997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CN" sz="4800" dirty="0">
                  <a:latin typeface="+mj-ea"/>
                  <a:ea typeface="+mj-ea"/>
                  <a:cs typeface="微软雅黑"/>
                </a:rPr>
                <a:t>2.1</a:t>
              </a:r>
            </a:p>
          </p:txBody>
        </p: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3BD7E46F-F29A-4CF3-80E1-6EF53CF3CD6F}"/>
                </a:ext>
              </a:extLst>
            </p:cNvPr>
            <p:cNvCxnSpPr/>
            <p:nvPr/>
          </p:nvCxnSpPr>
          <p:spPr>
            <a:xfrm>
              <a:off x="1494408" y="676695"/>
              <a:ext cx="0" cy="746206"/>
            </a:xfrm>
            <a:prstGeom prst="line">
              <a:avLst/>
            </a:prstGeom>
            <a:ln w="12700" cap="rnd">
              <a:solidFill>
                <a:schemeClr val="bg1">
                  <a:alpha val="49000"/>
                </a:schemeClr>
              </a:solidFill>
              <a:round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538B28EA-4E2A-4D50-908C-292227195E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8133" y="1539963"/>
            <a:ext cx="5220547" cy="429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769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267200" y="0"/>
            <a:ext cx="3657600" cy="6858000"/>
          </a:xfrm>
          <a:prstGeom prst="rect">
            <a:avLst/>
          </a:prstGeom>
          <a:solidFill>
            <a:schemeClr val="bg2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F28CBE79-DC0C-4E05-B94C-3BDE09E37000}"/>
              </a:ext>
            </a:extLst>
          </p:cNvPr>
          <p:cNvGrpSpPr/>
          <p:nvPr/>
        </p:nvGrpSpPr>
        <p:grpSpPr>
          <a:xfrm>
            <a:off x="89904" y="386164"/>
            <a:ext cx="6470916" cy="873393"/>
            <a:chOff x="196584" y="591904"/>
            <a:chExt cx="6470916" cy="873393"/>
          </a:xfrm>
        </p:grpSpPr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409E6C94-9691-4BDF-B80D-8F27FFEC6B94}"/>
                </a:ext>
              </a:extLst>
            </p:cNvPr>
            <p:cNvSpPr/>
            <p:nvPr/>
          </p:nvSpPr>
          <p:spPr>
            <a:xfrm>
              <a:off x="1662064" y="591904"/>
              <a:ext cx="5005436" cy="830997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en-US" altLang="zh-CN" sz="4800" dirty="0">
                  <a:latin typeface="+mj-ea"/>
                  <a:ea typeface="+mj-ea"/>
                  <a:cs typeface="微软雅黑"/>
                </a:rPr>
                <a:t>AXI</a:t>
              </a:r>
              <a:r>
                <a:rPr lang="zh-CN" altLang="en-US" sz="4800" dirty="0">
                  <a:latin typeface="+mj-ea"/>
                  <a:ea typeface="+mj-ea"/>
                  <a:cs typeface="微软雅黑"/>
                </a:rPr>
                <a:t>总线接口</a:t>
              </a:r>
              <a:endParaRPr lang="en-US" altLang="zh-CN" sz="4800" dirty="0">
                <a:latin typeface="+mj-ea"/>
                <a:ea typeface="+mj-ea"/>
                <a:cs typeface="微软雅黑"/>
              </a:endParaRP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E47FB02F-32E0-426A-AE1D-9D8980642CD0}"/>
                </a:ext>
              </a:extLst>
            </p:cNvPr>
            <p:cNvSpPr/>
            <p:nvPr/>
          </p:nvSpPr>
          <p:spPr>
            <a:xfrm>
              <a:off x="196584" y="634300"/>
              <a:ext cx="1130170" cy="830997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CN" sz="4800" dirty="0">
                  <a:latin typeface="+mj-ea"/>
                  <a:ea typeface="+mj-ea"/>
                  <a:cs typeface="微软雅黑"/>
                </a:rPr>
                <a:t>2.2</a:t>
              </a:r>
            </a:p>
          </p:txBody>
        </p:sp>
        <p:cxnSp>
          <p:nvCxnSpPr>
            <p:cNvPr id="82" name="直接连接符 81">
              <a:extLst>
                <a:ext uri="{FF2B5EF4-FFF2-40B4-BE49-F238E27FC236}">
                  <a16:creationId xmlns:a16="http://schemas.microsoft.com/office/drawing/2014/main" id="{1D26BD48-40AD-444E-B905-EA64219AA7BE}"/>
                </a:ext>
              </a:extLst>
            </p:cNvPr>
            <p:cNvCxnSpPr/>
            <p:nvPr/>
          </p:nvCxnSpPr>
          <p:spPr>
            <a:xfrm>
              <a:off x="1494408" y="676695"/>
              <a:ext cx="0" cy="746206"/>
            </a:xfrm>
            <a:prstGeom prst="line">
              <a:avLst/>
            </a:prstGeom>
            <a:ln w="12700" cap="rnd">
              <a:solidFill>
                <a:schemeClr val="bg1">
                  <a:alpha val="49000"/>
                </a:schemeClr>
              </a:solidFill>
              <a:round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11F1368C-0D5F-4687-8F92-58B24EEB3A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668" y="1134709"/>
            <a:ext cx="9734184" cy="525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053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bg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rnd">
          <a:solidFill>
            <a:schemeClr val="bg1"/>
          </a:solidFill>
          <a:round/>
          <a:tailEnd type="none" w="sm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1359</TotalTime>
  <Words>216</Words>
  <Application>Microsoft Office PowerPoint</Application>
  <PresentationFormat>宽屏</PresentationFormat>
  <Paragraphs>56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黑体</vt:lpstr>
      <vt:lpstr>微软雅黑</vt:lpstr>
      <vt:lpstr>Arial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杨健</dc:creator>
  <cp:lastModifiedBy>维华 孙</cp:lastModifiedBy>
  <cp:revision>177</cp:revision>
  <dcterms:created xsi:type="dcterms:W3CDTF">2015-11-30T07:24:09Z</dcterms:created>
  <dcterms:modified xsi:type="dcterms:W3CDTF">2018-09-21T15:39:29Z</dcterms:modified>
</cp:coreProperties>
</file>