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18" r:id="rId4"/>
    <p:sldId id="280" r:id="rId5"/>
    <p:sldId id="324" r:id="rId6"/>
    <p:sldId id="319" r:id="rId7"/>
    <p:sldId id="313" r:id="rId8"/>
    <p:sldId id="320" r:id="rId9"/>
    <p:sldId id="314" r:id="rId10"/>
    <p:sldId id="315" r:id="rId11"/>
    <p:sldId id="316" r:id="rId12"/>
    <p:sldId id="317" r:id="rId13"/>
    <p:sldId id="267" r:id="rId14"/>
    <p:sldId id="325" r:id="rId15"/>
    <p:sldId id="289" r:id="rId16"/>
    <p:sldId id="326" r:id="rId17"/>
    <p:sldId id="288" r:id="rId18"/>
    <p:sldId id="327" r:id="rId19"/>
    <p:sldId id="311" r:id="rId20"/>
  </p:sldIdLst>
  <p:sldSz cx="12192000" cy="6858000"/>
  <p:notesSz cx="7104063" cy="10234613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82" autoAdjust="0"/>
    <p:restoredTop sz="92952" autoAdjust="0"/>
  </p:normalViewPr>
  <p:slideViewPr>
    <p:cSldViewPr snapToGrid="0">
      <p:cViewPr>
        <p:scale>
          <a:sx n="66" d="100"/>
          <a:sy n="66" d="100"/>
        </p:scale>
        <p:origin x="427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770" y="1431824"/>
            <a:ext cx="6872756" cy="3865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5830" y="5512523"/>
            <a:ext cx="5886637" cy="4510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2888" y="1431925"/>
            <a:ext cx="6872287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875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2888" y="1431925"/>
            <a:ext cx="6872287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227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2888" y="1431925"/>
            <a:ext cx="6872287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659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2888" y="1431925"/>
            <a:ext cx="6872287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429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2888" y="1431925"/>
            <a:ext cx="6872287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458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2888" y="1431925"/>
            <a:ext cx="6872287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09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2888" y="1431925"/>
            <a:ext cx="6872287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150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2888" y="1431925"/>
            <a:ext cx="6872287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26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2888" y="1431925"/>
            <a:ext cx="6872287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323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2888" y="1431925"/>
            <a:ext cx="6872287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449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2888" y="1431925"/>
            <a:ext cx="6872287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228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2888" y="1431925"/>
            <a:ext cx="6872287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60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2888" y="1431925"/>
            <a:ext cx="6872287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698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2888" y="1431925"/>
            <a:ext cx="6872287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812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2888" y="1431925"/>
            <a:ext cx="6872287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582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2888" y="1431925"/>
            <a:ext cx="6872287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132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2888" y="1431925"/>
            <a:ext cx="6872287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868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2888" y="1431925"/>
            <a:ext cx="6872287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67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53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4.wdp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6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5.jpg"/><Relationship Id="rId10" Type="http://schemas.openxmlformats.org/officeDocument/2006/relationships/image" Target="../media/image11.jpg"/><Relationship Id="rId4" Type="http://schemas.microsoft.com/office/2007/relationships/hdphoto" Target="../media/hdphoto3.wdp"/><Relationship Id="rId9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3000"/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05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-85725" y="2472690"/>
            <a:ext cx="6597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圆简体" panose="02010601030101010101" charset="-122"/>
                <a:ea typeface="方正细圆简体" panose="02010601030101010101" charset="-122"/>
              </a:rPr>
              <a:t>比赛答辩</a:t>
            </a: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215640" y="4164483"/>
            <a:ext cx="4577553" cy="1046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哈尔滨工业大学（威海）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队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柴   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陈宣合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李佳欣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王宣哲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29585" y="651550"/>
            <a:ext cx="4700905" cy="1862048"/>
          </a:xfrm>
          <a:prstGeom prst="rect">
            <a:avLst/>
          </a:prstGeom>
          <a:noFill/>
          <a:effectLst>
            <a:outerShdw blurRad="254000" dist="38100" dir="16200000" rotWithShape="0">
              <a:prstClr val="black">
                <a:alpha val="7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i="1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NSCSCC</a:t>
            </a:r>
            <a:r>
              <a:rPr lang="en-US" altLang="zh-CN" sz="11500" b="1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pic>
        <p:nvPicPr>
          <p:cNvPr id="5" name="图片 4" descr="d7218c3ddc13c4e68880ffea3166d992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5793193" y="537901"/>
            <a:ext cx="6548120" cy="66052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F204F23-B344-410A-B892-4EF1AFFB4D6F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40" y="4410931"/>
            <a:ext cx="478420" cy="5535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AB41CFD-1926-4C03-9D3A-02D8EBBF2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472668" y="3329456"/>
            <a:ext cx="3719332" cy="374701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505200" y="555625"/>
            <a:ext cx="5177155" cy="990600"/>
            <a:chOff x="5520" y="875"/>
            <a:chExt cx="8153" cy="1560"/>
          </a:xfrm>
        </p:grpSpPr>
        <p:sp>
          <p:nvSpPr>
            <p:cNvPr id="10" name="文本框 9"/>
            <p:cNvSpPr txBox="1"/>
            <p:nvPr/>
          </p:nvSpPr>
          <p:spPr>
            <a:xfrm>
              <a:off x="6922" y="875"/>
              <a:ext cx="5352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36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华文新魏" panose="02010800040101010101" pitchFamily="2" charset="-122"/>
                  <a:ea typeface="华文新魏" panose="02010800040101010101" pitchFamily="2" charset="-122"/>
                </a:rPr>
                <a:t>冲突处理</a:t>
              </a: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6922" y="875"/>
              <a:ext cx="5298" cy="887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520" y="1755"/>
              <a:ext cx="8153" cy="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120000"/>
                </a:lnSpc>
                <a:buFont typeface="Arial" panose="020B0604020202020204" pitchFamily="34" charset="0"/>
              </a:pPr>
              <a:r>
                <a:rPr lang="zh-CN" altLang="en-US" sz="2000" dirty="0">
                  <a:solidFill>
                    <a:sysClr val="window" lastClr="FFFFFF">
                      <a:lumMod val="50000"/>
                    </a:sysClr>
                  </a:solidFill>
                  <a:ea typeface="宋体" panose="02010600030101010101" pitchFamily="2" charset="-122"/>
                  <a:cs typeface="+mn-ea"/>
                  <a:sym typeface="+mn-ea"/>
                </a:rPr>
                <a:t>一些解决指令流水处理时发生的冲突的方法</a:t>
              </a:r>
              <a:endParaRPr lang="en-US" altLang="x-none" sz="2000" dirty="0">
                <a:solidFill>
                  <a:sysClr val="window" lastClr="FFFFFF">
                    <a:lumMod val="50000"/>
                  </a:sysClr>
                </a:solidFill>
                <a:latin typeface="+mn-lt"/>
                <a:ea typeface="宋体" panose="02010600030101010101" pitchFamily="2" charset="-122"/>
                <a:cs typeface="+mn-ea"/>
                <a:sym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95726" y="2883176"/>
            <a:ext cx="5584750" cy="1854835"/>
            <a:chOff x="3028" y="3660"/>
            <a:chExt cx="8836" cy="2921"/>
          </a:xfrm>
        </p:grpSpPr>
        <p:sp>
          <p:nvSpPr>
            <p:cNvPr id="5" name="矩形 4"/>
            <p:cNvSpPr/>
            <p:nvPr/>
          </p:nvSpPr>
          <p:spPr>
            <a:xfrm>
              <a:off x="3028" y="5990"/>
              <a:ext cx="574" cy="591"/>
            </a:xfrm>
            <a:prstGeom prst="rect">
              <a:avLst/>
            </a:prstGeom>
            <a:solidFill>
              <a:schemeClr val="accent6">
                <a:lumMod val="50000"/>
                <a:alpha val="52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28" y="3660"/>
              <a:ext cx="574" cy="567"/>
            </a:xfrm>
            <a:prstGeom prst="rect">
              <a:avLst/>
            </a:prstGeom>
            <a:solidFill>
              <a:schemeClr val="bg1">
                <a:lumMod val="50000"/>
                <a:alpha val="64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313" y="5990"/>
              <a:ext cx="551" cy="591"/>
            </a:xfrm>
            <a:prstGeom prst="rect">
              <a:avLst/>
            </a:prstGeom>
            <a:blipFill dpi="0" rotWithShape="1">
              <a:blip r:embed="rId4">
                <a:alphaModFix amt="54000"/>
              </a:blip>
              <a:srcRect/>
              <a:tile tx="0" ty="0" sx="70000" sy="70000" flip="none" algn="ctr"/>
            </a:blipFill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1313" y="3660"/>
              <a:ext cx="551" cy="567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素材chenying0907出品 44"/>
          <p:cNvSpPr/>
          <p:nvPr/>
        </p:nvSpPr>
        <p:spPr>
          <a:xfrm>
            <a:off x="2599646" y="2739983"/>
            <a:ext cx="36738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使用数据回送的方式解决流水线的数据相关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素材chenying0907出品 44"/>
          <p:cNvSpPr/>
          <p:nvPr/>
        </p:nvSpPr>
        <p:spPr>
          <a:xfrm>
            <a:off x="2599646" y="4081083"/>
            <a:ext cx="36738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在除法计算、缓存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miss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uncached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访存时暂停流水线等待结果</a:t>
            </a:r>
          </a:p>
        </p:txBody>
      </p:sp>
      <p:sp>
        <p:nvSpPr>
          <p:cNvPr id="25" name="素材chenying0907出品 44"/>
          <p:cNvSpPr/>
          <p:nvPr/>
        </p:nvSpPr>
        <p:spPr>
          <a:xfrm>
            <a:off x="7550160" y="2759915"/>
            <a:ext cx="3488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无法通过数据回送解决数据相关时暂停流水线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0" name="素材chenying0907出品 44"/>
          <p:cNvSpPr/>
          <p:nvPr/>
        </p:nvSpPr>
        <p:spPr>
          <a:xfrm>
            <a:off x="7465669" y="4388859"/>
            <a:ext cx="3409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例外发生时清空流水线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43446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0" grpId="0"/>
      <p:bldP spid="25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D5039A2D-D0CF-45B4-AC41-0E25B8C4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931" y="-179960"/>
            <a:ext cx="3719332" cy="374701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054100" y="541655"/>
            <a:ext cx="6739255" cy="1151890"/>
            <a:chOff x="1660" y="853"/>
            <a:chExt cx="10613" cy="1814"/>
          </a:xfrm>
        </p:grpSpPr>
        <p:sp>
          <p:nvSpPr>
            <p:cNvPr id="10" name="文本框 9"/>
            <p:cNvSpPr txBox="1"/>
            <p:nvPr/>
          </p:nvSpPr>
          <p:spPr>
            <a:xfrm>
              <a:off x="6910" y="853"/>
              <a:ext cx="5352" cy="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36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华文新魏" panose="02010800040101010101" pitchFamily="2" charset="-122"/>
                  <a:ea typeface="华文新魏" panose="02010800040101010101" pitchFamily="2" charset="-122"/>
                </a:rPr>
                <a:t>例外</a:t>
              </a: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6922" y="875"/>
              <a:ext cx="5298" cy="887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60" y="2040"/>
              <a:ext cx="10613" cy="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120000"/>
                </a:lnSpc>
                <a:buFont typeface="Arial" panose="020B0604020202020204" pitchFamily="34" charset="0"/>
              </a:pPr>
              <a:r>
                <a:rPr lang="zh-CN" altLang="en-US" b="1" dirty="0"/>
                <a:t>实现了大赛指定的</a:t>
              </a:r>
              <a:r>
                <a:rPr lang="en-US" altLang="zh-CN" b="1" dirty="0"/>
                <a:t>6</a:t>
              </a:r>
              <a:r>
                <a:rPr lang="zh-CN" altLang="en-US" b="1" dirty="0"/>
                <a:t>种例外处理及所需的</a:t>
              </a:r>
              <a:r>
                <a:rPr lang="en-US" altLang="zh-CN" b="1" dirty="0"/>
                <a:t>CP0</a:t>
              </a:r>
              <a:r>
                <a:rPr lang="zh-CN" altLang="en-US" b="1" dirty="0"/>
                <a:t>寄存器</a:t>
              </a:r>
              <a:endParaRPr lang="en-US" altLang="x-none" sz="1000" b="1" dirty="0">
                <a:solidFill>
                  <a:sysClr val="window" lastClr="FFFFFF">
                    <a:lumMod val="50000"/>
                  </a:sysClr>
                </a:solidFill>
                <a:latin typeface="+mn-lt"/>
                <a:ea typeface="宋体" panose="02010600030101010101" pitchFamily="2" charset="-122"/>
                <a:cs typeface="+mn-ea"/>
                <a:sym typeface="+mn-ea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7EE3C96-BB97-43E4-9D68-F19D37C77CBE}"/>
              </a:ext>
            </a:extLst>
          </p:cNvPr>
          <p:cNvGrpSpPr/>
          <p:nvPr/>
        </p:nvGrpSpPr>
        <p:grpSpPr>
          <a:xfrm>
            <a:off x="1498600" y="1971674"/>
            <a:ext cx="8825629" cy="3698369"/>
            <a:chOff x="1498600" y="1971674"/>
            <a:chExt cx="8825629" cy="3698369"/>
          </a:xfrm>
        </p:grpSpPr>
        <p:sp>
          <p:nvSpPr>
            <p:cNvPr id="59" name="Teardrop 82"/>
            <p:cNvSpPr/>
            <p:nvPr/>
          </p:nvSpPr>
          <p:spPr>
            <a:xfrm rot="16200000">
              <a:off x="2096770" y="1979295"/>
              <a:ext cx="759460" cy="759460"/>
            </a:xfrm>
            <a:prstGeom prst="teardrop">
              <a:avLst>
                <a:gd name="adj" fmla="val 84975"/>
              </a:avLst>
            </a:prstGeom>
            <a:blipFill>
              <a:blip r:embed="rId4">
                <a:alphaModFix amt="53000"/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6499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glow rad="12700">
                <a:schemeClr val="accent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  <a:cs typeface="+mn-ea"/>
                <a:sym typeface="+mn-lt"/>
              </a:endParaRPr>
            </a:p>
          </p:txBody>
        </p:sp>
        <p:sp>
          <p:nvSpPr>
            <p:cNvPr id="61" name="Teardrop 84"/>
            <p:cNvSpPr/>
            <p:nvPr/>
          </p:nvSpPr>
          <p:spPr>
            <a:xfrm rot="16200000">
              <a:off x="9335770" y="1971675"/>
              <a:ext cx="759460" cy="759460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  <a:cs typeface="+mn-ea"/>
                <a:sym typeface="+mn-lt"/>
              </a:endParaRPr>
            </a:p>
          </p:txBody>
        </p:sp>
        <p:sp>
          <p:nvSpPr>
            <p:cNvPr id="63" name="Teardrop 83"/>
            <p:cNvSpPr/>
            <p:nvPr/>
          </p:nvSpPr>
          <p:spPr>
            <a:xfrm>
              <a:off x="5653967" y="1971674"/>
              <a:ext cx="825573" cy="759460"/>
            </a:xfrm>
            <a:prstGeom prst="teardrop">
              <a:avLst>
                <a:gd name="adj" fmla="val 94227"/>
              </a:avLst>
            </a:prstGeom>
            <a:blipFill>
              <a:blip r:embed="rId6">
                <a:alphaModFix amt="53000"/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sym typeface="+mn-lt"/>
              </a:endParaRPr>
            </a:p>
          </p:txBody>
        </p:sp>
        <p:sp>
          <p:nvSpPr>
            <p:cNvPr id="64" name="Teardrop 86"/>
            <p:cNvSpPr/>
            <p:nvPr/>
          </p:nvSpPr>
          <p:spPr>
            <a:xfrm rot="16200000">
              <a:off x="5720080" y="4325620"/>
              <a:ext cx="759460" cy="759460"/>
            </a:xfrm>
            <a:prstGeom prst="teardrop">
              <a:avLst>
                <a:gd name="adj" fmla="val 84975"/>
              </a:avLst>
            </a:prstGeom>
            <a:blipFill>
              <a:blip r:embed="rId7">
                <a:alphaModFix amt="53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  <a:cs typeface="+mn-ea"/>
                <a:sym typeface="+mn-lt"/>
              </a:endParaRPr>
            </a:p>
          </p:txBody>
        </p:sp>
        <p:sp>
          <p:nvSpPr>
            <p:cNvPr id="65" name="Teardrop 87"/>
            <p:cNvSpPr/>
            <p:nvPr/>
          </p:nvSpPr>
          <p:spPr>
            <a:xfrm>
              <a:off x="9322435" y="4325620"/>
              <a:ext cx="759460" cy="759460"/>
            </a:xfrm>
            <a:prstGeom prst="teardrop">
              <a:avLst>
                <a:gd name="adj" fmla="val 84975"/>
              </a:avLst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sym typeface="+mn-lt"/>
              </a:endParaRPr>
            </a:p>
          </p:txBody>
        </p:sp>
        <p:sp>
          <p:nvSpPr>
            <p:cNvPr id="67" name="Teardrop 85"/>
            <p:cNvSpPr/>
            <p:nvPr/>
          </p:nvSpPr>
          <p:spPr>
            <a:xfrm>
              <a:off x="2096770" y="4325620"/>
              <a:ext cx="759460" cy="759460"/>
            </a:xfrm>
            <a:prstGeom prst="teardrop">
              <a:avLst>
                <a:gd name="adj" fmla="val 93279"/>
              </a:avLst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98600" y="3113524"/>
              <a:ext cx="19551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地址错例外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5247255" y="3113524"/>
              <a:ext cx="17421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+mn-lt"/>
                  <a:ea typeface="微软雅黑" panose="020B0503020204020204" charset="-122"/>
                  <a:cs typeface="Arial" panose="020B0604020202020204" pitchFamily="34" charset="0"/>
                </a:rPr>
                <a:t>系统调用例外</a:t>
              </a:r>
              <a:endParaRPr lang="en-US" altLang="zh-CN" b="1" dirty="0">
                <a:solidFill>
                  <a:schemeClr val="tx1">
                    <a:alpha val="92000"/>
                  </a:schemeClr>
                </a:solidFill>
                <a:latin typeface="+mn-lt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143863" y="3059668"/>
              <a:ext cx="11803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alpha val="92000"/>
                    </a:schemeClr>
                  </a:solidFill>
                  <a:latin typeface="+mn-lt"/>
                  <a:ea typeface="微软雅黑" panose="020B0503020204020204" charset="-122"/>
                  <a:cs typeface="Arial" panose="020B0604020202020204" pitchFamily="34" charset="0"/>
                </a:rPr>
                <a:t>中断</a:t>
              </a:r>
              <a:endParaRPr lang="en-US" altLang="zh-CN" b="1" dirty="0">
                <a:solidFill>
                  <a:schemeClr val="tx1">
                    <a:alpha val="92000"/>
                  </a:schemeClr>
                </a:solidFill>
                <a:latin typeface="+mn-lt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885999" y="5300711"/>
              <a:ext cx="11803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+mn-lt"/>
                  <a:ea typeface="微软雅黑" panose="020B0503020204020204" charset="-122"/>
                  <a:cs typeface="Arial" panose="020B0604020202020204" pitchFamily="34" charset="0"/>
                </a:rPr>
                <a:t>断点例外</a:t>
              </a:r>
              <a:endParaRPr lang="en-US" altLang="zh-CN" b="1" dirty="0">
                <a:solidFill>
                  <a:schemeClr val="tx1">
                    <a:alpha val="92000"/>
                  </a:schemeClr>
                </a:solidFill>
                <a:latin typeface="+mn-lt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105577" y="5299517"/>
              <a:ext cx="19668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+mn-lt"/>
                  <a:ea typeface="微软雅黑" panose="020B0503020204020204" charset="-122"/>
                  <a:cs typeface="Arial" panose="020B0604020202020204" pitchFamily="34" charset="0"/>
                </a:rPr>
                <a:t>保留指令例外</a:t>
              </a:r>
              <a:endParaRPr lang="en-US" altLang="zh-CN" b="1" dirty="0">
                <a:solidFill>
                  <a:schemeClr val="tx1">
                    <a:alpha val="92000"/>
                  </a:schemeClr>
                </a:solidFill>
                <a:latin typeface="+mn-lt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137555" y="5299517"/>
              <a:ext cx="11803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+mn-lt"/>
                  <a:ea typeface="微软雅黑" panose="020B0503020204020204" charset="-122"/>
                  <a:cs typeface="Arial" panose="020B0604020202020204" pitchFamily="34" charset="0"/>
                </a:rPr>
                <a:t>溢出</a:t>
              </a:r>
              <a:endParaRPr lang="en-US" altLang="zh-CN" b="1" dirty="0">
                <a:solidFill>
                  <a:schemeClr val="tx1">
                    <a:alpha val="92000"/>
                  </a:schemeClr>
                </a:solidFill>
                <a:latin typeface="+mn-lt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075927AE-915E-4154-ADA2-688C898CC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5202" y="2071892"/>
              <a:ext cx="497688" cy="497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513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96740" y="535940"/>
            <a:ext cx="3398520" cy="610870"/>
            <a:chOff x="6921" y="875"/>
            <a:chExt cx="5352" cy="962"/>
          </a:xfrm>
        </p:grpSpPr>
        <p:sp>
          <p:nvSpPr>
            <p:cNvPr id="10" name="文本框 9"/>
            <p:cNvSpPr txBox="1"/>
            <p:nvPr/>
          </p:nvSpPr>
          <p:spPr>
            <a:xfrm>
              <a:off x="6921" y="900"/>
              <a:ext cx="5352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36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地址空间管理</a:t>
              </a: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6922" y="875"/>
              <a:ext cx="5298" cy="887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58" y="2248266"/>
            <a:ext cx="3676015" cy="3676015"/>
          </a:xfrm>
          <a:custGeom>
            <a:avLst/>
            <a:gdLst>
              <a:gd name="connsiteX0" fmla="*/ 0 w 6426200"/>
              <a:gd name="connsiteY0" fmla="*/ 0 h 4340828"/>
              <a:gd name="connsiteX1" fmla="*/ 6426200 w 6426200"/>
              <a:gd name="connsiteY1" fmla="*/ 0 h 4340828"/>
              <a:gd name="connsiteX2" fmla="*/ 6426200 w 6426200"/>
              <a:gd name="connsiteY2" fmla="*/ 4340828 h 4340828"/>
              <a:gd name="connsiteX3" fmla="*/ 0 w 6426200"/>
              <a:gd name="connsiteY3" fmla="*/ 4340828 h 434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6200" h="4340828">
                <a:moveTo>
                  <a:pt x="0" y="0"/>
                </a:moveTo>
                <a:lnTo>
                  <a:pt x="6426200" y="0"/>
                </a:lnTo>
                <a:lnTo>
                  <a:pt x="6426200" y="4340828"/>
                </a:lnTo>
                <a:lnTo>
                  <a:pt x="0" y="4340828"/>
                </a:lnTo>
                <a:close/>
              </a:path>
            </a:pathLst>
          </a:custGeom>
          <a:effectLst>
            <a:softEdge rad="292100"/>
          </a:effectLst>
        </p:spPr>
      </p:pic>
      <p:grpSp>
        <p:nvGrpSpPr>
          <p:cNvPr id="9" name="组合 8"/>
          <p:cNvGrpSpPr/>
          <p:nvPr/>
        </p:nvGrpSpPr>
        <p:grpSpPr>
          <a:xfrm>
            <a:off x="5575818" y="3232834"/>
            <a:ext cx="273602" cy="259080"/>
            <a:chOff x="9169" y="6527"/>
            <a:chExt cx="408" cy="408"/>
          </a:xfrm>
        </p:grpSpPr>
        <p:sp>
          <p:nvSpPr>
            <p:cNvPr id="7" name="矩形 6"/>
            <p:cNvSpPr/>
            <p:nvPr/>
          </p:nvSpPr>
          <p:spPr>
            <a:xfrm>
              <a:off x="9169" y="6527"/>
              <a:ext cx="408" cy="4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0" name=" 2050"/>
            <p:cNvSpPr/>
            <p:nvPr/>
          </p:nvSpPr>
          <p:spPr bwMode="auto">
            <a:xfrm>
              <a:off x="9217" y="6527"/>
              <a:ext cx="360" cy="384"/>
            </a:xfrm>
            <a:custGeom>
              <a:avLst/>
              <a:gdLst>
                <a:gd name="T0" fmla="*/ 1905000 w 1360"/>
                <a:gd name="T1" fmla="*/ 65651 h 1358"/>
                <a:gd name="T2" fmla="*/ 1703294 w 1360"/>
                <a:gd name="T3" fmla="*/ 205463 h 1358"/>
                <a:gd name="T4" fmla="*/ 1507191 w 1360"/>
                <a:gd name="T5" fmla="*/ 363512 h 1358"/>
                <a:gd name="T6" fmla="*/ 1318092 w 1360"/>
                <a:gd name="T7" fmla="*/ 538581 h 1358"/>
                <a:gd name="T8" fmla="*/ 1138798 w 1360"/>
                <a:gd name="T9" fmla="*/ 731887 h 1358"/>
                <a:gd name="T10" fmla="*/ 970710 w 1360"/>
                <a:gd name="T11" fmla="*/ 930055 h 1358"/>
                <a:gd name="T12" fmla="*/ 832037 w 1360"/>
                <a:gd name="T13" fmla="*/ 1130655 h 1358"/>
                <a:gd name="T14" fmla="*/ 715776 w 1360"/>
                <a:gd name="T15" fmla="*/ 1326392 h 1358"/>
                <a:gd name="T16" fmla="*/ 624728 w 1360"/>
                <a:gd name="T17" fmla="*/ 1520914 h 1358"/>
                <a:gd name="T18" fmla="*/ 525276 w 1360"/>
                <a:gd name="T19" fmla="*/ 1580486 h 1358"/>
                <a:gd name="T20" fmla="*/ 455239 w 1360"/>
                <a:gd name="T21" fmla="*/ 1627901 h 1358"/>
                <a:gd name="T22" fmla="*/ 417419 w 1360"/>
                <a:gd name="T23" fmla="*/ 1625469 h 1358"/>
                <a:gd name="T24" fmla="*/ 390805 w 1360"/>
                <a:gd name="T25" fmla="*/ 1551308 h 1358"/>
                <a:gd name="T26" fmla="*/ 336176 w 1360"/>
                <a:gd name="T27" fmla="*/ 1432163 h 1358"/>
                <a:gd name="T28" fmla="*/ 285750 w 1360"/>
                <a:gd name="T29" fmla="*/ 1322745 h 1358"/>
                <a:gd name="T30" fmla="*/ 239526 w 1360"/>
                <a:gd name="T31" fmla="*/ 1231563 h 1358"/>
                <a:gd name="T32" fmla="*/ 196103 w 1360"/>
                <a:gd name="T33" fmla="*/ 1158618 h 1358"/>
                <a:gd name="T34" fmla="*/ 155482 w 1360"/>
                <a:gd name="T35" fmla="*/ 1102693 h 1358"/>
                <a:gd name="T36" fmla="*/ 120463 w 1360"/>
                <a:gd name="T37" fmla="*/ 1061357 h 1358"/>
                <a:gd name="T38" fmla="*/ 81243 w 1360"/>
                <a:gd name="T39" fmla="*/ 1030963 h 1358"/>
                <a:gd name="T40" fmla="*/ 40621 w 1360"/>
                <a:gd name="T41" fmla="*/ 1011511 h 1358"/>
                <a:gd name="T42" fmla="*/ 0 w 1360"/>
                <a:gd name="T43" fmla="*/ 1003001 h 1358"/>
                <a:gd name="T44" fmla="*/ 53228 w 1360"/>
                <a:gd name="T45" fmla="*/ 960449 h 1358"/>
                <a:gd name="T46" fmla="*/ 107857 w 1360"/>
                <a:gd name="T47" fmla="*/ 930055 h 1358"/>
                <a:gd name="T48" fmla="*/ 152680 w 1360"/>
                <a:gd name="T49" fmla="*/ 914250 h 1358"/>
                <a:gd name="T50" fmla="*/ 198904 w 1360"/>
                <a:gd name="T51" fmla="*/ 906956 h 1358"/>
                <a:gd name="T52" fmla="*/ 257735 w 1360"/>
                <a:gd name="T53" fmla="*/ 925192 h 1358"/>
                <a:gd name="T54" fmla="*/ 323570 w 1360"/>
                <a:gd name="T55" fmla="*/ 979901 h 1358"/>
                <a:gd name="T56" fmla="*/ 388004 w 1360"/>
                <a:gd name="T57" fmla="*/ 1067436 h 1358"/>
                <a:gd name="T58" fmla="*/ 458040 w 1360"/>
                <a:gd name="T59" fmla="*/ 1191443 h 1358"/>
                <a:gd name="T60" fmla="*/ 572901 w 1360"/>
                <a:gd name="T61" fmla="*/ 1193875 h 1358"/>
                <a:gd name="T62" fmla="*/ 710173 w 1360"/>
                <a:gd name="T63" fmla="*/ 1000569 h 1358"/>
                <a:gd name="T64" fmla="*/ 861452 w 1360"/>
                <a:gd name="T65" fmla="*/ 813342 h 1358"/>
                <a:gd name="T66" fmla="*/ 1025338 w 1360"/>
                <a:gd name="T67" fmla="*/ 637057 h 1358"/>
                <a:gd name="T68" fmla="*/ 1203232 w 1360"/>
                <a:gd name="T69" fmla="*/ 468067 h 1358"/>
                <a:gd name="T70" fmla="*/ 1385327 w 1360"/>
                <a:gd name="T71" fmla="*/ 314881 h 1358"/>
                <a:gd name="T72" fmla="*/ 1574426 w 1360"/>
                <a:gd name="T73" fmla="*/ 175069 h 1358"/>
                <a:gd name="T74" fmla="*/ 1764926 w 1360"/>
                <a:gd name="T75" fmla="*/ 53493 h 13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360" h="1358">
                  <a:moveTo>
                    <a:pt x="1331" y="0"/>
                  </a:moveTo>
                  <a:lnTo>
                    <a:pt x="1360" y="54"/>
                  </a:lnTo>
                  <a:lnTo>
                    <a:pt x="1287" y="109"/>
                  </a:lnTo>
                  <a:lnTo>
                    <a:pt x="1216" y="169"/>
                  </a:lnTo>
                  <a:lnTo>
                    <a:pt x="1145" y="232"/>
                  </a:lnTo>
                  <a:lnTo>
                    <a:pt x="1076" y="299"/>
                  </a:lnTo>
                  <a:lnTo>
                    <a:pt x="1007" y="368"/>
                  </a:lnTo>
                  <a:lnTo>
                    <a:pt x="941" y="443"/>
                  </a:lnTo>
                  <a:lnTo>
                    <a:pt x="876" y="520"/>
                  </a:lnTo>
                  <a:lnTo>
                    <a:pt x="813" y="602"/>
                  </a:lnTo>
                  <a:lnTo>
                    <a:pt x="751" y="685"/>
                  </a:lnTo>
                  <a:lnTo>
                    <a:pt x="693" y="765"/>
                  </a:lnTo>
                  <a:lnTo>
                    <a:pt x="642" y="848"/>
                  </a:lnTo>
                  <a:lnTo>
                    <a:pt x="594" y="930"/>
                  </a:lnTo>
                  <a:lnTo>
                    <a:pt x="551" y="1011"/>
                  </a:lnTo>
                  <a:lnTo>
                    <a:pt x="511" y="1091"/>
                  </a:lnTo>
                  <a:lnTo>
                    <a:pt x="476" y="1172"/>
                  </a:lnTo>
                  <a:lnTo>
                    <a:pt x="446" y="1251"/>
                  </a:lnTo>
                  <a:lnTo>
                    <a:pt x="401" y="1281"/>
                  </a:lnTo>
                  <a:lnTo>
                    <a:pt x="375" y="1300"/>
                  </a:lnTo>
                  <a:lnTo>
                    <a:pt x="348" y="1320"/>
                  </a:lnTo>
                  <a:lnTo>
                    <a:pt x="325" y="1339"/>
                  </a:lnTo>
                  <a:lnTo>
                    <a:pt x="304" y="1358"/>
                  </a:lnTo>
                  <a:lnTo>
                    <a:pt x="298" y="1337"/>
                  </a:lnTo>
                  <a:lnTo>
                    <a:pt x="290" y="1310"/>
                  </a:lnTo>
                  <a:lnTo>
                    <a:pt x="279" y="1276"/>
                  </a:lnTo>
                  <a:lnTo>
                    <a:pt x="263" y="1237"/>
                  </a:lnTo>
                  <a:lnTo>
                    <a:pt x="240" y="1178"/>
                  </a:lnTo>
                  <a:lnTo>
                    <a:pt x="221" y="1132"/>
                  </a:lnTo>
                  <a:lnTo>
                    <a:pt x="204" y="1088"/>
                  </a:lnTo>
                  <a:lnTo>
                    <a:pt x="186" y="1049"/>
                  </a:lnTo>
                  <a:lnTo>
                    <a:pt x="171" y="1013"/>
                  </a:lnTo>
                  <a:lnTo>
                    <a:pt x="156" y="982"/>
                  </a:lnTo>
                  <a:lnTo>
                    <a:pt x="140" y="953"/>
                  </a:lnTo>
                  <a:lnTo>
                    <a:pt x="125" y="928"/>
                  </a:lnTo>
                  <a:lnTo>
                    <a:pt x="111" y="907"/>
                  </a:lnTo>
                  <a:lnTo>
                    <a:pt x="100" y="890"/>
                  </a:lnTo>
                  <a:lnTo>
                    <a:pt x="86" y="873"/>
                  </a:lnTo>
                  <a:lnTo>
                    <a:pt x="71" y="859"/>
                  </a:lnTo>
                  <a:lnTo>
                    <a:pt x="58" y="848"/>
                  </a:lnTo>
                  <a:lnTo>
                    <a:pt x="44" y="838"/>
                  </a:lnTo>
                  <a:lnTo>
                    <a:pt x="29" y="832"/>
                  </a:lnTo>
                  <a:lnTo>
                    <a:pt x="15" y="827"/>
                  </a:lnTo>
                  <a:lnTo>
                    <a:pt x="0" y="825"/>
                  </a:lnTo>
                  <a:lnTo>
                    <a:pt x="19" y="806"/>
                  </a:lnTo>
                  <a:lnTo>
                    <a:pt x="38" y="790"/>
                  </a:lnTo>
                  <a:lnTo>
                    <a:pt x="58" y="777"/>
                  </a:lnTo>
                  <a:lnTo>
                    <a:pt x="77" y="765"/>
                  </a:lnTo>
                  <a:lnTo>
                    <a:pt x="94" y="758"/>
                  </a:lnTo>
                  <a:lnTo>
                    <a:pt x="109" y="752"/>
                  </a:lnTo>
                  <a:lnTo>
                    <a:pt x="127" y="748"/>
                  </a:lnTo>
                  <a:lnTo>
                    <a:pt x="142" y="746"/>
                  </a:lnTo>
                  <a:lnTo>
                    <a:pt x="163" y="750"/>
                  </a:lnTo>
                  <a:lnTo>
                    <a:pt x="184" y="761"/>
                  </a:lnTo>
                  <a:lnTo>
                    <a:pt x="207" y="779"/>
                  </a:lnTo>
                  <a:lnTo>
                    <a:pt x="231" y="806"/>
                  </a:lnTo>
                  <a:lnTo>
                    <a:pt x="254" y="838"/>
                  </a:lnTo>
                  <a:lnTo>
                    <a:pt x="277" y="878"/>
                  </a:lnTo>
                  <a:lnTo>
                    <a:pt x="302" y="924"/>
                  </a:lnTo>
                  <a:lnTo>
                    <a:pt x="327" y="980"/>
                  </a:lnTo>
                  <a:lnTo>
                    <a:pt x="363" y="1063"/>
                  </a:lnTo>
                  <a:lnTo>
                    <a:pt x="409" y="982"/>
                  </a:lnTo>
                  <a:lnTo>
                    <a:pt x="457" y="901"/>
                  </a:lnTo>
                  <a:lnTo>
                    <a:pt x="507" y="823"/>
                  </a:lnTo>
                  <a:lnTo>
                    <a:pt x="561" y="744"/>
                  </a:lnTo>
                  <a:lnTo>
                    <a:pt x="615" y="669"/>
                  </a:lnTo>
                  <a:lnTo>
                    <a:pt x="672" y="596"/>
                  </a:lnTo>
                  <a:lnTo>
                    <a:pt x="732" y="524"/>
                  </a:lnTo>
                  <a:lnTo>
                    <a:pt x="795" y="453"/>
                  </a:lnTo>
                  <a:lnTo>
                    <a:pt x="859" y="385"/>
                  </a:lnTo>
                  <a:lnTo>
                    <a:pt x="924" y="320"/>
                  </a:lnTo>
                  <a:lnTo>
                    <a:pt x="989" y="259"/>
                  </a:lnTo>
                  <a:lnTo>
                    <a:pt x="1055" y="199"/>
                  </a:lnTo>
                  <a:lnTo>
                    <a:pt x="1124" y="144"/>
                  </a:lnTo>
                  <a:lnTo>
                    <a:pt x="1191" y="92"/>
                  </a:lnTo>
                  <a:lnTo>
                    <a:pt x="1260" y="44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素材chenying0907出品 43"/>
          <p:cNvSpPr/>
          <p:nvPr/>
        </p:nvSpPr>
        <p:spPr>
          <a:xfrm>
            <a:off x="5972693" y="3105834"/>
            <a:ext cx="49999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使用直接映射的方式实现了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kseg0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kseg1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的虚拟地址到物理地址的映射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8518" y="4155763"/>
            <a:ext cx="273602" cy="2590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素材chenying0907出品 43"/>
          <p:cNvSpPr/>
          <p:nvPr/>
        </p:nvSpPr>
        <p:spPr>
          <a:xfrm>
            <a:off x="5972693" y="4086274"/>
            <a:ext cx="4999950" cy="432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时间有限，尝试实现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但失败了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ABFCA3-00A5-48A3-AD14-A506141D7D93}"/>
              </a:ext>
            </a:extLst>
          </p:cNvPr>
          <p:cNvSpPr txBox="1"/>
          <p:nvPr/>
        </p:nvSpPr>
        <p:spPr>
          <a:xfrm>
            <a:off x="3328670" y="1146810"/>
            <a:ext cx="553085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2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ysClr val="window" lastClr="FFFFFF">
                    <a:lumMod val="50000"/>
                  </a:sysClr>
                </a:solidFill>
                <a:ea typeface="宋体" panose="02010600030101010101" pitchFamily="2" charset="-122"/>
                <a:cs typeface="+mn-ea"/>
                <a:sym typeface="+mn-ea"/>
              </a:rPr>
              <a:t>虚实地址的转换</a:t>
            </a:r>
            <a:endParaRPr lang="en-US" altLang="x-none" sz="2000" dirty="0">
              <a:solidFill>
                <a:sysClr val="window" lastClr="FFFFFF">
                  <a:lumMod val="50000"/>
                </a:sysClr>
              </a:solidFill>
              <a:latin typeface="+mn-lt"/>
              <a:ea typeface="宋体" panose="02010600030101010101" pitchFamily="2" charset="-122"/>
              <a:cs typeface="+mn-ea"/>
              <a:sym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E4C617F-8301-4328-BDE0-AF9E12DAA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472668" y="3329456"/>
            <a:ext cx="3719332" cy="374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899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328670" y="555625"/>
            <a:ext cx="5530850" cy="1022985"/>
            <a:chOff x="5242" y="875"/>
            <a:chExt cx="8710" cy="1611"/>
          </a:xfrm>
        </p:grpSpPr>
        <p:sp>
          <p:nvSpPr>
            <p:cNvPr id="10" name="文本框 9"/>
            <p:cNvSpPr txBox="1"/>
            <p:nvPr/>
          </p:nvSpPr>
          <p:spPr>
            <a:xfrm>
              <a:off x="6922" y="891"/>
              <a:ext cx="5352" cy="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36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华文新魏" panose="02010800040101010101" pitchFamily="2" charset="-122"/>
                  <a:ea typeface="华文新魏" panose="02010800040101010101" pitchFamily="2" charset="-122"/>
                </a:rPr>
                <a:t>缓存</a:t>
              </a: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6922" y="875"/>
              <a:ext cx="5298" cy="887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42" y="1806"/>
              <a:ext cx="8710" cy="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120000"/>
                </a:lnSpc>
                <a:buFont typeface="Arial" panose="020B0604020202020204" pitchFamily="34" charset="0"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宋体" panose="02010600030101010101" pitchFamily="2" charset="-122"/>
                  <a:cs typeface="+mn-ea"/>
                  <a:sym typeface="+mn-ea"/>
                </a:rPr>
                <a:t>提高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宋体" panose="02010600030101010101" pitchFamily="2" charset="-122"/>
                  <a:cs typeface="+mn-ea"/>
                  <a:sym typeface="+mn-ea"/>
                </a:rPr>
                <a:t>CPU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宋体" panose="02010600030101010101" pitchFamily="2" charset="-122"/>
                  <a:cs typeface="+mn-ea"/>
                  <a:sym typeface="+mn-ea"/>
                </a:rPr>
                <a:t>性能分的重中之重：从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宋体" panose="02010600030101010101" pitchFamily="2" charset="-122"/>
                  <a:cs typeface="+mn-ea"/>
                  <a:sym typeface="+mn-ea"/>
                </a:rPr>
                <a:t>0.899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宋体" panose="02010600030101010101" pitchFamily="2" charset="-122"/>
                  <a:cs typeface="+mn-ea"/>
                  <a:sym typeface="+mn-ea"/>
                </a:rPr>
                <a:t>到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宋体" panose="02010600030101010101" pitchFamily="2" charset="-122"/>
                  <a:cs typeface="+mn-ea"/>
                  <a:sym typeface="+mn-ea"/>
                </a:rPr>
                <a:t>28.452</a:t>
              </a:r>
              <a:endParaRPr lang="en-US" altLang="x-none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639600" y="1829899"/>
            <a:ext cx="2561120" cy="4217924"/>
            <a:chOff x="5938" y="1168"/>
            <a:chExt cx="5320" cy="8762"/>
          </a:xfrm>
        </p:grpSpPr>
        <p:sp>
          <p:nvSpPr>
            <p:cNvPr id="17" name="矩形 16"/>
            <p:cNvSpPr/>
            <p:nvPr/>
          </p:nvSpPr>
          <p:spPr>
            <a:xfrm>
              <a:off x="9150" y="1168"/>
              <a:ext cx="270" cy="16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201C1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150" y="2938"/>
              <a:ext cx="270" cy="16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201C1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150" y="4708"/>
              <a:ext cx="270" cy="16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201C1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150" y="6478"/>
              <a:ext cx="270" cy="16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201C1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150" y="8248"/>
              <a:ext cx="270" cy="16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201C1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9585" y="5398"/>
              <a:ext cx="1673" cy="1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201C1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585" y="8938"/>
              <a:ext cx="1673" cy="1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201C1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585" y="1933"/>
              <a:ext cx="1673" cy="1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201C1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273" y="3703"/>
              <a:ext cx="1672" cy="1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201C1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273" y="7348"/>
              <a:ext cx="1672" cy="1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201C11"/>
                </a:solidFill>
              </a:endParaRPr>
            </a:p>
          </p:txBody>
        </p:sp>
        <p:sp>
          <p:nvSpPr>
            <p:cNvPr id="40" name="Freeform 24"/>
            <p:cNvSpPr/>
            <p:nvPr/>
          </p:nvSpPr>
          <p:spPr bwMode="auto">
            <a:xfrm>
              <a:off x="5938" y="7189"/>
              <a:ext cx="138" cy="130"/>
            </a:xfrm>
            <a:custGeom>
              <a:avLst/>
              <a:gdLst>
                <a:gd name="T0" fmla="*/ 4 w 35"/>
                <a:gd name="T1" fmla="*/ 0 h 33"/>
                <a:gd name="T2" fmla="*/ 9 w 35"/>
                <a:gd name="T3" fmla="*/ 26 h 33"/>
                <a:gd name="T4" fmla="*/ 25 w 35"/>
                <a:gd name="T5" fmla="*/ 33 h 33"/>
                <a:gd name="T6" fmla="*/ 35 w 35"/>
                <a:gd name="T7" fmla="*/ 31 h 33"/>
                <a:gd name="T8" fmla="*/ 4 w 3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3">
                  <a:moveTo>
                    <a:pt x="4" y="0"/>
                  </a:moveTo>
                  <a:cubicBezTo>
                    <a:pt x="0" y="9"/>
                    <a:pt x="2" y="19"/>
                    <a:pt x="9" y="26"/>
                  </a:cubicBezTo>
                  <a:cubicBezTo>
                    <a:pt x="13" y="31"/>
                    <a:pt x="19" y="33"/>
                    <a:pt x="25" y="33"/>
                  </a:cubicBezTo>
                  <a:cubicBezTo>
                    <a:pt x="28" y="33"/>
                    <a:pt x="32" y="32"/>
                    <a:pt x="35" y="31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80296" tIns="40148" rIns="80296" bIns="40148"/>
            <a:lstStyle/>
            <a:p>
              <a:pPr>
                <a:defRPr/>
              </a:pPr>
              <a:endParaRPr lang="zh-CN" altLang="en-US" sz="1580">
                <a:solidFill>
                  <a:srgbClr val="201C11"/>
                </a:solidFill>
              </a:endParaRPr>
            </a:p>
          </p:txBody>
        </p:sp>
        <p:sp>
          <p:nvSpPr>
            <p:cNvPr id="45" name="Freeform 31"/>
            <p:cNvSpPr/>
            <p:nvPr/>
          </p:nvSpPr>
          <p:spPr bwMode="auto">
            <a:xfrm>
              <a:off x="6235" y="3603"/>
              <a:ext cx="60" cy="62"/>
            </a:xfrm>
            <a:custGeom>
              <a:avLst/>
              <a:gdLst>
                <a:gd name="T0" fmla="*/ 8 w 16"/>
                <a:gd name="T1" fmla="*/ 0 h 16"/>
                <a:gd name="T2" fmla="*/ 2 w 16"/>
                <a:gd name="T3" fmla="*/ 2 h 16"/>
                <a:gd name="T4" fmla="*/ 0 w 16"/>
                <a:gd name="T5" fmla="*/ 8 h 16"/>
                <a:gd name="T6" fmla="*/ 8 w 16"/>
                <a:gd name="T7" fmla="*/ 16 h 16"/>
                <a:gd name="T8" fmla="*/ 14 w 16"/>
                <a:gd name="T9" fmla="*/ 14 h 16"/>
                <a:gd name="T10" fmla="*/ 16 w 16"/>
                <a:gd name="T11" fmla="*/ 8 h 16"/>
                <a:gd name="T12" fmla="*/ 8 w 16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cubicBezTo>
                    <a:pt x="6" y="0"/>
                    <a:pt x="4" y="1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0" y="16"/>
                    <a:pt x="12" y="15"/>
                    <a:pt x="14" y="14"/>
                  </a:cubicBezTo>
                  <a:cubicBezTo>
                    <a:pt x="15" y="12"/>
                    <a:pt x="16" y="10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80296" tIns="40148" rIns="80296" bIns="40148"/>
            <a:lstStyle/>
            <a:p>
              <a:pPr>
                <a:defRPr/>
              </a:pPr>
              <a:endParaRPr lang="zh-CN" altLang="en-US" sz="1580">
                <a:solidFill>
                  <a:srgbClr val="201C11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231335" y="2625222"/>
            <a:ext cx="2924175" cy="1152525"/>
            <a:chOff x="2779" y="3207"/>
            <a:chExt cx="4605" cy="1815"/>
          </a:xfrm>
        </p:grpSpPr>
        <p:grpSp>
          <p:nvGrpSpPr>
            <p:cNvPr id="51" name="组合 50"/>
            <p:cNvGrpSpPr/>
            <p:nvPr/>
          </p:nvGrpSpPr>
          <p:grpSpPr>
            <a:xfrm>
              <a:off x="2779" y="3207"/>
              <a:ext cx="4605" cy="1815"/>
              <a:chOff x="4052" y="2837"/>
              <a:chExt cx="4605" cy="1815"/>
            </a:xfrm>
          </p:grpSpPr>
          <p:sp>
            <p:nvSpPr>
              <p:cNvPr id="52" name="素材chenying0907出品 43"/>
              <p:cNvSpPr/>
              <p:nvPr/>
            </p:nvSpPr>
            <p:spPr>
              <a:xfrm>
                <a:off x="4052" y="3537"/>
                <a:ext cx="4605" cy="11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spcAft>
                    <a:spcPts val="600"/>
                  </a:spcAft>
                </a:pPr>
                <a:r>
                  <a:rPr lang="zh-CN" altLang="en-US" sz="2000" dirty="0">
                    <a:solidFill>
                      <a:schemeClr val="tx1">
                        <a:alpha val="92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未实现</a:t>
                </a:r>
                <a:r>
                  <a:rPr lang="en-US" altLang="zh-CN" sz="2000" dirty="0">
                    <a:solidFill>
                      <a:schemeClr val="tx1">
                        <a:alpha val="92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Cache</a:t>
                </a:r>
                <a:r>
                  <a:rPr lang="zh-CN" altLang="en-US" sz="2000" dirty="0">
                    <a:solidFill>
                      <a:schemeClr val="tx1">
                        <a:alpha val="92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指令，对软件透明；写回型</a:t>
                </a:r>
                <a:r>
                  <a:rPr lang="en-US" altLang="zh-CN" sz="2000" dirty="0">
                    <a:solidFill>
                      <a:schemeClr val="tx1">
                        <a:alpha val="92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Cache</a:t>
                </a:r>
              </a:p>
            </p:txBody>
          </p:sp>
          <p:sp>
            <p:nvSpPr>
              <p:cNvPr id="53" name="素材chenying0907出品 44"/>
              <p:cNvSpPr/>
              <p:nvPr/>
            </p:nvSpPr>
            <p:spPr>
              <a:xfrm>
                <a:off x="7221" y="2837"/>
                <a:ext cx="1260" cy="7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 sz="2400" b="1" dirty="0">
                    <a:solidFill>
                      <a:schemeClr val="tx1"/>
                    </a:solidFill>
                    <a:latin typeface="+mn-lt"/>
                    <a:ea typeface="微软雅黑" panose="020B0503020204020204" charset="-122"/>
                    <a:cs typeface="Arial" panose="020B0604020202020204" pitchFamily="34" charset="0"/>
                  </a:rPr>
                  <a:t>属性</a:t>
                </a:r>
                <a:endParaRPr lang="en-US" altLang="zh-CN" sz="2400" b="1" dirty="0">
                  <a:solidFill>
                    <a:schemeClr val="tx1"/>
                  </a:solidFill>
                  <a:latin typeface="+mn-lt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4" name="直接连接符 53"/>
            <p:cNvCxnSpPr>
              <a:cxnSpLocks/>
            </p:cNvCxnSpPr>
            <p:nvPr/>
          </p:nvCxnSpPr>
          <p:spPr>
            <a:xfrm>
              <a:off x="6105" y="3880"/>
              <a:ext cx="10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rgbClr val="F392A9"/>
            </a:lnRef>
            <a:fillRef idx="0">
              <a:srgbClr val="F392A9"/>
            </a:fillRef>
            <a:effectRef idx="0">
              <a:srgbClr val="F392A9"/>
            </a:effectRef>
            <a:fontRef idx="minor">
              <a:sysClr val="windowText" lastClr="000000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1624541" y="4345912"/>
            <a:ext cx="3526155" cy="1456690"/>
            <a:chOff x="1831" y="3212"/>
            <a:chExt cx="5553" cy="2294"/>
          </a:xfrm>
        </p:grpSpPr>
        <p:grpSp>
          <p:nvGrpSpPr>
            <p:cNvPr id="56" name="组合 55"/>
            <p:cNvGrpSpPr/>
            <p:nvPr/>
          </p:nvGrpSpPr>
          <p:grpSpPr>
            <a:xfrm>
              <a:off x="1831" y="3212"/>
              <a:ext cx="5553" cy="2294"/>
              <a:chOff x="3104" y="2842"/>
              <a:chExt cx="5553" cy="2294"/>
            </a:xfrm>
          </p:grpSpPr>
          <p:sp>
            <p:nvSpPr>
              <p:cNvPr id="57" name="素材chenying0907出品 43"/>
              <p:cNvSpPr/>
              <p:nvPr/>
            </p:nvSpPr>
            <p:spPr>
              <a:xfrm>
                <a:off x="3104" y="3537"/>
                <a:ext cx="5553" cy="1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spcAft>
                    <a:spcPts val="600"/>
                  </a:spcAft>
                </a:pPr>
                <a:r>
                  <a:rPr lang="zh-CN" altLang="en-US" sz="2000" dirty="0"/>
                  <a:t>缓存行大小</a:t>
                </a:r>
                <a:r>
                  <a:rPr lang="en-US" altLang="zh-CN" sz="2000" dirty="0"/>
                  <a:t>512Byte</a:t>
                </a:r>
                <a:r>
                  <a:rPr lang="zh-CN" altLang="en-US" sz="2000" dirty="0"/>
                  <a:t>（即</a:t>
                </a:r>
                <a:r>
                  <a:rPr lang="en-US" altLang="zh-CN" sz="2000" dirty="0"/>
                  <a:t>16</a:t>
                </a:r>
                <a:r>
                  <a:rPr lang="zh-CN" altLang="en-US" sz="2000" dirty="0"/>
                  <a:t>个</a:t>
                </a:r>
                <a:r>
                  <a:rPr lang="en-US" altLang="zh-CN" sz="2000" dirty="0"/>
                  <a:t>32</a:t>
                </a:r>
                <a:r>
                  <a:rPr lang="zh-CN" altLang="en-US" sz="2000" dirty="0"/>
                  <a:t>位字），采用了</a:t>
                </a:r>
                <a:r>
                  <a:rPr lang="en-US" altLang="zh-CN" sz="2000" dirty="0"/>
                  <a:t>Xilinx</a:t>
                </a:r>
                <a:r>
                  <a:rPr lang="zh-CN" altLang="en-US" sz="2000" dirty="0"/>
                  <a:t>的</a:t>
                </a:r>
                <a:r>
                  <a:rPr lang="en-US" altLang="zh-CN" sz="2000" dirty="0"/>
                  <a:t>Block Memory Generator IP</a:t>
                </a:r>
                <a:r>
                  <a:rPr lang="zh-CN" altLang="en-US" sz="2000" dirty="0"/>
                  <a:t>核</a:t>
                </a:r>
                <a:endParaRPr lang="en-US" altLang="zh-CN" sz="2000" dirty="0">
                  <a:solidFill>
                    <a:schemeClr val="bg2">
                      <a:lumMod val="25000"/>
                      <a:alpha val="92000"/>
                    </a:schemeClr>
                  </a:solidFill>
                  <a:latin typeface="+mn-lt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8" name="素材chenying0907出品 44"/>
              <p:cNvSpPr/>
              <p:nvPr/>
            </p:nvSpPr>
            <p:spPr>
              <a:xfrm>
                <a:off x="6197" y="2842"/>
                <a:ext cx="2230" cy="7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 sz="2400" b="1" dirty="0">
                    <a:ea typeface="微软雅黑" panose="020B0503020204020204" charset="-122"/>
                    <a:cs typeface="Arial" panose="020B0604020202020204" pitchFamily="34" charset="0"/>
                  </a:rPr>
                  <a:t>地址空间</a:t>
                </a:r>
                <a:endParaRPr lang="en-US" altLang="zh-CN" sz="2400" b="1" dirty="0">
                  <a:solidFill>
                    <a:schemeClr val="tx1"/>
                  </a:solidFill>
                  <a:latin typeface="+mn-lt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9" name="直接连接符 58"/>
            <p:cNvCxnSpPr>
              <a:cxnSpLocks/>
            </p:cNvCxnSpPr>
            <p:nvPr/>
          </p:nvCxnSpPr>
          <p:spPr>
            <a:xfrm>
              <a:off x="5228" y="3880"/>
              <a:ext cx="16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rgbClr val="F392A9"/>
            </a:lnRef>
            <a:fillRef idx="0">
              <a:srgbClr val="F392A9"/>
            </a:fillRef>
            <a:effectRef idx="0">
              <a:srgbClr val="F392A9"/>
            </a:effectRef>
            <a:fontRef idx="minor">
              <a:sysClr val="windowText" lastClr="000000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7529521" y="1798292"/>
            <a:ext cx="3428365" cy="1127760"/>
            <a:chOff x="3492" y="3246"/>
            <a:chExt cx="5399" cy="1776"/>
          </a:xfrm>
        </p:grpSpPr>
        <p:grpSp>
          <p:nvGrpSpPr>
            <p:cNvPr id="61" name="组合 60"/>
            <p:cNvGrpSpPr/>
            <p:nvPr/>
          </p:nvGrpSpPr>
          <p:grpSpPr>
            <a:xfrm>
              <a:off x="3492" y="3246"/>
              <a:ext cx="5399" cy="1776"/>
              <a:chOff x="4765" y="2876"/>
              <a:chExt cx="5399" cy="1776"/>
            </a:xfrm>
          </p:grpSpPr>
          <p:sp>
            <p:nvSpPr>
              <p:cNvPr id="62" name="素材chenying0907出品 43"/>
              <p:cNvSpPr/>
              <p:nvPr/>
            </p:nvSpPr>
            <p:spPr>
              <a:xfrm>
                <a:off x="4765" y="3537"/>
                <a:ext cx="5399" cy="11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latin typeface="+mn-ea"/>
                  </a:rPr>
                  <a:t>指令</a:t>
                </a:r>
                <a:r>
                  <a:rPr lang="en-US" altLang="zh-CN" sz="2000" dirty="0">
                    <a:latin typeface="+mn-ea"/>
                  </a:rPr>
                  <a:t>Cache 16KB</a:t>
                </a:r>
              </a:p>
              <a:p>
                <a:r>
                  <a:rPr lang="zh-CN" altLang="en-US" sz="2000" dirty="0">
                    <a:latin typeface="+mn-ea"/>
                  </a:rPr>
                  <a:t>数据</a:t>
                </a:r>
                <a:r>
                  <a:rPr lang="en-US" altLang="zh-CN" sz="2000" dirty="0">
                    <a:latin typeface="+mn-ea"/>
                  </a:rPr>
                  <a:t>Cache 16KB</a:t>
                </a:r>
              </a:p>
            </p:txBody>
          </p:sp>
          <p:sp>
            <p:nvSpPr>
              <p:cNvPr id="63" name="素材chenying0907出品 44"/>
              <p:cNvSpPr/>
              <p:nvPr/>
            </p:nvSpPr>
            <p:spPr>
              <a:xfrm>
                <a:off x="4765" y="2876"/>
                <a:ext cx="2464" cy="7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ea typeface="微软雅黑" panose="020B0503020204020204" charset="-122"/>
                    <a:cs typeface="Arial" panose="020B0604020202020204" pitchFamily="34" charset="0"/>
                  </a:rPr>
                  <a:t>Cache</a:t>
                </a:r>
                <a:r>
                  <a:rPr lang="zh-CN" altLang="en-US" sz="2400" b="1" dirty="0">
                    <a:ea typeface="微软雅黑" panose="020B0503020204020204" charset="-122"/>
                    <a:cs typeface="Arial" panose="020B0604020202020204" pitchFamily="34" charset="0"/>
                  </a:rPr>
                  <a:t>大小</a:t>
                </a:r>
                <a:endParaRPr lang="en-US" altLang="zh-CN" sz="2400" b="1" dirty="0">
                  <a:solidFill>
                    <a:schemeClr val="tx1"/>
                  </a:solidFill>
                  <a:latin typeface="+mn-lt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64" name="直接连接符 63"/>
            <p:cNvCxnSpPr>
              <a:cxnSpLocks/>
            </p:cNvCxnSpPr>
            <p:nvPr/>
          </p:nvCxnSpPr>
          <p:spPr>
            <a:xfrm>
              <a:off x="3695" y="3884"/>
              <a:ext cx="1977" cy="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rgbClr val="F392A9"/>
            </a:lnRef>
            <a:fillRef idx="0">
              <a:srgbClr val="F392A9"/>
            </a:fillRef>
            <a:effectRef idx="0">
              <a:srgbClr val="F392A9"/>
            </a:effectRef>
            <a:fontRef idx="minor">
              <a:sysClr val="windowText" lastClr="000000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7497136" y="3430877"/>
            <a:ext cx="2655570" cy="1153160"/>
            <a:chOff x="3492" y="3206"/>
            <a:chExt cx="4182" cy="1816"/>
          </a:xfrm>
        </p:grpSpPr>
        <p:grpSp>
          <p:nvGrpSpPr>
            <p:cNvPr id="66" name="组合 65"/>
            <p:cNvGrpSpPr/>
            <p:nvPr/>
          </p:nvGrpSpPr>
          <p:grpSpPr>
            <a:xfrm>
              <a:off x="3492" y="3206"/>
              <a:ext cx="4182" cy="1816"/>
              <a:chOff x="4765" y="2836"/>
              <a:chExt cx="4182" cy="1816"/>
            </a:xfrm>
          </p:grpSpPr>
          <p:sp>
            <p:nvSpPr>
              <p:cNvPr id="67" name="素材chenying0907出品 43"/>
              <p:cNvSpPr/>
              <p:nvPr/>
            </p:nvSpPr>
            <p:spPr>
              <a:xfrm>
                <a:off x="4765" y="3537"/>
                <a:ext cx="4182" cy="11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en-US" altLang="zh-CN" sz="2000" dirty="0" err="1">
                    <a:latin typeface="+mj-ea"/>
                    <a:ea typeface="+mj-ea"/>
                  </a:rPr>
                  <a:t>ICache</a:t>
                </a:r>
                <a:r>
                  <a:rPr lang="zh-CN" altLang="en-US" sz="2000" dirty="0">
                    <a:latin typeface="+mj-ea"/>
                    <a:ea typeface="+mj-ea"/>
                  </a:rPr>
                  <a:t>和</a:t>
                </a:r>
                <a:r>
                  <a:rPr lang="en-US" altLang="zh-CN" sz="2000" dirty="0" err="1">
                    <a:latin typeface="+mj-ea"/>
                    <a:ea typeface="+mj-ea"/>
                  </a:rPr>
                  <a:t>DCache</a:t>
                </a:r>
                <a:r>
                  <a:rPr lang="zh-CN" altLang="en-US" sz="2000" dirty="0">
                    <a:latin typeface="+mj-ea"/>
                    <a:ea typeface="+mj-ea"/>
                  </a:rPr>
                  <a:t>均采用直接映射</a:t>
                </a:r>
                <a:endParaRPr lang="en-US" altLang="zh-CN" sz="2000" dirty="0">
                  <a:solidFill>
                    <a:schemeClr val="bg2">
                      <a:lumMod val="25000"/>
                      <a:alpha val="92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68" name="素材chenying0907出品 44"/>
              <p:cNvSpPr/>
              <p:nvPr/>
            </p:nvSpPr>
            <p:spPr>
              <a:xfrm>
                <a:off x="4766" y="2836"/>
                <a:ext cx="2230" cy="7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ea typeface="微软雅黑" panose="020B0503020204020204" charset="-122"/>
                    <a:cs typeface="Arial" panose="020B0604020202020204" pitchFamily="34" charset="0"/>
                  </a:rPr>
                  <a:t>映射方式</a:t>
                </a:r>
                <a:endParaRPr lang="en-US" altLang="zh-CN" sz="2400" b="1" dirty="0">
                  <a:solidFill>
                    <a:schemeClr val="tx1"/>
                  </a:solidFill>
                  <a:latin typeface="+mn-lt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69" name="直接连接符 68"/>
            <p:cNvCxnSpPr>
              <a:cxnSpLocks/>
            </p:cNvCxnSpPr>
            <p:nvPr/>
          </p:nvCxnSpPr>
          <p:spPr>
            <a:xfrm flipV="1">
              <a:off x="3695" y="3880"/>
              <a:ext cx="1794" cy="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rgbClr val="F392A9"/>
            </a:lnRef>
            <a:fillRef idx="0">
              <a:srgbClr val="F392A9"/>
            </a:fillRef>
            <a:effectRef idx="0">
              <a:srgbClr val="F392A9"/>
            </a:effectRef>
            <a:fontRef idx="minor">
              <a:sysClr val="windowText" lastClr="000000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7529521" y="5079972"/>
            <a:ext cx="3180080" cy="1494790"/>
            <a:chOff x="3492" y="3152"/>
            <a:chExt cx="5008" cy="2354"/>
          </a:xfrm>
        </p:grpSpPr>
        <p:grpSp>
          <p:nvGrpSpPr>
            <p:cNvPr id="71" name="组合 70"/>
            <p:cNvGrpSpPr/>
            <p:nvPr/>
          </p:nvGrpSpPr>
          <p:grpSpPr>
            <a:xfrm>
              <a:off x="3492" y="3152"/>
              <a:ext cx="5008" cy="2354"/>
              <a:chOff x="4765" y="2782"/>
              <a:chExt cx="5008" cy="2354"/>
            </a:xfrm>
          </p:grpSpPr>
          <p:sp>
            <p:nvSpPr>
              <p:cNvPr id="72" name="素材chenying0907出品 43"/>
              <p:cNvSpPr/>
              <p:nvPr/>
            </p:nvSpPr>
            <p:spPr>
              <a:xfrm>
                <a:off x="4765" y="3537"/>
                <a:ext cx="5008" cy="1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zh-CN" altLang="en-US" sz="2000" dirty="0">
                    <a:latin typeface="+mj-ea"/>
                    <a:ea typeface="+mj-ea"/>
                    <a:cs typeface="Arial" panose="020B0604020202020204" pitchFamily="34" charset="0"/>
                  </a:rPr>
                  <a:t>对外封装为两个</a:t>
                </a:r>
                <a:r>
                  <a:rPr lang="en-US" altLang="zh-CN" sz="2000" dirty="0">
                    <a:latin typeface="+mj-ea"/>
                    <a:ea typeface="+mj-ea"/>
                    <a:cs typeface="Arial" panose="020B0604020202020204" pitchFamily="34" charset="0"/>
                  </a:rPr>
                  <a:t>AXI</a:t>
                </a:r>
                <a:r>
                  <a:rPr lang="zh-CN" altLang="en-US" sz="2000" dirty="0">
                    <a:latin typeface="+mj-ea"/>
                    <a:ea typeface="+mj-ea"/>
                    <a:cs typeface="Arial" panose="020B0604020202020204" pitchFamily="34" charset="0"/>
                  </a:rPr>
                  <a:t>接口，</a:t>
                </a:r>
                <a:r>
                  <a:rPr lang="zh-CN" altLang="en-US" sz="2000" dirty="0">
                    <a:latin typeface="+mj-ea"/>
                    <a:ea typeface="+mj-ea"/>
                  </a:rPr>
                  <a:t>由</a:t>
                </a:r>
                <a:r>
                  <a:rPr lang="en-US" altLang="zh-CN" sz="2000" dirty="0">
                    <a:latin typeface="+mj-ea"/>
                    <a:ea typeface="+mj-ea"/>
                  </a:rPr>
                  <a:t>Xilinx</a:t>
                </a:r>
                <a:r>
                  <a:rPr lang="zh-CN" altLang="en-US" sz="2000" dirty="0">
                    <a:latin typeface="+mj-ea"/>
                    <a:ea typeface="+mj-ea"/>
                  </a:rPr>
                  <a:t>的</a:t>
                </a:r>
                <a:r>
                  <a:rPr lang="en-US" altLang="zh-CN" sz="2000" dirty="0">
                    <a:latin typeface="+mj-ea"/>
                    <a:ea typeface="+mj-ea"/>
                  </a:rPr>
                  <a:t>AXI Crossbar IP</a:t>
                </a:r>
                <a:r>
                  <a:rPr lang="zh-CN" altLang="en-US" sz="2000" dirty="0">
                    <a:latin typeface="+mj-ea"/>
                    <a:ea typeface="+mj-ea"/>
                  </a:rPr>
                  <a:t>核进行互联和仲裁</a:t>
                </a:r>
                <a:endParaRPr lang="en-US" altLang="zh-CN" sz="2000" dirty="0"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73" name="素材chenying0907出品 44"/>
              <p:cNvSpPr/>
              <p:nvPr/>
            </p:nvSpPr>
            <p:spPr>
              <a:xfrm>
                <a:off x="4765" y="2782"/>
                <a:ext cx="1323" cy="7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ea typeface="微软雅黑" panose="020B0503020204020204" charset="-122"/>
                    <a:cs typeface="Arial" panose="020B0604020202020204" pitchFamily="34" charset="0"/>
                  </a:rPr>
                  <a:t>接口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+mn-lt"/>
                    <a:ea typeface="微软雅黑" panose="020B0503020204020204" charset="-122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cxnSp>
          <p:nvCxnSpPr>
            <p:cNvPr id="74" name="直接连接符 73"/>
            <p:cNvCxnSpPr>
              <a:cxnSpLocks/>
            </p:cNvCxnSpPr>
            <p:nvPr/>
          </p:nvCxnSpPr>
          <p:spPr>
            <a:xfrm>
              <a:off x="3695" y="3884"/>
              <a:ext cx="7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rgbClr val="F392A9"/>
            </a:lnRef>
            <a:fillRef idx="0">
              <a:srgbClr val="F392A9"/>
            </a:fillRef>
            <a:effectRef idx="0">
              <a:srgbClr val="F392A9"/>
            </a:effectRef>
            <a:fontRef idx="minor">
              <a:sysClr val="windowText" lastClr="000000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500"/>
                            </p:stCondLst>
                            <p:childTnLst>
                              <p:par>
                                <p:cTn id="3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3000"/>
            <a:grayscl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7301865" y="1722755"/>
            <a:ext cx="1899285" cy="189928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b="1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细圆简体" panose="02010601030101010101" charset="-122"/>
                <a:ea typeface="方正细圆简体" panose="02010601030101010101" charset="-122"/>
                <a:cs typeface="+mn-cs"/>
              </a:rPr>
              <a:t>3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068887" y="4387874"/>
            <a:ext cx="6548120" cy="768893"/>
            <a:chOff x="4260" y="6221"/>
            <a:chExt cx="8284" cy="1170"/>
          </a:xfrm>
        </p:grpSpPr>
        <p:cxnSp>
          <p:nvCxnSpPr>
            <p:cNvPr id="18" name="直接连接符 17"/>
            <p:cNvCxnSpPr>
              <a:cxnSpLocks/>
            </p:cNvCxnSpPr>
            <p:nvPr/>
          </p:nvCxnSpPr>
          <p:spPr bwMode="auto">
            <a:xfrm flipH="1">
              <a:off x="7044" y="6221"/>
              <a:ext cx="27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37"/>
            <p:cNvSpPr>
              <a:spLocks noChangeArrowheads="1"/>
            </p:cNvSpPr>
            <p:nvPr/>
          </p:nvSpPr>
          <p:spPr bwMode="auto">
            <a:xfrm>
              <a:off x="4260" y="6761"/>
              <a:ext cx="8284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cs typeface="Arial" panose="020B0604020202020204" pitchFamily="34" charset="0"/>
                </a:rPr>
                <a:t>一点小小的成果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643687" y="3886847"/>
            <a:ext cx="3398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1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细圆简体" panose="02010601030101010101" charset="-122"/>
                <a:ea typeface="方正细圆简体" panose="02010601030101010101" charset="-122"/>
                <a:cs typeface="+mn-cs"/>
              </a:rPr>
              <a:t>成果展示</a:t>
            </a:r>
          </a:p>
        </p:txBody>
      </p:sp>
      <p:pic>
        <p:nvPicPr>
          <p:cNvPr id="5" name="图片 4" descr="d7218c3ddc13c4e68880ffea3166d99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0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6091"/>
            <a:ext cx="6548120" cy="660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9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06520" y="555625"/>
            <a:ext cx="4342130" cy="864870"/>
            <a:chOff x="6152" y="875"/>
            <a:chExt cx="6838" cy="1362"/>
          </a:xfrm>
        </p:grpSpPr>
        <p:sp>
          <p:nvSpPr>
            <p:cNvPr id="10" name="文本框 9"/>
            <p:cNvSpPr txBox="1"/>
            <p:nvPr/>
          </p:nvSpPr>
          <p:spPr>
            <a:xfrm>
              <a:off x="6924" y="887"/>
              <a:ext cx="5352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36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华文新魏" panose="02010800040101010101" pitchFamily="2" charset="-122"/>
                  <a:ea typeface="华文新魏" panose="02010800040101010101" pitchFamily="2" charset="-122"/>
                </a:rPr>
                <a:t>展示内容</a:t>
              </a: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6922" y="875"/>
              <a:ext cx="5298" cy="887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152" y="1824"/>
              <a:ext cx="6838" cy="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120000"/>
                </a:lnSpc>
                <a:buFont typeface="Arial" panose="020B0604020202020204" pitchFamily="34" charset="0"/>
              </a:pPr>
              <a:r>
                <a:rPr lang="zh-CN" altLang="en-US" sz="1000" dirty="0">
                  <a:solidFill>
                    <a:sysClr val="window" lastClr="FFFFFF">
                      <a:lumMod val="50000"/>
                    </a:sysClr>
                  </a:solidFill>
                  <a:latin typeface="+mn-lt"/>
                  <a:ea typeface="宋体" panose="02010600030101010101" pitchFamily="2" charset="-122"/>
                  <a:cs typeface="+mn-ea"/>
                  <a:sym typeface="+mn-ea"/>
                </a:rPr>
                <a:t>我能怎么办我也很绝望</a:t>
              </a:r>
              <a:r>
                <a: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+mn-lt"/>
                  <a:ea typeface="宋体" panose="02010600030101010101" pitchFamily="2" charset="-122"/>
                  <a:cs typeface="+mn-ea"/>
                  <a:sym typeface="+mn-ea"/>
                </a:rPr>
                <a:t>……</a:t>
              </a:r>
              <a:r>
                <a:rPr lang="zh-CN" altLang="en-US" sz="1000" dirty="0">
                  <a:solidFill>
                    <a:sysClr val="window" lastClr="FFFFFF">
                      <a:lumMod val="50000"/>
                    </a:sysClr>
                  </a:solidFill>
                  <a:latin typeface="+mn-lt"/>
                  <a:ea typeface="宋体" panose="02010600030101010101" pitchFamily="2" charset="-122"/>
                  <a:cs typeface="+mn-ea"/>
                  <a:sym typeface="+mn-ea"/>
                </a:rPr>
                <a:t>已经尽力了</a:t>
              </a:r>
              <a:r>
                <a:rPr lang="en-US" altLang="zh-CN" sz="1000" dirty="0" err="1">
                  <a:solidFill>
                    <a:sysClr val="window" lastClr="FFFFFF">
                      <a:lumMod val="50000"/>
                    </a:sysClr>
                  </a:solidFill>
                  <a:latin typeface="+mn-lt"/>
                  <a:ea typeface="宋体" panose="02010600030101010101" pitchFamily="2" charset="-122"/>
                  <a:cs typeface="+mn-ea"/>
                  <a:sym typeface="+mn-ea"/>
                </a:rPr>
                <a:t>Orz</a:t>
              </a:r>
              <a:endParaRPr lang="en-US" altLang="x-none" sz="1000" dirty="0">
                <a:solidFill>
                  <a:sysClr val="window" lastClr="FFFFFF">
                    <a:lumMod val="50000"/>
                  </a:sysClr>
                </a:solidFill>
                <a:latin typeface="+mn-lt"/>
                <a:ea typeface="宋体" panose="02010600030101010101" pitchFamily="2" charset="-122"/>
                <a:cs typeface="+mn-ea"/>
                <a:sym typeface="+mn-ea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0C0C482-6A8F-4572-AB23-AB18C9306792}"/>
              </a:ext>
            </a:extLst>
          </p:cNvPr>
          <p:cNvGrpSpPr/>
          <p:nvPr/>
        </p:nvGrpSpPr>
        <p:grpSpPr>
          <a:xfrm>
            <a:off x="8820019" y="2307590"/>
            <a:ext cx="2865348" cy="2619275"/>
            <a:chOff x="8820019" y="2307590"/>
            <a:chExt cx="2865348" cy="2619275"/>
          </a:xfrm>
        </p:grpSpPr>
        <p:sp>
          <p:nvSpPr>
            <p:cNvPr id="18" name="Oval 26"/>
            <p:cNvSpPr>
              <a:spLocks noChangeAspect="1"/>
            </p:cNvSpPr>
            <p:nvPr/>
          </p:nvSpPr>
          <p:spPr>
            <a:xfrm>
              <a:off x="9574213" y="2307590"/>
              <a:ext cx="1462088" cy="1463675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15D91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9" name="Freeform 217"/>
            <p:cNvSpPr>
              <a:spLocks noChangeAspect="1" noEditPoints="1"/>
            </p:cNvSpPr>
            <p:nvPr/>
          </p:nvSpPr>
          <p:spPr bwMode="auto">
            <a:xfrm>
              <a:off x="9944100" y="2767965"/>
              <a:ext cx="722313" cy="542925"/>
            </a:xfrm>
            <a:custGeom>
              <a:avLst/>
              <a:gdLst/>
              <a:ahLst/>
              <a:cxnLst>
                <a:cxn ang="0">
                  <a:pos x="78" y="58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53"/>
                </a:cxn>
                <a:cxn ang="0">
                  <a:pos x="78" y="53"/>
                </a:cxn>
                <a:cxn ang="0">
                  <a:pos x="78" y="58"/>
                </a:cxn>
                <a:cxn ang="0">
                  <a:pos x="73" y="22"/>
                </a:cxn>
                <a:cxn ang="0">
                  <a:pos x="71" y="23"/>
                </a:cxn>
                <a:cxn ang="0">
                  <a:pos x="66" y="18"/>
                </a:cxn>
                <a:cxn ang="0">
                  <a:pos x="42" y="42"/>
                </a:cxn>
                <a:cxn ang="0">
                  <a:pos x="40" y="42"/>
                </a:cxn>
                <a:cxn ang="0">
                  <a:pos x="31" y="34"/>
                </a:cxn>
                <a:cxn ang="0">
                  <a:pos x="16" y="49"/>
                </a:cxn>
                <a:cxn ang="0">
                  <a:pos x="8" y="42"/>
                </a:cxn>
                <a:cxn ang="0">
                  <a:pos x="30" y="20"/>
                </a:cxn>
                <a:cxn ang="0">
                  <a:pos x="32" y="20"/>
                </a:cxn>
                <a:cxn ang="0">
                  <a:pos x="41" y="29"/>
                </a:cxn>
                <a:cxn ang="0">
                  <a:pos x="59" y="11"/>
                </a:cxn>
                <a:cxn ang="0">
                  <a:pos x="54" y="6"/>
                </a:cxn>
                <a:cxn ang="0">
                  <a:pos x="55" y="4"/>
                </a:cxn>
                <a:cxn ang="0">
                  <a:pos x="71" y="4"/>
                </a:cxn>
                <a:cxn ang="0">
                  <a:pos x="73" y="6"/>
                </a:cxn>
                <a:cxn ang="0">
                  <a:pos x="73" y="22"/>
                </a:cxn>
              </a:cxnLst>
              <a:rect l="0" t="0" r="r" b="b"/>
              <a:pathLst>
                <a:path w="78" h="58">
                  <a:moveTo>
                    <a:pt x="78" y="5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78" y="53"/>
                    <a:pt x="78" y="53"/>
                    <a:pt x="78" y="53"/>
                  </a:cubicBezTo>
                  <a:lnTo>
                    <a:pt x="78" y="58"/>
                  </a:lnTo>
                  <a:close/>
                  <a:moveTo>
                    <a:pt x="73" y="22"/>
                  </a:moveTo>
                  <a:cubicBezTo>
                    <a:pt x="73" y="23"/>
                    <a:pt x="71" y="24"/>
                    <a:pt x="71" y="23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1" y="43"/>
                    <a:pt x="41" y="43"/>
                    <a:pt x="40" y="4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19"/>
                    <a:pt x="32" y="19"/>
                    <a:pt x="32" y="2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4" y="4"/>
                    <a:pt x="55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2" y="4"/>
                    <a:pt x="73" y="5"/>
                    <a:pt x="73" y="6"/>
                  </a:cubicBezTo>
                  <a:lnTo>
                    <a:pt x="73" y="2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</a:ln>
          </p:spPr>
          <p:txBody>
            <a:bodyPr lIns="121682" tIns="60841" rIns="121682" bIns="6084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8820019" y="3771263"/>
              <a:ext cx="2865348" cy="1155602"/>
              <a:chOff x="-11" y="7106"/>
              <a:chExt cx="4889" cy="1972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-11" y="7106"/>
                <a:ext cx="4889" cy="1972"/>
                <a:chOff x="681" y="7359"/>
                <a:chExt cx="4889" cy="1972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681" y="8123"/>
                  <a:ext cx="4889" cy="12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zh-CN" altLang="en-US" sz="2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ea"/>
                      <a:ea typeface="+mj-ea"/>
                      <a:cs typeface="Arial" panose="020B0604020202020204" pitchFamily="34" charset="0"/>
                      <a:sym typeface="+mn-ea"/>
                    </a:rPr>
                    <a:t>使用功能测试的</a:t>
                  </a:r>
                  <a:r>
                    <a:rPr lang="en-US" altLang="zh-CN" sz="2000" b="1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ea"/>
                      <a:ea typeface="+mj-ea"/>
                      <a:cs typeface="Arial" panose="020B0604020202020204" pitchFamily="34" charset="0"/>
                      <a:sym typeface="+mn-ea"/>
                    </a:rPr>
                    <a:t>soc_axi_lite</a:t>
                  </a:r>
                  <a:r>
                    <a:rPr lang="zh-CN" altLang="en-US" sz="2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ea"/>
                      <a:ea typeface="+mj-ea"/>
                      <a:cs typeface="Arial" panose="020B0604020202020204" pitchFamily="34" charset="0"/>
                      <a:sym typeface="+mn-ea"/>
                    </a:rPr>
                    <a:t>进行展示</a:t>
                  </a:r>
                  <a:endPara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  <a:sym typeface="+mn-ea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2239" y="7359"/>
                  <a:ext cx="2014" cy="7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微软雅黑" panose="020B0503020204020204" charset="-122"/>
                      <a:cs typeface="Arial" panose="020B0604020202020204" pitchFamily="34" charset="0"/>
                    </a:rPr>
                    <a:t>SoC</a:t>
                  </a:r>
                </a:p>
              </p:txBody>
            </p:sp>
          </p:grpSp>
          <p:cxnSp>
            <p:nvCxnSpPr>
              <p:cNvPr id="21" name="直接连接符 20"/>
              <p:cNvCxnSpPr>
                <a:cxnSpLocks/>
              </p:cNvCxnSpPr>
              <p:nvPr/>
            </p:nvCxnSpPr>
            <p:spPr>
              <a:xfrm>
                <a:off x="2196" y="7715"/>
                <a:ext cx="73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0179D3E-7028-4211-B1EB-85F48DCC61BF}"/>
              </a:ext>
            </a:extLst>
          </p:cNvPr>
          <p:cNvGrpSpPr/>
          <p:nvPr/>
        </p:nvGrpSpPr>
        <p:grpSpPr>
          <a:xfrm>
            <a:off x="231770" y="2307590"/>
            <a:ext cx="3273260" cy="2973099"/>
            <a:chOff x="231770" y="2307590"/>
            <a:chExt cx="3273260" cy="2973099"/>
          </a:xfrm>
        </p:grpSpPr>
        <p:sp>
          <p:nvSpPr>
            <p:cNvPr id="12" name="Oval 3"/>
            <p:cNvSpPr>
              <a:spLocks noChangeAspect="1"/>
            </p:cNvSpPr>
            <p:nvPr/>
          </p:nvSpPr>
          <p:spPr>
            <a:xfrm>
              <a:off x="1216025" y="2307590"/>
              <a:ext cx="1462405" cy="1463675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15D91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31770" y="3776415"/>
              <a:ext cx="3273260" cy="1504274"/>
              <a:chOff x="-403" y="6936"/>
              <a:chExt cx="5585" cy="2567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-403" y="6936"/>
                <a:ext cx="5585" cy="2567"/>
                <a:chOff x="289" y="7189"/>
                <a:chExt cx="5585" cy="2567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289" y="8023"/>
                  <a:ext cx="5585" cy="173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zh-CN" altLang="en-US" sz="2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ea"/>
                      <a:ea typeface="+mj-ea"/>
                      <a:cs typeface="Arial" panose="020B0604020202020204" pitchFamily="34" charset="0"/>
                      <a:sym typeface="+mn-ea"/>
                    </a:rPr>
                    <a:t>时间和能力所限，在</a:t>
                  </a:r>
                  <a:r>
                    <a:rPr lang="en-US" altLang="zh-CN" sz="2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ea"/>
                      <a:ea typeface="+mj-ea"/>
                      <a:cs typeface="Arial" panose="020B0604020202020204" pitchFamily="34" charset="0"/>
                      <a:sym typeface="+mn-ea"/>
                    </a:rPr>
                    <a:t>TLB</a:t>
                  </a:r>
                  <a:r>
                    <a:rPr lang="zh-CN" altLang="en-US" sz="2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ea"/>
                      <a:ea typeface="+mj-ea"/>
                      <a:cs typeface="Arial" panose="020B0604020202020204" pitchFamily="34" charset="0"/>
                      <a:sym typeface="+mn-ea"/>
                    </a:rPr>
                    <a:t>未能如期完成的情况下，只能使用记忆游戏来进行展示</a:t>
                  </a:r>
                  <a:endPara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  <a:sym typeface="+mn-ea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758" y="7189"/>
                  <a:ext cx="4867" cy="7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2400" b="1" dirty="0">
                      <a:solidFill>
                        <a:schemeClr val="tx1"/>
                      </a:solidFill>
                      <a:latin typeface="+mn-lt"/>
                      <a:ea typeface="微软雅黑" panose="020B0503020204020204" charset="-122"/>
                      <a:cs typeface="Arial" panose="020B0604020202020204" pitchFamily="34" charset="0"/>
                    </a:rPr>
                    <a:t>展示：记忆游戏</a:t>
                  </a:r>
                  <a:endParaRPr lang="en-US" altLang="zh-CN" sz="2400" b="1" dirty="0">
                    <a:solidFill>
                      <a:schemeClr val="tx1">
                        <a:alpha val="92000"/>
                      </a:schemeClr>
                    </a:solidFill>
                    <a:latin typeface="+mn-lt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26" name="直接连接符 25"/>
              <p:cNvCxnSpPr>
                <a:cxnSpLocks/>
              </p:cNvCxnSpPr>
              <p:nvPr/>
            </p:nvCxnSpPr>
            <p:spPr>
              <a:xfrm>
                <a:off x="1932" y="7681"/>
                <a:ext cx="11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E5D2549-9D76-456E-B0BF-912E6EE06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089" y="2567572"/>
              <a:ext cx="1011288" cy="1011288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329957E-EBE6-4BDA-BB16-AC98AEAFEEEC}"/>
              </a:ext>
            </a:extLst>
          </p:cNvPr>
          <p:cNvGrpSpPr/>
          <p:nvPr/>
        </p:nvGrpSpPr>
        <p:grpSpPr>
          <a:xfrm>
            <a:off x="3242945" y="1664970"/>
            <a:ext cx="5669280" cy="5221605"/>
            <a:chOff x="3242945" y="1664970"/>
            <a:chExt cx="5669280" cy="5221605"/>
          </a:xfrm>
        </p:grpSpPr>
        <p:sp>
          <p:nvSpPr>
            <p:cNvPr id="5" name="等腰三角形 4"/>
            <p:cNvSpPr/>
            <p:nvPr/>
          </p:nvSpPr>
          <p:spPr>
            <a:xfrm>
              <a:off x="3242945" y="3869055"/>
              <a:ext cx="5669280" cy="301752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50800" dir="5400000" algn="ctr" rotWithShape="0">
                <a:schemeClr val="bg2">
                  <a:lumMod val="40000"/>
                  <a:lumOff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 descr="b052e450e8816176253e3130e5c6601b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5320" y="1664970"/>
              <a:ext cx="4593314" cy="457071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1662EAFA-FD9A-459D-87F7-100C5082E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009" y="2393126"/>
              <a:ext cx="3872036" cy="223674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3000"/>
            <a:grayscl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079625" y="1722755"/>
            <a:ext cx="1899285" cy="189928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b="1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细圆简体" panose="02010601030101010101" charset="-122"/>
                <a:ea typeface="方正细圆简体" panose="02010601030101010101" charset="-122"/>
                <a:cs typeface="+mn-cs"/>
              </a:rPr>
              <a:t>4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06400" y="4387874"/>
            <a:ext cx="5331460" cy="768893"/>
            <a:chOff x="4260" y="6221"/>
            <a:chExt cx="8284" cy="1170"/>
          </a:xfrm>
        </p:grpSpPr>
        <p:cxnSp>
          <p:nvCxnSpPr>
            <p:cNvPr id="18" name="直接连接符 17"/>
            <p:cNvCxnSpPr>
              <a:cxnSpLocks/>
            </p:cNvCxnSpPr>
            <p:nvPr/>
          </p:nvCxnSpPr>
          <p:spPr bwMode="auto">
            <a:xfrm flipH="1">
              <a:off x="7044" y="6221"/>
              <a:ext cx="27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37"/>
            <p:cNvSpPr>
              <a:spLocks noChangeArrowheads="1"/>
            </p:cNvSpPr>
            <p:nvPr/>
          </p:nvSpPr>
          <p:spPr bwMode="auto">
            <a:xfrm>
              <a:off x="4260" y="6761"/>
              <a:ext cx="8284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cs typeface="Arial" panose="020B0604020202020204" pitchFamily="34" charset="0"/>
                </a:rPr>
                <a:t>一点小小的成果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372870" y="3886847"/>
            <a:ext cx="3398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1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细圆简体" panose="02010601030101010101" charset="-122"/>
                <a:ea typeface="方正细圆简体" panose="02010601030101010101" charset="-122"/>
                <a:cs typeface="+mn-cs"/>
              </a:rPr>
              <a:t>心得体会</a:t>
            </a:r>
          </a:p>
        </p:txBody>
      </p:sp>
      <p:pic>
        <p:nvPicPr>
          <p:cNvPr id="5" name="图片 4" descr="d7218c3ddc13c4e68880ffea3166d99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5737860" y="584212"/>
            <a:ext cx="6548120" cy="660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81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A1E8157F-5EBC-4775-8D6B-C35DE8BD8A05}"/>
              </a:ext>
            </a:extLst>
          </p:cNvPr>
          <p:cNvGrpSpPr/>
          <p:nvPr/>
        </p:nvGrpSpPr>
        <p:grpSpPr>
          <a:xfrm>
            <a:off x="355999" y="3902264"/>
            <a:ext cx="2958851" cy="1351318"/>
            <a:chOff x="3492" y="3371"/>
            <a:chExt cx="5048" cy="1182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8655DCE3-DA06-4429-9898-D6AE732BBEE3}"/>
                </a:ext>
              </a:extLst>
            </p:cNvPr>
            <p:cNvGrpSpPr/>
            <p:nvPr/>
          </p:nvGrpSpPr>
          <p:grpSpPr>
            <a:xfrm>
              <a:off x="3492" y="3371"/>
              <a:ext cx="5048" cy="1182"/>
              <a:chOff x="4765" y="3001"/>
              <a:chExt cx="5048" cy="1182"/>
            </a:xfrm>
          </p:grpSpPr>
          <p:sp>
            <p:nvSpPr>
              <p:cNvPr id="46" name="素材chenying0907出品 43">
                <a:extLst>
                  <a:ext uri="{FF2B5EF4-FFF2-40B4-BE49-F238E27FC236}">
                    <a16:creationId xmlns:a16="http://schemas.microsoft.com/office/drawing/2014/main" id="{36C86FFA-F21B-4C45-93DB-0B59478B448C}"/>
                  </a:ext>
                </a:extLst>
              </p:cNvPr>
              <p:cNvSpPr/>
              <p:nvPr/>
            </p:nvSpPr>
            <p:spPr>
              <a:xfrm>
                <a:off x="4765" y="3537"/>
                <a:ext cx="4601" cy="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zh-CN" altLang="en-US" sz="1400" dirty="0">
                    <a:solidFill>
                      <a:schemeClr val="bg2">
                        <a:lumMod val="25000"/>
                        <a:alpha val="92000"/>
                      </a:schemeClr>
                    </a:solidFill>
                    <a:latin typeface="+mn-lt"/>
                    <a:ea typeface="微软雅黑" panose="020B0503020204020204" charset="-122"/>
                    <a:cs typeface="Arial" panose="020B0604020202020204" pitchFamily="34" charset="0"/>
                  </a:rPr>
                  <a:t>从零起步，现在所做到的已经超出了预期；做得越多，感觉还没达到的目标也就更多</a:t>
                </a:r>
                <a:endParaRPr lang="en-US" altLang="zh-CN" sz="1400" dirty="0">
                  <a:solidFill>
                    <a:schemeClr val="bg2">
                      <a:lumMod val="25000"/>
                      <a:alpha val="92000"/>
                    </a:schemeClr>
                  </a:solidFill>
                  <a:latin typeface="+mn-lt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7" name="素材chenying0907出品 44">
                <a:extLst>
                  <a:ext uri="{FF2B5EF4-FFF2-40B4-BE49-F238E27FC236}">
                    <a16:creationId xmlns:a16="http://schemas.microsoft.com/office/drawing/2014/main" id="{63EEF9C2-CDA9-40A1-BB90-D78C27CCA6EF}"/>
                  </a:ext>
                </a:extLst>
              </p:cNvPr>
              <p:cNvSpPr/>
              <p:nvPr/>
            </p:nvSpPr>
            <p:spPr>
              <a:xfrm>
                <a:off x="4772" y="3001"/>
                <a:ext cx="5041" cy="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tx1"/>
                    </a:solidFill>
                    <a:latin typeface="+mn-lt"/>
                    <a:ea typeface="微软雅黑" panose="020B0503020204020204" charset="-122"/>
                    <a:cs typeface="Arial" panose="020B0604020202020204" pitchFamily="34" charset="0"/>
                  </a:rPr>
                  <a:t>站得高，才能看得远</a:t>
                </a:r>
                <a:endParaRPr lang="en-US" altLang="zh-CN" sz="2400" b="1" dirty="0">
                  <a:solidFill>
                    <a:schemeClr val="tx1"/>
                  </a:solidFill>
                  <a:latin typeface="+mn-lt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CBAA75FF-DAEB-4F28-9A90-E7BD36BA64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5" y="3884"/>
              <a:ext cx="9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rgbClr val="F392A9"/>
            </a:lnRef>
            <a:fillRef idx="0">
              <a:srgbClr val="F392A9"/>
            </a:fillRef>
            <a:effectRef idx="0">
              <a:srgbClr val="F392A9"/>
            </a:effectRef>
            <a:fontRef idx="minor">
              <a:sysClr val="windowText" lastClr="000000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345D0FB-AED9-45FC-AAD4-AAE0FF83E43B}"/>
              </a:ext>
            </a:extLst>
          </p:cNvPr>
          <p:cNvGrpSpPr/>
          <p:nvPr/>
        </p:nvGrpSpPr>
        <p:grpSpPr>
          <a:xfrm>
            <a:off x="1755060" y="1967754"/>
            <a:ext cx="2997200" cy="1659736"/>
            <a:chOff x="3492" y="3371"/>
            <a:chExt cx="4601" cy="1699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B56A505A-06C3-4C55-A745-E183AF62FA6C}"/>
                </a:ext>
              </a:extLst>
            </p:cNvPr>
            <p:cNvGrpSpPr/>
            <p:nvPr/>
          </p:nvGrpSpPr>
          <p:grpSpPr>
            <a:xfrm>
              <a:off x="3492" y="3371"/>
              <a:ext cx="4601" cy="1699"/>
              <a:chOff x="4765" y="3001"/>
              <a:chExt cx="4601" cy="1699"/>
            </a:xfrm>
          </p:grpSpPr>
          <p:sp>
            <p:nvSpPr>
              <p:cNvPr id="51" name="素材chenying0907出品 43">
                <a:extLst>
                  <a:ext uri="{FF2B5EF4-FFF2-40B4-BE49-F238E27FC236}">
                    <a16:creationId xmlns:a16="http://schemas.microsoft.com/office/drawing/2014/main" id="{89059F69-EFCE-4805-AD94-B2C3C7869B96}"/>
                  </a:ext>
                </a:extLst>
              </p:cNvPr>
              <p:cNvSpPr/>
              <p:nvPr/>
            </p:nvSpPr>
            <p:spPr>
              <a:xfrm>
                <a:off x="4765" y="3537"/>
                <a:ext cx="4601" cy="11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zh-CN" altLang="en-US" sz="1400" dirty="0">
                    <a:solidFill>
                      <a:schemeClr val="bg2">
                        <a:lumMod val="25000"/>
                        <a:alpha val="92000"/>
                      </a:schemeClr>
                    </a:solidFill>
                    <a:latin typeface="+mn-lt"/>
                    <a:ea typeface="微软雅黑" panose="020B0503020204020204" charset="-122"/>
                    <a:cs typeface="Arial" panose="020B0604020202020204" pitchFamily="34" charset="0"/>
                  </a:rPr>
                  <a:t>过于依赖寻找具体的实现方案是不可取的，应在熟读规范的基础上充分发挥自己的创造力。</a:t>
                </a:r>
                <a:endParaRPr lang="en-US" altLang="zh-CN" sz="1400" dirty="0">
                  <a:solidFill>
                    <a:schemeClr val="bg2">
                      <a:lumMod val="25000"/>
                      <a:alpha val="92000"/>
                    </a:schemeClr>
                  </a:solidFill>
                  <a:latin typeface="+mn-lt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2" name="素材chenying0907出品 44">
                <a:extLst>
                  <a:ext uri="{FF2B5EF4-FFF2-40B4-BE49-F238E27FC236}">
                    <a16:creationId xmlns:a16="http://schemas.microsoft.com/office/drawing/2014/main" id="{DF7026AA-CA4B-4DE9-B3BD-FC8BAD1C0479}"/>
                  </a:ext>
                </a:extLst>
              </p:cNvPr>
              <p:cNvSpPr/>
              <p:nvPr/>
            </p:nvSpPr>
            <p:spPr>
              <a:xfrm>
                <a:off x="4772" y="3001"/>
                <a:ext cx="3684" cy="7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tx1"/>
                    </a:solidFill>
                    <a:latin typeface="+mn-lt"/>
                    <a:ea typeface="微软雅黑" panose="020B0503020204020204" charset="-122"/>
                    <a:cs typeface="Arial" panose="020B0604020202020204" pitchFamily="34" charset="0"/>
                  </a:rPr>
                  <a:t>规范是指路明灯</a:t>
                </a:r>
                <a:endParaRPr lang="en-US" altLang="zh-CN" sz="2400" b="1" dirty="0">
                  <a:solidFill>
                    <a:schemeClr val="tx1"/>
                  </a:solidFill>
                  <a:latin typeface="+mn-lt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E798B88-0EC8-4DC4-9563-E3EC2906B0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5" y="3882"/>
              <a:ext cx="836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rgbClr val="F392A9"/>
            </a:lnRef>
            <a:fillRef idx="0">
              <a:srgbClr val="F392A9"/>
            </a:fillRef>
            <a:effectRef idx="0">
              <a:srgbClr val="F392A9"/>
            </a:effectRef>
            <a:fontRef idx="minor">
              <a:sysClr val="windowText" lastClr="000000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AB469E5-80D1-433A-8E4A-C520915F5EFA}"/>
              </a:ext>
            </a:extLst>
          </p:cNvPr>
          <p:cNvGrpSpPr/>
          <p:nvPr/>
        </p:nvGrpSpPr>
        <p:grpSpPr>
          <a:xfrm>
            <a:off x="7318676" y="4679023"/>
            <a:ext cx="3397620" cy="1620659"/>
            <a:chOff x="3492" y="3371"/>
            <a:chExt cx="4660" cy="1360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57B90EF9-C060-47B7-AFF8-A22FDF47F733}"/>
                </a:ext>
              </a:extLst>
            </p:cNvPr>
            <p:cNvGrpSpPr/>
            <p:nvPr/>
          </p:nvGrpSpPr>
          <p:grpSpPr>
            <a:xfrm>
              <a:off x="3492" y="3371"/>
              <a:ext cx="4660" cy="1360"/>
              <a:chOff x="4765" y="3001"/>
              <a:chExt cx="4660" cy="1360"/>
            </a:xfrm>
          </p:grpSpPr>
          <p:sp>
            <p:nvSpPr>
              <p:cNvPr id="56" name="素材chenying0907出品 43">
                <a:extLst>
                  <a:ext uri="{FF2B5EF4-FFF2-40B4-BE49-F238E27FC236}">
                    <a16:creationId xmlns:a16="http://schemas.microsoft.com/office/drawing/2014/main" id="{F5F44F9B-60A8-4F1B-9D11-DE156D0174CB}"/>
                  </a:ext>
                </a:extLst>
              </p:cNvPr>
              <p:cNvSpPr/>
              <p:nvPr/>
            </p:nvSpPr>
            <p:spPr>
              <a:xfrm>
                <a:off x="4765" y="3537"/>
                <a:ext cx="4601" cy="8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zh-CN" altLang="en-US" sz="1400" dirty="0">
                    <a:solidFill>
                      <a:schemeClr val="bg2">
                        <a:lumMod val="25000"/>
                        <a:alpha val="92000"/>
                      </a:schemeClr>
                    </a:solidFill>
                    <a:latin typeface="+mn-lt"/>
                    <a:ea typeface="微软雅黑" panose="020B0503020204020204" charset="-122"/>
                    <a:cs typeface="Arial" panose="020B0604020202020204" pitchFamily="34" charset="0"/>
                  </a:rPr>
                  <a:t>只有一步一个脚印，脚踏实地，回头才会发现自己已经走得很远</a:t>
                </a:r>
                <a:endParaRPr lang="en-US" altLang="zh-CN" sz="1400" dirty="0">
                  <a:solidFill>
                    <a:schemeClr val="bg2">
                      <a:lumMod val="25000"/>
                      <a:alpha val="92000"/>
                    </a:schemeClr>
                  </a:solidFill>
                  <a:latin typeface="+mn-lt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素材chenying0907出品 44">
                <a:extLst>
                  <a:ext uri="{FF2B5EF4-FFF2-40B4-BE49-F238E27FC236}">
                    <a16:creationId xmlns:a16="http://schemas.microsoft.com/office/drawing/2014/main" id="{AED78FD8-D563-4208-8640-12C19AC72D79}"/>
                  </a:ext>
                </a:extLst>
              </p:cNvPr>
              <p:cNvSpPr/>
              <p:nvPr/>
            </p:nvSpPr>
            <p:spPr>
              <a:xfrm>
                <a:off x="4772" y="3001"/>
                <a:ext cx="4653" cy="7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ea typeface="微软雅黑" panose="020B0503020204020204" charset="-122"/>
                    <a:cs typeface="Arial" panose="020B0604020202020204" pitchFamily="34" charset="0"/>
                  </a:rPr>
                  <a:t>脚踏实地，步步为营</a:t>
                </a:r>
                <a:endParaRPr lang="en-US" altLang="zh-CN" sz="2400" b="1" dirty="0">
                  <a:solidFill>
                    <a:schemeClr val="tx1"/>
                  </a:solidFill>
                  <a:latin typeface="+mn-lt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1FCAEBD8-D81D-413D-9354-DEF5DD2C18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5" y="3884"/>
              <a:ext cx="7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rgbClr val="F392A9"/>
            </a:lnRef>
            <a:fillRef idx="0">
              <a:srgbClr val="F392A9"/>
            </a:fillRef>
            <a:effectRef idx="0">
              <a:srgbClr val="F392A9"/>
            </a:effectRef>
            <a:fontRef idx="minor">
              <a:sysClr val="windowText" lastClr="000000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6651DCE-093D-415D-9113-BAF3576EAA97}"/>
              </a:ext>
            </a:extLst>
          </p:cNvPr>
          <p:cNvGrpSpPr/>
          <p:nvPr/>
        </p:nvGrpSpPr>
        <p:grpSpPr>
          <a:xfrm>
            <a:off x="9134922" y="2753531"/>
            <a:ext cx="2696976" cy="1731328"/>
            <a:chOff x="3492" y="3371"/>
            <a:chExt cx="4601" cy="1360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91DA404E-082A-49CE-9401-88FCB9804576}"/>
                </a:ext>
              </a:extLst>
            </p:cNvPr>
            <p:cNvGrpSpPr/>
            <p:nvPr/>
          </p:nvGrpSpPr>
          <p:grpSpPr>
            <a:xfrm>
              <a:off x="3492" y="3371"/>
              <a:ext cx="4601" cy="1360"/>
              <a:chOff x="4765" y="3001"/>
              <a:chExt cx="4601" cy="1360"/>
            </a:xfrm>
          </p:grpSpPr>
          <p:sp>
            <p:nvSpPr>
              <p:cNvPr id="61" name="素材chenying0907出品 43">
                <a:extLst>
                  <a:ext uri="{FF2B5EF4-FFF2-40B4-BE49-F238E27FC236}">
                    <a16:creationId xmlns:a16="http://schemas.microsoft.com/office/drawing/2014/main" id="{1073C8D1-1772-49E3-84A3-A73EC3004802}"/>
                  </a:ext>
                </a:extLst>
              </p:cNvPr>
              <p:cNvSpPr/>
              <p:nvPr/>
            </p:nvSpPr>
            <p:spPr>
              <a:xfrm>
                <a:off x="4765" y="3537"/>
                <a:ext cx="4601" cy="8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zh-CN" altLang="en-US" sz="1400" dirty="0">
                    <a:solidFill>
                      <a:schemeClr val="bg2">
                        <a:lumMod val="25000"/>
                        <a:alpha val="92000"/>
                      </a:schemeClr>
                    </a:solidFill>
                    <a:latin typeface="+mn-lt"/>
                    <a:ea typeface="微软雅黑" panose="020B0503020204020204" charset="-122"/>
                    <a:cs typeface="Arial" panose="020B0604020202020204" pitchFamily="34" charset="0"/>
                  </a:rPr>
                  <a:t>以兴趣为导向，交流促进发展，拓展思路，碰撞出火花</a:t>
                </a:r>
                <a:endParaRPr lang="en-US" altLang="zh-CN" sz="1400" dirty="0">
                  <a:solidFill>
                    <a:schemeClr val="bg2">
                      <a:lumMod val="25000"/>
                      <a:alpha val="92000"/>
                    </a:schemeClr>
                  </a:solidFill>
                  <a:latin typeface="+mn-lt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2" name="素材chenying0907出品 44">
                <a:extLst>
                  <a:ext uri="{FF2B5EF4-FFF2-40B4-BE49-F238E27FC236}">
                    <a16:creationId xmlns:a16="http://schemas.microsoft.com/office/drawing/2014/main" id="{9A169355-EC19-4F28-B3E8-BE777A475E4C}"/>
                  </a:ext>
                </a:extLst>
              </p:cNvPr>
              <p:cNvSpPr/>
              <p:nvPr/>
            </p:nvSpPr>
            <p:spPr>
              <a:xfrm>
                <a:off x="4772" y="3001"/>
                <a:ext cx="3307" cy="7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ea typeface="微软雅黑" panose="020B0503020204020204" charset="-122"/>
                    <a:cs typeface="Arial" panose="020B0604020202020204" pitchFamily="34" charset="0"/>
                  </a:rPr>
                  <a:t>交流才有收获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lt"/>
                    <a:ea typeface="微软雅黑" panose="020B0503020204020204" charset="-122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013DF8D-BD7F-4E78-A9D3-753B6ADB319E}"/>
                </a:ext>
              </a:extLst>
            </p:cNvPr>
            <p:cNvCxnSpPr>
              <a:cxnSpLocks/>
            </p:cNvCxnSpPr>
            <p:nvPr/>
          </p:nvCxnSpPr>
          <p:spPr>
            <a:xfrm>
              <a:off x="3695" y="3884"/>
              <a:ext cx="90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rgbClr val="F392A9"/>
            </a:lnRef>
            <a:fillRef idx="0">
              <a:srgbClr val="F392A9"/>
            </a:fillRef>
            <a:effectRef idx="0">
              <a:srgbClr val="F392A9"/>
            </a:effectRef>
            <a:fontRef idx="minor">
              <a:sysClr val="windowText" lastClr="000000"/>
            </a:fontRef>
          </p:style>
        </p:cxn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6DCD9CE3-5471-4F3D-8CF0-A4E2FAEB12EA}"/>
              </a:ext>
            </a:extLst>
          </p:cNvPr>
          <p:cNvGrpSpPr/>
          <p:nvPr/>
        </p:nvGrpSpPr>
        <p:grpSpPr>
          <a:xfrm>
            <a:off x="3906520" y="555625"/>
            <a:ext cx="4341495" cy="1034415"/>
            <a:chOff x="3906520" y="555625"/>
            <a:chExt cx="4341495" cy="1034415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0024C48D-E5F7-48D2-81C2-E7A2A8A8FEF2}"/>
                </a:ext>
              </a:extLst>
            </p:cNvPr>
            <p:cNvSpPr txBox="1"/>
            <p:nvPr/>
          </p:nvSpPr>
          <p:spPr>
            <a:xfrm>
              <a:off x="4396740" y="566420"/>
              <a:ext cx="3398520" cy="591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36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华文新魏" panose="02010800040101010101" pitchFamily="2" charset="-122"/>
                  <a:ea typeface="华文新魏" panose="02010800040101010101" pitchFamily="2" charset="-122"/>
                </a:rPr>
                <a:t>心得体会</a:t>
              </a:r>
            </a:p>
          </p:txBody>
        </p:sp>
        <p:sp>
          <p:nvSpPr>
            <p:cNvPr id="70" name="圆角矩形 1">
              <a:extLst>
                <a:ext uri="{FF2B5EF4-FFF2-40B4-BE49-F238E27FC236}">
                  <a16:creationId xmlns:a16="http://schemas.microsoft.com/office/drawing/2014/main" id="{15FDDEB2-578F-4BD7-A797-24BAB123DFD4}"/>
                </a:ext>
              </a:extLst>
            </p:cNvPr>
            <p:cNvSpPr/>
            <p:nvPr/>
          </p:nvSpPr>
          <p:spPr>
            <a:xfrm>
              <a:off x="4395470" y="555625"/>
              <a:ext cx="3364230" cy="563245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433E94C1-8E54-4AB7-9D05-CB89FA4DB33F}"/>
                </a:ext>
              </a:extLst>
            </p:cNvPr>
            <p:cNvSpPr txBox="1"/>
            <p:nvPr/>
          </p:nvSpPr>
          <p:spPr>
            <a:xfrm>
              <a:off x="3906520" y="1158240"/>
              <a:ext cx="4341495" cy="43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120000"/>
                </a:lnSpc>
                <a:buFont typeface="Arial" panose="020B0604020202020204" pitchFamily="34" charset="0"/>
              </a:pPr>
              <a:r>
                <a:rPr lang="zh-CN" altLang="en-US" sz="2000" b="1" dirty="0">
                  <a:solidFill>
                    <a:sysClr val="window" lastClr="FFFFFF">
                      <a:lumMod val="50000"/>
                    </a:sysClr>
                  </a:solidFill>
                  <a:ea typeface="宋体" panose="02010600030101010101" pitchFamily="2" charset="-122"/>
                  <a:cs typeface="+mn-ea"/>
                  <a:sym typeface="+mn-ea"/>
                </a:rPr>
                <a:t>一路走来都是风景</a:t>
              </a:r>
              <a:endParaRPr lang="en-US" altLang="x-none" sz="2000" b="1" dirty="0">
                <a:solidFill>
                  <a:sysClr val="window" lastClr="FFFFFF">
                    <a:lumMod val="50000"/>
                  </a:sysClr>
                </a:solidFill>
                <a:latin typeface="+mn-lt"/>
                <a:ea typeface="宋体" panose="02010600030101010101" pitchFamily="2" charset="-122"/>
                <a:cs typeface="+mn-ea"/>
                <a:sym typeface="+mn-ea"/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D10D9BC5-C696-4EAA-84F8-C2EA82E1DDAF}"/>
              </a:ext>
            </a:extLst>
          </p:cNvPr>
          <p:cNvGrpSpPr/>
          <p:nvPr/>
        </p:nvGrpSpPr>
        <p:grpSpPr>
          <a:xfrm>
            <a:off x="2432050" y="2055495"/>
            <a:ext cx="7198995" cy="4036060"/>
            <a:chOff x="2432050" y="2055495"/>
            <a:chExt cx="7198995" cy="4036060"/>
          </a:xfrm>
        </p:grpSpPr>
        <p:grpSp>
          <p:nvGrpSpPr>
            <p:cNvPr id="24" name="组合 23"/>
            <p:cNvGrpSpPr/>
            <p:nvPr/>
          </p:nvGrpSpPr>
          <p:grpSpPr>
            <a:xfrm>
              <a:off x="2432050" y="2055495"/>
              <a:ext cx="7198995" cy="4036060"/>
              <a:chOff x="3933" y="2661"/>
              <a:chExt cx="11337" cy="6356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3933" y="2661"/>
                <a:ext cx="11337" cy="6356"/>
                <a:chOff x="3933" y="2661"/>
                <a:chExt cx="11337" cy="6356"/>
              </a:xfrm>
            </p:grpSpPr>
            <p:sp>
              <p:nvSpPr>
                <p:cNvPr id="5" name="Freeform 6"/>
                <p:cNvSpPr/>
                <p:nvPr/>
              </p:nvSpPr>
              <p:spPr bwMode="auto">
                <a:xfrm>
                  <a:off x="13512" y="2661"/>
                  <a:ext cx="1758" cy="1758"/>
                </a:xfrm>
                <a:custGeom>
                  <a:avLst/>
                  <a:gdLst>
                    <a:gd name="T0" fmla="*/ 242 w 242"/>
                    <a:gd name="T1" fmla="*/ 94 h 242"/>
                    <a:gd name="T2" fmla="*/ 137 w 242"/>
                    <a:gd name="T3" fmla="*/ 137 h 242"/>
                    <a:gd name="T4" fmla="*/ 94 w 242"/>
                    <a:gd name="T5" fmla="*/ 242 h 242"/>
                    <a:gd name="T6" fmla="*/ 0 w 242"/>
                    <a:gd name="T7" fmla="*/ 242 h 242"/>
                    <a:gd name="T8" fmla="*/ 71 w 242"/>
                    <a:gd name="T9" fmla="*/ 71 h 242"/>
                    <a:gd name="T10" fmla="*/ 242 w 242"/>
                    <a:gd name="T11" fmla="*/ 0 h 242"/>
                    <a:gd name="T12" fmla="*/ 242 w 242"/>
                    <a:gd name="T13" fmla="*/ 94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2" h="242">
                      <a:moveTo>
                        <a:pt x="242" y="94"/>
                      </a:moveTo>
                      <a:cubicBezTo>
                        <a:pt x="201" y="94"/>
                        <a:pt x="164" y="111"/>
                        <a:pt x="137" y="137"/>
                      </a:cubicBezTo>
                      <a:cubicBezTo>
                        <a:pt x="110" y="164"/>
                        <a:pt x="94" y="201"/>
                        <a:pt x="94" y="242"/>
                      </a:cubicBezTo>
                      <a:cubicBezTo>
                        <a:pt x="0" y="242"/>
                        <a:pt x="0" y="242"/>
                        <a:pt x="0" y="242"/>
                      </a:cubicBezTo>
                      <a:cubicBezTo>
                        <a:pt x="0" y="175"/>
                        <a:pt x="27" y="115"/>
                        <a:pt x="71" y="71"/>
                      </a:cubicBezTo>
                      <a:cubicBezTo>
                        <a:pt x="115" y="28"/>
                        <a:pt x="175" y="0"/>
                        <a:pt x="242" y="0"/>
                      </a:cubicBezTo>
                      <a:lnTo>
                        <a:pt x="242" y="94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" name="Freeform 7"/>
                <p:cNvSpPr/>
                <p:nvPr/>
              </p:nvSpPr>
              <p:spPr bwMode="auto">
                <a:xfrm>
                  <a:off x="12434" y="4420"/>
                  <a:ext cx="1761" cy="1761"/>
                </a:xfrm>
                <a:custGeom>
                  <a:avLst/>
                  <a:gdLst>
                    <a:gd name="T0" fmla="*/ 0 w 242"/>
                    <a:gd name="T1" fmla="*/ 148 h 242"/>
                    <a:gd name="T2" fmla="*/ 105 w 242"/>
                    <a:gd name="T3" fmla="*/ 105 h 242"/>
                    <a:gd name="T4" fmla="*/ 148 w 242"/>
                    <a:gd name="T5" fmla="*/ 0 h 242"/>
                    <a:gd name="T6" fmla="*/ 242 w 242"/>
                    <a:gd name="T7" fmla="*/ 0 h 242"/>
                    <a:gd name="T8" fmla="*/ 171 w 242"/>
                    <a:gd name="T9" fmla="*/ 171 h 242"/>
                    <a:gd name="T10" fmla="*/ 0 w 242"/>
                    <a:gd name="T11" fmla="*/ 242 h 242"/>
                    <a:gd name="T12" fmla="*/ 0 w 242"/>
                    <a:gd name="T13" fmla="*/ 148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2" h="242">
                      <a:moveTo>
                        <a:pt x="0" y="148"/>
                      </a:moveTo>
                      <a:cubicBezTo>
                        <a:pt x="41" y="148"/>
                        <a:pt x="78" y="132"/>
                        <a:pt x="105" y="105"/>
                      </a:cubicBezTo>
                      <a:cubicBezTo>
                        <a:pt x="132" y="78"/>
                        <a:pt x="148" y="41"/>
                        <a:pt x="148" y="0"/>
                      </a:cubicBezTo>
                      <a:cubicBezTo>
                        <a:pt x="242" y="0"/>
                        <a:pt x="242" y="0"/>
                        <a:pt x="242" y="0"/>
                      </a:cubicBezTo>
                      <a:cubicBezTo>
                        <a:pt x="242" y="67"/>
                        <a:pt x="215" y="127"/>
                        <a:pt x="171" y="171"/>
                      </a:cubicBezTo>
                      <a:cubicBezTo>
                        <a:pt x="127" y="215"/>
                        <a:pt x="67" y="242"/>
                        <a:pt x="0" y="242"/>
                      </a:cubicBezTo>
                      <a:lnTo>
                        <a:pt x="0" y="148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8"/>
                <p:cNvSpPr/>
                <p:nvPr/>
              </p:nvSpPr>
              <p:spPr bwMode="auto">
                <a:xfrm>
                  <a:off x="10682" y="4420"/>
                  <a:ext cx="1752" cy="1761"/>
                </a:xfrm>
                <a:custGeom>
                  <a:avLst/>
                  <a:gdLst>
                    <a:gd name="T0" fmla="*/ 241 w 241"/>
                    <a:gd name="T1" fmla="*/ 242 h 242"/>
                    <a:gd name="T2" fmla="*/ 70 w 241"/>
                    <a:gd name="T3" fmla="*/ 171 h 242"/>
                    <a:gd name="T4" fmla="*/ 0 w 241"/>
                    <a:gd name="T5" fmla="*/ 0 h 242"/>
                    <a:gd name="T6" fmla="*/ 93 w 241"/>
                    <a:gd name="T7" fmla="*/ 0 h 242"/>
                    <a:gd name="T8" fmla="*/ 136 w 241"/>
                    <a:gd name="T9" fmla="*/ 105 h 242"/>
                    <a:gd name="T10" fmla="*/ 241 w 241"/>
                    <a:gd name="T11" fmla="*/ 148 h 242"/>
                    <a:gd name="T12" fmla="*/ 241 w 241"/>
                    <a:gd name="T13" fmla="*/ 242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1" h="242">
                      <a:moveTo>
                        <a:pt x="241" y="242"/>
                      </a:moveTo>
                      <a:cubicBezTo>
                        <a:pt x="174" y="242"/>
                        <a:pt x="114" y="215"/>
                        <a:pt x="70" y="171"/>
                      </a:cubicBezTo>
                      <a:cubicBezTo>
                        <a:pt x="27" y="127"/>
                        <a:pt x="0" y="67"/>
                        <a:pt x="0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41"/>
                        <a:pt x="110" y="78"/>
                        <a:pt x="136" y="105"/>
                      </a:cubicBezTo>
                      <a:cubicBezTo>
                        <a:pt x="163" y="132"/>
                        <a:pt x="200" y="148"/>
                        <a:pt x="241" y="148"/>
                      </a:cubicBezTo>
                      <a:lnTo>
                        <a:pt x="241" y="242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9"/>
                <p:cNvSpPr/>
                <p:nvPr/>
              </p:nvSpPr>
              <p:spPr bwMode="auto">
                <a:xfrm>
                  <a:off x="9598" y="2661"/>
                  <a:ext cx="1758" cy="1758"/>
                </a:xfrm>
                <a:custGeom>
                  <a:avLst/>
                  <a:gdLst>
                    <a:gd name="T0" fmla="*/ 0 w 242"/>
                    <a:gd name="T1" fmla="*/ 0 h 242"/>
                    <a:gd name="T2" fmla="*/ 171 w 242"/>
                    <a:gd name="T3" fmla="*/ 71 h 242"/>
                    <a:gd name="T4" fmla="*/ 242 w 242"/>
                    <a:gd name="T5" fmla="*/ 242 h 242"/>
                    <a:gd name="T6" fmla="*/ 149 w 242"/>
                    <a:gd name="T7" fmla="*/ 242 h 242"/>
                    <a:gd name="T8" fmla="*/ 105 w 242"/>
                    <a:gd name="T9" fmla="*/ 137 h 242"/>
                    <a:gd name="T10" fmla="*/ 0 w 242"/>
                    <a:gd name="T11" fmla="*/ 94 h 242"/>
                    <a:gd name="T12" fmla="*/ 0 w 242"/>
                    <a:gd name="T13" fmla="*/ 0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2" h="242">
                      <a:moveTo>
                        <a:pt x="0" y="0"/>
                      </a:moveTo>
                      <a:cubicBezTo>
                        <a:pt x="67" y="0"/>
                        <a:pt x="127" y="28"/>
                        <a:pt x="171" y="71"/>
                      </a:cubicBezTo>
                      <a:cubicBezTo>
                        <a:pt x="215" y="115"/>
                        <a:pt x="242" y="175"/>
                        <a:pt x="242" y="242"/>
                      </a:cubicBezTo>
                      <a:cubicBezTo>
                        <a:pt x="149" y="242"/>
                        <a:pt x="149" y="242"/>
                        <a:pt x="149" y="242"/>
                      </a:cubicBezTo>
                      <a:cubicBezTo>
                        <a:pt x="149" y="201"/>
                        <a:pt x="132" y="164"/>
                        <a:pt x="105" y="137"/>
                      </a:cubicBezTo>
                      <a:cubicBezTo>
                        <a:pt x="78" y="111"/>
                        <a:pt x="41" y="94"/>
                        <a:pt x="0" y="9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10"/>
                <p:cNvSpPr/>
                <p:nvPr/>
              </p:nvSpPr>
              <p:spPr bwMode="auto">
                <a:xfrm>
                  <a:off x="7846" y="2661"/>
                  <a:ext cx="1752" cy="1758"/>
                </a:xfrm>
                <a:custGeom>
                  <a:avLst/>
                  <a:gdLst>
                    <a:gd name="T0" fmla="*/ 241 w 241"/>
                    <a:gd name="T1" fmla="*/ 94 h 242"/>
                    <a:gd name="T2" fmla="*/ 137 w 241"/>
                    <a:gd name="T3" fmla="*/ 137 h 242"/>
                    <a:gd name="T4" fmla="*/ 93 w 241"/>
                    <a:gd name="T5" fmla="*/ 242 h 242"/>
                    <a:gd name="T6" fmla="*/ 0 w 241"/>
                    <a:gd name="T7" fmla="*/ 242 h 242"/>
                    <a:gd name="T8" fmla="*/ 71 w 241"/>
                    <a:gd name="T9" fmla="*/ 71 h 242"/>
                    <a:gd name="T10" fmla="*/ 241 w 241"/>
                    <a:gd name="T11" fmla="*/ 0 h 242"/>
                    <a:gd name="T12" fmla="*/ 241 w 241"/>
                    <a:gd name="T13" fmla="*/ 94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1" h="242">
                      <a:moveTo>
                        <a:pt x="241" y="94"/>
                      </a:moveTo>
                      <a:cubicBezTo>
                        <a:pt x="200" y="94"/>
                        <a:pt x="163" y="111"/>
                        <a:pt x="137" y="137"/>
                      </a:cubicBezTo>
                      <a:cubicBezTo>
                        <a:pt x="110" y="164"/>
                        <a:pt x="93" y="201"/>
                        <a:pt x="93" y="242"/>
                      </a:cubicBezTo>
                      <a:cubicBezTo>
                        <a:pt x="0" y="242"/>
                        <a:pt x="0" y="242"/>
                        <a:pt x="0" y="242"/>
                      </a:cubicBezTo>
                      <a:cubicBezTo>
                        <a:pt x="0" y="175"/>
                        <a:pt x="27" y="115"/>
                        <a:pt x="71" y="71"/>
                      </a:cubicBezTo>
                      <a:cubicBezTo>
                        <a:pt x="114" y="28"/>
                        <a:pt x="175" y="0"/>
                        <a:pt x="241" y="0"/>
                      </a:cubicBezTo>
                      <a:lnTo>
                        <a:pt x="241" y="94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11"/>
                <p:cNvSpPr/>
                <p:nvPr/>
              </p:nvSpPr>
              <p:spPr bwMode="auto">
                <a:xfrm>
                  <a:off x="7846" y="4420"/>
                  <a:ext cx="1752" cy="1761"/>
                </a:xfrm>
                <a:custGeom>
                  <a:avLst/>
                  <a:gdLst>
                    <a:gd name="T0" fmla="*/ 241 w 241"/>
                    <a:gd name="T1" fmla="*/ 242 h 242"/>
                    <a:gd name="T2" fmla="*/ 71 w 241"/>
                    <a:gd name="T3" fmla="*/ 171 h 242"/>
                    <a:gd name="T4" fmla="*/ 0 w 241"/>
                    <a:gd name="T5" fmla="*/ 0 h 242"/>
                    <a:gd name="T6" fmla="*/ 93 w 241"/>
                    <a:gd name="T7" fmla="*/ 0 h 242"/>
                    <a:gd name="T8" fmla="*/ 137 w 241"/>
                    <a:gd name="T9" fmla="*/ 105 h 242"/>
                    <a:gd name="T10" fmla="*/ 241 w 241"/>
                    <a:gd name="T11" fmla="*/ 148 h 242"/>
                    <a:gd name="T12" fmla="*/ 241 w 241"/>
                    <a:gd name="T13" fmla="*/ 242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1" h="242">
                      <a:moveTo>
                        <a:pt x="241" y="242"/>
                      </a:moveTo>
                      <a:cubicBezTo>
                        <a:pt x="175" y="242"/>
                        <a:pt x="114" y="215"/>
                        <a:pt x="71" y="171"/>
                      </a:cubicBezTo>
                      <a:cubicBezTo>
                        <a:pt x="27" y="127"/>
                        <a:pt x="0" y="67"/>
                        <a:pt x="0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41"/>
                        <a:pt x="110" y="78"/>
                        <a:pt x="137" y="105"/>
                      </a:cubicBezTo>
                      <a:cubicBezTo>
                        <a:pt x="163" y="132"/>
                        <a:pt x="200" y="148"/>
                        <a:pt x="241" y="148"/>
                      </a:cubicBezTo>
                      <a:lnTo>
                        <a:pt x="241" y="242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12"/>
                <p:cNvSpPr/>
                <p:nvPr/>
              </p:nvSpPr>
              <p:spPr bwMode="auto">
                <a:xfrm>
                  <a:off x="9598" y="5497"/>
                  <a:ext cx="1758" cy="1758"/>
                </a:xfrm>
                <a:custGeom>
                  <a:avLst/>
                  <a:gdLst>
                    <a:gd name="T0" fmla="*/ 0 w 242"/>
                    <a:gd name="T1" fmla="*/ 0 h 242"/>
                    <a:gd name="T2" fmla="*/ 171 w 242"/>
                    <a:gd name="T3" fmla="*/ 71 h 242"/>
                    <a:gd name="T4" fmla="*/ 242 w 242"/>
                    <a:gd name="T5" fmla="*/ 242 h 242"/>
                    <a:gd name="T6" fmla="*/ 149 w 242"/>
                    <a:gd name="T7" fmla="*/ 242 h 242"/>
                    <a:gd name="T8" fmla="*/ 105 w 242"/>
                    <a:gd name="T9" fmla="*/ 137 h 242"/>
                    <a:gd name="T10" fmla="*/ 0 w 242"/>
                    <a:gd name="T11" fmla="*/ 94 h 242"/>
                    <a:gd name="T12" fmla="*/ 0 w 242"/>
                    <a:gd name="T13" fmla="*/ 0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2" h="242">
                      <a:moveTo>
                        <a:pt x="0" y="0"/>
                      </a:moveTo>
                      <a:cubicBezTo>
                        <a:pt x="67" y="0"/>
                        <a:pt x="127" y="27"/>
                        <a:pt x="171" y="71"/>
                      </a:cubicBezTo>
                      <a:cubicBezTo>
                        <a:pt x="215" y="115"/>
                        <a:pt x="242" y="175"/>
                        <a:pt x="242" y="242"/>
                      </a:cubicBezTo>
                      <a:cubicBezTo>
                        <a:pt x="149" y="242"/>
                        <a:pt x="149" y="242"/>
                        <a:pt x="149" y="242"/>
                      </a:cubicBezTo>
                      <a:cubicBezTo>
                        <a:pt x="149" y="201"/>
                        <a:pt x="132" y="164"/>
                        <a:pt x="105" y="137"/>
                      </a:cubicBezTo>
                      <a:cubicBezTo>
                        <a:pt x="78" y="110"/>
                        <a:pt x="41" y="94"/>
                        <a:pt x="0" y="9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13"/>
                <p:cNvSpPr/>
                <p:nvPr/>
              </p:nvSpPr>
              <p:spPr bwMode="auto">
                <a:xfrm>
                  <a:off x="9598" y="7256"/>
                  <a:ext cx="1758" cy="1761"/>
                </a:xfrm>
                <a:custGeom>
                  <a:avLst/>
                  <a:gdLst>
                    <a:gd name="T0" fmla="*/ 0 w 242"/>
                    <a:gd name="T1" fmla="*/ 148 h 242"/>
                    <a:gd name="T2" fmla="*/ 105 w 242"/>
                    <a:gd name="T3" fmla="*/ 105 h 242"/>
                    <a:gd name="T4" fmla="*/ 149 w 242"/>
                    <a:gd name="T5" fmla="*/ 0 h 242"/>
                    <a:gd name="T6" fmla="*/ 242 w 242"/>
                    <a:gd name="T7" fmla="*/ 0 h 242"/>
                    <a:gd name="T8" fmla="*/ 171 w 242"/>
                    <a:gd name="T9" fmla="*/ 171 h 242"/>
                    <a:gd name="T10" fmla="*/ 0 w 242"/>
                    <a:gd name="T11" fmla="*/ 242 h 242"/>
                    <a:gd name="T12" fmla="*/ 0 w 242"/>
                    <a:gd name="T13" fmla="*/ 148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2" h="242">
                      <a:moveTo>
                        <a:pt x="0" y="148"/>
                      </a:moveTo>
                      <a:cubicBezTo>
                        <a:pt x="41" y="148"/>
                        <a:pt x="78" y="131"/>
                        <a:pt x="105" y="105"/>
                      </a:cubicBezTo>
                      <a:cubicBezTo>
                        <a:pt x="132" y="78"/>
                        <a:pt x="149" y="41"/>
                        <a:pt x="149" y="0"/>
                      </a:cubicBezTo>
                      <a:cubicBezTo>
                        <a:pt x="242" y="0"/>
                        <a:pt x="242" y="0"/>
                        <a:pt x="242" y="0"/>
                      </a:cubicBezTo>
                      <a:cubicBezTo>
                        <a:pt x="242" y="67"/>
                        <a:pt x="215" y="127"/>
                        <a:pt x="171" y="171"/>
                      </a:cubicBezTo>
                      <a:cubicBezTo>
                        <a:pt x="127" y="215"/>
                        <a:pt x="67" y="242"/>
                        <a:pt x="0" y="242"/>
                      </a:cubicBezTo>
                      <a:lnTo>
                        <a:pt x="0" y="148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14"/>
                <p:cNvSpPr/>
                <p:nvPr/>
              </p:nvSpPr>
              <p:spPr bwMode="auto">
                <a:xfrm>
                  <a:off x="7846" y="7256"/>
                  <a:ext cx="1752" cy="1761"/>
                </a:xfrm>
                <a:custGeom>
                  <a:avLst/>
                  <a:gdLst>
                    <a:gd name="T0" fmla="*/ 241 w 241"/>
                    <a:gd name="T1" fmla="*/ 242 h 242"/>
                    <a:gd name="T2" fmla="*/ 71 w 241"/>
                    <a:gd name="T3" fmla="*/ 171 h 242"/>
                    <a:gd name="T4" fmla="*/ 0 w 241"/>
                    <a:gd name="T5" fmla="*/ 0 h 242"/>
                    <a:gd name="T6" fmla="*/ 93 w 241"/>
                    <a:gd name="T7" fmla="*/ 0 h 242"/>
                    <a:gd name="T8" fmla="*/ 137 w 241"/>
                    <a:gd name="T9" fmla="*/ 105 h 242"/>
                    <a:gd name="T10" fmla="*/ 241 w 241"/>
                    <a:gd name="T11" fmla="*/ 148 h 242"/>
                    <a:gd name="T12" fmla="*/ 241 w 241"/>
                    <a:gd name="T13" fmla="*/ 242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1" h="242">
                      <a:moveTo>
                        <a:pt x="241" y="242"/>
                      </a:moveTo>
                      <a:cubicBezTo>
                        <a:pt x="175" y="242"/>
                        <a:pt x="114" y="215"/>
                        <a:pt x="71" y="171"/>
                      </a:cubicBezTo>
                      <a:cubicBezTo>
                        <a:pt x="27" y="127"/>
                        <a:pt x="0" y="67"/>
                        <a:pt x="0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41"/>
                        <a:pt x="110" y="78"/>
                        <a:pt x="137" y="105"/>
                      </a:cubicBezTo>
                      <a:cubicBezTo>
                        <a:pt x="163" y="131"/>
                        <a:pt x="200" y="148"/>
                        <a:pt x="241" y="148"/>
                      </a:cubicBezTo>
                      <a:lnTo>
                        <a:pt x="241" y="242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16"/>
                <p:cNvSpPr/>
                <p:nvPr/>
              </p:nvSpPr>
              <p:spPr bwMode="auto">
                <a:xfrm>
                  <a:off x="5007" y="5497"/>
                  <a:ext cx="1761" cy="1758"/>
                </a:xfrm>
                <a:custGeom>
                  <a:avLst/>
                  <a:gdLst>
                    <a:gd name="T0" fmla="*/ 242 w 242"/>
                    <a:gd name="T1" fmla="*/ 94 h 242"/>
                    <a:gd name="T2" fmla="*/ 137 w 242"/>
                    <a:gd name="T3" fmla="*/ 137 h 242"/>
                    <a:gd name="T4" fmla="*/ 93 w 242"/>
                    <a:gd name="T5" fmla="*/ 242 h 242"/>
                    <a:gd name="T6" fmla="*/ 0 w 242"/>
                    <a:gd name="T7" fmla="*/ 242 h 242"/>
                    <a:gd name="T8" fmla="*/ 71 w 242"/>
                    <a:gd name="T9" fmla="*/ 71 h 242"/>
                    <a:gd name="T10" fmla="*/ 242 w 242"/>
                    <a:gd name="T11" fmla="*/ 0 h 242"/>
                    <a:gd name="T12" fmla="*/ 242 w 242"/>
                    <a:gd name="T13" fmla="*/ 94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2" h="242">
                      <a:moveTo>
                        <a:pt x="242" y="94"/>
                      </a:moveTo>
                      <a:cubicBezTo>
                        <a:pt x="201" y="94"/>
                        <a:pt x="164" y="110"/>
                        <a:pt x="137" y="137"/>
                      </a:cubicBezTo>
                      <a:cubicBezTo>
                        <a:pt x="110" y="164"/>
                        <a:pt x="93" y="201"/>
                        <a:pt x="93" y="242"/>
                      </a:cubicBezTo>
                      <a:cubicBezTo>
                        <a:pt x="0" y="242"/>
                        <a:pt x="0" y="242"/>
                        <a:pt x="0" y="242"/>
                      </a:cubicBezTo>
                      <a:cubicBezTo>
                        <a:pt x="0" y="175"/>
                        <a:pt x="27" y="115"/>
                        <a:pt x="71" y="71"/>
                      </a:cubicBezTo>
                      <a:cubicBezTo>
                        <a:pt x="114" y="27"/>
                        <a:pt x="175" y="0"/>
                        <a:pt x="242" y="0"/>
                      </a:cubicBezTo>
                      <a:lnTo>
                        <a:pt x="242" y="94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17"/>
                <p:cNvSpPr/>
                <p:nvPr/>
              </p:nvSpPr>
              <p:spPr bwMode="auto">
                <a:xfrm>
                  <a:off x="3933" y="7256"/>
                  <a:ext cx="1752" cy="1761"/>
                </a:xfrm>
                <a:custGeom>
                  <a:avLst/>
                  <a:gdLst>
                    <a:gd name="T0" fmla="*/ 0 w 241"/>
                    <a:gd name="T1" fmla="*/ 148 h 242"/>
                    <a:gd name="T2" fmla="*/ 105 w 241"/>
                    <a:gd name="T3" fmla="*/ 105 h 242"/>
                    <a:gd name="T4" fmla="*/ 148 w 241"/>
                    <a:gd name="T5" fmla="*/ 0 h 242"/>
                    <a:gd name="T6" fmla="*/ 241 w 241"/>
                    <a:gd name="T7" fmla="*/ 0 h 242"/>
                    <a:gd name="T8" fmla="*/ 171 w 241"/>
                    <a:gd name="T9" fmla="*/ 171 h 242"/>
                    <a:gd name="T10" fmla="*/ 0 w 241"/>
                    <a:gd name="T11" fmla="*/ 242 h 242"/>
                    <a:gd name="T12" fmla="*/ 0 w 241"/>
                    <a:gd name="T13" fmla="*/ 148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1" h="242">
                      <a:moveTo>
                        <a:pt x="0" y="148"/>
                      </a:moveTo>
                      <a:cubicBezTo>
                        <a:pt x="41" y="148"/>
                        <a:pt x="78" y="131"/>
                        <a:pt x="105" y="105"/>
                      </a:cubicBezTo>
                      <a:cubicBezTo>
                        <a:pt x="131" y="78"/>
                        <a:pt x="148" y="41"/>
                        <a:pt x="148" y="0"/>
                      </a:cubicBezTo>
                      <a:cubicBezTo>
                        <a:pt x="241" y="0"/>
                        <a:pt x="241" y="0"/>
                        <a:pt x="241" y="0"/>
                      </a:cubicBezTo>
                      <a:cubicBezTo>
                        <a:pt x="241" y="67"/>
                        <a:pt x="214" y="127"/>
                        <a:pt x="171" y="171"/>
                      </a:cubicBezTo>
                      <a:cubicBezTo>
                        <a:pt x="127" y="215"/>
                        <a:pt x="67" y="242"/>
                        <a:pt x="0" y="242"/>
                      </a:cubicBezTo>
                      <a:lnTo>
                        <a:pt x="0" y="148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Oval 18"/>
                <p:cNvSpPr>
                  <a:spLocks noChangeArrowheads="1"/>
                </p:cNvSpPr>
                <p:nvPr/>
              </p:nvSpPr>
              <p:spPr bwMode="auto">
                <a:xfrm>
                  <a:off x="11696" y="3691"/>
                  <a:ext cx="1482" cy="1482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4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20" name="Oval 19"/>
                <p:cNvSpPr>
                  <a:spLocks noChangeArrowheads="1"/>
                </p:cNvSpPr>
                <p:nvPr/>
              </p:nvSpPr>
              <p:spPr bwMode="auto">
                <a:xfrm>
                  <a:off x="8860" y="3691"/>
                  <a:ext cx="1482" cy="1482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3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21" name="Oval 20"/>
                <p:cNvSpPr>
                  <a:spLocks noChangeArrowheads="1"/>
                </p:cNvSpPr>
                <p:nvPr/>
              </p:nvSpPr>
              <p:spPr bwMode="auto">
                <a:xfrm>
                  <a:off x="8860" y="6511"/>
                  <a:ext cx="1482" cy="1482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6024" y="6511"/>
                  <a:ext cx="1482" cy="1482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23" name="Freeform 15"/>
              <p:cNvSpPr/>
              <p:nvPr/>
            </p:nvSpPr>
            <p:spPr bwMode="auto">
              <a:xfrm>
                <a:off x="6768" y="5497"/>
                <a:ext cx="1752" cy="1758"/>
              </a:xfrm>
              <a:custGeom>
                <a:avLst/>
                <a:gdLst>
                  <a:gd name="T0" fmla="*/ 0 w 241"/>
                  <a:gd name="T1" fmla="*/ 0 h 242"/>
                  <a:gd name="T2" fmla="*/ 170 w 241"/>
                  <a:gd name="T3" fmla="*/ 71 h 242"/>
                  <a:gd name="T4" fmla="*/ 241 w 241"/>
                  <a:gd name="T5" fmla="*/ 242 h 242"/>
                  <a:gd name="T6" fmla="*/ 148 w 241"/>
                  <a:gd name="T7" fmla="*/ 242 h 242"/>
                  <a:gd name="T8" fmla="*/ 104 w 241"/>
                  <a:gd name="T9" fmla="*/ 137 h 242"/>
                  <a:gd name="T10" fmla="*/ 0 w 241"/>
                  <a:gd name="T11" fmla="*/ 94 h 242"/>
                  <a:gd name="T12" fmla="*/ 0 w 241"/>
                  <a:gd name="T1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2">
                    <a:moveTo>
                      <a:pt x="0" y="0"/>
                    </a:moveTo>
                    <a:cubicBezTo>
                      <a:pt x="66" y="0"/>
                      <a:pt x="127" y="27"/>
                      <a:pt x="170" y="71"/>
                    </a:cubicBezTo>
                    <a:cubicBezTo>
                      <a:pt x="214" y="115"/>
                      <a:pt x="241" y="175"/>
                      <a:pt x="241" y="242"/>
                    </a:cubicBezTo>
                    <a:cubicBezTo>
                      <a:pt x="148" y="242"/>
                      <a:pt x="148" y="242"/>
                      <a:pt x="148" y="242"/>
                    </a:cubicBezTo>
                    <a:cubicBezTo>
                      <a:pt x="148" y="201"/>
                      <a:pt x="131" y="164"/>
                      <a:pt x="104" y="137"/>
                    </a:cubicBezTo>
                    <a:cubicBezTo>
                      <a:pt x="78" y="110"/>
                      <a:pt x="40" y="94"/>
                      <a:pt x="0" y="9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3E90A694-D29F-4542-B808-6F767544B4F9}"/>
                </a:ext>
              </a:extLst>
            </p:cNvPr>
            <p:cNvGrpSpPr/>
            <p:nvPr/>
          </p:nvGrpSpPr>
          <p:grpSpPr>
            <a:xfrm>
              <a:off x="3906121" y="2813050"/>
              <a:ext cx="4290227" cy="2498109"/>
              <a:chOff x="3906121" y="2813050"/>
              <a:chExt cx="4290227" cy="2498109"/>
            </a:xfrm>
          </p:grpSpPr>
          <p:pic>
            <p:nvPicPr>
              <p:cNvPr id="73" name="图片 72">
                <a:extLst>
                  <a:ext uri="{FF2B5EF4-FFF2-40B4-BE49-F238E27FC236}">
                    <a16:creationId xmlns:a16="http://schemas.microsoft.com/office/drawing/2014/main" id="{BA38A3B4-447A-4EBD-8643-20BB04EA75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494" y="4676218"/>
                <a:ext cx="574559" cy="574559"/>
              </a:xfrm>
              <a:prstGeom prst="rect">
                <a:avLst/>
              </a:prstGeom>
            </p:spPr>
          </p:pic>
          <p:pic>
            <p:nvPicPr>
              <p:cNvPr id="75" name="图片 74">
                <a:extLst>
                  <a:ext uri="{FF2B5EF4-FFF2-40B4-BE49-F238E27FC236}">
                    <a16:creationId xmlns:a16="http://schemas.microsoft.com/office/drawing/2014/main" id="{22D81CE8-8AAE-4E7E-A596-7B55C22EBA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8410" y="2813050"/>
                <a:ext cx="695325" cy="695325"/>
              </a:xfrm>
              <a:prstGeom prst="rect">
                <a:avLst/>
              </a:prstGeom>
            </p:spPr>
          </p:pic>
          <p:pic>
            <p:nvPicPr>
              <p:cNvPr id="77" name="图片 76">
                <a:extLst>
                  <a:ext uri="{FF2B5EF4-FFF2-40B4-BE49-F238E27FC236}">
                    <a16:creationId xmlns:a16="http://schemas.microsoft.com/office/drawing/2014/main" id="{255211A4-6046-4CCB-B116-B723EAEA7F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6121" y="4615834"/>
                <a:ext cx="695325" cy="695325"/>
              </a:xfrm>
              <a:prstGeom prst="rect">
                <a:avLst/>
              </a:prstGeom>
            </p:spPr>
          </p:pic>
          <p:pic>
            <p:nvPicPr>
              <p:cNvPr id="79" name="图片 78">
                <a:extLst>
                  <a:ext uri="{FF2B5EF4-FFF2-40B4-BE49-F238E27FC236}">
                    <a16:creationId xmlns:a16="http://schemas.microsoft.com/office/drawing/2014/main" id="{BC68BD5F-45C5-4AAE-A9A7-09D77A0B2F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3963" y="2870086"/>
                <a:ext cx="692385" cy="69238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3000"/>
            <a:grayscl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7301865" y="1722755"/>
            <a:ext cx="1899285" cy="189928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圆简体" panose="02010601030101010101" charset="-122"/>
                <a:ea typeface="方正细圆简体" panose="02010601030101010101" charset="-122"/>
              </a:rPr>
              <a:t>5</a:t>
            </a:r>
            <a:endParaRPr kumimoji="0" lang="en-US" altLang="zh-CN" sz="11500" b="1" i="0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方正细圆简体" panose="02010601030101010101" charset="-122"/>
              <a:ea typeface="方正细圆简体" panose="02010601030101010101" charset="-122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068887" y="4387874"/>
            <a:ext cx="6548120" cy="768893"/>
            <a:chOff x="4260" y="6221"/>
            <a:chExt cx="8284" cy="1170"/>
          </a:xfrm>
        </p:grpSpPr>
        <p:cxnSp>
          <p:nvCxnSpPr>
            <p:cNvPr id="18" name="直接连接符 17"/>
            <p:cNvCxnSpPr>
              <a:cxnSpLocks/>
            </p:cNvCxnSpPr>
            <p:nvPr/>
          </p:nvCxnSpPr>
          <p:spPr bwMode="auto">
            <a:xfrm flipH="1">
              <a:off x="7044" y="6221"/>
              <a:ext cx="27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37"/>
            <p:cNvSpPr>
              <a:spLocks noChangeArrowheads="1"/>
            </p:cNvSpPr>
            <p:nvPr/>
          </p:nvSpPr>
          <p:spPr bwMode="auto">
            <a:xfrm>
              <a:off x="4260" y="6761"/>
              <a:ext cx="8284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Arial" panose="020B0604020202020204" pitchFamily="34" charset="0"/>
                </a:rPr>
                <a:t>明年还想来参赛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Arial" panose="020B0604020202020204" pitchFamily="34" charset="0"/>
                </a:rPr>
                <a:t>~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643687" y="3886847"/>
            <a:ext cx="3398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1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细圆简体" panose="02010601030101010101" charset="-122"/>
                <a:ea typeface="方正细圆简体" panose="02010601030101010101" charset="-122"/>
                <a:cs typeface="+mn-cs"/>
              </a:rPr>
              <a:t>致谢</a:t>
            </a:r>
          </a:p>
        </p:txBody>
      </p:sp>
      <p:pic>
        <p:nvPicPr>
          <p:cNvPr id="5" name="图片 4" descr="d7218c3ddc13c4e68880ffea3166d99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-292389"/>
            <a:ext cx="6548120" cy="660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35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3000"/>
            <a:grayscl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-238344" y="3046248"/>
            <a:ext cx="65976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方正细圆简体" panose="02010601030101010101" charset="-122"/>
                <a:ea typeface="方正细圆简体" panose="02010601030101010101" charset="-122"/>
              </a:rPr>
              <a:t>THANK YOU  FOR WATCHING !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1245" y="1874520"/>
            <a:ext cx="5408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谢谢观看！</a:t>
            </a:r>
          </a:p>
        </p:txBody>
      </p:sp>
      <p:pic>
        <p:nvPicPr>
          <p:cNvPr id="5" name="图片 4" descr="d7218c3ddc13c4e68880ffea3166d99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5735320" y="584200"/>
            <a:ext cx="6548120" cy="6605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12115" y="148590"/>
            <a:ext cx="4362450" cy="185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i="1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</a:t>
            </a:r>
            <a:r>
              <a:rPr lang="en-US" altLang="zh-CN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ONTENTS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045210" y="2233930"/>
            <a:ext cx="5368925" cy="760095"/>
            <a:chOff x="1646" y="3518"/>
            <a:chExt cx="8455" cy="1197"/>
          </a:xfrm>
        </p:grpSpPr>
        <p:sp>
          <p:nvSpPr>
            <p:cNvPr id="8" name="文本框 7"/>
            <p:cNvSpPr txBox="1"/>
            <p:nvPr/>
          </p:nvSpPr>
          <p:spPr>
            <a:xfrm>
              <a:off x="1646" y="3611"/>
              <a:ext cx="2730" cy="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细圆简体" panose="02010601030101010101" charset="-122"/>
                  <a:ea typeface="方正细圆简体" panose="02010601030101010101" charset="-122"/>
                </a:rPr>
                <a:t>PART</a:t>
              </a:r>
              <a:endParaRPr lang="en-US" altLang="zh-CN" sz="4000" b="1">
                <a:solidFill>
                  <a:schemeClr val="tx1">
                    <a:lumMod val="75000"/>
                    <a:lumOff val="25000"/>
                  </a:schemeClr>
                </a:solidFill>
                <a:latin typeface="方正细圆简体" panose="02010601030101010101" charset="-122"/>
                <a:ea typeface="方正细圆简体" panose="02010601030101010101" charset="-122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3725" y="3605"/>
              <a:ext cx="1024" cy="1024"/>
            </a:xfrm>
            <a:prstGeom prst="diamond">
              <a:avLst/>
            </a:prstGeom>
            <a:blipFill>
              <a:blip r:embed="rId3">
                <a:alphaModFix amt="53000"/>
                <a:grayscl/>
              </a:blip>
              <a:tile tx="0" ty="0" sx="70000" sy="70000" flip="none" algn="ctr"/>
            </a:blip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方正细圆简体" panose="02010601030101010101" charset="-122"/>
                  <a:ea typeface="方正细圆简体" panose="02010601030101010101" charset="-122"/>
                </a:rPr>
                <a:t>1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749" y="3518"/>
              <a:ext cx="5352" cy="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2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队伍介绍</a:t>
              </a:r>
              <a:endParaRPr lang="zh-CN" altLang="en-US" sz="2800" spc="1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10665" y="3234690"/>
            <a:ext cx="5368925" cy="786765"/>
            <a:chOff x="1646" y="3518"/>
            <a:chExt cx="8455" cy="1239"/>
          </a:xfrm>
        </p:grpSpPr>
        <p:sp>
          <p:nvSpPr>
            <p:cNvPr id="13" name="文本框 12"/>
            <p:cNvSpPr txBox="1"/>
            <p:nvPr/>
          </p:nvSpPr>
          <p:spPr>
            <a:xfrm>
              <a:off x="1646" y="3653"/>
              <a:ext cx="2730" cy="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细圆简体" panose="02010601030101010101" charset="-122"/>
                  <a:ea typeface="方正细圆简体" panose="02010601030101010101" charset="-122"/>
                </a:rPr>
                <a:t>PART</a:t>
              </a:r>
              <a:endParaRPr lang="en-US" altLang="zh-CN" sz="4000" b="1">
                <a:solidFill>
                  <a:schemeClr val="tx1">
                    <a:lumMod val="75000"/>
                    <a:lumOff val="25000"/>
                  </a:schemeClr>
                </a:solidFill>
                <a:latin typeface="方正细圆简体" panose="02010601030101010101" charset="-122"/>
                <a:ea typeface="方正细圆简体" panose="02010601030101010101" charset="-122"/>
              </a:endParaRPr>
            </a:p>
          </p:txBody>
        </p:sp>
        <p:sp>
          <p:nvSpPr>
            <p:cNvPr id="14" name="菱形 13"/>
            <p:cNvSpPr/>
            <p:nvPr/>
          </p:nvSpPr>
          <p:spPr>
            <a:xfrm>
              <a:off x="3725" y="3605"/>
              <a:ext cx="1024" cy="1024"/>
            </a:xfrm>
            <a:prstGeom prst="diamond">
              <a:avLst/>
            </a:prstGeom>
            <a:blipFill>
              <a:blip r:embed="rId3">
                <a:alphaModFix amt="53000"/>
                <a:grayscl/>
              </a:blip>
              <a:tile tx="0" ty="0" sx="70000" sy="70000" flip="none" algn="ctr"/>
            </a:blip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方正细圆简体" panose="02010601030101010101" charset="-122"/>
                  <a:ea typeface="方正细圆简体" panose="02010601030101010101" charset="-122"/>
                </a:rPr>
                <a:t>2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749" y="3518"/>
              <a:ext cx="5352" cy="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2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方正细圆简体" panose="02010601030101010101" charset="-122"/>
                  <a:ea typeface="方正细圆简体" panose="02010601030101010101" charset="-122"/>
                </a:rPr>
                <a:t>系统设计</a:t>
              </a:r>
              <a:endPara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方正细圆简体" panose="02010601030101010101" charset="-122"/>
                <a:ea typeface="方正细圆简体" panose="02010601030101010101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082800" y="4270375"/>
            <a:ext cx="5368925" cy="786765"/>
            <a:chOff x="1646" y="3518"/>
            <a:chExt cx="8455" cy="1239"/>
          </a:xfrm>
        </p:grpSpPr>
        <p:sp>
          <p:nvSpPr>
            <p:cNvPr id="17" name="文本框 16"/>
            <p:cNvSpPr txBox="1"/>
            <p:nvPr/>
          </p:nvSpPr>
          <p:spPr>
            <a:xfrm>
              <a:off x="1646" y="3653"/>
              <a:ext cx="2730" cy="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细圆简体" panose="02010601030101010101" charset="-122"/>
                  <a:ea typeface="方正细圆简体" panose="02010601030101010101" charset="-122"/>
                </a:rPr>
                <a:t>PART</a:t>
              </a:r>
              <a:endParaRPr lang="en-US" altLang="zh-CN" sz="4000" b="1">
                <a:solidFill>
                  <a:schemeClr val="tx1">
                    <a:lumMod val="75000"/>
                    <a:lumOff val="25000"/>
                  </a:schemeClr>
                </a:solidFill>
                <a:latin typeface="方正细圆简体" panose="02010601030101010101" charset="-122"/>
                <a:ea typeface="方正细圆简体" panose="02010601030101010101" charset="-122"/>
              </a:endParaRPr>
            </a:p>
          </p:txBody>
        </p:sp>
        <p:sp>
          <p:nvSpPr>
            <p:cNvPr id="18" name="菱形 17"/>
            <p:cNvSpPr/>
            <p:nvPr/>
          </p:nvSpPr>
          <p:spPr>
            <a:xfrm>
              <a:off x="3725" y="3605"/>
              <a:ext cx="1024" cy="1024"/>
            </a:xfrm>
            <a:prstGeom prst="diamond">
              <a:avLst/>
            </a:prstGeom>
            <a:blipFill>
              <a:blip r:embed="rId3">
                <a:alphaModFix amt="53000"/>
                <a:grayscl/>
              </a:blip>
              <a:tile tx="0" ty="0" sx="70000" sy="70000" flip="none" algn="ctr"/>
            </a:blip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方正细圆简体" panose="02010601030101010101" charset="-122"/>
                  <a:ea typeface="方正细圆简体" panose="02010601030101010101" charset="-122"/>
                </a:rPr>
                <a:t>3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749" y="3518"/>
              <a:ext cx="5352" cy="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2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细圆简体" panose="02010601030101010101" charset="-122"/>
                  <a:ea typeface="方正细圆简体" panose="02010601030101010101" charset="-122"/>
                </a:rPr>
                <a:t>成</a:t>
              </a:r>
              <a:r>
                <a:rPr lang="zh-CN" altLang="en-US" sz="2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方正细圆简体" panose="02010601030101010101" charset="-122"/>
                  <a:ea typeface="方正细圆简体" panose="02010601030101010101" charset="-122"/>
                </a:rPr>
                <a:t>果展示</a:t>
              </a:r>
              <a:endPara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方正细圆简体" panose="02010601030101010101" charset="-122"/>
                <a:ea typeface="方正细圆简体" panose="02010601030101010101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537950" y="5323639"/>
            <a:ext cx="5368925" cy="786765"/>
            <a:chOff x="1646" y="3518"/>
            <a:chExt cx="8455" cy="1239"/>
          </a:xfrm>
        </p:grpSpPr>
        <p:sp>
          <p:nvSpPr>
            <p:cNvPr id="21" name="文本框 20"/>
            <p:cNvSpPr txBox="1"/>
            <p:nvPr/>
          </p:nvSpPr>
          <p:spPr>
            <a:xfrm>
              <a:off x="1646" y="3653"/>
              <a:ext cx="2730" cy="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细圆简体" panose="02010601030101010101" charset="-122"/>
                  <a:ea typeface="方正细圆简体" panose="02010601030101010101" charset="-122"/>
                </a:rPr>
                <a:t>PART</a:t>
              </a:r>
              <a:endParaRPr lang="en-US" altLang="zh-CN" sz="4000" b="1">
                <a:solidFill>
                  <a:schemeClr val="tx1">
                    <a:lumMod val="75000"/>
                    <a:lumOff val="25000"/>
                  </a:schemeClr>
                </a:solidFill>
                <a:latin typeface="方正细圆简体" panose="02010601030101010101" charset="-122"/>
                <a:ea typeface="方正细圆简体" panose="02010601030101010101" charset="-122"/>
              </a:endParaRPr>
            </a:p>
          </p:txBody>
        </p:sp>
        <p:sp>
          <p:nvSpPr>
            <p:cNvPr id="22" name="菱形 21"/>
            <p:cNvSpPr/>
            <p:nvPr/>
          </p:nvSpPr>
          <p:spPr>
            <a:xfrm>
              <a:off x="3725" y="3605"/>
              <a:ext cx="1024" cy="1024"/>
            </a:xfrm>
            <a:prstGeom prst="diamond">
              <a:avLst/>
            </a:prstGeom>
            <a:blipFill>
              <a:blip r:embed="rId3">
                <a:alphaModFix amt="53000"/>
                <a:grayscl/>
              </a:blip>
              <a:tile tx="0" ty="0" sx="70000" sy="70000" flip="none" algn="ctr"/>
            </a:blip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方正细圆简体" panose="02010601030101010101" charset="-122"/>
                  <a:ea typeface="方正细圆简体" panose="02010601030101010101" charset="-122"/>
                </a:rPr>
                <a:t>4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749" y="3518"/>
              <a:ext cx="5352" cy="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2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方正细圆简体" panose="02010601030101010101" charset="-122"/>
                  <a:ea typeface="方正细圆简体" panose="02010601030101010101" charset="-122"/>
                </a:rPr>
                <a:t>心得体会</a:t>
              </a:r>
              <a:endPara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方正细圆简体" panose="02010601030101010101" charset="-122"/>
                <a:ea typeface="方正细圆简体" panose="02010601030101010101" charset="-122"/>
              </a:endParaRPr>
            </a:p>
          </p:txBody>
        </p:sp>
      </p:grpSp>
      <p:pic>
        <p:nvPicPr>
          <p:cNvPr id="5" name="图片 4" descr="d7218c3ddc13c4e68880ffea3166d99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6848557" y="-475063"/>
            <a:ext cx="5141599" cy="60104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3000"/>
            <a:grayscl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7301865" y="1722755"/>
            <a:ext cx="1899285" cy="189928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b="1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细圆简体" panose="02010601030101010101" charset="-122"/>
                <a:ea typeface="方正细圆简体" panose="02010601030101010101" charset="-122"/>
                <a:cs typeface="+mn-cs"/>
              </a:rPr>
              <a:t>1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068887" y="4387874"/>
            <a:ext cx="6548120" cy="768893"/>
            <a:chOff x="4260" y="6221"/>
            <a:chExt cx="8284" cy="1170"/>
          </a:xfrm>
        </p:grpSpPr>
        <p:cxnSp>
          <p:nvCxnSpPr>
            <p:cNvPr id="18" name="直接连接符 17"/>
            <p:cNvCxnSpPr>
              <a:cxnSpLocks/>
            </p:cNvCxnSpPr>
            <p:nvPr/>
          </p:nvCxnSpPr>
          <p:spPr bwMode="auto">
            <a:xfrm flipH="1">
              <a:off x="7044" y="6221"/>
              <a:ext cx="27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37"/>
            <p:cNvSpPr>
              <a:spLocks noChangeArrowheads="1"/>
            </p:cNvSpPr>
            <p:nvPr/>
          </p:nvSpPr>
          <p:spPr bwMode="auto">
            <a:xfrm>
              <a:off x="4260" y="6761"/>
              <a:ext cx="8284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cs typeface="Arial" panose="020B0604020202020204" pitchFamily="34" charset="0"/>
                </a:rPr>
                <a:t>来自山东威海小渔村的新手小队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643687" y="3886847"/>
            <a:ext cx="339852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1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细圆简体" panose="02010601030101010101" charset="-122"/>
                <a:ea typeface="方正细圆简体" panose="02010601030101010101" charset="-122"/>
                <a:cs typeface="+mn-cs"/>
              </a:rPr>
              <a:t>队伍介绍</a:t>
            </a:r>
          </a:p>
        </p:txBody>
      </p:sp>
      <p:pic>
        <p:nvPicPr>
          <p:cNvPr id="5" name="图片 4" descr="d7218c3ddc13c4e68880ffea3166d992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-71120" y="-269240"/>
            <a:ext cx="6548120" cy="660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81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图片 87" descr="d7218c3ddc13c4e68880ffea3166d992">
            <a:extLst>
              <a:ext uri="{FF2B5EF4-FFF2-40B4-BE49-F238E27FC236}">
                <a16:creationId xmlns:a16="http://schemas.microsoft.com/office/drawing/2014/main" id="{4F9199E5-318E-47D1-9F4D-961FC1DDC6B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50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7321621" y="2106433"/>
            <a:ext cx="5008817" cy="5052532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grpSp>
        <p:nvGrpSpPr>
          <p:cNvPr id="3" name="组合 2"/>
          <p:cNvGrpSpPr/>
          <p:nvPr/>
        </p:nvGrpSpPr>
        <p:grpSpPr>
          <a:xfrm>
            <a:off x="2860040" y="555625"/>
            <a:ext cx="6434455" cy="1323975"/>
            <a:chOff x="4504" y="875"/>
            <a:chExt cx="10133" cy="2085"/>
          </a:xfrm>
        </p:grpSpPr>
        <p:sp>
          <p:nvSpPr>
            <p:cNvPr id="10" name="文本框 9"/>
            <p:cNvSpPr txBox="1"/>
            <p:nvPr/>
          </p:nvSpPr>
          <p:spPr>
            <a:xfrm>
              <a:off x="6894" y="875"/>
              <a:ext cx="5352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36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华文新魏" panose="02010800040101010101" pitchFamily="2" charset="-122"/>
                  <a:ea typeface="华文新魏" panose="02010800040101010101" pitchFamily="2" charset="-122"/>
                </a:rPr>
                <a:t>我们的队伍</a:t>
              </a: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6922" y="875"/>
              <a:ext cx="5298" cy="887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504" y="1698"/>
              <a:ext cx="10133" cy="1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120000"/>
                </a:lnSpc>
                <a:buFont typeface="Arial" panose="020B0604020202020204" pitchFamily="34" charset="0"/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宋体" panose="02010600030101010101" pitchFamily="2" charset="-122"/>
                  <a:cs typeface="+mn-ea"/>
                  <a:sym typeface="+mn-ea"/>
                </a:rPr>
                <a:t>来自哈工大威海的大四小鲜肉，和两位可爱的指导老师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宋体" panose="02010600030101010101" pitchFamily="2" charset="-122"/>
                <a:cs typeface="+mn-ea"/>
                <a:sym typeface="+mn-ea"/>
              </a:endParaRPr>
            </a:p>
            <a:p>
              <a:pPr algn="ctr" fontAlgn="base">
                <a:lnSpc>
                  <a:spcPct val="120000"/>
                </a:lnSpc>
                <a:buFont typeface="Arial" panose="020B0604020202020204" pitchFamily="34" charset="0"/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宋体" panose="02010600030101010101" pitchFamily="2" charset="-122"/>
                  <a:cs typeface="+mn-ea"/>
                  <a:sym typeface="+mn-ea"/>
                </a:rPr>
                <a:t>初次参赛，多多包涵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宋体" panose="02010600030101010101" pitchFamily="2" charset="-122"/>
                  <a:cs typeface="+mn-ea"/>
                  <a:sym typeface="+mn-ea"/>
                </a:rPr>
                <a:t>~</a:t>
              </a:r>
              <a:endParaRPr lang="en-US" altLang="x-none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ea"/>
              </a:endParaRPr>
            </a:p>
          </p:txBody>
        </p:sp>
      </p:grpSp>
      <p:sp>
        <p:nvSpPr>
          <p:cNvPr id="7" name="Oval 145"/>
          <p:cNvSpPr/>
          <p:nvPr/>
        </p:nvSpPr>
        <p:spPr>
          <a:xfrm>
            <a:off x="5434964" y="2106433"/>
            <a:ext cx="1323975" cy="1323975"/>
          </a:xfrm>
          <a:prstGeom prst="ellipse">
            <a:avLst/>
          </a:prstGeom>
          <a:blipFill dpi="0" rotWithShape="1">
            <a:blip r:embed="rId5"/>
            <a:srcRect/>
            <a:tile tx="0" ty="0" sx="70000" sy="70000" flip="none" algn="ctr"/>
          </a:blipFill>
          <a:ln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Oval 150"/>
          <p:cNvSpPr/>
          <p:nvPr/>
        </p:nvSpPr>
        <p:spPr>
          <a:xfrm>
            <a:off x="1232534" y="4303533"/>
            <a:ext cx="930275" cy="930275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15875"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Oval 151"/>
          <p:cNvSpPr/>
          <p:nvPr/>
        </p:nvSpPr>
        <p:spPr>
          <a:xfrm>
            <a:off x="2993389" y="4303533"/>
            <a:ext cx="930275" cy="930275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15875"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Oval 152"/>
          <p:cNvSpPr/>
          <p:nvPr/>
        </p:nvSpPr>
        <p:spPr>
          <a:xfrm>
            <a:off x="4752339" y="4303533"/>
            <a:ext cx="930275" cy="930275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15875"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" name="Oval 153"/>
          <p:cNvSpPr/>
          <p:nvPr/>
        </p:nvSpPr>
        <p:spPr>
          <a:xfrm>
            <a:off x="6555655" y="4286214"/>
            <a:ext cx="930275" cy="930275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15875"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Oval 154"/>
          <p:cNvSpPr/>
          <p:nvPr/>
        </p:nvSpPr>
        <p:spPr>
          <a:xfrm>
            <a:off x="8270239" y="4303533"/>
            <a:ext cx="930275" cy="930275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 w="15875"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5" name="Oval 155"/>
          <p:cNvSpPr/>
          <p:nvPr/>
        </p:nvSpPr>
        <p:spPr>
          <a:xfrm>
            <a:off x="10030459" y="4303533"/>
            <a:ext cx="930275" cy="930275"/>
          </a:xfrm>
          <a:prstGeom prst="ellipse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15875"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17" name="Straight Connector 171"/>
          <p:cNvCxnSpPr>
            <a:stCxn id="6" idx="0"/>
          </p:cNvCxnSpPr>
          <p:nvPr/>
        </p:nvCxnSpPr>
        <p:spPr>
          <a:xfrm flipV="1">
            <a:off x="1697989" y="2789058"/>
            <a:ext cx="0" cy="151447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2"/>
          <p:cNvCxnSpPr>
            <a:cxnSpLocks/>
          </p:cNvCxnSpPr>
          <p:nvPr/>
        </p:nvCxnSpPr>
        <p:spPr>
          <a:xfrm flipH="1">
            <a:off x="1721291" y="2786030"/>
            <a:ext cx="3736975" cy="2095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73"/>
          <p:cNvCxnSpPr/>
          <p:nvPr/>
        </p:nvCxnSpPr>
        <p:spPr>
          <a:xfrm flipH="1" flipV="1">
            <a:off x="10494009" y="2789058"/>
            <a:ext cx="0" cy="151447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74"/>
          <p:cNvCxnSpPr/>
          <p:nvPr/>
        </p:nvCxnSpPr>
        <p:spPr>
          <a:xfrm>
            <a:off x="6757034" y="2768738"/>
            <a:ext cx="3736975" cy="2095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13"/>
          <p:cNvSpPr txBox="1"/>
          <p:nvPr/>
        </p:nvSpPr>
        <p:spPr>
          <a:xfrm>
            <a:off x="5171206" y="3510446"/>
            <a:ext cx="1849587" cy="4308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1216025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Our Team</a:t>
            </a:r>
          </a:p>
        </p:txBody>
      </p:sp>
      <p:sp>
        <p:nvSpPr>
          <p:cNvPr id="25" name="矩形 24"/>
          <p:cNvSpPr/>
          <p:nvPr/>
        </p:nvSpPr>
        <p:spPr>
          <a:xfrm>
            <a:off x="1144953" y="5334138"/>
            <a:ext cx="1180366" cy="307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alpha val="92000"/>
                  </a:schemeClr>
                </a:solidFill>
                <a:latin typeface="+mn-lt"/>
                <a:ea typeface="微软雅黑" panose="020B0503020204020204" charset="-122"/>
                <a:cs typeface="Arial" panose="020B0604020202020204" pitchFamily="34" charset="0"/>
              </a:rPr>
              <a:t>队长：柴可</a:t>
            </a:r>
            <a:endParaRPr lang="en-US" altLang="zh-CN" sz="1400" b="1" dirty="0">
              <a:solidFill>
                <a:schemeClr val="tx1">
                  <a:alpha val="92000"/>
                </a:schemeClr>
              </a:solidFill>
              <a:latin typeface="+mn-lt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817861" y="5320075"/>
            <a:ext cx="1284103" cy="307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+mn-lt"/>
                <a:ea typeface="微软雅黑" panose="020B0503020204020204" charset="-122"/>
                <a:cs typeface="Arial" panose="020B0604020202020204" pitchFamily="34" charset="0"/>
              </a:rPr>
              <a:t>队员：陈宣合</a:t>
            </a:r>
            <a:endParaRPr lang="en-US" altLang="zh-CN" sz="1400" b="1" dirty="0">
              <a:solidFill>
                <a:schemeClr val="tx1">
                  <a:alpha val="92000"/>
                </a:schemeClr>
              </a:solidFill>
              <a:latin typeface="+mn-lt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510780" y="5335359"/>
            <a:ext cx="1374359" cy="307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+mn-lt"/>
                <a:ea typeface="微软雅黑" panose="020B0503020204020204" charset="-122"/>
                <a:cs typeface="Arial" panose="020B0604020202020204" pitchFamily="34" charset="0"/>
              </a:rPr>
              <a:t>队员：李佳欣</a:t>
            </a:r>
            <a:endParaRPr lang="en-US" altLang="zh-CN" sz="1400" b="1" dirty="0">
              <a:solidFill>
                <a:schemeClr val="tx1">
                  <a:alpha val="92000"/>
                </a:schemeClr>
              </a:solidFill>
              <a:latin typeface="+mn-lt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352125" y="5318318"/>
            <a:ext cx="1285861" cy="307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+mn-lt"/>
                <a:ea typeface="微软雅黑" panose="020B0503020204020204" charset="-122"/>
                <a:cs typeface="Arial" panose="020B0604020202020204" pitchFamily="34" charset="0"/>
              </a:rPr>
              <a:t>队员：王宣哲</a:t>
            </a:r>
            <a:endParaRPr lang="en-US" altLang="zh-CN" sz="1400" b="1" dirty="0">
              <a:solidFill>
                <a:schemeClr val="tx1">
                  <a:alpha val="92000"/>
                </a:schemeClr>
              </a:solidFill>
              <a:latin typeface="+mn-lt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982281" y="5313582"/>
            <a:ext cx="1445275" cy="30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alpha val="92000"/>
                  </a:schemeClr>
                </a:solidFill>
                <a:latin typeface="+mn-lt"/>
                <a:ea typeface="微软雅黑" panose="020B0503020204020204" charset="-122"/>
                <a:cs typeface="Arial" panose="020B0604020202020204" pitchFamily="34" charset="0"/>
              </a:rPr>
              <a:t>指导老师：何辉</a:t>
            </a:r>
            <a:endParaRPr lang="en-US" altLang="zh-CN" sz="1400" b="1" dirty="0">
              <a:solidFill>
                <a:schemeClr val="tx1">
                  <a:alpha val="92000"/>
                </a:schemeClr>
              </a:solidFill>
              <a:latin typeface="+mn-lt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9685895" y="5320125"/>
            <a:ext cx="1665641" cy="307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+mn-lt"/>
                <a:ea typeface="微软雅黑" panose="020B0503020204020204" charset="-122"/>
                <a:cs typeface="Arial" panose="020B0604020202020204" pitchFamily="34" charset="0"/>
              </a:rPr>
              <a:t>指导老师：何燕平</a:t>
            </a:r>
            <a:endParaRPr lang="en-US" altLang="zh-CN" sz="1400" b="1" dirty="0">
              <a:solidFill>
                <a:schemeClr val="tx1">
                  <a:alpha val="92000"/>
                </a:schemeClr>
              </a:solidFill>
              <a:latin typeface="+mn-lt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9" grpId="0" animBg="1"/>
      <p:bldP spid="11" grpId="0" animBg="1"/>
      <p:bldP spid="12" grpId="0" animBg="1"/>
      <p:bldP spid="14" grpId="0" animBg="1"/>
      <p:bldP spid="15" grpId="0" animBg="1"/>
      <p:bldP spid="215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3000"/>
            <a:grayscl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414905" y="1722755"/>
            <a:ext cx="1899285" cy="189928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b="1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细圆简体" panose="02010601030101010101" charset="-122"/>
                <a:ea typeface="方正细圆简体" panose="02010601030101010101" charset="-122"/>
                <a:cs typeface="+mn-cs"/>
              </a:rPr>
              <a:t>2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1927" y="4387874"/>
            <a:ext cx="6548120" cy="768893"/>
            <a:chOff x="4260" y="6221"/>
            <a:chExt cx="8284" cy="1170"/>
          </a:xfrm>
        </p:grpSpPr>
        <p:cxnSp>
          <p:nvCxnSpPr>
            <p:cNvPr id="18" name="直接连接符 17"/>
            <p:cNvCxnSpPr>
              <a:cxnSpLocks/>
            </p:cNvCxnSpPr>
            <p:nvPr/>
          </p:nvCxnSpPr>
          <p:spPr bwMode="auto">
            <a:xfrm flipH="1">
              <a:off x="7044" y="6221"/>
              <a:ext cx="27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37"/>
            <p:cNvSpPr>
              <a:spLocks noChangeArrowheads="1"/>
            </p:cNvSpPr>
            <p:nvPr/>
          </p:nvSpPr>
          <p:spPr bwMode="auto">
            <a:xfrm>
              <a:off x="4260" y="6761"/>
              <a:ext cx="8284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Arial" panose="020B0604020202020204" pitchFamily="34" charset="0"/>
                </a:rPr>
                <a:t>CPU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Arial" panose="020B0604020202020204" pitchFamily="34" charset="0"/>
                </a:rPr>
                <a:t>与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Arial" panose="020B0604020202020204" pitchFamily="34" charset="0"/>
                </a:rPr>
                <a:t>AXI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Arial" panose="020B0604020202020204" pitchFamily="34" charset="0"/>
                </a:rPr>
                <a:t>碰撞出的花火</a:t>
              </a: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756727" y="3880043"/>
            <a:ext cx="3398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3000" b="1" spc="1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圆简体" panose="02010601030101010101" charset="-122"/>
                <a:ea typeface="方正细圆简体" panose="02010601030101010101" charset="-122"/>
              </a:rPr>
              <a:t>系统设计</a:t>
            </a:r>
          </a:p>
        </p:txBody>
      </p:sp>
      <p:pic>
        <p:nvPicPr>
          <p:cNvPr id="5" name="图片 4" descr="d7218c3ddc13c4e68880ffea3166d99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5781071" y="584212"/>
            <a:ext cx="6548120" cy="660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40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06520" y="543560"/>
            <a:ext cx="4341495" cy="1046480"/>
            <a:chOff x="6152" y="856"/>
            <a:chExt cx="6837" cy="1648"/>
          </a:xfrm>
        </p:grpSpPr>
        <p:sp>
          <p:nvSpPr>
            <p:cNvPr id="10" name="文本框 9"/>
            <p:cNvSpPr txBox="1"/>
            <p:nvPr/>
          </p:nvSpPr>
          <p:spPr>
            <a:xfrm>
              <a:off x="6922" y="856"/>
              <a:ext cx="5352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36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整体</a:t>
              </a:r>
              <a:r>
                <a:rPr lang="zh-CN" altLang="en-US" sz="36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华文新魏" panose="02010800040101010101" pitchFamily="2" charset="-122"/>
                  <a:ea typeface="华文新魏" panose="02010800040101010101" pitchFamily="2" charset="-122"/>
                </a:rPr>
                <a:t>设计</a:t>
              </a: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6922" y="875"/>
              <a:ext cx="5298" cy="887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152" y="1824"/>
              <a:ext cx="6837" cy="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120000"/>
                </a:lnSpc>
                <a:buFont typeface="Arial" panose="020B0604020202020204" pitchFamily="34" charset="0"/>
              </a:pPr>
              <a:r>
                <a:rPr lang="zh-CN" altLang="en-US" sz="2000" dirty="0">
                  <a:solidFill>
                    <a:sysClr val="window" lastClr="FFFFFF">
                      <a:lumMod val="50000"/>
                    </a:sysClr>
                  </a:solidFill>
                  <a:latin typeface="+mn-lt"/>
                  <a:ea typeface="宋体" panose="02010600030101010101" pitchFamily="2" charset="-122"/>
                  <a:cs typeface="+mn-ea"/>
                  <a:sym typeface="+mn-ea"/>
                </a:rPr>
                <a:t>包含了</a:t>
              </a:r>
              <a:r>
                <a:rPr lang="en-US" altLang="zh-CN" sz="2000" dirty="0">
                  <a:solidFill>
                    <a:sysClr val="window" lastClr="FFFFFF">
                      <a:lumMod val="50000"/>
                    </a:sysClr>
                  </a:solidFill>
                  <a:latin typeface="+mn-lt"/>
                  <a:ea typeface="宋体" panose="02010600030101010101" pitchFamily="2" charset="-122"/>
                  <a:cs typeface="+mn-ea"/>
                  <a:sym typeface="+mn-ea"/>
                </a:rPr>
                <a:t>CPU</a:t>
              </a:r>
              <a:r>
                <a:rPr lang="zh-CN" altLang="en-US" sz="2000" dirty="0">
                  <a:solidFill>
                    <a:sysClr val="window" lastClr="FFFFFF">
                      <a:lumMod val="50000"/>
                    </a:sysClr>
                  </a:solidFill>
                  <a:latin typeface="+mn-lt"/>
                  <a:ea typeface="宋体" panose="02010600030101010101" pitchFamily="2" charset="-122"/>
                  <a:cs typeface="+mn-ea"/>
                  <a:sym typeface="+mn-ea"/>
                </a:rPr>
                <a:t>核、缓存及接口模块</a:t>
              </a:r>
              <a:r>
                <a:rPr lang="en-US" altLang="x-none" sz="2000" dirty="0">
                  <a:solidFill>
                    <a:sysClr val="window" lastClr="FFFFFF">
                      <a:lumMod val="50000"/>
                    </a:sysClr>
                  </a:solidFill>
                  <a:latin typeface="+mn-lt"/>
                  <a:ea typeface="宋体" panose="02010600030101010101" pitchFamily="2" charset="-122"/>
                  <a:cs typeface="+mn-ea"/>
                  <a:sym typeface="+mn-ea"/>
                </a:rPr>
                <a:t>.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F5D36F0-BC32-4C35-92E7-B964BF6EA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867" y="1645285"/>
            <a:ext cx="64008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42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06520" y="555625"/>
            <a:ext cx="4341495" cy="1034415"/>
            <a:chOff x="6152" y="875"/>
            <a:chExt cx="6837" cy="1629"/>
          </a:xfrm>
        </p:grpSpPr>
        <p:sp>
          <p:nvSpPr>
            <p:cNvPr id="10" name="文本框 9"/>
            <p:cNvSpPr txBox="1"/>
            <p:nvPr/>
          </p:nvSpPr>
          <p:spPr>
            <a:xfrm>
              <a:off x="6924" y="888"/>
              <a:ext cx="5352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36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华文新魏" panose="02010800040101010101" pitchFamily="2" charset="-122"/>
                  <a:ea typeface="华文新魏" panose="02010800040101010101" pitchFamily="2" charset="-122"/>
                </a:rPr>
                <a:t>CPU</a:t>
              </a:r>
              <a:r>
                <a:rPr lang="zh-CN" altLang="en-US" sz="36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华文新魏" panose="02010800040101010101" pitchFamily="2" charset="-122"/>
                  <a:ea typeface="华文新魏" panose="02010800040101010101" pitchFamily="2" charset="-122"/>
                </a:rPr>
                <a:t>核参数</a:t>
              </a: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6922" y="875"/>
              <a:ext cx="5298" cy="887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152" y="1824"/>
              <a:ext cx="6837" cy="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120000"/>
                </a:lnSpc>
                <a:buFont typeface="Arial" panose="020B0604020202020204" pitchFamily="34" charset="0"/>
              </a:pPr>
              <a:r>
                <a:rPr lang="en-US" altLang="x-none" sz="2000" dirty="0">
                  <a:solidFill>
                    <a:sysClr val="window" lastClr="FFFFFF">
                      <a:lumMod val="50000"/>
                    </a:sysClr>
                  </a:solidFill>
                  <a:latin typeface="+mn-lt"/>
                  <a:ea typeface="宋体" panose="02010600030101010101" pitchFamily="2" charset="-122"/>
                  <a:cs typeface="+mn-ea"/>
                  <a:sym typeface="+mn-ea"/>
                </a:rPr>
                <a:t>Features</a:t>
              </a:r>
              <a:r>
                <a:rPr lang="zh-CN" altLang="en-US" sz="2000" dirty="0">
                  <a:solidFill>
                    <a:sysClr val="window" lastClr="FFFFFF">
                      <a:lumMod val="50000"/>
                    </a:sysClr>
                  </a:solidFill>
                  <a:latin typeface="+mn-lt"/>
                  <a:ea typeface="宋体" panose="02010600030101010101" pitchFamily="2" charset="-122"/>
                  <a:cs typeface="+mn-ea"/>
                  <a:sym typeface="+mn-ea"/>
                </a:rPr>
                <a:t>！</a:t>
              </a:r>
              <a:endParaRPr lang="en-US" altLang="x-none" sz="2000" dirty="0">
                <a:solidFill>
                  <a:sysClr val="window" lastClr="FFFFFF">
                    <a:lumMod val="50000"/>
                  </a:sysClr>
                </a:solidFill>
                <a:latin typeface="+mn-lt"/>
                <a:ea typeface="宋体" panose="02010600030101010101" pitchFamily="2" charset="-122"/>
                <a:cs typeface="+mn-ea"/>
                <a:sym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184910" y="1986280"/>
            <a:ext cx="4660265" cy="1535430"/>
            <a:chOff x="1866" y="2984"/>
            <a:chExt cx="7339" cy="2418"/>
          </a:xfrm>
        </p:grpSpPr>
        <p:sp>
          <p:nvSpPr>
            <p:cNvPr id="25" name="Freeform 63"/>
            <p:cNvSpPr>
              <a:spLocks noChangeAspect="1"/>
            </p:cNvSpPr>
            <p:nvPr/>
          </p:nvSpPr>
          <p:spPr bwMode="auto">
            <a:xfrm>
              <a:off x="2270" y="3541"/>
              <a:ext cx="1227" cy="1191"/>
            </a:xfrm>
            <a:custGeom>
              <a:avLst/>
              <a:gdLst>
                <a:gd name="T0" fmla="*/ 244 w 312"/>
                <a:gd name="T1" fmla="*/ 0 h 303"/>
                <a:gd name="T2" fmla="*/ 209 w 312"/>
                <a:gd name="T3" fmla="*/ 12 h 303"/>
                <a:gd name="T4" fmla="*/ 181 w 312"/>
                <a:gd name="T5" fmla="*/ 49 h 303"/>
                <a:gd name="T6" fmla="*/ 198 w 312"/>
                <a:gd name="T7" fmla="*/ 112 h 303"/>
                <a:gd name="T8" fmla="*/ 195 w 312"/>
                <a:gd name="T9" fmla="*/ 112 h 303"/>
                <a:gd name="T10" fmla="*/ 177 w 312"/>
                <a:gd name="T11" fmla="*/ 92 h 303"/>
                <a:gd name="T12" fmla="*/ 92 w 312"/>
                <a:gd name="T13" fmla="*/ 177 h 303"/>
                <a:gd name="T14" fmla="*/ 71 w 312"/>
                <a:gd name="T15" fmla="*/ 174 h 303"/>
                <a:gd name="T16" fmla="*/ 29 w 312"/>
                <a:gd name="T17" fmla="*/ 192 h 303"/>
                <a:gd name="T18" fmla="*/ 7 w 312"/>
                <a:gd name="T19" fmla="*/ 255 h 303"/>
                <a:gd name="T20" fmla="*/ 14 w 312"/>
                <a:gd name="T21" fmla="*/ 266 h 303"/>
                <a:gd name="T22" fmla="*/ 14 w 312"/>
                <a:gd name="T23" fmla="*/ 266 h 303"/>
                <a:gd name="T24" fmla="*/ 53 w 312"/>
                <a:gd name="T25" fmla="*/ 228 h 303"/>
                <a:gd name="T26" fmla="*/ 80 w 312"/>
                <a:gd name="T27" fmla="*/ 255 h 303"/>
                <a:gd name="T28" fmla="*/ 40 w 312"/>
                <a:gd name="T29" fmla="*/ 296 h 303"/>
                <a:gd name="T30" fmla="*/ 70 w 312"/>
                <a:gd name="T31" fmla="*/ 303 h 303"/>
                <a:gd name="T32" fmla="*/ 100 w 312"/>
                <a:gd name="T33" fmla="*/ 295 h 303"/>
                <a:gd name="T34" fmla="*/ 134 w 312"/>
                <a:gd name="T35" fmla="*/ 244 h 303"/>
                <a:gd name="T36" fmla="*/ 116 w 312"/>
                <a:gd name="T37" fmla="*/ 191 h 303"/>
                <a:gd name="T38" fmla="*/ 118 w 312"/>
                <a:gd name="T39" fmla="*/ 190 h 303"/>
                <a:gd name="T40" fmla="*/ 138 w 312"/>
                <a:gd name="T41" fmla="*/ 209 h 303"/>
                <a:gd name="T42" fmla="*/ 222 w 312"/>
                <a:gd name="T43" fmla="*/ 126 h 303"/>
                <a:gd name="T44" fmla="*/ 245 w 312"/>
                <a:gd name="T45" fmla="*/ 129 h 303"/>
                <a:gd name="T46" fmla="*/ 256 w 312"/>
                <a:gd name="T47" fmla="*/ 127 h 303"/>
                <a:gd name="T48" fmla="*/ 298 w 312"/>
                <a:gd name="T49" fmla="*/ 97 h 303"/>
                <a:gd name="T50" fmla="*/ 302 w 312"/>
                <a:gd name="T51" fmla="*/ 34 h 303"/>
                <a:gd name="T52" fmla="*/ 260 w 312"/>
                <a:gd name="T53" fmla="*/ 75 h 303"/>
                <a:gd name="T54" fmla="*/ 234 w 312"/>
                <a:gd name="T55" fmla="*/ 48 h 303"/>
                <a:gd name="T56" fmla="*/ 274 w 312"/>
                <a:gd name="T57" fmla="*/ 7 h 303"/>
                <a:gd name="T58" fmla="*/ 244 w 312"/>
                <a:gd name="T5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2" h="303">
                  <a:moveTo>
                    <a:pt x="244" y="0"/>
                  </a:moveTo>
                  <a:cubicBezTo>
                    <a:pt x="231" y="0"/>
                    <a:pt x="219" y="4"/>
                    <a:pt x="209" y="12"/>
                  </a:cubicBezTo>
                  <a:cubicBezTo>
                    <a:pt x="197" y="22"/>
                    <a:pt x="185" y="34"/>
                    <a:pt x="181" y="49"/>
                  </a:cubicBezTo>
                  <a:cubicBezTo>
                    <a:pt x="175" y="72"/>
                    <a:pt x="184" y="94"/>
                    <a:pt x="198" y="112"/>
                  </a:cubicBezTo>
                  <a:cubicBezTo>
                    <a:pt x="197" y="112"/>
                    <a:pt x="196" y="112"/>
                    <a:pt x="195" y="112"/>
                  </a:cubicBezTo>
                  <a:cubicBezTo>
                    <a:pt x="185" y="112"/>
                    <a:pt x="181" y="101"/>
                    <a:pt x="177" y="92"/>
                  </a:cubicBezTo>
                  <a:cubicBezTo>
                    <a:pt x="148" y="120"/>
                    <a:pt x="121" y="150"/>
                    <a:pt x="92" y="177"/>
                  </a:cubicBezTo>
                  <a:cubicBezTo>
                    <a:pt x="85" y="175"/>
                    <a:pt x="78" y="174"/>
                    <a:pt x="71" y="174"/>
                  </a:cubicBezTo>
                  <a:cubicBezTo>
                    <a:pt x="55" y="174"/>
                    <a:pt x="39" y="180"/>
                    <a:pt x="29" y="192"/>
                  </a:cubicBezTo>
                  <a:cubicBezTo>
                    <a:pt x="11" y="207"/>
                    <a:pt x="0" y="232"/>
                    <a:pt x="7" y="255"/>
                  </a:cubicBezTo>
                  <a:cubicBezTo>
                    <a:pt x="9" y="258"/>
                    <a:pt x="9" y="266"/>
                    <a:pt x="14" y="266"/>
                  </a:cubicBezTo>
                  <a:cubicBezTo>
                    <a:pt x="14" y="266"/>
                    <a:pt x="14" y="266"/>
                    <a:pt x="14" y="266"/>
                  </a:cubicBezTo>
                  <a:cubicBezTo>
                    <a:pt x="28" y="254"/>
                    <a:pt x="40" y="240"/>
                    <a:pt x="53" y="228"/>
                  </a:cubicBezTo>
                  <a:cubicBezTo>
                    <a:pt x="62" y="236"/>
                    <a:pt x="71" y="246"/>
                    <a:pt x="80" y="255"/>
                  </a:cubicBezTo>
                  <a:cubicBezTo>
                    <a:pt x="67" y="269"/>
                    <a:pt x="53" y="282"/>
                    <a:pt x="40" y="296"/>
                  </a:cubicBezTo>
                  <a:cubicBezTo>
                    <a:pt x="49" y="300"/>
                    <a:pt x="60" y="303"/>
                    <a:pt x="70" y="303"/>
                  </a:cubicBezTo>
                  <a:cubicBezTo>
                    <a:pt x="81" y="303"/>
                    <a:pt x="91" y="300"/>
                    <a:pt x="100" y="295"/>
                  </a:cubicBezTo>
                  <a:cubicBezTo>
                    <a:pt x="117" y="282"/>
                    <a:pt x="133" y="265"/>
                    <a:pt x="134" y="244"/>
                  </a:cubicBezTo>
                  <a:cubicBezTo>
                    <a:pt x="137" y="224"/>
                    <a:pt x="127" y="206"/>
                    <a:pt x="116" y="191"/>
                  </a:cubicBezTo>
                  <a:cubicBezTo>
                    <a:pt x="117" y="190"/>
                    <a:pt x="117" y="190"/>
                    <a:pt x="118" y="190"/>
                  </a:cubicBezTo>
                  <a:cubicBezTo>
                    <a:pt x="128" y="190"/>
                    <a:pt x="133" y="202"/>
                    <a:pt x="138" y="209"/>
                  </a:cubicBezTo>
                  <a:cubicBezTo>
                    <a:pt x="166" y="182"/>
                    <a:pt x="194" y="153"/>
                    <a:pt x="222" y="126"/>
                  </a:cubicBezTo>
                  <a:cubicBezTo>
                    <a:pt x="230" y="127"/>
                    <a:pt x="237" y="129"/>
                    <a:pt x="245" y="129"/>
                  </a:cubicBezTo>
                  <a:cubicBezTo>
                    <a:pt x="249" y="129"/>
                    <a:pt x="252" y="128"/>
                    <a:pt x="256" y="127"/>
                  </a:cubicBezTo>
                  <a:cubicBezTo>
                    <a:pt x="274" y="125"/>
                    <a:pt x="286" y="110"/>
                    <a:pt x="298" y="97"/>
                  </a:cubicBezTo>
                  <a:cubicBezTo>
                    <a:pt x="312" y="79"/>
                    <a:pt x="311" y="54"/>
                    <a:pt x="302" y="34"/>
                  </a:cubicBezTo>
                  <a:cubicBezTo>
                    <a:pt x="287" y="47"/>
                    <a:pt x="274" y="62"/>
                    <a:pt x="260" y="75"/>
                  </a:cubicBezTo>
                  <a:cubicBezTo>
                    <a:pt x="251" y="66"/>
                    <a:pt x="242" y="57"/>
                    <a:pt x="234" y="48"/>
                  </a:cubicBezTo>
                  <a:cubicBezTo>
                    <a:pt x="247" y="34"/>
                    <a:pt x="261" y="20"/>
                    <a:pt x="274" y="7"/>
                  </a:cubicBezTo>
                  <a:cubicBezTo>
                    <a:pt x="265" y="2"/>
                    <a:pt x="255" y="0"/>
                    <a:pt x="244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36" tIns="45718" rIns="91436" bIns="45718" numCol="1" anchor="t" anchorCtr="0" compatLnSpc="1"/>
            <a:lstStyle/>
            <a:p>
              <a:endParaRPr lang="zh-CN" altLang="en-US" sz="1500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866" y="2984"/>
              <a:ext cx="7339" cy="2418"/>
              <a:chOff x="1986" y="2648"/>
              <a:chExt cx="7339" cy="2418"/>
            </a:xfrm>
          </p:grpSpPr>
          <p:sp>
            <p:nvSpPr>
              <p:cNvPr id="15" name="任意多边形 14"/>
              <p:cNvSpPr/>
              <p:nvPr/>
            </p:nvSpPr>
            <p:spPr>
              <a:xfrm rot="5400000">
                <a:off x="2132" y="2593"/>
                <a:ext cx="2121" cy="2414"/>
              </a:xfrm>
              <a:custGeom>
                <a:avLst/>
                <a:gdLst>
                  <a:gd name="connsiteX0" fmla="*/ 770660 w 826161"/>
                  <a:gd name="connsiteY0" fmla="*/ 940604 h 940604"/>
                  <a:gd name="connsiteX1" fmla="*/ 55501 w 826161"/>
                  <a:gd name="connsiteY1" fmla="*/ 940604 h 940604"/>
                  <a:gd name="connsiteX2" fmla="*/ 0 w 826161"/>
                  <a:gd name="connsiteY2" fmla="*/ 885103 h 940604"/>
                  <a:gd name="connsiteX3" fmla="*/ 0 w 826161"/>
                  <a:gd name="connsiteY3" fmla="*/ 169944 h 940604"/>
                  <a:gd name="connsiteX4" fmla="*/ 55501 w 826161"/>
                  <a:gd name="connsiteY4" fmla="*/ 114443 h 940604"/>
                  <a:gd name="connsiteX5" fmla="*/ 346704 w 826161"/>
                  <a:gd name="connsiteY5" fmla="*/ 114443 h 940604"/>
                  <a:gd name="connsiteX6" fmla="*/ 413081 w 826161"/>
                  <a:gd name="connsiteY6" fmla="*/ 0 h 940604"/>
                  <a:gd name="connsiteX7" fmla="*/ 479458 w 826161"/>
                  <a:gd name="connsiteY7" fmla="*/ 114443 h 940604"/>
                  <a:gd name="connsiteX8" fmla="*/ 770660 w 826161"/>
                  <a:gd name="connsiteY8" fmla="*/ 114443 h 940604"/>
                  <a:gd name="connsiteX9" fmla="*/ 826161 w 826161"/>
                  <a:gd name="connsiteY9" fmla="*/ 169944 h 940604"/>
                  <a:gd name="connsiteX10" fmla="*/ 826161 w 826161"/>
                  <a:gd name="connsiteY10" fmla="*/ 885103 h 940604"/>
                  <a:gd name="connsiteX11" fmla="*/ 770660 w 826161"/>
                  <a:gd name="connsiteY11" fmla="*/ 940604 h 940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6161" h="940604">
                    <a:moveTo>
                      <a:pt x="770660" y="940604"/>
                    </a:moveTo>
                    <a:lnTo>
                      <a:pt x="55501" y="940604"/>
                    </a:lnTo>
                    <a:cubicBezTo>
                      <a:pt x="24849" y="940604"/>
                      <a:pt x="0" y="915755"/>
                      <a:pt x="0" y="885103"/>
                    </a:cubicBezTo>
                    <a:lnTo>
                      <a:pt x="0" y="169944"/>
                    </a:lnTo>
                    <a:cubicBezTo>
                      <a:pt x="0" y="139292"/>
                      <a:pt x="24849" y="114443"/>
                      <a:pt x="55501" y="114443"/>
                    </a:cubicBezTo>
                    <a:lnTo>
                      <a:pt x="346704" y="114443"/>
                    </a:lnTo>
                    <a:lnTo>
                      <a:pt x="413081" y="0"/>
                    </a:lnTo>
                    <a:lnTo>
                      <a:pt x="479458" y="114443"/>
                    </a:lnTo>
                    <a:lnTo>
                      <a:pt x="770660" y="114443"/>
                    </a:lnTo>
                    <a:cubicBezTo>
                      <a:pt x="801312" y="114443"/>
                      <a:pt x="826161" y="139292"/>
                      <a:pt x="826161" y="169944"/>
                    </a:cubicBezTo>
                    <a:lnTo>
                      <a:pt x="826161" y="885103"/>
                    </a:lnTo>
                    <a:cubicBezTo>
                      <a:pt x="826161" y="915755"/>
                      <a:pt x="801312" y="940604"/>
                      <a:pt x="770660" y="940604"/>
                    </a:cubicBez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4" tIns="60957" rIns="121914" bIns="60957"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4580" y="2648"/>
                <a:ext cx="4745" cy="2418"/>
                <a:chOff x="2181980" y="1260751"/>
                <a:chExt cx="1536389" cy="1151034"/>
              </a:xfrm>
            </p:grpSpPr>
            <p:sp>
              <p:nvSpPr>
                <p:cNvPr id="18" name="文本框 61"/>
                <p:cNvSpPr txBox="1"/>
                <p:nvPr/>
              </p:nvSpPr>
              <p:spPr>
                <a:xfrm>
                  <a:off x="2181980" y="1260751"/>
                  <a:ext cx="1536389" cy="74987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59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方正细圆简体" panose="02010601030101010101" charset="-122"/>
                      <a:ea typeface="方正细圆简体" panose="02010601030101010101" charset="-122"/>
                    </a:rPr>
                    <a:t>50MHz</a:t>
                  </a:r>
                </a:p>
              </p:txBody>
            </p:sp>
            <p:cxnSp>
              <p:nvCxnSpPr>
                <p:cNvPr id="19" name="直接连接符 18"/>
                <p:cNvCxnSpPr/>
                <p:nvPr/>
              </p:nvCxnSpPr>
              <p:spPr>
                <a:xfrm>
                  <a:off x="2261518" y="1962696"/>
                  <a:ext cx="9511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文本框 63"/>
                <p:cNvSpPr txBox="1"/>
                <p:nvPr/>
              </p:nvSpPr>
              <p:spPr>
                <a:xfrm>
                  <a:off x="2181981" y="1973352"/>
                  <a:ext cx="1282050" cy="4384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方正细圆简体" panose="02010601030101010101" charset="-122"/>
                      <a:ea typeface="方正细圆简体" panose="02010601030101010101" charset="-122"/>
                    </a:rPr>
                    <a:t>运行主频</a:t>
                  </a:r>
                  <a:endParaRPr lang="en-US" altLang="zh-CN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细圆简体" panose="02010601030101010101" charset="-122"/>
                    <a:ea typeface="方正细圆简体" panose="02010601030101010101" charset="-122"/>
                  </a:endParaRPr>
                </a:p>
              </p:txBody>
            </p:sp>
          </p:grpSp>
        </p:grpSp>
      </p:grpSp>
      <p:grpSp>
        <p:nvGrpSpPr>
          <p:cNvPr id="33" name="组合 32"/>
          <p:cNvGrpSpPr/>
          <p:nvPr/>
        </p:nvGrpSpPr>
        <p:grpSpPr>
          <a:xfrm>
            <a:off x="1184910" y="4575809"/>
            <a:ext cx="4430395" cy="1346720"/>
            <a:chOff x="1986" y="6734"/>
            <a:chExt cx="6977" cy="2121"/>
          </a:xfrm>
        </p:grpSpPr>
        <p:grpSp>
          <p:nvGrpSpPr>
            <p:cNvPr id="34" name="Group 44"/>
            <p:cNvGrpSpPr>
              <a:grpSpLocks noChangeAspect="1"/>
            </p:cNvGrpSpPr>
            <p:nvPr/>
          </p:nvGrpSpPr>
          <p:grpSpPr bwMode="auto">
            <a:xfrm>
              <a:off x="2480" y="7199"/>
              <a:ext cx="1226" cy="1191"/>
              <a:chOff x="3202" y="1607"/>
              <a:chExt cx="1730" cy="1680"/>
            </a:xfrm>
            <a:solidFill>
              <a:srgbClr val="82B732"/>
            </a:solidFill>
          </p:grpSpPr>
          <p:sp>
            <p:nvSpPr>
              <p:cNvPr id="40" name="Freeform 45"/>
              <p:cNvSpPr/>
              <p:nvPr/>
            </p:nvSpPr>
            <p:spPr bwMode="auto">
              <a:xfrm>
                <a:off x="3202" y="1607"/>
                <a:ext cx="1521" cy="1336"/>
              </a:xfrm>
              <a:custGeom>
                <a:avLst/>
                <a:gdLst>
                  <a:gd name="T0" fmla="*/ 93 w 327"/>
                  <a:gd name="T1" fmla="*/ 5 h 287"/>
                  <a:gd name="T2" fmla="*/ 123 w 327"/>
                  <a:gd name="T3" fmla="*/ 4 h 287"/>
                  <a:gd name="T4" fmla="*/ 201 w 327"/>
                  <a:gd name="T5" fmla="*/ 37 h 287"/>
                  <a:gd name="T6" fmla="*/ 224 w 327"/>
                  <a:gd name="T7" fmla="*/ 39 h 287"/>
                  <a:gd name="T8" fmla="*/ 299 w 327"/>
                  <a:gd name="T9" fmla="*/ 11 h 287"/>
                  <a:gd name="T10" fmla="*/ 320 w 327"/>
                  <a:gd name="T11" fmla="*/ 9 h 287"/>
                  <a:gd name="T12" fmla="*/ 325 w 327"/>
                  <a:gd name="T13" fmla="*/ 29 h 287"/>
                  <a:gd name="T14" fmla="*/ 325 w 327"/>
                  <a:gd name="T15" fmla="*/ 133 h 287"/>
                  <a:gd name="T16" fmla="*/ 297 w 327"/>
                  <a:gd name="T17" fmla="*/ 104 h 287"/>
                  <a:gd name="T18" fmla="*/ 296 w 327"/>
                  <a:gd name="T19" fmla="*/ 44 h 287"/>
                  <a:gd name="T20" fmla="*/ 214 w 327"/>
                  <a:gd name="T21" fmla="*/ 72 h 287"/>
                  <a:gd name="T22" fmla="*/ 109 w 327"/>
                  <a:gd name="T23" fmla="*/ 29 h 287"/>
                  <a:gd name="T24" fmla="*/ 27 w 327"/>
                  <a:gd name="T25" fmla="*/ 67 h 287"/>
                  <a:gd name="T26" fmla="*/ 27 w 327"/>
                  <a:gd name="T27" fmla="*/ 249 h 287"/>
                  <a:gd name="T28" fmla="*/ 94 w 327"/>
                  <a:gd name="T29" fmla="*/ 219 h 287"/>
                  <a:gd name="T30" fmla="*/ 105 w 327"/>
                  <a:gd name="T31" fmla="*/ 247 h 287"/>
                  <a:gd name="T32" fmla="*/ 23 w 327"/>
                  <a:gd name="T33" fmla="*/ 283 h 287"/>
                  <a:gd name="T34" fmla="*/ 2 w 327"/>
                  <a:gd name="T35" fmla="*/ 285 h 287"/>
                  <a:gd name="T36" fmla="*/ 2 w 327"/>
                  <a:gd name="T37" fmla="*/ 46 h 287"/>
                  <a:gd name="T38" fmla="*/ 93 w 327"/>
                  <a:gd name="T39" fmla="*/ 5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7" h="287">
                    <a:moveTo>
                      <a:pt x="93" y="5"/>
                    </a:moveTo>
                    <a:cubicBezTo>
                      <a:pt x="102" y="0"/>
                      <a:pt x="113" y="0"/>
                      <a:pt x="123" y="4"/>
                    </a:cubicBezTo>
                    <a:cubicBezTo>
                      <a:pt x="149" y="15"/>
                      <a:pt x="175" y="25"/>
                      <a:pt x="201" y="37"/>
                    </a:cubicBezTo>
                    <a:cubicBezTo>
                      <a:pt x="208" y="41"/>
                      <a:pt x="216" y="42"/>
                      <a:pt x="224" y="39"/>
                    </a:cubicBezTo>
                    <a:cubicBezTo>
                      <a:pt x="249" y="30"/>
                      <a:pt x="274" y="20"/>
                      <a:pt x="299" y="11"/>
                    </a:cubicBezTo>
                    <a:cubicBezTo>
                      <a:pt x="305" y="8"/>
                      <a:pt x="313" y="7"/>
                      <a:pt x="320" y="9"/>
                    </a:cubicBezTo>
                    <a:cubicBezTo>
                      <a:pt x="327" y="13"/>
                      <a:pt x="325" y="22"/>
                      <a:pt x="325" y="29"/>
                    </a:cubicBezTo>
                    <a:cubicBezTo>
                      <a:pt x="325" y="64"/>
                      <a:pt x="326" y="99"/>
                      <a:pt x="325" y="133"/>
                    </a:cubicBezTo>
                    <a:cubicBezTo>
                      <a:pt x="316" y="123"/>
                      <a:pt x="307" y="113"/>
                      <a:pt x="297" y="104"/>
                    </a:cubicBezTo>
                    <a:cubicBezTo>
                      <a:pt x="296" y="84"/>
                      <a:pt x="297" y="64"/>
                      <a:pt x="296" y="44"/>
                    </a:cubicBezTo>
                    <a:cubicBezTo>
                      <a:pt x="268" y="50"/>
                      <a:pt x="242" y="66"/>
                      <a:pt x="214" y="72"/>
                    </a:cubicBezTo>
                    <a:cubicBezTo>
                      <a:pt x="178" y="61"/>
                      <a:pt x="144" y="43"/>
                      <a:pt x="109" y="29"/>
                    </a:cubicBezTo>
                    <a:cubicBezTo>
                      <a:pt x="98" y="34"/>
                      <a:pt x="44" y="59"/>
                      <a:pt x="27" y="67"/>
                    </a:cubicBezTo>
                    <a:cubicBezTo>
                      <a:pt x="26" y="81"/>
                      <a:pt x="25" y="203"/>
                      <a:pt x="27" y="249"/>
                    </a:cubicBezTo>
                    <a:cubicBezTo>
                      <a:pt x="50" y="241"/>
                      <a:pt x="72" y="229"/>
                      <a:pt x="94" y="219"/>
                    </a:cubicBezTo>
                    <a:cubicBezTo>
                      <a:pt x="101" y="227"/>
                      <a:pt x="103" y="237"/>
                      <a:pt x="105" y="247"/>
                    </a:cubicBezTo>
                    <a:cubicBezTo>
                      <a:pt x="77" y="258"/>
                      <a:pt x="51" y="272"/>
                      <a:pt x="23" y="283"/>
                    </a:cubicBezTo>
                    <a:cubicBezTo>
                      <a:pt x="16" y="287"/>
                      <a:pt x="9" y="285"/>
                      <a:pt x="2" y="285"/>
                    </a:cubicBezTo>
                    <a:cubicBezTo>
                      <a:pt x="1" y="235"/>
                      <a:pt x="0" y="77"/>
                      <a:pt x="2" y="46"/>
                    </a:cubicBezTo>
                    <a:cubicBezTo>
                      <a:pt x="32" y="32"/>
                      <a:pt x="63" y="19"/>
                      <a:pt x="93" y="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500"/>
              </a:p>
            </p:txBody>
          </p:sp>
          <p:sp>
            <p:nvSpPr>
              <p:cNvPr id="41" name="Freeform 46"/>
              <p:cNvSpPr>
                <a:spLocks noEditPoints="1"/>
              </p:cNvSpPr>
              <p:nvPr/>
            </p:nvSpPr>
            <p:spPr bwMode="auto">
              <a:xfrm>
                <a:off x="3700" y="2068"/>
                <a:ext cx="1232" cy="1219"/>
              </a:xfrm>
              <a:custGeom>
                <a:avLst/>
                <a:gdLst>
                  <a:gd name="T0" fmla="*/ 13 w 265"/>
                  <a:gd name="T1" fmla="*/ 118 h 262"/>
                  <a:gd name="T2" fmla="*/ 98 w 265"/>
                  <a:gd name="T3" fmla="*/ 2 h 262"/>
                  <a:gd name="T4" fmla="*/ 167 w 265"/>
                  <a:gd name="T5" fmla="*/ 21 h 262"/>
                  <a:gd name="T6" fmla="*/ 198 w 265"/>
                  <a:gd name="T7" fmla="*/ 58 h 262"/>
                  <a:gd name="T8" fmla="*/ 206 w 265"/>
                  <a:gd name="T9" fmla="*/ 110 h 262"/>
                  <a:gd name="T10" fmla="*/ 184 w 265"/>
                  <a:gd name="T11" fmla="*/ 167 h 262"/>
                  <a:gd name="T12" fmla="*/ 215 w 265"/>
                  <a:gd name="T13" fmla="*/ 181 h 262"/>
                  <a:gd name="T14" fmla="*/ 255 w 265"/>
                  <a:gd name="T15" fmla="*/ 220 h 262"/>
                  <a:gd name="T16" fmla="*/ 224 w 265"/>
                  <a:gd name="T17" fmla="*/ 252 h 262"/>
                  <a:gd name="T18" fmla="*/ 177 w 265"/>
                  <a:gd name="T19" fmla="*/ 211 h 262"/>
                  <a:gd name="T20" fmla="*/ 161 w 265"/>
                  <a:gd name="T21" fmla="*/ 183 h 262"/>
                  <a:gd name="T22" fmla="*/ 90 w 265"/>
                  <a:gd name="T23" fmla="*/ 195 h 262"/>
                  <a:gd name="T24" fmla="*/ 13 w 265"/>
                  <a:gd name="T25" fmla="*/ 118 h 262"/>
                  <a:gd name="T26" fmla="*/ 100 w 265"/>
                  <a:gd name="T27" fmla="*/ 36 h 262"/>
                  <a:gd name="T28" fmla="*/ 50 w 265"/>
                  <a:gd name="T29" fmla="*/ 74 h 262"/>
                  <a:gd name="T30" fmla="*/ 82 w 265"/>
                  <a:gd name="T31" fmla="*/ 158 h 262"/>
                  <a:gd name="T32" fmla="*/ 171 w 265"/>
                  <a:gd name="T33" fmla="*/ 115 h 262"/>
                  <a:gd name="T34" fmla="*/ 100 w 265"/>
                  <a:gd name="T35" fmla="*/ 3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5" h="262">
                    <a:moveTo>
                      <a:pt x="13" y="118"/>
                    </a:moveTo>
                    <a:cubicBezTo>
                      <a:pt x="0" y="64"/>
                      <a:pt x="44" y="7"/>
                      <a:pt x="98" y="2"/>
                    </a:cubicBezTo>
                    <a:cubicBezTo>
                      <a:pt x="120" y="0"/>
                      <a:pt x="150" y="7"/>
                      <a:pt x="167" y="21"/>
                    </a:cubicBezTo>
                    <a:cubicBezTo>
                      <a:pt x="180" y="30"/>
                      <a:pt x="190" y="44"/>
                      <a:pt x="198" y="58"/>
                    </a:cubicBezTo>
                    <a:cubicBezTo>
                      <a:pt x="205" y="72"/>
                      <a:pt x="207" y="95"/>
                      <a:pt x="206" y="110"/>
                    </a:cubicBezTo>
                    <a:cubicBezTo>
                      <a:pt x="205" y="131"/>
                      <a:pt x="192" y="148"/>
                      <a:pt x="184" y="167"/>
                    </a:cubicBezTo>
                    <a:cubicBezTo>
                      <a:pt x="195" y="170"/>
                      <a:pt x="207" y="172"/>
                      <a:pt x="215" y="181"/>
                    </a:cubicBezTo>
                    <a:cubicBezTo>
                      <a:pt x="228" y="195"/>
                      <a:pt x="246" y="204"/>
                      <a:pt x="255" y="220"/>
                    </a:cubicBezTo>
                    <a:cubicBezTo>
                      <a:pt x="265" y="239"/>
                      <a:pt x="242" y="262"/>
                      <a:pt x="224" y="252"/>
                    </a:cubicBezTo>
                    <a:cubicBezTo>
                      <a:pt x="207" y="240"/>
                      <a:pt x="192" y="225"/>
                      <a:pt x="177" y="211"/>
                    </a:cubicBezTo>
                    <a:cubicBezTo>
                      <a:pt x="168" y="204"/>
                      <a:pt x="172" y="189"/>
                      <a:pt x="161" y="183"/>
                    </a:cubicBezTo>
                    <a:cubicBezTo>
                      <a:pt x="139" y="193"/>
                      <a:pt x="114" y="202"/>
                      <a:pt x="90" y="195"/>
                    </a:cubicBezTo>
                    <a:cubicBezTo>
                      <a:pt x="51" y="188"/>
                      <a:pt x="20" y="156"/>
                      <a:pt x="13" y="118"/>
                    </a:cubicBezTo>
                    <a:close/>
                    <a:moveTo>
                      <a:pt x="100" y="36"/>
                    </a:moveTo>
                    <a:cubicBezTo>
                      <a:pt x="78" y="40"/>
                      <a:pt x="59" y="54"/>
                      <a:pt x="50" y="74"/>
                    </a:cubicBezTo>
                    <a:cubicBezTo>
                      <a:pt x="38" y="105"/>
                      <a:pt x="50" y="145"/>
                      <a:pt x="82" y="158"/>
                    </a:cubicBezTo>
                    <a:cubicBezTo>
                      <a:pt x="117" y="175"/>
                      <a:pt x="163" y="153"/>
                      <a:pt x="171" y="115"/>
                    </a:cubicBezTo>
                    <a:cubicBezTo>
                      <a:pt x="184" y="73"/>
                      <a:pt x="142" y="28"/>
                      <a:pt x="100" y="36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500"/>
              </a:p>
            </p:txBody>
          </p:sp>
          <p:sp>
            <p:nvSpPr>
              <p:cNvPr id="42" name="Freeform 47"/>
              <p:cNvSpPr/>
              <p:nvPr/>
            </p:nvSpPr>
            <p:spPr bwMode="auto">
              <a:xfrm>
                <a:off x="3951" y="2501"/>
                <a:ext cx="279" cy="297"/>
              </a:xfrm>
              <a:custGeom>
                <a:avLst/>
                <a:gdLst>
                  <a:gd name="T0" fmla="*/ 0 w 60"/>
                  <a:gd name="T1" fmla="*/ 10 h 64"/>
                  <a:gd name="T2" fmla="*/ 19 w 60"/>
                  <a:gd name="T3" fmla="*/ 1 h 64"/>
                  <a:gd name="T4" fmla="*/ 31 w 60"/>
                  <a:gd name="T5" fmla="*/ 27 h 64"/>
                  <a:gd name="T6" fmla="*/ 59 w 60"/>
                  <a:gd name="T7" fmla="*/ 42 h 64"/>
                  <a:gd name="T8" fmla="*/ 60 w 60"/>
                  <a:gd name="T9" fmla="*/ 58 h 64"/>
                  <a:gd name="T10" fmla="*/ 0 w 60"/>
                  <a:gd name="T11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64">
                    <a:moveTo>
                      <a:pt x="0" y="10"/>
                    </a:moveTo>
                    <a:cubicBezTo>
                      <a:pt x="1" y="0"/>
                      <a:pt x="12" y="0"/>
                      <a:pt x="19" y="1"/>
                    </a:cubicBezTo>
                    <a:cubicBezTo>
                      <a:pt x="21" y="10"/>
                      <a:pt x="24" y="20"/>
                      <a:pt x="31" y="27"/>
                    </a:cubicBezTo>
                    <a:cubicBezTo>
                      <a:pt x="38" y="35"/>
                      <a:pt x="49" y="38"/>
                      <a:pt x="59" y="42"/>
                    </a:cubicBezTo>
                    <a:cubicBezTo>
                      <a:pt x="60" y="47"/>
                      <a:pt x="60" y="52"/>
                      <a:pt x="60" y="58"/>
                    </a:cubicBezTo>
                    <a:cubicBezTo>
                      <a:pt x="31" y="64"/>
                      <a:pt x="4" y="38"/>
                      <a:pt x="0" y="1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50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4482" y="6736"/>
              <a:ext cx="4481" cy="1917"/>
              <a:chOff x="2134864" y="3206452"/>
              <a:chExt cx="2134218" cy="912199"/>
            </a:xfrm>
          </p:grpSpPr>
          <p:sp>
            <p:nvSpPr>
              <p:cNvPr id="44" name="矩形 55"/>
              <p:cNvSpPr/>
              <p:nvPr/>
            </p:nvSpPr>
            <p:spPr>
              <a:xfrm>
                <a:off x="2134864" y="3464846"/>
                <a:ext cx="2134218" cy="6538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News Gothic MT" charset="0"/>
                  </a:rPr>
                  <a:t>指令和数据</a:t>
                </a:r>
                <a:r>
                  <a:rPr lang="en-US" altLang="zh-CN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News Gothic MT" charset="0"/>
                  </a:rPr>
                  <a:t>Cache</a:t>
                </a:r>
                <a:r>
                  <a:rPr lang="zh-CN" altLang="en-US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News Gothic MT" charset="0"/>
                  </a:rPr>
                  <a:t>各</a:t>
                </a:r>
                <a:r>
                  <a:rPr lang="en-US" altLang="zh-CN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News Gothic MT" charset="0"/>
                  </a:rPr>
                  <a:t>16KB</a:t>
                </a:r>
                <a:r>
                  <a:rPr lang="zh-CN" altLang="en-US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News Gothic MT" charset="0"/>
                  </a:rPr>
                  <a:t>，</a:t>
                </a:r>
                <a:r>
                  <a:rPr lang="en-US" altLang="zh-CN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News Gothic MT" charset="0"/>
                  </a:rPr>
                  <a:t>Cache</a:t>
                </a:r>
                <a:r>
                  <a:rPr lang="zh-CN" altLang="en-US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News Gothic MT" charset="0"/>
                  </a:rPr>
                  <a:t>为写回型</a:t>
                </a:r>
                <a:endParaRPr lang="zh-CN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News Gothic MT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213732" y="3206452"/>
                <a:ext cx="1710196" cy="2998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方正细圆简体" panose="02010601030101010101" charset="-122"/>
                    <a:ea typeface="方正细圆简体" panose="02010601030101010101" charset="-122"/>
                    <a:sym typeface="News Gothic MT" charset="0"/>
                  </a:rPr>
                  <a:t>高速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方正细圆简体" panose="02010601030101010101" charset="-122"/>
                    <a:ea typeface="方正细圆简体" panose="02010601030101010101" charset="-122"/>
                    <a:sym typeface="News Gothic MT" charset="0"/>
                  </a:rPr>
                  <a:t>Cache</a:t>
                </a:r>
                <a:endParaRPr lang="zh-CN" altLang="zh-CN" sz="2000" b="1" dirty="0">
                  <a:solidFill>
                    <a:schemeClr val="bg1"/>
                  </a:solidFill>
                  <a:latin typeface="方正细圆简体" panose="02010601030101010101" charset="-122"/>
                  <a:ea typeface="方正细圆简体" panose="02010601030101010101" charset="-122"/>
                  <a:sym typeface="News Gothic MT" charset="0"/>
                </a:endParaRPr>
              </a:p>
            </p:txBody>
          </p:sp>
        </p:grpSp>
        <p:sp>
          <p:nvSpPr>
            <p:cNvPr id="46" name="任意多边形 45"/>
            <p:cNvSpPr/>
            <p:nvPr/>
          </p:nvSpPr>
          <p:spPr>
            <a:xfrm rot="5400000">
              <a:off x="2132" y="6588"/>
              <a:ext cx="2121" cy="2414"/>
            </a:xfrm>
            <a:custGeom>
              <a:avLst/>
              <a:gdLst>
                <a:gd name="connsiteX0" fmla="*/ 770660 w 826161"/>
                <a:gd name="connsiteY0" fmla="*/ 940604 h 940604"/>
                <a:gd name="connsiteX1" fmla="*/ 55501 w 826161"/>
                <a:gd name="connsiteY1" fmla="*/ 940604 h 940604"/>
                <a:gd name="connsiteX2" fmla="*/ 0 w 826161"/>
                <a:gd name="connsiteY2" fmla="*/ 885103 h 940604"/>
                <a:gd name="connsiteX3" fmla="*/ 0 w 826161"/>
                <a:gd name="connsiteY3" fmla="*/ 169944 h 940604"/>
                <a:gd name="connsiteX4" fmla="*/ 55501 w 826161"/>
                <a:gd name="connsiteY4" fmla="*/ 114443 h 940604"/>
                <a:gd name="connsiteX5" fmla="*/ 346704 w 826161"/>
                <a:gd name="connsiteY5" fmla="*/ 114443 h 940604"/>
                <a:gd name="connsiteX6" fmla="*/ 413081 w 826161"/>
                <a:gd name="connsiteY6" fmla="*/ 0 h 940604"/>
                <a:gd name="connsiteX7" fmla="*/ 479458 w 826161"/>
                <a:gd name="connsiteY7" fmla="*/ 114443 h 940604"/>
                <a:gd name="connsiteX8" fmla="*/ 770660 w 826161"/>
                <a:gd name="connsiteY8" fmla="*/ 114443 h 940604"/>
                <a:gd name="connsiteX9" fmla="*/ 826161 w 826161"/>
                <a:gd name="connsiteY9" fmla="*/ 169944 h 940604"/>
                <a:gd name="connsiteX10" fmla="*/ 826161 w 826161"/>
                <a:gd name="connsiteY10" fmla="*/ 885103 h 940604"/>
                <a:gd name="connsiteX11" fmla="*/ 770660 w 826161"/>
                <a:gd name="connsiteY11" fmla="*/ 940604 h 94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6161" h="940604">
                  <a:moveTo>
                    <a:pt x="770660" y="940604"/>
                  </a:moveTo>
                  <a:lnTo>
                    <a:pt x="55501" y="940604"/>
                  </a:lnTo>
                  <a:cubicBezTo>
                    <a:pt x="24849" y="940604"/>
                    <a:pt x="0" y="915755"/>
                    <a:pt x="0" y="885103"/>
                  </a:cubicBezTo>
                  <a:lnTo>
                    <a:pt x="0" y="169944"/>
                  </a:lnTo>
                  <a:cubicBezTo>
                    <a:pt x="0" y="139292"/>
                    <a:pt x="24849" y="114443"/>
                    <a:pt x="55501" y="114443"/>
                  </a:cubicBezTo>
                  <a:lnTo>
                    <a:pt x="346704" y="114443"/>
                  </a:lnTo>
                  <a:lnTo>
                    <a:pt x="413081" y="0"/>
                  </a:lnTo>
                  <a:lnTo>
                    <a:pt x="479458" y="114443"/>
                  </a:lnTo>
                  <a:lnTo>
                    <a:pt x="770660" y="114443"/>
                  </a:lnTo>
                  <a:cubicBezTo>
                    <a:pt x="801312" y="114443"/>
                    <a:pt x="826161" y="139292"/>
                    <a:pt x="826161" y="169944"/>
                  </a:cubicBezTo>
                  <a:lnTo>
                    <a:pt x="826161" y="885103"/>
                  </a:lnTo>
                  <a:cubicBezTo>
                    <a:pt x="826161" y="915755"/>
                    <a:pt x="801312" y="940604"/>
                    <a:pt x="770660" y="940604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4" tIns="60957" rIns="121914" bIns="60957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550660" y="4595496"/>
            <a:ext cx="4677411" cy="1520732"/>
            <a:chOff x="10316" y="6718"/>
            <a:chExt cx="7366" cy="2395"/>
          </a:xfrm>
        </p:grpSpPr>
        <p:grpSp>
          <p:nvGrpSpPr>
            <p:cNvPr id="48" name="Group 58"/>
            <p:cNvGrpSpPr>
              <a:grpSpLocks noChangeAspect="1"/>
            </p:cNvGrpSpPr>
            <p:nvPr/>
          </p:nvGrpSpPr>
          <p:grpSpPr bwMode="auto">
            <a:xfrm>
              <a:off x="10923" y="7201"/>
              <a:ext cx="952" cy="1187"/>
              <a:chOff x="4395" y="1753"/>
              <a:chExt cx="653" cy="814"/>
            </a:xfrm>
            <a:solidFill>
              <a:srgbClr val="F39C11"/>
            </a:solidFill>
          </p:grpSpPr>
          <p:sp>
            <p:nvSpPr>
              <p:cNvPr id="49" name="Freeform 59"/>
              <p:cNvSpPr/>
              <p:nvPr/>
            </p:nvSpPr>
            <p:spPr bwMode="auto">
              <a:xfrm>
                <a:off x="4395" y="1772"/>
                <a:ext cx="294" cy="388"/>
              </a:xfrm>
              <a:custGeom>
                <a:avLst/>
                <a:gdLst>
                  <a:gd name="T0" fmla="*/ 52 w 123"/>
                  <a:gd name="T1" fmla="*/ 6 h 163"/>
                  <a:gd name="T2" fmla="*/ 71 w 123"/>
                  <a:gd name="T3" fmla="*/ 7 h 163"/>
                  <a:gd name="T4" fmla="*/ 115 w 123"/>
                  <a:gd name="T5" fmla="*/ 59 h 163"/>
                  <a:gd name="T6" fmla="*/ 115 w 123"/>
                  <a:gd name="T7" fmla="*/ 81 h 163"/>
                  <a:gd name="T8" fmla="*/ 84 w 123"/>
                  <a:gd name="T9" fmla="*/ 83 h 163"/>
                  <a:gd name="T10" fmla="*/ 113 w 123"/>
                  <a:gd name="T11" fmla="*/ 137 h 163"/>
                  <a:gd name="T12" fmla="*/ 65 w 123"/>
                  <a:gd name="T13" fmla="*/ 163 h 163"/>
                  <a:gd name="T14" fmla="*/ 36 w 123"/>
                  <a:gd name="T15" fmla="*/ 83 h 163"/>
                  <a:gd name="T16" fmla="*/ 0 w 123"/>
                  <a:gd name="T17" fmla="*/ 70 h 163"/>
                  <a:gd name="T18" fmla="*/ 21 w 123"/>
                  <a:gd name="T19" fmla="*/ 42 h 163"/>
                  <a:gd name="T20" fmla="*/ 52 w 123"/>
                  <a:gd name="T21" fmla="*/ 6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63">
                    <a:moveTo>
                      <a:pt x="52" y="6"/>
                    </a:moveTo>
                    <a:cubicBezTo>
                      <a:pt x="56" y="0"/>
                      <a:pt x="67" y="1"/>
                      <a:pt x="71" y="7"/>
                    </a:cubicBezTo>
                    <a:cubicBezTo>
                      <a:pt x="85" y="25"/>
                      <a:pt x="100" y="42"/>
                      <a:pt x="115" y="59"/>
                    </a:cubicBezTo>
                    <a:cubicBezTo>
                      <a:pt x="121" y="65"/>
                      <a:pt x="123" y="76"/>
                      <a:pt x="115" y="81"/>
                    </a:cubicBezTo>
                    <a:cubicBezTo>
                      <a:pt x="105" y="83"/>
                      <a:pt x="95" y="82"/>
                      <a:pt x="84" y="83"/>
                    </a:cubicBezTo>
                    <a:cubicBezTo>
                      <a:pt x="81" y="105"/>
                      <a:pt x="95" y="125"/>
                      <a:pt x="113" y="137"/>
                    </a:cubicBezTo>
                    <a:cubicBezTo>
                      <a:pt x="97" y="145"/>
                      <a:pt x="82" y="156"/>
                      <a:pt x="65" y="163"/>
                    </a:cubicBezTo>
                    <a:cubicBezTo>
                      <a:pt x="46" y="141"/>
                      <a:pt x="33" y="113"/>
                      <a:pt x="36" y="83"/>
                    </a:cubicBezTo>
                    <a:cubicBezTo>
                      <a:pt x="24" y="81"/>
                      <a:pt x="1" y="88"/>
                      <a:pt x="0" y="70"/>
                    </a:cubicBezTo>
                    <a:cubicBezTo>
                      <a:pt x="4" y="59"/>
                      <a:pt x="13" y="51"/>
                      <a:pt x="21" y="42"/>
                    </a:cubicBezTo>
                    <a:cubicBezTo>
                      <a:pt x="31" y="31"/>
                      <a:pt x="41" y="18"/>
                      <a:pt x="52" y="6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500"/>
              </a:p>
            </p:txBody>
          </p:sp>
          <p:sp>
            <p:nvSpPr>
              <p:cNvPr id="50" name="Freeform 60"/>
              <p:cNvSpPr/>
              <p:nvPr/>
            </p:nvSpPr>
            <p:spPr bwMode="auto">
              <a:xfrm>
                <a:off x="4463" y="1753"/>
                <a:ext cx="585" cy="813"/>
              </a:xfrm>
              <a:custGeom>
                <a:avLst/>
                <a:gdLst>
                  <a:gd name="T0" fmla="*/ 179 w 245"/>
                  <a:gd name="T1" fmla="*/ 4 h 341"/>
                  <a:gd name="T2" fmla="*/ 201 w 245"/>
                  <a:gd name="T3" fmla="*/ 16 h 341"/>
                  <a:gd name="T4" fmla="*/ 241 w 245"/>
                  <a:gd name="T5" fmla="*/ 64 h 341"/>
                  <a:gd name="T6" fmla="*/ 240 w 245"/>
                  <a:gd name="T7" fmla="*/ 81 h 341"/>
                  <a:gd name="T8" fmla="*/ 211 w 245"/>
                  <a:gd name="T9" fmla="*/ 84 h 341"/>
                  <a:gd name="T10" fmla="*/ 172 w 245"/>
                  <a:gd name="T11" fmla="*/ 169 h 341"/>
                  <a:gd name="T12" fmla="*/ 87 w 245"/>
                  <a:gd name="T13" fmla="*/ 221 h 341"/>
                  <a:gd name="T14" fmla="*/ 53 w 245"/>
                  <a:gd name="T15" fmla="*/ 250 h 341"/>
                  <a:gd name="T16" fmla="*/ 46 w 245"/>
                  <a:gd name="T17" fmla="*/ 339 h 341"/>
                  <a:gd name="T18" fmla="*/ 1 w 245"/>
                  <a:gd name="T19" fmla="*/ 340 h 341"/>
                  <a:gd name="T20" fmla="*/ 1 w 245"/>
                  <a:gd name="T21" fmla="*/ 267 h 341"/>
                  <a:gd name="T22" fmla="*/ 12 w 245"/>
                  <a:gd name="T23" fmla="*/ 225 h 341"/>
                  <a:gd name="T24" fmla="*/ 54 w 245"/>
                  <a:gd name="T25" fmla="*/ 184 h 341"/>
                  <a:gd name="T26" fmla="*/ 107 w 245"/>
                  <a:gd name="T27" fmla="*/ 152 h 341"/>
                  <a:gd name="T28" fmla="*/ 154 w 245"/>
                  <a:gd name="T29" fmla="*/ 115 h 341"/>
                  <a:gd name="T30" fmla="*/ 159 w 245"/>
                  <a:gd name="T31" fmla="*/ 84 h 341"/>
                  <a:gd name="T32" fmla="*/ 126 w 245"/>
                  <a:gd name="T33" fmla="*/ 78 h 341"/>
                  <a:gd name="T34" fmla="*/ 138 w 245"/>
                  <a:gd name="T35" fmla="*/ 51 h 341"/>
                  <a:gd name="T36" fmla="*/ 179 w 245"/>
                  <a:gd name="T37" fmla="*/ 4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5" h="341">
                    <a:moveTo>
                      <a:pt x="179" y="4"/>
                    </a:moveTo>
                    <a:cubicBezTo>
                      <a:pt x="189" y="0"/>
                      <a:pt x="195" y="10"/>
                      <a:pt x="201" y="16"/>
                    </a:cubicBezTo>
                    <a:cubicBezTo>
                      <a:pt x="214" y="32"/>
                      <a:pt x="229" y="47"/>
                      <a:pt x="241" y="64"/>
                    </a:cubicBezTo>
                    <a:cubicBezTo>
                      <a:pt x="245" y="69"/>
                      <a:pt x="244" y="77"/>
                      <a:pt x="240" y="81"/>
                    </a:cubicBezTo>
                    <a:cubicBezTo>
                      <a:pt x="231" y="85"/>
                      <a:pt x="221" y="83"/>
                      <a:pt x="211" y="84"/>
                    </a:cubicBezTo>
                    <a:cubicBezTo>
                      <a:pt x="209" y="115"/>
                      <a:pt x="199" y="149"/>
                      <a:pt x="172" y="169"/>
                    </a:cubicBezTo>
                    <a:cubicBezTo>
                      <a:pt x="145" y="187"/>
                      <a:pt x="115" y="203"/>
                      <a:pt x="87" y="221"/>
                    </a:cubicBezTo>
                    <a:cubicBezTo>
                      <a:pt x="75" y="229"/>
                      <a:pt x="59" y="235"/>
                      <a:pt x="53" y="250"/>
                    </a:cubicBezTo>
                    <a:cubicBezTo>
                      <a:pt x="42" y="278"/>
                      <a:pt x="50" y="310"/>
                      <a:pt x="46" y="339"/>
                    </a:cubicBezTo>
                    <a:cubicBezTo>
                      <a:pt x="31" y="341"/>
                      <a:pt x="16" y="341"/>
                      <a:pt x="1" y="340"/>
                    </a:cubicBezTo>
                    <a:cubicBezTo>
                      <a:pt x="0" y="316"/>
                      <a:pt x="1" y="291"/>
                      <a:pt x="1" y="267"/>
                    </a:cubicBezTo>
                    <a:cubicBezTo>
                      <a:pt x="1" y="252"/>
                      <a:pt x="3" y="237"/>
                      <a:pt x="12" y="225"/>
                    </a:cubicBezTo>
                    <a:cubicBezTo>
                      <a:pt x="25" y="210"/>
                      <a:pt x="41" y="198"/>
                      <a:pt x="54" y="184"/>
                    </a:cubicBezTo>
                    <a:cubicBezTo>
                      <a:pt x="71" y="171"/>
                      <a:pt x="90" y="164"/>
                      <a:pt x="107" y="152"/>
                    </a:cubicBezTo>
                    <a:cubicBezTo>
                      <a:pt x="123" y="140"/>
                      <a:pt x="144" y="133"/>
                      <a:pt x="154" y="115"/>
                    </a:cubicBezTo>
                    <a:cubicBezTo>
                      <a:pt x="159" y="105"/>
                      <a:pt x="163" y="94"/>
                      <a:pt x="159" y="84"/>
                    </a:cubicBezTo>
                    <a:cubicBezTo>
                      <a:pt x="148" y="82"/>
                      <a:pt x="135" y="86"/>
                      <a:pt x="126" y="78"/>
                    </a:cubicBezTo>
                    <a:cubicBezTo>
                      <a:pt x="122" y="67"/>
                      <a:pt x="132" y="59"/>
                      <a:pt x="138" y="51"/>
                    </a:cubicBezTo>
                    <a:cubicBezTo>
                      <a:pt x="152" y="36"/>
                      <a:pt x="164" y="18"/>
                      <a:pt x="179" y="4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500"/>
              </a:p>
            </p:txBody>
          </p:sp>
          <p:sp>
            <p:nvSpPr>
              <p:cNvPr id="51" name="Freeform 61"/>
              <p:cNvSpPr/>
              <p:nvPr/>
            </p:nvSpPr>
            <p:spPr bwMode="auto">
              <a:xfrm>
                <a:off x="4785" y="2231"/>
                <a:ext cx="172" cy="336"/>
              </a:xfrm>
              <a:custGeom>
                <a:avLst/>
                <a:gdLst>
                  <a:gd name="T0" fmla="*/ 0 w 72"/>
                  <a:gd name="T1" fmla="*/ 25 h 141"/>
                  <a:gd name="T2" fmla="*/ 42 w 72"/>
                  <a:gd name="T3" fmla="*/ 0 h 141"/>
                  <a:gd name="T4" fmla="*/ 71 w 72"/>
                  <a:gd name="T5" fmla="*/ 63 h 141"/>
                  <a:gd name="T6" fmla="*/ 71 w 72"/>
                  <a:gd name="T7" fmla="*/ 139 h 141"/>
                  <a:gd name="T8" fmla="*/ 23 w 72"/>
                  <a:gd name="T9" fmla="*/ 140 h 141"/>
                  <a:gd name="T10" fmla="*/ 22 w 72"/>
                  <a:gd name="T11" fmla="*/ 63 h 141"/>
                  <a:gd name="T12" fmla="*/ 0 w 72"/>
                  <a:gd name="T13" fmla="*/ 29 h 141"/>
                  <a:gd name="T14" fmla="*/ 0 w 72"/>
                  <a:gd name="T15" fmla="*/ 25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" h="141">
                    <a:moveTo>
                      <a:pt x="0" y="25"/>
                    </a:moveTo>
                    <a:cubicBezTo>
                      <a:pt x="14" y="16"/>
                      <a:pt x="28" y="8"/>
                      <a:pt x="42" y="0"/>
                    </a:cubicBezTo>
                    <a:cubicBezTo>
                      <a:pt x="57" y="18"/>
                      <a:pt x="71" y="39"/>
                      <a:pt x="71" y="63"/>
                    </a:cubicBezTo>
                    <a:cubicBezTo>
                      <a:pt x="71" y="88"/>
                      <a:pt x="72" y="114"/>
                      <a:pt x="71" y="139"/>
                    </a:cubicBezTo>
                    <a:cubicBezTo>
                      <a:pt x="55" y="141"/>
                      <a:pt x="39" y="141"/>
                      <a:pt x="23" y="140"/>
                    </a:cubicBezTo>
                    <a:cubicBezTo>
                      <a:pt x="22" y="114"/>
                      <a:pt x="24" y="88"/>
                      <a:pt x="22" y="63"/>
                    </a:cubicBezTo>
                    <a:cubicBezTo>
                      <a:pt x="21" y="49"/>
                      <a:pt x="10" y="39"/>
                      <a:pt x="0" y="29"/>
                    </a:cubicBezTo>
                    <a:cubicBezTo>
                      <a:pt x="0" y="28"/>
                      <a:pt x="0" y="26"/>
                      <a:pt x="0" y="2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500"/>
              </a:p>
            </p:txBody>
          </p:sp>
        </p:grpSp>
        <p:sp>
          <p:nvSpPr>
            <p:cNvPr id="52" name="任意多边形 51"/>
            <p:cNvSpPr/>
            <p:nvPr/>
          </p:nvSpPr>
          <p:spPr>
            <a:xfrm rot="5400000">
              <a:off x="10462" y="6588"/>
              <a:ext cx="2121" cy="2414"/>
            </a:xfrm>
            <a:custGeom>
              <a:avLst/>
              <a:gdLst>
                <a:gd name="connsiteX0" fmla="*/ 770660 w 826161"/>
                <a:gd name="connsiteY0" fmla="*/ 940604 h 940604"/>
                <a:gd name="connsiteX1" fmla="*/ 55501 w 826161"/>
                <a:gd name="connsiteY1" fmla="*/ 940604 h 940604"/>
                <a:gd name="connsiteX2" fmla="*/ 0 w 826161"/>
                <a:gd name="connsiteY2" fmla="*/ 885103 h 940604"/>
                <a:gd name="connsiteX3" fmla="*/ 0 w 826161"/>
                <a:gd name="connsiteY3" fmla="*/ 169944 h 940604"/>
                <a:gd name="connsiteX4" fmla="*/ 55501 w 826161"/>
                <a:gd name="connsiteY4" fmla="*/ 114443 h 940604"/>
                <a:gd name="connsiteX5" fmla="*/ 346704 w 826161"/>
                <a:gd name="connsiteY5" fmla="*/ 114443 h 940604"/>
                <a:gd name="connsiteX6" fmla="*/ 413081 w 826161"/>
                <a:gd name="connsiteY6" fmla="*/ 0 h 940604"/>
                <a:gd name="connsiteX7" fmla="*/ 479458 w 826161"/>
                <a:gd name="connsiteY7" fmla="*/ 114443 h 940604"/>
                <a:gd name="connsiteX8" fmla="*/ 770660 w 826161"/>
                <a:gd name="connsiteY8" fmla="*/ 114443 h 940604"/>
                <a:gd name="connsiteX9" fmla="*/ 826161 w 826161"/>
                <a:gd name="connsiteY9" fmla="*/ 169944 h 940604"/>
                <a:gd name="connsiteX10" fmla="*/ 826161 w 826161"/>
                <a:gd name="connsiteY10" fmla="*/ 885103 h 940604"/>
                <a:gd name="connsiteX11" fmla="*/ 770660 w 826161"/>
                <a:gd name="connsiteY11" fmla="*/ 940604 h 94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6161" h="940604">
                  <a:moveTo>
                    <a:pt x="770660" y="940604"/>
                  </a:moveTo>
                  <a:lnTo>
                    <a:pt x="55501" y="940604"/>
                  </a:lnTo>
                  <a:cubicBezTo>
                    <a:pt x="24849" y="940604"/>
                    <a:pt x="0" y="915755"/>
                    <a:pt x="0" y="885103"/>
                  </a:cubicBezTo>
                  <a:lnTo>
                    <a:pt x="0" y="169944"/>
                  </a:lnTo>
                  <a:cubicBezTo>
                    <a:pt x="0" y="139292"/>
                    <a:pt x="24849" y="114443"/>
                    <a:pt x="55501" y="114443"/>
                  </a:cubicBezTo>
                  <a:lnTo>
                    <a:pt x="346704" y="114443"/>
                  </a:lnTo>
                  <a:lnTo>
                    <a:pt x="413081" y="0"/>
                  </a:lnTo>
                  <a:lnTo>
                    <a:pt x="479458" y="114443"/>
                  </a:lnTo>
                  <a:lnTo>
                    <a:pt x="770660" y="114443"/>
                  </a:lnTo>
                  <a:cubicBezTo>
                    <a:pt x="801312" y="114443"/>
                    <a:pt x="826161" y="139292"/>
                    <a:pt x="826161" y="169944"/>
                  </a:cubicBezTo>
                  <a:lnTo>
                    <a:pt x="826161" y="885103"/>
                  </a:lnTo>
                  <a:cubicBezTo>
                    <a:pt x="826161" y="915755"/>
                    <a:pt x="801312" y="940604"/>
                    <a:pt x="770660" y="940604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4" tIns="60957" rIns="121914" bIns="60957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3071" y="6718"/>
              <a:ext cx="4611" cy="2395"/>
              <a:chOff x="6227087" y="3198749"/>
              <a:chExt cx="1699494" cy="1140036"/>
            </a:xfrm>
          </p:grpSpPr>
          <p:sp>
            <p:nvSpPr>
              <p:cNvPr id="54" name="文本框 64"/>
              <p:cNvSpPr txBox="1"/>
              <p:nvPr/>
            </p:nvSpPr>
            <p:spPr>
              <a:xfrm>
                <a:off x="6227087" y="3198749"/>
                <a:ext cx="1282050" cy="749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细圆简体" panose="02010601030101010101" charset="-122"/>
                    <a:ea typeface="方正细圆简体" panose="02010601030101010101" charset="-122"/>
                  </a:rPr>
                  <a:t>57</a:t>
                </a:r>
                <a:r>
                  <a:rPr lang="zh-CN" altLang="en-US" sz="5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细圆简体" panose="02010601030101010101" charset="-122"/>
                    <a:ea typeface="方正细圆简体" panose="02010601030101010101" charset="-122"/>
                  </a:rPr>
                  <a:t>条</a:t>
                </a:r>
                <a:endParaRPr lang="en-US" altLang="zh-CN" sz="59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细圆简体" panose="02010601030101010101" charset="-122"/>
                  <a:ea typeface="方正细圆简体" panose="02010601030101010101" charset="-122"/>
                </a:endParaRPr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>
                <a:off x="6306624" y="3900694"/>
                <a:ext cx="951111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文本框 66"/>
              <p:cNvSpPr txBox="1"/>
              <p:nvPr/>
            </p:nvSpPr>
            <p:spPr>
              <a:xfrm>
                <a:off x="6228194" y="3900447"/>
                <a:ext cx="1698387" cy="438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细圆简体" panose="02010601030101010101" charset="-122"/>
                    <a:ea typeface="方正细圆简体" panose="02010601030101010101" charset="-122"/>
                  </a:rPr>
                  <a:t>MIPS32r1</a:t>
                </a:r>
                <a:r>
                  <a:rPr lang="zh-CN" alt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细圆简体" panose="02010601030101010101" charset="-122"/>
                    <a:ea typeface="方正细圆简体" panose="02010601030101010101" charset="-122"/>
                  </a:rPr>
                  <a:t>指令</a:t>
                </a: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细圆简体" panose="02010601030101010101" charset="-122"/>
                  <a:ea typeface="方正细圆简体" panose="02010601030101010101" charset="-122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908980E-CF99-41E5-8253-EAE2CCDD989B}"/>
              </a:ext>
            </a:extLst>
          </p:cNvPr>
          <p:cNvGrpSpPr/>
          <p:nvPr/>
        </p:nvGrpSpPr>
        <p:grpSpPr>
          <a:xfrm>
            <a:off x="6550342" y="2094893"/>
            <a:ext cx="4417060" cy="1548000"/>
            <a:chOff x="6550342" y="2094893"/>
            <a:chExt cx="4417060" cy="1548000"/>
          </a:xfrm>
        </p:grpSpPr>
        <p:grpSp>
          <p:nvGrpSpPr>
            <p:cNvPr id="22" name="组合 21"/>
            <p:cNvGrpSpPr/>
            <p:nvPr/>
          </p:nvGrpSpPr>
          <p:grpSpPr>
            <a:xfrm>
              <a:off x="6550342" y="2094893"/>
              <a:ext cx="4417060" cy="1548000"/>
              <a:chOff x="10316" y="2739"/>
              <a:chExt cx="6956" cy="2438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12910" y="2784"/>
                <a:ext cx="4362" cy="2393"/>
                <a:chOff x="6149068" y="1324188"/>
                <a:chExt cx="2077540" cy="1138348"/>
              </a:xfrm>
            </p:grpSpPr>
            <p:sp>
              <p:nvSpPr>
                <p:cNvPr id="30" name="矩形 55"/>
                <p:cNvSpPr/>
                <p:nvPr/>
              </p:nvSpPr>
              <p:spPr>
                <a:xfrm>
                  <a:off x="6149068" y="1582581"/>
                  <a:ext cx="2077540" cy="8799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2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Hiragino Sans GB W3" panose="020B0300000000000000" pitchFamily="34" charset="-122"/>
                      <a:cs typeface="Calibri" panose="020F0502020204030204" charset="0"/>
                      <a:sym typeface="News Gothic MT" charset="0"/>
                    </a:rPr>
                    <a:t>采用了经典的五级流水线结构（取指</a:t>
                  </a:r>
                  <a:r>
                    <a:rPr lang="en-US" altLang="zh-CN" sz="2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Hiragino Sans GB W3" panose="020B0300000000000000" pitchFamily="34" charset="-122"/>
                      <a:cs typeface="Calibri" panose="020F0502020204030204" charset="0"/>
                      <a:sym typeface="News Gothic MT" charset="0"/>
                    </a:rPr>
                    <a:t>/</a:t>
                  </a:r>
                  <a:r>
                    <a:rPr lang="zh-CN" altLang="en-US" sz="2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Hiragino Sans GB W3" panose="020B0300000000000000" pitchFamily="34" charset="-122"/>
                      <a:cs typeface="Calibri" panose="020F0502020204030204" charset="0"/>
                      <a:sym typeface="News Gothic MT" charset="0"/>
                    </a:rPr>
                    <a:t>译码</a:t>
                  </a:r>
                  <a:r>
                    <a:rPr lang="en-US" altLang="zh-CN" sz="2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Hiragino Sans GB W3" panose="020B0300000000000000" pitchFamily="34" charset="-122"/>
                      <a:cs typeface="Calibri" panose="020F0502020204030204" charset="0"/>
                      <a:sym typeface="News Gothic MT" charset="0"/>
                    </a:rPr>
                    <a:t>/</a:t>
                  </a:r>
                  <a:r>
                    <a:rPr lang="zh-CN" altLang="en-US" sz="2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Hiragino Sans GB W3" panose="020B0300000000000000" pitchFamily="34" charset="-122"/>
                      <a:cs typeface="Calibri" panose="020F0502020204030204" charset="0"/>
                      <a:sym typeface="News Gothic MT" charset="0"/>
                    </a:rPr>
                    <a:t>执行</a:t>
                  </a:r>
                  <a:r>
                    <a:rPr lang="en-US" altLang="zh-CN" sz="2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Hiragino Sans GB W3" panose="020B0300000000000000" pitchFamily="34" charset="-122"/>
                      <a:cs typeface="Calibri" panose="020F0502020204030204" charset="0"/>
                      <a:sym typeface="News Gothic MT" charset="0"/>
                    </a:rPr>
                    <a:t>/</a:t>
                  </a:r>
                  <a:r>
                    <a:rPr lang="zh-CN" altLang="en-US" sz="2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Hiragino Sans GB W3" panose="020B0300000000000000" pitchFamily="34" charset="-122"/>
                      <a:cs typeface="Calibri" panose="020F0502020204030204" charset="0"/>
                      <a:sym typeface="News Gothic MT" charset="0"/>
                    </a:rPr>
                    <a:t>访存</a:t>
                  </a:r>
                  <a:r>
                    <a:rPr lang="en-US" altLang="zh-CN" sz="2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Hiragino Sans GB W3" panose="020B0300000000000000" pitchFamily="34" charset="-122"/>
                      <a:cs typeface="Calibri" panose="020F0502020204030204" charset="0"/>
                      <a:sym typeface="News Gothic MT" charset="0"/>
                    </a:rPr>
                    <a:t>/</a:t>
                  </a:r>
                  <a:r>
                    <a:rPr lang="zh-CN" altLang="en-US" sz="2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Hiragino Sans GB W3" panose="020B0300000000000000" pitchFamily="34" charset="-122"/>
                      <a:cs typeface="Calibri" panose="020F0502020204030204" charset="0"/>
                      <a:sym typeface="News Gothic MT" charset="0"/>
                    </a:rPr>
                    <a:t>写回）</a:t>
                  </a:r>
                  <a:endParaRPr lang="zh-CN" altLang="zh-CN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Hiragino Sans GB W3" panose="020B0300000000000000" pitchFamily="34" charset="-122"/>
                    <a:cs typeface="Calibri" panose="020F0502020204030204" charset="0"/>
                    <a:sym typeface="News Gothic MT" charset="0"/>
                  </a:endParaRPr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6228600" y="1324188"/>
                  <a:ext cx="1727776" cy="29976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000" b="1" dirty="0">
                      <a:solidFill>
                        <a:schemeClr val="bg1"/>
                      </a:solidFill>
                      <a:latin typeface="方正细圆简体" panose="02010601030101010101" charset="-122"/>
                      <a:ea typeface="方正细圆简体" panose="02010601030101010101" charset="-122"/>
                      <a:sym typeface="News Gothic MT" charset="0"/>
                    </a:rPr>
                    <a:t>流水线架构</a:t>
                  </a:r>
                  <a:endParaRPr lang="zh-CN" altLang="zh-CN" sz="2000" b="1" dirty="0">
                    <a:solidFill>
                      <a:schemeClr val="bg1"/>
                    </a:solidFill>
                    <a:latin typeface="方正细圆简体" panose="02010601030101010101" charset="-122"/>
                    <a:ea typeface="方正细圆简体" panose="02010601030101010101" charset="-122"/>
                    <a:sym typeface="News Gothic MT" charset="0"/>
                  </a:endParaRPr>
                </a:p>
              </p:txBody>
            </p:sp>
          </p:grpSp>
          <p:sp>
            <p:nvSpPr>
              <p:cNvPr id="35" name="任意多边形 34"/>
              <p:cNvSpPr/>
              <p:nvPr/>
            </p:nvSpPr>
            <p:spPr>
              <a:xfrm rot="5400000">
                <a:off x="10462" y="2593"/>
                <a:ext cx="2121" cy="2414"/>
              </a:xfrm>
              <a:custGeom>
                <a:avLst/>
                <a:gdLst>
                  <a:gd name="connsiteX0" fmla="*/ 770660 w 826161"/>
                  <a:gd name="connsiteY0" fmla="*/ 940604 h 940604"/>
                  <a:gd name="connsiteX1" fmla="*/ 55501 w 826161"/>
                  <a:gd name="connsiteY1" fmla="*/ 940604 h 940604"/>
                  <a:gd name="connsiteX2" fmla="*/ 0 w 826161"/>
                  <a:gd name="connsiteY2" fmla="*/ 885103 h 940604"/>
                  <a:gd name="connsiteX3" fmla="*/ 0 w 826161"/>
                  <a:gd name="connsiteY3" fmla="*/ 169944 h 940604"/>
                  <a:gd name="connsiteX4" fmla="*/ 55501 w 826161"/>
                  <a:gd name="connsiteY4" fmla="*/ 114443 h 940604"/>
                  <a:gd name="connsiteX5" fmla="*/ 346704 w 826161"/>
                  <a:gd name="connsiteY5" fmla="*/ 114443 h 940604"/>
                  <a:gd name="connsiteX6" fmla="*/ 413081 w 826161"/>
                  <a:gd name="connsiteY6" fmla="*/ 0 h 940604"/>
                  <a:gd name="connsiteX7" fmla="*/ 479458 w 826161"/>
                  <a:gd name="connsiteY7" fmla="*/ 114443 h 940604"/>
                  <a:gd name="connsiteX8" fmla="*/ 770660 w 826161"/>
                  <a:gd name="connsiteY8" fmla="*/ 114443 h 940604"/>
                  <a:gd name="connsiteX9" fmla="*/ 826161 w 826161"/>
                  <a:gd name="connsiteY9" fmla="*/ 169944 h 940604"/>
                  <a:gd name="connsiteX10" fmla="*/ 826161 w 826161"/>
                  <a:gd name="connsiteY10" fmla="*/ 885103 h 940604"/>
                  <a:gd name="connsiteX11" fmla="*/ 770660 w 826161"/>
                  <a:gd name="connsiteY11" fmla="*/ 940604 h 940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6161" h="940604">
                    <a:moveTo>
                      <a:pt x="770660" y="940604"/>
                    </a:moveTo>
                    <a:lnTo>
                      <a:pt x="55501" y="940604"/>
                    </a:lnTo>
                    <a:cubicBezTo>
                      <a:pt x="24849" y="940604"/>
                      <a:pt x="0" y="915755"/>
                      <a:pt x="0" y="885103"/>
                    </a:cubicBezTo>
                    <a:lnTo>
                      <a:pt x="0" y="169944"/>
                    </a:lnTo>
                    <a:cubicBezTo>
                      <a:pt x="0" y="139292"/>
                      <a:pt x="24849" y="114443"/>
                      <a:pt x="55501" y="114443"/>
                    </a:cubicBezTo>
                    <a:lnTo>
                      <a:pt x="346704" y="114443"/>
                    </a:lnTo>
                    <a:lnTo>
                      <a:pt x="413081" y="0"/>
                    </a:lnTo>
                    <a:lnTo>
                      <a:pt x="479458" y="114443"/>
                    </a:lnTo>
                    <a:lnTo>
                      <a:pt x="770660" y="114443"/>
                    </a:lnTo>
                    <a:cubicBezTo>
                      <a:pt x="801312" y="114443"/>
                      <a:pt x="826161" y="139292"/>
                      <a:pt x="826161" y="169944"/>
                    </a:cubicBezTo>
                    <a:lnTo>
                      <a:pt x="826161" y="885103"/>
                    </a:lnTo>
                    <a:cubicBezTo>
                      <a:pt x="826161" y="915755"/>
                      <a:pt x="801312" y="940604"/>
                      <a:pt x="770660" y="940604"/>
                    </a:cubicBez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4" tIns="60957" rIns="121914" bIns="60957"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Freeform 217">
              <a:extLst>
                <a:ext uri="{FF2B5EF4-FFF2-40B4-BE49-F238E27FC236}">
                  <a16:creationId xmlns:a16="http://schemas.microsoft.com/office/drawing/2014/main" id="{8A1047FC-6318-4793-9C2C-3EB302FCA7D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847121" y="2488857"/>
              <a:ext cx="722313" cy="542925"/>
            </a:xfrm>
            <a:custGeom>
              <a:avLst/>
              <a:gdLst/>
              <a:ahLst/>
              <a:cxnLst>
                <a:cxn ang="0">
                  <a:pos x="78" y="58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53"/>
                </a:cxn>
                <a:cxn ang="0">
                  <a:pos x="78" y="53"/>
                </a:cxn>
                <a:cxn ang="0">
                  <a:pos x="78" y="58"/>
                </a:cxn>
                <a:cxn ang="0">
                  <a:pos x="73" y="22"/>
                </a:cxn>
                <a:cxn ang="0">
                  <a:pos x="71" y="23"/>
                </a:cxn>
                <a:cxn ang="0">
                  <a:pos x="66" y="18"/>
                </a:cxn>
                <a:cxn ang="0">
                  <a:pos x="42" y="42"/>
                </a:cxn>
                <a:cxn ang="0">
                  <a:pos x="40" y="42"/>
                </a:cxn>
                <a:cxn ang="0">
                  <a:pos x="31" y="34"/>
                </a:cxn>
                <a:cxn ang="0">
                  <a:pos x="16" y="49"/>
                </a:cxn>
                <a:cxn ang="0">
                  <a:pos x="8" y="42"/>
                </a:cxn>
                <a:cxn ang="0">
                  <a:pos x="30" y="20"/>
                </a:cxn>
                <a:cxn ang="0">
                  <a:pos x="32" y="20"/>
                </a:cxn>
                <a:cxn ang="0">
                  <a:pos x="41" y="29"/>
                </a:cxn>
                <a:cxn ang="0">
                  <a:pos x="59" y="11"/>
                </a:cxn>
                <a:cxn ang="0">
                  <a:pos x="54" y="6"/>
                </a:cxn>
                <a:cxn ang="0">
                  <a:pos x="55" y="4"/>
                </a:cxn>
                <a:cxn ang="0">
                  <a:pos x="71" y="4"/>
                </a:cxn>
                <a:cxn ang="0">
                  <a:pos x="73" y="6"/>
                </a:cxn>
                <a:cxn ang="0">
                  <a:pos x="73" y="22"/>
                </a:cxn>
              </a:cxnLst>
              <a:rect l="0" t="0" r="r" b="b"/>
              <a:pathLst>
                <a:path w="78" h="58">
                  <a:moveTo>
                    <a:pt x="78" y="5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78" y="53"/>
                    <a:pt x="78" y="53"/>
                    <a:pt x="78" y="53"/>
                  </a:cubicBezTo>
                  <a:lnTo>
                    <a:pt x="78" y="58"/>
                  </a:lnTo>
                  <a:close/>
                  <a:moveTo>
                    <a:pt x="73" y="22"/>
                  </a:moveTo>
                  <a:cubicBezTo>
                    <a:pt x="73" y="23"/>
                    <a:pt x="71" y="24"/>
                    <a:pt x="71" y="23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1" y="43"/>
                    <a:pt x="41" y="43"/>
                    <a:pt x="40" y="4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19"/>
                    <a:pt x="32" y="19"/>
                    <a:pt x="32" y="2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4" y="4"/>
                    <a:pt x="55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2" y="4"/>
                    <a:pt x="73" y="5"/>
                    <a:pt x="73" y="6"/>
                  </a:cubicBezTo>
                  <a:lnTo>
                    <a:pt x="73" y="2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</a:ln>
          </p:spPr>
          <p:txBody>
            <a:bodyPr lIns="121682" tIns="60841" rIns="121682" bIns="6084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5188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60F8F0E-94F2-4A14-88A5-B8F9AB25B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294" y="1645285"/>
            <a:ext cx="7637411" cy="5133889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AE55C73A-3FC1-475D-8CE9-FBBAD0284AC4}"/>
              </a:ext>
            </a:extLst>
          </p:cNvPr>
          <p:cNvGrpSpPr/>
          <p:nvPr/>
        </p:nvGrpSpPr>
        <p:grpSpPr>
          <a:xfrm>
            <a:off x="3906520" y="555625"/>
            <a:ext cx="4341495" cy="1039495"/>
            <a:chOff x="6152" y="875"/>
            <a:chExt cx="6837" cy="1637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2AB0342-C76A-4323-86DE-804555CD4300}"/>
                </a:ext>
              </a:extLst>
            </p:cNvPr>
            <p:cNvSpPr txBox="1"/>
            <p:nvPr/>
          </p:nvSpPr>
          <p:spPr>
            <a:xfrm>
              <a:off x="6868" y="887"/>
              <a:ext cx="5352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36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华文新魏" panose="02010800040101010101" pitchFamily="2" charset="-122"/>
                  <a:ea typeface="华文新魏" panose="02010800040101010101" pitchFamily="2" charset="-122"/>
                </a:rPr>
                <a:t>CPU</a:t>
              </a:r>
              <a:r>
                <a:rPr lang="zh-CN" altLang="en-US" sz="36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华文新魏" panose="02010800040101010101" pitchFamily="2" charset="-122"/>
                  <a:ea typeface="华文新魏" panose="02010800040101010101" pitchFamily="2" charset="-122"/>
                </a:rPr>
                <a:t>核设计</a:t>
              </a:r>
            </a:p>
          </p:txBody>
        </p:sp>
        <p:sp>
          <p:nvSpPr>
            <p:cNvPr id="6" name="圆角矩形 1">
              <a:extLst>
                <a:ext uri="{FF2B5EF4-FFF2-40B4-BE49-F238E27FC236}">
                  <a16:creationId xmlns:a16="http://schemas.microsoft.com/office/drawing/2014/main" id="{ADF8110C-92CF-429F-BE04-543A2F942653}"/>
                </a:ext>
              </a:extLst>
            </p:cNvPr>
            <p:cNvSpPr/>
            <p:nvPr/>
          </p:nvSpPr>
          <p:spPr>
            <a:xfrm>
              <a:off x="6922" y="875"/>
              <a:ext cx="5298" cy="887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7E6C80D-71A9-4687-8683-AC34EB9BCC6D}"/>
                </a:ext>
              </a:extLst>
            </p:cNvPr>
            <p:cNvSpPr txBox="1"/>
            <p:nvPr/>
          </p:nvSpPr>
          <p:spPr>
            <a:xfrm>
              <a:off x="6152" y="1824"/>
              <a:ext cx="6837" cy="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120000"/>
                </a:lnSpc>
                <a:buFont typeface="Arial" panose="020B0604020202020204" pitchFamily="34" charset="0"/>
              </a:pPr>
              <a:r>
                <a:rPr lang="zh-CN" altLang="en-US" sz="2000" dirty="0">
                  <a:solidFill>
                    <a:sysClr val="window" lastClr="FFFFFF">
                      <a:lumMod val="50000"/>
                    </a:sysClr>
                  </a:solidFill>
                  <a:latin typeface="+mn-lt"/>
                  <a:ea typeface="宋体" panose="02010600030101010101" pitchFamily="2" charset="-122"/>
                  <a:cs typeface="+mn-ea"/>
                  <a:sym typeface="+mn-ea"/>
                </a:rPr>
                <a:t>所有的奥秘都在这里↓</a:t>
              </a:r>
              <a:endParaRPr lang="en-US" altLang="x-none" sz="2000" dirty="0">
                <a:solidFill>
                  <a:sysClr val="window" lastClr="FFFFFF">
                    <a:lumMod val="50000"/>
                  </a:sysClr>
                </a:solidFill>
                <a:latin typeface="+mn-lt"/>
                <a:ea typeface="宋体" panose="02010600030101010101" pitchFamily="2" charset="-122"/>
                <a:cs typeface="+mn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84580" y="555625"/>
            <a:ext cx="8487410" cy="1364615"/>
            <a:chOff x="1708" y="875"/>
            <a:chExt cx="13366" cy="2149"/>
          </a:xfrm>
        </p:grpSpPr>
        <p:sp>
          <p:nvSpPr>
            <p:cNvPr id="10" name="文本框 9"/>
            <p:cNvSpPr txBox="1"/>
            <p:nvPr/>
          </p:nvSpPr>
          <p:spPr>
            <a:xfrm>
              <a:off x="6921" y="875"/>
              <a:ext cx="5352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36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华文新魏" panose="02010800040101010101" pitchFamily="2" charset="-122"/>
                  <a:ea typeface="华文新魏" panose="02010800040101010101" pitchFamily="2" charset="-122"/>
                </a:rPr>
                <a:t>指令集</a:t>
              </a: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6922" y="875"/>
              <a:ext cx="5298" cy="887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708" y="2397"/>
              <a:ext cx="13366" cy="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120000"/>
                </a:lnSpc>
                <a:buFont typeface="Arial" panose="020B0604020202020204" pitchFamily="34" charset="0"/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实现了大赛指定的指令集中的全部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57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条指令，及少量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MIPS32r1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中包含的指令，包括：</a:t>
              </a:r>
              <a:endParaRPr lang="en-US" altLang="x-none" sz="10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ea"/>
              </a:endParaRPr>
            </a:p>
          </p:txBody>
        </p:sp>
      </p:grpSp>
      <p:sp>
        <p:nvSpPr>
          <p:cNvPr id="45" name="Freeform 9"/>
          <p:cNvSpPr/>
          <p:nvPr/>
        </p:nvSpPr>
        <p:spPr bwMode="auto">
          <a:xfrm rot="13500000">
            <a:off x="6220411" y="3975144"/>
            <a:ext cx="2388235" cy="2388235"/>
          </a:xfrm>
          <a:custGeom>
            <a:avLst/>
            <a:gdLst>
              <a:gd name="T0" fmla="*/ 107 w 728"/>
              <a:gd name="T1" fmla="*/ 621 h 727"/>
              <a:gd name="T2" fmla="*/ 364 w 728"/>
              <a:gd name="T3" fmla="*/ 727 h 727"/>
              <a:gd name="T4" fmla="*/ 364 w 728"/>
              <a:gd name="T5" fmla="*/ 556 h 727"/>
              <a:gd name="T6" fmla="*/ 228 w 728"/>
              <a:gd name="T7" fmla="*/ 499 h 727"/>
              <a:gd name="T8" fmla="*/ 172 w 728"/>
              <a:gd name="T9" fmla="*/ 363 h 727"/>
              <a:gd name="T10" fmla="*/ 228 w 728"/>
              <a:gd name="T11" fmla="*/ 227 h 727"/>
              <a:gd name="T12" fmla="*/ 364 w 728"/>
              <a:gd name="T13" fmla="*/ 171 h 727"/>
              <a:gd name="T14" fmla="*/ 500 w 728"/>
              <a:gd name="T15" fmla="*/ 227 h 727"/>
              <a:gd name="T16" fmla="*/ 556 w 728"/>
              <a:gd name="T17" fmla="*/ 363 h 727"/>
              <a:gd name="T18" fmla="*/ 728 w 728"/>
              <a:gd name="T19" fmla="*/ 363 h 727"/>
              <a:gd name="T20" fmla="*/ 621 w 728"/>
              <a:gd name="T21" fmla="*/ 106 h 727"/>
              <a:gd name="T22" fmla="*/ 364 w 728"/>
              <a:gd name="T23" fmla="*/ 0 h 727"/>
              <a:gd name="T24" fmla="*/ 107 w 728"/>
              <a:gd name="T25" fmla="*/ 106 h 727"/>
              <a:gd name="T26" fmla="*/ 0 w 728"/>
              <a:gd name="T27" fmla="*/ 363 h 727"/>
              <a:gd name="T28" fmla="*/ 107 w 728"/>
              <a:gd name="T29" fmla="*/ 62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727">
                <a:moveTo>
                  <a:pt x="107" y="621"/>
                </a:moveTo>
                <a:cubicBezTo>
                  <a:pt x="176" y="689"/>
                  <a:pt x="267" y="727"/>
                  <a:pt x="364" y="727"/>
                </a:cubicBezTo>
                <a:cubicBezTo>
                  <a:pt x="364" y="556"/>
                  <a:pt x="364" y="556"/>
                  <a:pt x="364" y="556"/>
                </a:cubicBezTo>
                <a:cubicBezTo>
                  <a:pt x="313" y="556"/>
                  <a:pt x="264" y="536"/>
                  <a:pt x="228" y="499"/>
                </a:cubicBezTo>
                <a:cubicBezTo>
                  <a:pt x="192" y="463"/>
                  <a:pt x="172" y="415"/>
                  <a:pt x="172" y="363"/>
                </a:cubicBezTo>
                <a:cubicBezTo>
                  <a:pt x="172" y="312"/>
                  <a:pt x="192" y="264"/>
                  <a:pt x="228" y="227"/>
                </a:cubicBezTo>
                <a:cubicBezTo>
                  <a:pt x="264" y="191"/>
                  <a:pt x="313" y="171"/>
                  <a:pt x="364" y="171"/>
                </a:cubicBezTo>
                <a:cubicBezTo>
                  <a:pt x="415" y="171"/>
                  <a:pt x="464" y="191"/>
                  <a:pt x="500" y="227"/>
                </a:cubicBezTo>
                <a:cubicBezTo>
                  <a:pt x="536" y="264"/>
                  <a:pt x="556" y="312"/>
                  <a:pt x="556" y="363"/>
                </a:cubicBezTo>
                <a:cubicBezTo>
                  <a:pt x="728" y="363"/>
                  <a:pt x="728" y="363"/>
                  <a:pt x="728" y="363"/>
                </a:cubicBezTo>
                <a:cubicBezTo>
                  <a:pt x="728" y="266"/>
                  <a:pt x="690" y="175"/>
                  <a:pt x="621" y="106"/>
                </a:cubicBezTo>
                <a:cubicBezTo>
                  <a:pt x="553" y="38"/>
                  <a:pt x="461" y="0"/>
                  <a:pt x="364" y="0"/>
                </a:cubicBezTo>
                <a:cubicBezTo>
                  <a:pt x="267" y="0"/>
                  <a:pt x="176" y="38"/>
                  <a:pt x="107" y="106"/>
                </a:cubicBezTo>
                <a:cubicBezTo>
                  <a:pt x="38" y="175"/>
                  <a:pt x="0" y="266"/>
                  <a:pt x="0" y="363"/>
                </a:cubicBezTo>
                <a:cubicBezTo>
                  <a:pt x="0" y="461"/>
                  <a:pt x="38" y="552"/>
                  <a:pt x="107" y="62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vert="horz" wrap="square" lIns="68552" tIns="34276" rIns="68552" bIns="34276" numCol="1" anchor="t" anchorCtr="0" compatLnSpc="1"/>
          <a:lstStyle/>
          <a:p>
            <a:endParaRPr lang="id-ID"/>
          </a:p>
        </p:txBody>
      </p:sp>
      <p:sp>
        <p:nvSpPr>
          <p:cNvPr id="46" name="Freeform 9"/>
          <p:cNvSpPr/>
          <p:nvPr/>
        </p:nvSpPr>
        <p:spPr bwMode="auto">
          <a:xfrm rot="2700000">
            <a:off x="4910502" y="2703873"/>
            <a:ext cx="2388235" cy="2388235"/>
          </a:xfrm>
          <a:custGeom>
            <a:avLst/>
            <a:gdLst>
              <a:gd name="T0" fmla="*/ 107 w 728"/>
              <a:gd name="T1" fmla="*/ 621 h 727"/>
              <a:gd name="T2" fmla="*/ 364 w 728"/>
              <a:gd name="T3" fmla="*/ 727 h 727"/>
              <a:gd name="T4" fmla="*/ 364 w 728"/>
              <a:gd name="T5" fmla="*/ 556 h 727"/>
              <a:gd name="T6" fmla="*/ 228 w 728"/>
              <a:gd name="T7" fmla="*/ 499 h 727"/>
              <a:gd name="T8" fmla="*/ 172 w 728"/>
              <a:gd name="T9" fmla="*/ 363 h 727"/>
              <a:gd name="T10" fmla="*/ 228 w 728"/>
              <a:gd name="T11" fmla="*/ 227 h 727"/>
              <a:gd name="T12" fmla="*/ 364 w 728"/>
              <a:gd name="T13" fmla="*/ 171 h 727"/>
              <a:gd name="T14" fmla="*/ 500 w 728"/>
              <a:gd name="T15" fmla="*/ 227 h 727"/>
              <a:gd name="T16" fmla="*/ 556 w 728"/>
              <a:gd name="T17" fmla="*/ 363 h 727"/>
              <a:gd name="T18" fmla="*/ 728 w 728"/>
              <a:gd name="T19" fmla="*/ 363 h 727"/>
              <a:gd name="T20" fmla="*/ 621 w 728"/>
              <a:gd name="T21" fmla="*/ 106 h 727"/>
              <a:gd name="T22" fmla="*/ 364 w 728"/>
              <a:gd name="T23" fmla="*/ 0 h 727"/>
              <a:gd name="T24" fmla="*/ 107 w 728"/>
              <a:gd name="T25" fmla="*/ 106 h 727"/>
              <a:gd name="T26" fmla="*/ 0 w 728"/>
              <a:gd name="T27" fmla="*/ 363 h 727"/>
              <a:gd name="T28" fmla="*/ 107 w 728"/>
              <a:gd name="T29" fmla="*/ 62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727">
                <a:moveTo>
                  <a:pt x="107" y="621"/>
                </a:moveTo>
                <a:cubicBezTo>
                  <a:pt x="176" y="689"/>
                  <a:pt x="267" y="727"/>
                  <a:pt x="364" y="727"/>
                </a:cubicBezTo>
                <a:cubicBezTo>
                  <a:pt x="364" y="556"/>
                  <a:pt x="364" y="556"/>
                  <a:pt x="364" y="556"/>
                </a:cubicBezTo>
                <a:cubicBezTo>
                  <a:pt x="313" y="556"/>
                  <a:pt x="264" y="536"/>
                  <a:pt x="228" y="499"/>
                </a:cubicBezTo>
                <a:cubicBezTo>
                  <a:pt x="192" y="463"/>
                  <a:pt x="172" y="415"/>
                  <a:pt x="172" y="363"/>
                </a:cubicBezTo>
                <a:cubicBezTo>
                  <a:pt x="172" y="312"/>
                  <a:pt x="192" y="264"/>
                  <a:pt x="228" y="227"/>
                </a:cubicBezTo>
                <a:cubicBezTo>
                  <a:pt x="264" y="191"/>
                  <a:pt x="313" y="171"/>
                  <a:pt x="364" y="171"/>
                </a:cubicBezTo>
                <a:cubicBezTo>
                  <a:pt x="415" y="171"/>
                  <a:pt x="464" y="191"/>
                  <a:pt x="500" y="227"/>
                </a:cubicBezTo>
                <a:cubicBezTo>
                  <a:pt x="536" y="264"/>
                  <a:pt x="556" y="312"/>
                  <a:pt x="556" y="363"/>
                </a:cubicBezTo>
                <a:cubicBezTo>
                  <a:pt x="728" y="363"/>
                  <a:pt x="728" y="363"/>
                  <a:pt x="728" y="363"/>
                </a:cubicBezTo>
                <a:cubicBezTo>
                  <a:pt x="728" y="266"/>
                  <a:pt x="690" y="175"/>
                  <a:pt x="621" y="106"/>
                </a:cubicBezTo>
                <a:cubicBezTo>
                  <a:pt x="553" y="38"/>
                  <a:pt x="461" y="0"/>
                  <a:pt x="364" y="0"/>
                </a:cubicBezTo>
                <a:cubicBezTo>
                  <a:pt x="267" y="0"/>
                  <a:pt x="176" y="38"/>
                  <a:pt x="107" y="106"/>
                </a:cubicBezTo>
                <a:cubicBezTo>
                  <a:pt x="38" y="175"/>
                  <a:pt x="0" y="266"/>
                  <a:pt x="0" y="363"/>
                </a:cubicBezTo>
                <a:cubicBezTo>
                  <a:pt x="0" y="461"/>
                  <a:pt x="38" y="552"/>
                  <a:pt x="107" y="62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68552" tIns="34276" rIns="68552" bIns="34276" numCol="1" anchor="t" anchorCtr="0" compatLnSpc="1"/>
          <a:lstStyle/>
          <a:p>
            <a:endParaRPr lang="id-ID"/>
          </a:p>
        </p:txBody>
      </p:sp>
      <p:sp>
        <p:nvSpPr>
          <p:cNvPr id="44" name="Freeform 9"/>
          <p:cNvSpPr/>
          <p:nvPr/>
        </p:nvSpPr>
        <p:spPr bwMode="auto">
          <a:xfrm rot="13500000">
            <a:off x="3604766" y="3975144"/>
            <a:ext cx="2388235" cy="2388235"/>
          </a:xfrm>
          <a:custGeom>
            <a:avLst/>
            <a:gdLst>
              <a:gd name="T0" fmla="*/ 107 w 728"/>
              <a:gd name="T1" fmla="*/ 621 h 727"/>
              <a:gd name="T2" fmla="*/ 364 w 728"/>
              <a:gd name="T3" fmla="*/ 727 h 727"/>
              <a:gd name="T4" fmla="*/ 364 w 728"/>
              <a:gd name="T5" fmla="*/ 556 h 727"/>
              <a:gd name="T6" fmla="*/ 228 w 728"/>
              <a:gd name="T7" fmla="*/ 499 h 727"/>
              <a:gd name="T8" fmla="*/ 172 w 728"/>
              <a:gd name="T9" fmla="*/ 363 h 727"/>
              <a:gd name="T10" fmla="*/ 228 w 728"/>
              <a:gd name="T11" fmla="*/ 227 h 727"/>
              <a:gd name="T12" fmla="*/ 364 w 728"/>
              <a:gd name="T13" fmla="*/ 171 h 727"/>
              <a:gd name="T14" fmla="*/ 500 w 728"/>
              <a:gd name="T15" fmla="*/ 227 h 727"/>
              <a:gd name="T16" fmla="*/ 556 w 728"/>
              <a:gd name="T17" fmla="*/ 363 h 727"/>
              <a:gd name="T18" fmla="*/ 728 w 728"/>
              <a:gd name="T19" fmla="*/ 363 h 727"/>
              <a:gd name="T20" fmla="*/ 621 w 728"/>
              <a:gd name="T21" fmla="*/ 106 h 727"/>
              <a:gd name="T22" fmla="*/ 364 w 728"/>
              <a:gd name="T23" fmla="*/ 0 h 727"/>
              <a:gd name="T24" fmla="*/ 107 w 728"/>
              <a:gd name="T25" fmla="*/ 106 h 727"/>
              <a:gd name="T26" fmla="*/ 0 w 728"/>
              <a:gd name="T27" fmla="*/ 363 h 727"/>
              <a:gd name="T28" fmla="*/ 107 w 728"/>
              <a:gd name="T29" fmla="*/ 62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727">
                <a:moveTo>
                  <a:pt x="107" y="621"/>
                </a:moveTo>
                <a:cubicBezTo>
                  <a:pt x="176" y="689"/>
                  <a:pt x="267" y="727"/>
                  <a:pt x="364" y="727"/>
                </a:cubicBezTo>
                <a:cubicBezTo>
                  <a:pt x="364" y="556"/>
                  <a:pt x="364" y="556"/>
                  <a:pt x="364" y="556"/>
                </a:cubicBezTo>
                <a:cubicBezTo>
                  <a:pt x="313" y="556"/>
                  <a:pt x="264" y="536"/>
                  <a:pt x="228" y="499"/>
                </a:cubicBezTo>
                <a:cubicBezTo>
                  <a:pt x="192" y="463"/>
                  <a:pt x="172" y="415"/>
                  <a:pt x="172" y="363"/>
                </a:cubicBezTo>
                <a:cubicBezTo>
                  <a:pt x="172" y="312"/>
                  <a:pt x="192" y="264"/>
                  <a:pt x="228" y="227"/>
                </a:cubicBezTo>
                <a:cubicBezTo>
                  <a:pt x="264" y="191"/>
                  <a:pt x="313" y="171"/>
                  <a:pt x="364" y="171"/>
                </a:cubicBezTo>
                <a:cubicBezTo>
                  <a:pt x="415" y="171"/>
                  <a:pt x="464" y="191"/>
                  <a:pt x="500" y="227"/>
                </a:cubicBezTo>
                <a:cubicBezTo>
                  <a:pt x="536" y="264"/>
                  <a:pt x="556" y="312"/>
                  <a:pt x="556" y="363"/>
                </a:cubicBezTo>
                <a:cubicBezTo>
                  <a:pt x="728" y="363"/>
                  <a:pt x="728" y="363"/>
                  <a:pt x="728" y="363"/>
                </a:cubicBezTo>
                <a:cubicBezTo>
                  <a:pt x="728" y="266"/>
                  <a:pt x="690" y="175"/>
                  <a:pt x="621" y="106"/>
                </a:cubicBezTo>
                <a:cubicBezTo>
                  <a:pt x="553" y="38"/>
                  <a:pt x="461" y="0"/>
                  <a:pt x="364" y="0"/>
                </a:cubicBezTo>
                <a:cubicBezTo>
                  <a:pt x="267" y="0"/>
                  <a:pt x="176" y="38"/>
                  <a:pt x="107" y="106"/>
                </a:cubicBezTo>
                <a:cubicBezTo>
                  <a:pt x="38" y="175"/>
                  <a:pt x="0" y="266"/>
                  <a:pt x="0" y="363"/>
                </a:cubicBezTo>
                <a:cubicBezTo>
                  <a:pt x="0" y="461"/>
                  <a:pt x="38" y="552"/>
                  <a:pt x="107" y="62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vert="horz" wrap="square" lIns="68552" tIns="34276" rIns="68552" bIns="34276" numCol="1" anchor="t" anchorCtr="0" compatLnSpc="1"/>
          <a:lstStyle/>
          <a:p>
            <a:endParaRPr lang="id-ID"/>
          </a:p>
        </p:txBody>
      </p:sp>
      <p:grpSp>
        <p:nvGrpSpPr>
          <p:cNvPr id="47" name="Group 10"/>
          <p:cNvGrpSpPr/>
          <p:nvPr/>
        </p:nvGrpSpPr>
        <p:grpSpPr>
          <a:xfrm>
            <a:off x="3768840" y="4109129"/>
            <a:ext cx="848360" cy="697230"/>
            <a:chOff x="7828826" y="3464708"/>
            <a:chExt cx="599208" cy="492388"/>
          </a:xfrm>
          <a:effectLst/>
        </p:grpSpPr>
        <p:sp>
          <p:nvSpPr>
            <p:cNvPr id="48" name="Oval 11"/>
            <p:cNvSpPr/>
            <p:nvPr/>
          </p:nvSpPr>
          <p:spPr>
            <a:xfrm rot="2700000">
              <a:off x="7882236" y="3464708"/>
              <a:ext cx="492388" cy="492388"/>
            </a:xfrm>
            <a:prstGeom prst="ellipse">
              <a:avLst/>
            </a:prstGeom>
            <a:solidFill>
              <a:schemeClr val="accent1">
                <a:lumMod val="50000"/>
                <a:alpha val="92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500">
                <a:solidFill>
                  <a:srgbClr val="1A609B"/>
                </a:solidFill>
                <a:latin typeface="方正细圆简体" panose="02010601030101010101" charset="-122"/>
                <a:ea typeface="方正细圆简体" panose="02010601030101010101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828826" y="3577672"/>
              <a:ext cx="599208" cy="248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600" dirty="0">
                  <a:solidFill>
                    <a:schemeClr val="bg1"/>
                  </a:solidFill>
                  <a:latin typeface="方正细圆简体" panose="02010601030101010101" charset="-122"/>
                  <a:ea typeface="方正细圆简体" panose="02010601030101010101" charset="-122"/>
                </a:rPr>
                <a:t>01</a:t>
              </a:r>
            </a:p>
          </p:txBody>
        </p:sp>
      </p:grpSp>
      <p:grpSp>
        <p:nvGrpSpPr>
          <p:cNvPr id="76" name="Group 10"/>
          <p:cNvGrpSpPr/>
          <p:nvPr/>
        </p:nvGrpSpPr>
        <p:grpSpPr>
          <a:xfrm>
            <a:off x="5725791" y="2419394"/>
            <a:ext cx="848360" cy="697230"/>
            <a:chOff x="7820669" y="3464708"/>
            <a:chExt cx="599208" cy="492388"/>
          </a:xfrm>
          <a:effectLst/>
        </p:grpSpPr>
        <p:sp>
          <p:nvSpPr>
            <p:cNvPr id="77" name="Oval 11"/>
            <p:cNvSpPr/>
            <p:nvPr/>
          </p:nvSpPr>
          <p:spPr>
            <a:xfrm rot="2700000">
              <a:off x="7882236" y="3464708"/>
              <a:ext cx="492388" cy="4923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500">
                <a:solidFill>
                  <a:srgbClr val="1A609B"/>
                </a:solidFill>
                <a:latin typeface="方正细圆简体" panose="02010601030101010101" charset="-122"/>
                <a:ea typeface="方正细圆简体" panose="02010601030101010101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820669" y="3586497"/>
              <a:ext cx="599208" cy="248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600" dirty="0">
                  <a:solidFill>
                    <a:schemeClr val="tx1"/>
                  </a:solidFill>
                  <a:latin typeface="方正细圆简体" panose="02010601030101010101" charset="-122"/>
                  <a:ea typeface="方正细圆简体" panose="02010601030101010101" charset="-122"/>
                </a:rPr>
                <a:t>0</a:t>
              </a:r>
              <a:r>
                <a:rPr lang="en-US" sz="1600" dirty="0">
                  <a:solidFill>
                    <a:schemeClr val="tx1"/>
                  </a:solidFill>
                  <a:latin typeface="方正细圆简体" panose="02010601030101010101" charset="-122"/>
                  <a:ea typeface="方正细圆简体" panose="02010601030101010101" charset="-122"/>
                </a:rPr>
                <a:t>2</a:t>
              </a:r>
            </a:p>
          </p:txBody>
        </p:sp>
      </p:grpSp>
      <p:grpSp>
        <p:nvGrpSpPr>
          <p:cNvPr id="79" name="Group 10"/>
          <p:cNvGrpSpPr/>
          <p:nvPr/>
        </p:nvGrpSpPr>
        <p:grpSpPr>
          <a:xfrm>
            <a:off x="7656290" y="4176439"/>
            <a:ext cx="848360" cy="697230"/>
            <a:chOff x="7818945" y="3464708"/>
            <a:chExt cx="599208" cy="492388"/>
          </a:xfrm>
          <a:effectLst/>
        </p:grpSpPr>
        <p:sp>
          <p:nvSpPr>
            <p:cNvPr id="81" name="Oval 11"/>
            <p:cNvSpPr/>
            <p:nvPr/>
          </p:nvSpPr>
          <p:spPr>
            <a:xfrm rot="2700000">
              <a:off x="7882236" y="3464708"/>
              <a:ext cx="492388" cy="49238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500">
                <a:solidFill>
                  <a:srgbClr val="1A609B"/>
                </a:solidFill>
                <a:latin typeface="方正细圆简体" panose="02010601030101010101" charset="-122"/>
                <a:ea typeface="方正细圆简体" panose="02010601030101010101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818945" y="3586497"/>
              <a:ext cx="599208" cy="248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600" dirty="0">
                  <a:solidFill>
                    <a:schemeClr val="bg1"/>
                  </a:solidFill>
                  <a:latin typeface="方正细圆简体" panose="02010601030101010101" charset="-122"/>
                  <a:ea typeface="方正细圆简体" panose="02010601030101010101" charset="-122"/>
                </a:rPr>
                <a:t>0</a:t>
              </a:r>
              <a:r>
                <a:rPr lang="en-US" sz="1600" dirty="0">
                  <a:solidFill>
                    <a:schemeClr val="bg1"/>
                  </a:solidFill>
                  <a:latin typeface="方正细圆简体" panose="02010601030101010101" charset="-122"/>
                  <a:ea typeface="方正细圆简体" panose="02010601030101010101" charset="-122"/>
                </a:rPr>
                <a:t>3</a:t>
              </a:r>
              <a:endParaRPr lang="id-ID" sz="1600" dirty="0">
                <a:solidFill>
                  <a:schemeClr val="bg1"/>
                </a:solidFill>
                <a:latin typeface="方正细圆简体" panose="02010601030101010101" charset="-122"/>
                <a:ea typeface="方正细圆简体" panose="02010601030101010101" charset="-122"/>
              </a:endParaRPr>
            </a:p>
          </p:txBody>
        </p:sp>
      </p:grpSp>
      <p:sp>
        <p:nvSpPr>
          <p:cNvPr id="63" name="素材chenying0907出品 44"/>
          <p:cNvSpPr/>
          <p:nvPr/>
        </p:nvSpPr>
        <p:spPr>
          <a:xfrm>
            <a:off x="1084395" y="4273728"/>
            <a:ext cx="35288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ea typeface="微软雅黑" panose="020B0503020204020204" charset="-122"/>
                <a:cs typeface="Arial" panose="020B0604020202020204" pitchFamily="34" charset="0"/>
              </a:rPr>
              <a:t>不对称访存     </a:t>
            </a:r>
            <a:endParaRPr lang="en-US" altLang="zh-CN" sz="20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en-US" altLang="zh-CN" sz="2000" b="1" dirty="0">
                <a:ea typeface="微软雅黑" panose="020B0503020204020204" charset="-122"/>
                <a:cs typeface="Arial" panose="020B0604020202020204" pitchFamily="34" charset="0"/>
              </a:rPr>
              <a:t>SWL/SWR/LWL/LWR</a:t>
            </a:r>
            <a:endParaRPr lang="en-US" altLang="zh-CN" sz="2000" b="1" dirty="0">
              <a:solidFill>
                <a:schemeClr val="tx1"/>
              </a:solidFill>
              <a:latin typeface="+mn-lt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3" name="素材chenying0907出品 44"/>
          <p:cNvSpPr/>
          <p:nvPr/>
        </p:nvSpPr>
        <p:spPr>
          <a:xfrm>
            <a:off x="6973191" y="2455817"/>
            <a:ext cx="21259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ea typeface="微软雅黑" panose="020B0503020204020204" charset="-122"/>
                <a:cs typeface="Arial" panose="020B0604020202020204" pitchFamily="34" charset="0"/>
              </a:rPr>
              <a:t>乘累加 </a:t>
            </a:r>
            <a:endParaRPr lang="en-US" altLang="zh-CN" sz="20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en-US" altLang="zh-CN" sz="2000" b="1" dirty="0">
                <a:ea typeface="微软雅黑" panose="020B0503020204020204" charset="-122"/>
                <a:cs typeface="Arial" panose="020B0604020202020204" pitchFamily="34" charset="0"/>
              </a:rPr>
              <a:t>MADD/MADDU</a:t>
            </a:r>
            <a:r>
              <a:rPr lang="zh-CN" altLang="en-US" sz="2000" b="1" dirty="0">
                <a:ea typeface="微软雅黑" panose="020B0503020204020204" charset="-122"/>
                <a:cs typeface="Arial" panose="020B0604020202020204" pitchFamily="34" charset="0"/>
              </a:rPr>
              <a:t>等</a:t>
            </a:r>
            <a:endParaRPr lang="en-US" altLang="zh-CN" sz="2000" b="1" dirty="0">
              <a:solidFill>
                <a:schemeClr val="tx1"/>
              </a:solidFill>
              <a:latin typeface="+mn-lt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6" name="素材chenying0907出品 44"/>
          <p:cNvSpPr/>
          <p:nvPr/>
        </p:nvSpPr>
        <p:spPr>
          <a:xfrm>
            <a:off x="9013669" y="4242837"/>
            <a:ext cx="19800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ea typeface="微软雅黑" panose="020B0503020204020204" charset="-122"/>
                <a:cs typeface="Arial" panose="020B0604020202020204" pitchFamily="34" charset="0"/>
              </a:rPr>
              <a:t>二进制计数指令</a:t>
            </a:r>
            <a:endParaRPr lang="en-US" altLang="zh-CN" sz="20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en-US" altLang="zh-CN" sz="2000" b="1" dirty="0">
                <a:ea typeface="微软雅黑" panose="020B0503020204020204" charset="-122"/>
                <a:cs typeface="Arial" panose="020B0604020202020204" pitchFamily="34" charset="0"/>
              </a:rPr>
              <a:t> CLO/CLZ</a:t>
            </a:r>
            <a:endParaRPr lang="en-US" altLang="zh-CN" sz="2000" b="1" dirty="0">
              <a:solidFill>
                <a:schemeClr val="tx1"/>
              </a:solidFill>
              <a:latin typeface="+mn-lt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740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ww.33ppt.com"/>
</p:tagLst>
</file>

<file path=ppt/theme/theme1.xml><?xml version="1.0" encoding="utf-8"?>
<a:theme xmlns:a="http://schemas.openxmlformats.org/drawingml/2006/main" name="www.33ppt.com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402</TotalTime>
  <Words>646</Words>
  <Application>Microsoft Office PowerPoint</Application>
  <PresentationFormat>宽屏</PresentationFormat>
  <Paragraphs>135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Hiragino Sans GB W3</vt:lpstr>
      <vt:lpstr>方正细圆简体</vt:lpstr>
      <vt:lpstr>黑体</vt:lpstr>
      <vt:lpstr>华文新魏</vt:lpstr>
      <vt:lpstr>华文中宋</vt:lpstr>
      <vt:lpstr>宋体</vt:lpstr>
      <vt:lpstr>微软雅黑</vt:lpstr>
      <vt:lpstr>幼圆</vt:lpstr>
      <vt:lpstr>Arial</vt:lpstr>
      <vt:lpstr>Calibri</vt:lpstr>
      <vt:lpstr>Calibri Light</vt:lpstr>
      <vt:lpstr>News Gothic MT</vt:lpstr>
      <vt:lpstr>www.33ppt.com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</dc:title>
  <dc:creator>Hitwh</dc:creator>
  <cp:lastModifiedBy>Chen Nathan</cp:lastModifiedBy>
  <cp:revision>45</cp:revision>
  <dcterms:created xsi:type="dcterms:W3CDTF">2017-04-06T04:02:00Z</dcterms:created>
  <dcterms:modified xsi:type="dcterms:W3CDTF">2018-09-21T18:53:27Z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