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3" r:id="rId2"/>
    <p:sldMasterId id="2147483731" r:id="rId3"/>
    <p:sldMasterId id="2147483780" r:id="rId4"/>
  </p:sldMasterIdLst>
  <p:notesMasterIdLst>
    <p:notesMasterId r:id="rId30"/>
  </p:notesMasterIdLst>
  <p:handoutMasterIdLst>
    <p:handoutMasterId r:id="rId31"/>
  </p:handoutMasterIdLst>
  <p:sldIdLst>
    <p:sldId id="440" r:id="rId5"/>
    <p:sldId id="1291" r:id="rId6"/>
    <p:sldId id="1307" r:id="rId7"/>
    <p:sldId id="1309" r:id="rId8"/>
    <p:sldId id="1310" r:id="rId9"/>
    <p:sldId id="1313" r:id="rId10"/>
    <p:sldId id="1314" r:id="rId11"/>
    <p:sldId id="1315" r:id="rId12"/>
    <p:sldId id="1316" r:id="rId13"/>
    <p:sldId id="1318" r:id="rId14"/>
    <p:sldId id="1319" r:id="rId15"/>
    <p:sldId id="1293" r:id="rId16"/>
    <p:sldId id="1294" r:id="rId17"/>
    <p:sldId id="1295" r:id="rId18"/>
    <p:sldId id="1297" r:id="rId19"/>
    <p:sldId id="1298" r:id="rId20"/>
    <p:sldId id="1317" r:id="rId21"/>
    <p:sldId id="1300" r:id="rId22"/>
    <p:sldId id="1301" r:id="rId23"/>
    <p:sldId id="1302" r:id="rId24"/>
    <p:sldId id="1303" r:id="rId25"/>
    <p:sldId id="1304" r:id="rId26"/>
    <p:sldId id="1321" r:id="rId27"/>
    <p:sldId id="1306" r:id="rId28"/>
    <p:sldId id="1320" r:id="rId29"/>
  </p:sldIdLst>
  <p:sldSz cx="12192000" cy="6858000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0" userDrawn="1">
          <p15:clr>
            <a:srgbClr val="A4A3A4"/>
          </p15:clr>
        </p15:guide>
        <p15:guide id="2" pos="4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" initials="A" lastIdx="4" clrIdx="0">
    <p:extLst>
      <p:ext uri="{19B8F6BF-5375-455C-9EA6-DF929625EA0E}">
        <p15:presenceInfo xmlns:p15="http://schemas.microsoft.com/office/powerpoint/2012/main" userId="An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5E3C"/>
    <a:srgbClr val="0000FF"/>
    <a:srgbClr val="DD3945"/>
    <a:srgbClr val="DD4053"/>
    <a:srgbClr val="DD562B"/>
    <a:srgbClr val="005689"/>
    <a:srgbClr val="373737"/>
    <a:srgbClr val="C00F3F"/>
    <a:srgbClr val="6398D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1" autoAdjust="0"/>
    <p:restoredTop sz="94397" autoAdjust="0"/>
  </p:normalViewPr>
  <p:slideViewPr>
    <p:cSldViewPr snapToGrid="0">
      <p:cViewPr varScale="1">
        <p:scale>
          <a:sx n="40" d="100"/>
          <a:sy n="40" d="100"/>
        </p:scale>
        <p:origin x="1032" y="54"/>
      </p:cViewPr>
      <p:guideLst>
        <p:guide orient="horz" pos="3090"/>
        <p:guide pos="499"/>
      </p:guideLst>
    </p:cSldViewPr>
  </p:slideViewPr>
  <p:outlineViewPr>
    <p:cViewPr>
      <p:scale>
        <a:sx n="33" d="100"/>
        <a:sy n="33" d="100"/>
      </p:scale>
      <p:origin x="0" y="-225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054"/>
    </p:cViewPr>
  </p:sorterViewPr>
  <p:notesViewPr>
    <p:cSldViewPr snapToGrid="0">
      <p:cViewPr varScale="1">
        <p:scale>
          <a:sx n="65" d="100"/>
          <a:sy n="65" d="100"/>
        </p:scale>
        <p:origin x="26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2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DC13A-E76A-44D0-B55A-BF5F044A9746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43664"/>
            <a:ext cx="2929837" cy="498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2" y="9443664"/>
            <a:ext cx="2929837" cy="498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AD5E8-5392-4BD9-A493-A614ECE4BC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161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2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66A5A-6AA7-4D44-B253-1F170A5DEE13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0050" y="1241425"/>
            <a:ext cx="5961063" cy="3354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43664"/>
            <a:ext cx="2929837" cy="498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2" y="9443664"/>
            <a:ext cx="2929837" cy="498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03977-52ED-4FD3-8A66-F30813EDCA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0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0050" y="1241425"/>
            <a:ext cx="5961063" cy="33543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03977-52ED-4FD3-8A66-F30813EDCA4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660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03977-52ED-4FD3-8A66-F30813EDCA4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434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03977-52ED-4FD3-8A66-F30813EDCA4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69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03977-52ED-4FD3-8A66-F30813EDCA4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326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03977-52ED-4FD3-8A66-F30813EDCA4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40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03977-52ED-4FD3-8A66-F30813EDCA4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002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03977-52ED-4FD3-8A66-F30813EDCA4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96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03977-52ED-4FD3-8A66-F30813EDCA4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354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03977-52ED-4FD3-8A66-F30813EDCA4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86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03977-52ED-4FD3-8A66-F30813EDCA4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673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03977-52ED-4FD3-8A66-F30813EDCA4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253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03977-52ED-4FD3-8A66-F30813EDCA4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373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03977-52ED-4FD3-8A66-F30813EDCA4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470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移植了</a:t>
            </a:r>
            <a:r>
              <a:rPr lang="en-US" altLang="zh-CN" sz="1200" dirty="0" err="1" smtClean="0"/>
              <a:t>uC</a:t>
            </a:r>
            <a:r>
              <a:rPr lang="en-US" altLang="zh-CN" sz="1200" dirty="0" smtClean="0"/>
              <a:t>/OS</a:t>
            </a:r>
            <a:r>
              <a:rPr lang="zh-CN" altLang="en-US" sz="1200" dirty="0" smtClean="0"/>
              <a:t>以后，应用的编程可以象在</a:t>
            </a:r>
            <a:r>
              <a:rPr lang="en-US" altLang="zh-CN" sz="1200" dirty="0" smtClean="0"/>
              <a:t>PC</a:t>
            </a:r>
            <a:r>
              <a:rPr lang="zh-CN" altLang="en-US" sz="1200" dirty="0" smtClean="0"/>
              <a:t>机编程一样，直接定义变量和函数，而不必考虑堆栈、寄存器设置问题，操作系统本身完成了。象串口这样的设备，定义了专门的保留字，按照函数调用即可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03977-52ED-4FD3-8A66-F30813EDCA4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268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03977-52ED-4FD3-8A66-F30813EDCA4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89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D8C-81D5-4585-B1A7-B22095902269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FB9D-B151-45EE-9A21-48C2569AB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D8C-81D5-4585-B1A7-B22095902269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FB9D-B151-45EE-9A21-48C2569AB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D8C-81D5-4585-B1A7-B22095902269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FB9D-B151-45EE-9A21-48C2569AB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D8C-81D5-4585-B1A7-B22095902269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FB9D-B151-45EE-9A21-48C2569AB93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622302" y="685800"/>
            <a:ext cx="7886700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D8C-81D5-4585-B1A7-B22095902269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FB9D-B151-45EE-9A21-48C2569AB93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22302" y="330200"/>
            <a:ext cx="7886700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622302" y="685800"/>
            <a:ext cx="7886700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4BDA-86D8-49D8-914B-7C02175D81D8}" type="datetimeFigureOut">
              <a:rPr lang="en-AU" smtClean="0"/>
              <a:pPr/>
              <a:t>22/09/2018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992F-86BD-4765-A545-1085FB4030F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D9C88D8C-81D5-4585-B1A7-B22095902269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19E9FB9D-B151-45EE-9A21-48C2569AB93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22303" y="330200"/>
            <a:ext cx="7886700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622303" y="685800"/>
            <a:ext cx="78867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D8C-81D5-4585-B1A7-B22095902269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FB9D-B151-45EE-9A21-48C2569AB93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22303" y="330200"/>
            <a:ext cx="7886700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622303" y="685800"/>
            <a:ext cx="7886700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96" y="6"/>
            <a:ext cx="1023209" cy="11196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D8C-81D5-4585-B1A7-B22095902269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FB9D-B151-45EE-9A21-48C2569AB93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622303" y="685800"/>
            <a:ext cx="7886700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96" y="6"/>
            <a:ext cx="1023209" cy="11196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F1D3-38C4-4AE0-A89D-4529D9B4EF2A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68C3-2083-4FEB-A638-0502EE32FC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D8C-81D5-4585-B1A7-B22095902269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FB9D-B151-45EE-9A21-48C2569AB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F1D3-38C4-4AE0-A89D-4529D9B4EF2A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68C3-2083-4FEB-A638-0502EE32FC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F1D3-38C4-4AE0-A89D-4529D9B4EF2A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68C3-2083-4FEB-A638-0502EE32FC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F1D3-38C4-4AE0-A89D-4529D9B4EF2A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68C3-2083-4FEB-A638-0502EE32FC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F1D3-38C4-4AE0-A89D-4529D9B4EF2A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68C3-2083-4FEB-A638-0502EE32FC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F1D3-38C4-4AE0-A89D-4529D9B4EF2A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68C3-2083-4FEB-A638-0502EE32FC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320481C5-FE16-4382-9B42-EBB26659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0042"/>
            <a:ext cx="10515600" cy="652688"/>
          </a:xfrm>
        </p:spPr>
        <p:txBody>
          <a:bodyPr>
            <a:normAutofit/>
          </a:bodyPr>
          <a:lstStyle>
            <a:lvl1pPr algn="ctr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xmlns="" id="{F4075067-832F-435E-934E-84C9880C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6372" y="6651175"/>
            <a:ext cx="2057400" cy="21771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计算机系统基础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低价热门单机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574068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计算机系统设计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F1D3-38C4-4AE0-A89D-4529D9B4EF2A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68C3-2083-4FEB-A638-0502EE32FC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F1D3-38C4-4AE0-A89D-4529D9B4EF2A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68C3-2083-4FEB-A638-0502EE32FC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F1D3-38C4-4AE0-A89D-4529D9B4EF2A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68C3-2083-4FEB-A638-0502EE32FC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D8C-81D5-4585-B1A7-B22095902269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FB9D-B151-45EE-9A21-48C2569AB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320481C5-FE16-4382-9B42-EBB26659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0042"/>
            <a:ext cx="10515600" cy="652688"/>
          </a:xfrm>
        </p:spPr>
        <p:txBody>
          <a:bodyPr>
            <a:normAutofit/>
          </a:bodyPr>
          <a:lstStyle>
            <a:lvl1pPr algn="ctr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xmlns="" id="{F4075067-832F-435E-934E-84C9880C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6372" y="6651175"/>
            <a:ext cx="2057400" cy="21771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计算机系统基础</a:t>
            </a:r>
          </a:p>
        </p:txBody>
      </p:sp>
    </p:spTree>
    <p:extLst>
      <p:ext uri="{BB962C8B-B14F-4D97-AF65-F5344CB8AC3E}">
        <p14:creationId xmlns:p14="http://schemas.microsoft.com/office/powerpoint/2010/main" val="30722702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D8C-81D5-4585-B1A7-B22095902269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FB9D-B151-45EE-9A21-48C2569AB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数据哦么数据哦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D8C-81D5-4585-B1A7-B22095902269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FB9D-B151-45EE-9A21-48C2569AB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D8C-81D5-4585-B1A7-B22095902269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FB9D-B151-45EE-9A21-48C2569AB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D8C-81D5-4585-B1A7-B22095902269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FB9D-B151-45EE-9A21-48C2569AB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D8C-81D5-4585-B1A7-B22095902269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FB9D-B151-45EE-9A21-48C2569AB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D8C-81D5-4585-B1A7-B22095902269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FB9D-B151-45EE-9A21-48C2569AB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D8C-81D5-4585-B1A7-B22095902269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FB9D-B151-45EE-9A21-48C2569AB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D8C-81D5-4585-B1A7-B22095902269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FB9D-B151-45EE-9A21-48C2569AB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D8C-81D5-4585-B1A7-B22095902269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FB9D-B151-45EE-9A21-48C2569AB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D8C-81D5-4585-B1A7-B22095902269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FB9D-B151-45EE-9A21-48C2569AB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D8C-81D5-4585-B1A7-B22095902269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FB9D-B151-45EE-9A21-48C2569AB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D8C-81D5-4585-B1A7-B22095902269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FB9D-B151-45EE-9A21-48C2569AB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D8C-81D5-4585-B1A7-B22095902269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FB9D-B151-45EE-9A21-48C2569AB93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22302" y="330200"/>
            <a:ext cx="7886700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622302" y="685800"/>
            <a:ext cx="7886700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D8C-81D5-4585-B1A7-B22095902269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FB9D-B151-45EE-9A21-48C2569AB93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622302" y="685800"/>
            <a:ext cx="7886700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4BDA-86D8-49D8-914B-7C02175D81D8}" type="datetimeFigureOut">
              <a:rPr lang="en-AU" smtClean="0"/>
              <a:pPr/>
              <a:t>22/09/2018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992F-86BD-4765-A545-1085FB4030F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273629"/>
            <a:ext cx="10515600" cy="727077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098222"/>
            <a:ext cx="10515600" cy="4396923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F1D3-38C4-4AE0-A89D-4529D9B4EF2A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68C3-2083-4FEB-A638-0502EE32FC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F1D3-38C4-4AE0-A89D-4529D9B4EF2A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68C3-2083-4FEB-A638-0502EE32FC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F1D3-38C4-4AE0-A89D-4529D9B4EF2A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68C3-2083-4FEB-A638-0502EE32FC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F1D3-38C4-4AE0-A89D-4529D9B4EF2A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68C3-2083-4FEB-A638-0502EE32FC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D8C-81D5-4585-B1A7-B22095902269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FB9D-B151-45EE-9A21-48C2569AB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F1D3-38C4-4AE0-A89D-4529D9B4EF2A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68C3-2083-4FEB-A638-0502EE32FC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F1D3-38C4-4AE0-A89D-4529D9B4EF2A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68C3-2083-4FEB-A638-0502EE32FC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F1D3-38C4-4AE0-A89D-4529D9B4EF2A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68C3-2083-4FEB-A638-0502EE32FC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F1D3-38C4-4AE0-A89D-4529D9B4EF2A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68C3-2083-4FEB-A638-0502EE32FC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F1D3-38C4-4AE0-A89D-4529D9B4EF2A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68C3-2083-4FEB-A638-0502EE32FC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F1D3-38C4-4AE0-A89D-4529D9B4EF2A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68C3-2083-4FEB-A638-0502EE32FC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F1D3-38C4-4AE0-A89D-4529D9B4EF2A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68C3-2083-4FEB-A638-0502EE32FC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D8C-81D5-4585-B1A7-B22095902269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FB9D-B151-45EE-9A21-48C2569AB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D8C-81D5-4585-B1A7-B22095902269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FB9D-B151-45EE-9A21-48C2569AB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D8C-81D5-4585-B1A7-B22095902269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FB9D-B151-45EE-9A21-48C2569AB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D8C-81D5-4585-B1A7-B22095902269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FB9D-B151-45EE-9A21-48C2569AB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3.xml"/><Relationship Id="rId21" Type="http://schemas.openxmlformats.org/officeDocument/2006/relationships/image" Target="../media/image5.jpeg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32.xml"/><Relationship Id="rId16" Type="http://schemas.openxmlformats.org/officeDocument/2006/relationships/theme" Target="../theme/theme3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88D8C-81D5-4585-B1A7-B22095902269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9FB9D-B151-45EE-9A21-48C2569AB93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" y="4938529"/>
            <a:ext cx="2356873" cy="1782946"/>
          </a:xfrm>
          <a:prstGeom prst="rect">
            <a:avLst/>
          </a:prstGeom>
          <a:solidFill>
            <a:srgbClr val="41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/>
        </p:nvSpPr>
        <p:spPr>
          <a:xfrm>
            <a:off x="9835125" y="4933291"/>
            <a:ext cx="2356875" cy="1788185"/>
          </a:xfrm>
          <a:prstGeom prst="rect">
            <a:avLst/>
          </a:prstGeom>
          <a:solidFill>
            <a:srgbClr val="41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57679" y="4933289"/>
            <a:ext cx="2348247" cy="17881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61477" y="4933287"/>
            <a:ext cx="2366304" cy="178818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327287" y="1"/>
            <a:ext cx="2403611" cy="1052835"/>
          </a:xfrm>
          <a:prstGeom prst="rect">
            <a:avLst/>
          </a:prstGeom>
          <a:solidFill>
            <a:srgbClr val="41A2C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37594" y="1"/>
            <a:ext cx="2356777" cy="10528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5269" y="1"/>
            <a:ext cx="2354111" cy="105283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902395" y="4933288"/>
            <a:ext cx="2351740" cy="1788185"/>
          </a:xfrm>
          <a:prstGeom prst="rect">
            <a:avLst/>
          </a:prstGeom>
          <a:solidFill>
            <a:srgbClr val="41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2370" y="-355"/>
            <a:ext cx="4771209" cy="1052835"/>
            <a:chOff x="-1778" y="-36214"/>
            <a:chExt cx="3578407" cy="1052835"/>
          </a:xfrm>
        </p:grpSpPr>
        <p:sp>
          <p:nvSpPr>
            <p:cNvPr id="19" name="矩形 18"/>
            <p:cNvSpPr/>
            <p:nvPr userDrawn="1"/>
          </p:nvSpPr>
          <p:spPr>
            <a:xfrm>
              <a:off x="-1778" y="-36214"/>
              <a:ext cx="3578407" cy="1052835"/>
            </a:xfrm>
            <a:prstGeom prst="rect">
              <a:avLst/>
            </a:prstGeom>
            <a:solidFill>
              <a:srgbClr val="41A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24" cstate="print">
              <a:clrChange>
                <a:clrFrom>
                  <a:srgbClr val="07B2CC"/>
                </a:clrFrom>
                <a:clrTo>
                  <a:srgbClr val="07B2C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358" y="53078"/>
              <a:ext cx="2958594" cy="867051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4" r:id="rId14"/>
    <p:sldLayoutId id="2147483698" r:id="rId15"/>
    <p:sldLayoutId id="2147483699" r:id="rId16"/>
    <p:sldLayoutId id="2147483700" r:id="rId17"/>
    <p:sldLayoutId id="214748370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2F1D3-38C4-4AE0-A89D-4529D9B4EF2A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168C3-2083-4FEB-A638-0502EE32FC7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327287" y="1"/>
            <a:ext cx="2403611" cy="1052835"/>
          </a:xfrm>
          <a:prstGeom prst="rect">
            <a:avLst/>
          </a:prstGeom>
          <a:solidFill>
            <a:srgbClr val="41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-2370" y="6669226"/>
            <a:ext cx="2354111" cy="188774"/>
          </a:xfrm>
          <a:prstGeom prst="rect">
            <a:avLst/>
          </a:prstGeom>
          <a:solidFill>
            <a:srgbClr val="41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4918911" y="6669226"/>
            <a:ext cx="2354111" cy="188774"/>
          </a:xfrm>
          <a:prstGeom prst="rect">
            <a:avLst/>
          </a:prstGeom>
          <a:solidFill>
            <a:srgbClr val="41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矩形 10"/>
          <p:cNvSpPr/>
          <p:nvPr/>
        </p:nvSpPr>
        <p:spPr>
          <a:xfrm>
            <a:off x="9831117" y="6669226"/>
            <a:ext cx="2363255" cy="188774"/>
          </a:xfrm>
          <a:prstGeom prst="rect">
            <a:avLst/>
          </a:prstGeom>
          <a:solidFill>
            <a:srgbClr val="41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矩形 11"/>
          <p:cNvSpPr/>
          <p:nvPr/>
        </p:nvSpPr>
        <p:spPr>
          <a:xfrm>
            <a:off x="2442564" y="6669226"/>
            <a:ext cx="2357659" cy="18877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2"/>
          <p:cNvSpPr/>
          <p:nvPr/>
        </p:nvSpPr>
        <p:spPr>
          <a:xfrm>
            <a:off x="7373239" y="6669226"/>
            <a:ext cx="2357659" cy="18877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37594" y="1"/>
            <a:ext cx="2356777" cy="10528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5269" y="1"/>
            <a:ext cx="2354111" cy="1052835"/>
          </a:xfrm>
          <a:prstGeom prst="rect">
            <a:avLst/>
          </a:prstGeom>
        </p:spPr>
      </p:pic>
      <p:grpSp>
        <p:nvGrpSpPr>
          <p:cNvPr id="19" name="组合 18"/>
          <p:cNvGrpSpPr/>
          <p:nvPr userDrawn="1"/>
        </p:nvGrpSpPr>
        <p:grpSpPr>
          <a:xfrm>
            <a:off x="-2370" y="-354"/>
            <a:ext cx="4771209" cy="1052835"/>
            <a:chOff x="-1778" y="-36214"/>
            <a:chExt cx="3578407" cy="1052835"/>
          </a:xfrm>
        </p:grpSpPr>
        <p:sp>
          <p:nvSpPr>
            <p:cNvPr id="22" name="矩形 21"/>
            <p:cNvSpPr/>
            <p:nvPr userDrawn="1"/>
          </p:nvSpPr>
          <p:spPr>
            <a:xfrm>
              <a:off x="-1778" y="-36214"/>
              <a:ext cx="3578407" cy="1052835"/>
            </a:xfrm>
            <a:prstGeom prst="rect">
              <a:avLst/>
            </a:prstGeom>
            <a:solidFill>
              <a:srgbClr val="41A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pic>
          <p:nvPicPr>
            <p:cNvPr id="23" name="图片 22"/>
            <p:cNvPicPr>
              <a:picLocks noChangeAspect="1"/>
            </p:cNvPicPr>
            <p:nvPr userDrawn="1"/>
          </p:nvPicPr>
          <p:blipFill>
            <a:blip r:embed="rId16" cstate="print">
              <a:clrChange>
                <a:clrFrom>
                  <a:srgbClr val="07B2CC"/>
                </a:clrFrom>
                <a:clrTo>
                  <a:srgbClr val="07B2C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358" y="53078"/>
              <a:ext cx="2958594" cy="867051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88D8C-81D5-4585-B1A7-B22095902269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9FB9D-B151-45EE-9A21-48C2569AB93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" y="4938529"/>
            <a:ext cx="2356873" cy="1782946"/>
          </a:xfrm>
          <a:prstGeom prst="rect">
            <a:avLst/>
          </a:prstGeom>
          <a:solidFill>
            <a:srgbClr val="41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/>
        </p:nvSpPr>
        <p:spPr>
          <a:xfrm>
            <a:off x="9835125" y="4933291"/>
            <a:ext cx="2356875" cy="1788185"/>
          </a:xfrm>
          <a:prstGeom prst="rect">
            <a:avLst/>
          </a:prstGeom>
          <a:solidFill>
            <a:srgbClr val="41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57679" y="4933289"/>
            <a:ext cx="2348247" cy="17881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61477" y="4933287"/>
            <a:ext cx="2366304" cy="178818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327287" y="1"/>
            <a:ext cx="2403611" cy="1052835"/>
          </a:xfrm>
          <a:prstGeom prst="rect">
            <a:avLst/>
          </a:prstGeom>
          <a:solidFill>
            <a:srgbClr val="41A2C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37594" y="1"/>
            <a:ext cx="2356777" cy="10528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5269" y="1"/>
            <a:ext cx="2354111" cy="105283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902395" y="4933288"/>
            <a:ext cx="2351740" cy="1788185"/>
          </a:xfrm>
          <a:prstGeom prst="rect">
            <a:avLst/>
          </a:prstGeom>
          <a:solidFill>
            <a:srgbClr val="41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-2370" y="-355"/>
            <a:ext cx="4771209" cy="1052835"/>
            <a:chOff x="-1778" y="-36214"/>
            <a:chExt cx="3578407" cy="1052835"/>
          </a:xfrm>
        </p:grpSpPr>
        <p:sp>
          <p:nvSpPr>
            <p:cNvPr id="21" name="矩形 20"/>
            <p:cNvSpPr/>
            <p:nvPr userDrawn="1"/>
          </p:nvSpPr>
          <p:spPr>
            <a:xfrm>
              <a:off x="-1778" y="-36214"/>
              <a:ext cx="3578407" cy="1052835"/>
            </a:xfrm>
            <a:prstGeom prst="rect">
              <a:avLst/>
            </a:prstGeom>
            <a:solidFill>
              <a:srgbClr val="41A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pic>
          <p:nvPicPr>
            <p:cNvPr id="22" name="图片 21"/>
            <p:cNvPicPr>
              <a:picLocks noChangeAspect="1"/>
            </p:cNvPicPr>
            <p:nvPr userDrawn="1"/>
          </p:nvPicPr>
          <p:blipFill>
            <a:blip r:embed="rId21" cstate="print">
              <a:clrChange>
                <a:clrFrom>
                  <a:srgbClr val="07B2CC"/>
                </a:clrFrom>
                <a:clrTo>
                  <a:srgbClr val="07B2C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358" y="53078"/>
              <a:ext cx="2958594" cy="867051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7" r:id="rId14"/>
    <p:sldLayoutId id="214748377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2F1D3-38C4-4AE0-A89D-4529D9B4EF2A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168C3-2083-4FEB-A638-0502EE32FC7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327287" y="1"/>
            <a:ext cx="2403611" cy="1052835"/>
          </a:xfrm>
          <a:prstGeom prst="rect">
            <a:avLst/>
          </a:prstGeom>
          <a:solidFill>
            <a:srgbClr val="41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-2370" y="6669226"/>
            <a:ext cx="2354111" cy="188774"/>
          </a:xfrm>
          <a:prstGeom prst="rect">
            <a:avLst/>
          </a:prstGeom>
          <a:solidFill>
            <a:srgbClr val="41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4918911" y="6669226"/>
            <a:ext cx="2354111" cy="188774"/>
          </a:xfrm>
          <a:prstGeom prst="rect">
            <a:avLst/>
          </a:prstGeom>
          <a:solidFill>
            <a:srgbClr val="41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矩形 10"/>
          <p:cNvSpPr/>
          <p:nvPr/>
        </p:nvSpPr>
        <p:spPr>
          <a:xfrm>
            <a:off x="9831117" y="6669226"/>
            <a:ext cx="2363255" cy="188774"/>
          </a:xfrm>
          <a:prstGeom prst="rect">
            <a:avLst/>
          </a:prstGeom>
          <a:solidFill>
            <a:srgbClr val="41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矩形 11"/>
          <p:cNvSpPr/>
          <p:nvPr/>
        </p:nvSpPr>
        <p:spPr>
          <a:xfrm>
            <a:off x="2442564" y="6669226"/>
            <a:ext cx="2357659" cy="18877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2"/>
          <p:cNvSpPr/>
          <p:nvPr/>
        </p:nvSpPr>
        <p:spPr>
          <a:xfrm>
            <a:off x="7373239" y="6669226"/>
            <a:ext cx="2357659" cy="18877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37594" y="1"/>
            <a:ext cx="2356777" cy="10528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5269" y="1"/>
            <a:ext cx="2354111" cy="1052835"/>
          </a:xfrm>
          <a:prstGeom prst="rect">
            <a:avLst/>
          </a:prstGeom>
        </p:spPr>
      </p:pic>
      <p:grpSp>
        <p:nvGrpSpPr>
          <p:cNvPr id="19" name="组合 18"/>
          <p:cNvGrpSpPr/>
          <p:nvPr userDrawn="1"/>
        </p:nvGrpSpPr>
        <p:grpSpPr>
          <a:xfrm>
            <a:off x="-2370" y="-354"/>
            <a:ext cx="4771209" cy="1052835"/>
            <a:chOff x="-1778" y="-36214"/>
            <a:chExt cx="3578407" cy="1052835"/>
          </a:xfrm>
        </p:grpSpPr>
        <p:sp>
          <p:nvSpPr>
            <p:cNvPr id="22" name="矩形 21"/>
            <p:cNvSpPr/>
            <p:nvPr userDrawn="1"/>
          </p:nvSpPr>
          <p:spPr>
            <a:xfrm>
              <a:off x="-1778" y="-36214"/>
              <a:ext cx="3578407" cy="1052835"/>
            </a:xfrm>
            <a:prstGeom prst="rect">
              <a:avLst/>
            </a:prstGeom>
            <a:solidFill>
              <a:srgbClr val="41A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pic>
          <p:nvPicPr>
            <p:cNvPr id="23" name="图片 22"/>
            <p:cNvPicPr>
              <a:picLocks noChangeAspect="1"/>
            </p:cNvPicPr>
            <p:nvPr userDrawn="1"/>
          </p:nvPicPr>
          <p:blipFill>
            <a:blip r:embed="rId15" cstate="print">
              <a:clrChange>
                <a:clrFrom>
                  <a:srgbClr val="07B2CC"/>
                </a:clrFrom>
                <a:clrTo>
                  <a:srgbClr val="07B2C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358" y="53078"/>
              <a:ext cx="2958594" cy="867051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40606" y="1280568"/>
            <a:ext cx="8911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sz="36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MiniMIPS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32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处理器的</a:t>
            </a:r>
            <a:endParaRPr lang="en-US" altLang="zh-CN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数字手写体识别系统</a:t>
            </a:r>
            <a:endParaRPr lang="en-US" altLang="zh-CN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设计与实现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3904742" y="3464166"/>
            <a:ext cx="398281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天津大学队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指导老师：魏继增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队员：薛臻、施思雨、储旭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flipH="1">
            <a:off x="9782354" y="4409372"/>
            <a:ext cx="2159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2018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2298" y="1400135"/>
            <a:ext cx="382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2</a:t>
            </a:r>
            <a:r>
              <a:rPr lang="en-US" altLang="zh-CN" sz="2400" b="1" dirty="0" smtClean="0"/>
              <a:t>.  </a:t>
            </a:r>
            <a:r>
              <a:rPr lang="en-US" altLang="zh-CN" sz="2400" b="1" dirty="0" err="1" smtClean="0"/>
              <a:t>MiniMIPS</a:t>
            </a:r>
            <a:r>
              <a:rPr lang="en-US" altLang="zh-CN" sz="2400" b="1" dirty="0" smtClean="0"/>
              <a:t> 32 </a:t>
            </a:r>
            <a:r>
              <a:rPr lang="zh-CN" altLang="en-US" sz="2400" b="1" dirty="0" smtClean="0"/>
              <a:t>数据流图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9782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801" y="0"/>
            <a:ext cx="7435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303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2298" y="1400135"/>
            <a:ext cx="3082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2</a:t>
            </a:r>
            <a:r>
              <a:rPr lang="en-US" altLang="zh-CN" sz="2400" b="1" dirty="0" smtClean="0"/>
              <a:t>.  </a:t>
            </a:r>
            <a:r>
              <a:rPr lang="zh-CN" altLang="en-US" sz="2400" b="1" dirty="0" smtClean="0"/>
              <a:t>设计</a:t>
            </a:r>
            <a:r>
              <a:rPr lang="en-US" altLang="zh-CN" sz="2400" b="1" dirty="0" smtClean="0"/>
              <a:t>Cache</a:t>
            </a:r>
            <a:r>
              <a:rPr lang="zh-CN" altLang="en-US" sz="2400" b="1" dirty="0" smtClean="0"/>
              <a:t>的动机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32298" y="2052330"/>
            <a:ext cx="596381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大赛性能测试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环境的挑战</a:t>
            </a:r>
            <a:endParaRPr lang="en-US" altLang="zh-CN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AXI-RAM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固定读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写延迟：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对于经典五级流水线处理器 巨大的性能拖累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存延迟（尤其是取指高延迟）亟待解决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的优势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全面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，应对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各种复杂取指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访存情况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符合当代通用处理器的解决方案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能充分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AXI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burst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传输特性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071" y="4045189"/>
            <a:ext cx="5504762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0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89514" y="2409750"/>
            <a:ext cx="46762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哈佛架构：指令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数据存放载体：寄存器堆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异步读：读操作为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组合逻辑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65794" y="2409750"/>
            <a:ext cx="50780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16KB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64B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块大小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路组相联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替换策略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写直通写不分配（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WTNA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封装为类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2298" y="1400135"/>
            <a:ext cx="3082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3</a:t>
            </a:r>
            <a:r>
              <a:rPr lang="en-US" altLang="zh-CN" sz="2400" b="1" dirty="0" smtClean="0"/>
              <a:t>.  Cache</a:t>
            </a:r>
            <a:r>
              <a:rPr lang="zh-CN" altLang="en-US" sz="2400" b="1" dirty="0"/>
              <a:t>的设计概述</a:t>
            </a:r>
          </a:p>
        </p:txBody>
      </p:sp>
    </p:spTree>
    <p:extLst>
      <p:ext uri="{BB962C8B-B14F-4D97-AF65-F5344CB8AC3E}">
        <p14:creationId xmlns:p14="http://schemas.microsoft.com/office/powerpoint/2010/main" val="401729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85065" y="3446123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</a:rPr>
              <a:t>以数据</a:t>
            </a:r>
            <a:r>
              <a:rPr lang="en-US" altLang="zh-CN" sz="2400" dirty="0" smtClean="0">
                <a:solidFill>
                  <a:srgbClr val="00B050"/>
                </a:solidFill>
              </a:rPr>
              <a:t>Cache</a:t>
            </a:r>
            <a:r>
              <a:rPr lang="zh-CN" altLang="en-US" sz="2400" dirty="0" smtClean="0">
                <a:solidFill>
                  <a:srgbClr val="00B050"/>
                </a:solidFill>
              </a:rPr>
              <a:t>为例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2298" y="1400135"/>
            <a:ext cx="3392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3. </a:t>
            </a:r>
            <a:r>
              <a:rPr lang="en-US" altLang="zh-CN" sz="2400" b="1" dirty="0" smtClean="0"/>
              <a:t> Cache</a:t>
            </a:r>
            <a:r>
              <a:rPr lang="zh-CN" altLang="en-US" sz="2400" b="1" dirty="0"/>
              <a:t>内部数据通路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9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97476" y="2474578"/>
            <a:ext cx="908361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µC/OS-II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嵌入微处理器的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开源、可移植、可固化、可裁剪、实时的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提供任务管理，时间管理，内存管理等基本功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语言编写，使之方便移植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2298" y="1400135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4. </a:t>
            </a:r>
            <a:r>
              <a:rPr lang="en-US" altLang="zh-CN" sz="2400" b="1" dirty="0" smtClean="0"/>
              <a:t> µC/OS-II </a:t>
            </a:r>
            <a:r>
              <a:rPr lang="zh-CN" altLang="en-US" sz="2400" b="1" dirty="0"/>
              <a:t>操作系统简介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0976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96" y="1486084"/>
            <a:ext cx="4129752" cy="4742481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7098223" y="1379348"/>
            <a:ext cx="4587499" cy="7129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111141" y="4200040"/>
            <a:ext cx="4587499" cy="9893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33255" y="2434550"/>
            <a:ext cx="616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 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os_cpu_a.S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例程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 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application.h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 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的编写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94295" y="3654756"/>
            <a:ext cx="40112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dirty="0" smtClean="0"/>
              <a:t>µC/OS-II</a:t>
            </a:r>
            <a:r>
              <a:rPr lang="zh-CN" altLang="en-US" sz="2000" dirty="0" smtClean="0"/>
              <a:t>初始化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dirty="0" smtClean="0"/>
              <a:t>UART</a:t>
            </a:r>
            <a:r>
              <a:rPr lang="zh-CN" altLang="en-US" sz="2000" dirty="0" smtClean="0"/>
              <a:t>控制器初始化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dirty="0" smtClean="0"/>
              <a:t>VGA</a:t>
            </a:r>
            <a:r>
              <a:rPr lang="zh-CN" altLang="en-US" sz="2000" dirty="0" smtClean="0"/>
              <a:t>模块初始化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/>
              <a:t>创建用户任务（执行分类）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dirty="0" smtClean="0"/>
              <a:t>µC/OS-II</a:t>
            </a:r>
            <a:r>
              <a:rPr lang="zh-CN" altLang="en-US" sz="2000" dirty="0" smtClean="0"/>
              <a:t>启动</a:t>
            </a: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632298" y="1400135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5. 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在 </a:t>
            </a:r>
            <a:r>
              <a:rPr lang="en-US" altLang="zh-CN" sz="2400" b="1" dirty="0" err="1"/>
              <a:t>MiniMIPS</a:t>
            </a:r>
            <a:r>
              <a:rPr lang="en-US" altLang="zh-CN" sz="2400" b="1" dirty="0"/>
              <a:t> 32</a:t>
            </a:r>
            <a:r>
              <a:rPr lang="zh-CN" altLang="en-US" sz="2400" b="1" dirty="0"/>
              <a:t>处理器上的移植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62750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58197" y="2380889"/>
            <a:ext cx="88420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Part 1	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系统设计</a:t>
            </a:r>
            <a:r>
              <a:rPr lang="zh-CN" altLang="en-US" sz="2800" b="1" dirty="0">
                <a:latin typeface="黑体" panose="02010609060101010101" pitchFamily="49" charset="-122"/>
              </a:rPr>
              <a:t>总体概览</a:t>
            </a:r>
            <a:endParaRPr lang="en-US" altLang="zh-CN" sz="2800" b="1" dirty="0">
              <a:latin typeface="黑体" panose="02010609060101010101" pitchFamily="49" charset="-122"/>
            </a:endParaRPr>
          </a:p>
          <a:p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Part 2 	</a:t>
            </a:r>
            <a:r>
              <a:rPr lang="en-US" altLang="zh-CN" sz="2800" b="1" dirty="0" err="1">
                <a:latin typeface="黑体" panose="02010609060101010101" pitchFamily="49" charset="-122"/>
              </a:rPr>
              <a:t>MiniMIPS</a:t>
            </a:r>
            <a:r>
              <a:rPr lang="en-US" altLang="zh-CN" sz="2800" b="1" dirty="0">
                <a:latin typeface="黑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黑体" panose="02010609060101010101" pitchFamily="49" charset="-122"/>
              </a:rPr>
              <a:t>32</a:t>
            </a:r>
            <a:r>
              <a:rPr lang="zh-CN" altLang="en-US" sz="2800" b="1" dirty="0" smtClean="0">
                <a:latin typeface="黑体" panose="02010609060101010101" pitchFamily="49" charset="-122"/>
              </a:rPr>
              <a:t>设计与</a:t>
            </a:r>
            <a:r>
              <a:rPr lang="en-US" altLang="zh-CN" sz="2800" b="1" dirty="0" smtClean="0">
                <a:latin typeface="黑体" panose="02010609060101010101" pitchFamily="49" charset="-122"/>
              </a:rPr>
              <a:t>µC/OS-II</a:t>
            </a:r>
            <a:r>
              <a:rPr lang="zh-CN" altLang="en-US" sz="2800" b="1" dirty="0" smtClean="0">
                <a:latin typeface="黑体" panose="02010609060101010101" pitchFamily="49" charset="-122"/>
              </a:rPr>
              <a:t>移植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Part 3	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Bayes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分类器的设计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360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232140" y="2336456"/>
                <a:ext cx="10205935" cy="4331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</a:t>
                </a:r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个有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个类别的数据集</a:t>
                </a:r>
                <a14:m>
                  <m:oMath xmlns:m="http://schemas.openxmlformats.org/officeDocument/2006/math">
                    <m:r>
                      <a:rPr lang="en-US" altLang="zh-CN" sz="20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{</m:t>
                    </m:r>
                    <m:d>
                      <m:d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i</m:t>
                            </m:r>
                          </m:sup>
                        </m:sSup>
                        <m:r>
                          <a:rPr lang="en-US" altLang="zh-CN" sz="20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y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i</m:t>
                            </m:r>
                          </m:sup>
                        </m:sSup>
                      </m:e>
                    </m:d>
                    <m:r>
                      <a:rPr lang="en-US" altLang="zh-CN" sz="20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0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i</m:t>
                    </m:r>
                    <m:r>
                      <a:rPr lang="en-US" altLang="zh-CN" sz="20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=1,2,…,</m:t>
                    </m:r>
                    <m:r>
                      <m:rPr>
                        <m:sty m:val="p"/>
                      </m:rPr>
                      <a:rPr lang="en-US" altLang="zh-CN" sz="20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N</m:t>
                    </m:r>
                    <m:r>
                      <a:rPr lang="en-US" altLang="zh-CN" sz="20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</m:t>
                    </m:r>
                  </m:oMath>
                </a14:m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i</m:t>
                        </m:r>
                      </m:sup>
                    </m:sSup>
                    <m:r>
                      <a:rPr lang="en-US" altLang="zh-CN" sz="20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=(</m:t>
                    </m:r>
                    <m:sSubSup>
                      <m:sSubSup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x</m:t>
                        </m:r>
                      </m:e>
                      <m:sub>
                        <m:r>
                          <a:rPr lang="en-US" altLang="zh-CN" sz="20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i</m:t>
                        </m:r>
                      </m:sup>
                    </m:sSubSup>
                    <m:r>
                      <a:rPr lang="en-US" altLang="zh-CN" sz="20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Sup>
                      <m:sSubSup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x</m:t>
                        </m:r>
                      </m:e>
                      <m:sub>
                        <m:r>
                          <a:rPr lang="en-US" altLang="zh-CN" sz="20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i</m:t>
                        </m:r>
                      </m:sup>
                    </m:sSubSup>
                    <m:r>
                      <a:rPr lang="en-US" altLang="zh-CN" sz="20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sSubSup>
                      <m:sSubSup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  <m:r>
                          <a:rPr lang="en-US" altLang="zh-CN" sz="20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i</m:t>
                        </m:r>
                      </m:sup>
                    </m:sSubSup>
                    <m:r>
                      <a:rPr lang="en-US" altLang="zh-CN" sz="20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20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为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维的特征向量，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y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i</m:t>
                            </m:r>
                          </m:sup>
                        </m:sSup>
                        <m:r>
                          <a:rPr lang="en-US" altLang="zh-CN" sz="20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0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c</m:t>
                        </m:r>
                        <m:r>
                          <a:rPr lang="en-US" altLang="zh-CN" sz="20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0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c</m:t>
                        </m:r>
                        <m:r>
                          <a:rPr lang="en-US" altLang="zh-CN" sz="20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=0,1,…,</m:t>
                        </m:r>
                        <m:r>
                          <m:rPr>
                            <m:sty m:val="p"/>
                          </m:rPr>
                          <a:rPr lang="en-US" altLang="zh-CN" sz="20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C</m:t>
                        </m:r>
                        <m:r>
                          <a:rPr lang="en-US" altLang="zh-CN" sz="20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为其标签。对于一个新的特征向量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X</m:t>
                        </m:r>
                      </m:e>
                    </m:acc>
                    <m:r>
                      <a:rPr lang="en-US" altLang="zh-CN" sz="20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=(</m:t>
                    </m:r>
                    <m:acc>
                      <m:accPr>
                        <m:chr m:val="̂"/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20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zh-CN" sz="20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acc>
                      <m:accPr>
                        <m:chr m:val="̂"/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20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0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acc>
                      <m:accPr>
                        <m:chr m:val="̂"/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n</m:t>
                            </m:r>
                            <m:r>
                              <a:rPr lang="en-US" altLang="zh-CN" sz="20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sub>
                        </m:sSub>
                      </m:e>
                    </m:acc>
                    <m:r>
                      <a:rPr lang="en-US" altLang="zh-CN" sz="20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其类别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y</m:t>
                        </m:r>
                      </m:e>
                    </m:acc>
                  </m:oMath>
                </a14:m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可被预测为：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eqArrPr>
                        <m:e>
                          <m:acc>
                            <m:accPr>
                              <m:chr m:val="̂"/>
                              <m:ctrlPr>
                                <a:rPr lang="zh-CN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zh-CN" sz="20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func>
                            <m:funcPr>
                              <m:ctrlPr>
                                <a:rPr lang="zh-CN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argmax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c</m:t>
                                  </m:r>
                                  <m:r>
                                    <a:rPr lang="en-US" altLang="zh-CN" sz="2000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=0,1,…,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C</m:t>
                                  </m:r>
                                  <m:r>
                                    <a:rPr lang="en-US" altLang="zh-CN" sz="2000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lim>
                              </m:limLow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zh-CN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y</m:t>
                                  </m:r>
                                  <m:r>
                                    <a:rPr lang="en-US" altLang="zh-CN" sz="2000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c</m:t>
                                  </m:r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eqArr>
                    </m:oMath>
                  </m:oMathPara>
                </a14:m>
                <a:endPara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贝叶斯定理：</a:t>
                </a:r>
                <a:endPara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y</m:t>
                          </m:r>
                        </m:e>
                      </m:acc>
                      <m:r>
                        <a:rPr lang="en-US" altLang="zh-CN" sz="20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 </m:t>
                      </m:r>
                      <m:func>
                        <m:funcPr>
                          <m:ctrlPr>
                            <a:rPr lang="zh-CN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argmax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</m:t>
                              </m:r>
                              <m:r>
                                <a:rPr lang="en-US" altLang="zh-CN" sz="20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=0,1,…,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</m:t>
                              </m:r>
                              <m:r>
                                <a:rPr lang="en-US" altLang="zh-CN" sz="20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zh-CN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y</m:t>
                                  </m:r>
                                  <m:r>
                                    <a:rPr lang="en-US" altLang="zh-CN" sz="2000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c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P</m:t>
                              </m:r>
                              <m:r>
                                <a:rPr lang="en-US" altLang="zh-CN" sz="20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X</m:t>
                                  </m:r>
                                </m:e>
                              </m:acc>
                              <m:r>
                                <a:rPr lang="en-US" altLang="zh-CN" sz="20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y</m:t>
                              </m:r>
                              <m:r>
                                <a:rPr lang="en-US" altLang="zh-CN" sz="20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</m:t>
                              </m:r>
                              <m:r>
                                <a:rPr lang="en-US" altLang="zh-CN" sz="20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P</m:t>
                              </m:r>
                              <m:r>
                                <a:rPr lang="en-US" altLang="zh-CN" sz="20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X</m:t>
                                  </m:r>
                                </m:e>
                              </m:acc>
                              <m:r>
                                <a:rPr lang="en-US" altLang="zh-CN" sz="20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140" y="2336456"/>
                <a:ext cx="10205935" cy="4331763"/>
              </a:xfrm>
              <a:prstGeom prst="rect">
                <a:avLst/>
              </a:prstGeom>
              <a:blipFill>
                <a:blip r:embed="rId3"/>
                <a:stretch>
                  <a:fillRect l="-597" r="-5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32298" y="1400135"/>
            <a:ext cx="432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1. 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朴素</a:t>
            </a:r>
            <a:r>
              <a:rPr lang="zh-CN" altLang="en-US" sz="2400" b="1" dirty="0"/>
              <a:t>贝叶斯分类的数学原理</a:t>
            </a:r>
          </a:p>
        </p:txBody>
      </p:sp>
    </p:spTree>
    <p:extLst>
      <p:ext uri="{BB962C8B-B14F-4D97-AF65-F5344CB8AC3E}">
        <p14:creationId xmlns:p14="http://schemas.microsoft.com/office/powerpoint/2010/main" val="208334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479462" y="2740264"/>
                <a:ext cx="9422858" cy="3238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重要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假设：各属性之间完全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独立</a:t>
                </a:r>
                <a:endPara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zh-CN" sz="20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US" altLang="zh-CN" sz="20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=0,1,…,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US" altLang="zh-CN" sz="20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zh-CN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altLang="zh-CN" sz="20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d>
                        </m:e>
                      </m:func>
                      <m:nary>
                        <m:naryPr>
                          <m:chr m:val="∏"/>
                          <m:limLoc m:val="undOvr"/>
                          <m:ctrlPr>
                            <a:rPr lang="zh-CN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20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20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sz="20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acc>
                        <m:accPr>
                          <m:chr m:val="̂"/>
                          <m:ctrlPr>
                            <a:rPr lang="zh-CN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e>
                      </m:acc>
                      <m:d>
                        <m:dPr>
                          <m:begChr m:val="|"/>
                          <m:ctrlPr>
                            <a:rPr lang="zh-CN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CN" sz="20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</m:oMath>
                  </m:oMathPara>
                </a14:m>
                <a:endPara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用概率估计频率：</a:t>
                </a:r>
                <a:endPara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P</m:t>
                    </m:r>
                    <m:d>
                      <m:d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y</m:t>
                        </m:r>
                        <m:r>
                          <a:rPr lang="en-US" altLang="zh-CN" sz="20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0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c</m:t>
                        </m:r>
                      </m:e>
                    </m:d>
                    <m:r>
                      <a:rPr lang="en-US" altLang="zh-CN" sz="20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Num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y</m:t>
                            </m:r>
                            <m:r>
                              <a:rPr lang="en-US" altLang="zh-CN" sz="20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c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Num</m:t>
                        </m:r>
                      </m:den>
                    </m:f>
                    <m:r>
                      <a:rPr lang="en-US" altLang="zh-CN" sz="20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P</m:t>
                    </m:r>
                    <m:d>
                      <m:d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k</m:t>
                            </m:r>
                          </m:sub>
                        </m:sSub>
                        <m:r>
                          <a:rPr lang="en-US" altLang="zh-CN" sz="20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sSub>
                          <m:sSubPr>
                            <m:ctrlPr>
                              <a:rPr lang="zh-CN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m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y</m:t>
                        </m:r>
                        <m:r>
                          <a:rPr lang="en-US" altLang="zh-CN" sz="20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c</m:t>
                        </m:r>
                      </m:e>
                    </m:d>
                    <m:r>
                      <a:rPr lang="en-US" altLang="zh-CN" sz="20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Num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y</m:t>
                            </m:r>
                            <m:r>
                              <a:rPr lang="en-US" altLang="zh-CN" sz="20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c</m:t>
                            </m:r>
                            <m:r>
                              <a:rPr lang="en-US" altLang="zh-CN" sz="20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k</m:t>
                                </m:r>
                              </m:sub>
                            </m:sSub>
                            <m:r>
                              <a:rPr lang="en-US" altLang="zh-CN" sz="20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m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CN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i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Num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y</m:t>
                            </m:r>
                            <m:r>
                              <a:rPr lang="en-US" altLang="zh-CN" sz="20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c</m:t>
                            </m:r>
                          </m:sub>
                        </m:sSub>
                      </m:den>
                    </m:f>
                  </m:oMath>
                </a14:m>
                <a:endParaRPr lang="zh-CN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462" y="2740264"/>
                <a:ext cx="9422858" cy="3238644"/>
              </a:xfrm>
              <a:prstGeom prst="rect">
                <a:avLst/>
              </a:prstGeom>
              <a:blipFill>
                <a:blip r:embed="rId3"/>
                <a:stretch>
                  <a:fillRect l="-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32298" y="1400135"/>
            <a:ext cx="5142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1. </a:t>
            </a:r>
            <a:r>
              <a:rPr lang="zh-CN" altLang="en-US" sz="2400" dirty="0" smtClean="0"/>
              <a:t>朴素贝叶斯分类的数学原理（续）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478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58197" y="2380889"/>
            <a:ext cx="88420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Part 1	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系统设计总体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概览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Part 2 	</a:t>
            </a:r>
            <a:r>
              <a:rPr lang="en-US" altLang="zh-CN" sz="2800" b="1" dirty="0" err="1">
                <a:latin typeface="黑体" panose="02010609060101010101" pitchFamily="49" charset="-122"/>
              </a:rPr>
              <a:t>MiniMIPS</a:t>
            </a:r>
            <a:r>
              <a:rPr lang="en-US" altLang="zh-CN" sz="2800" b="1" dirty="0">
                <a:latin typeface="黑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黑体" panose="02010609060101010101" pitchFamily="49" charset="-122"/>
              </a:rPr>
              <a:t>32</a:t>
            </a:r>
            <a:r>
              <a:rPr lang="zh-CN" altLang="en-US" sz="2800" b="1" dirty="0" smtClean="0">
                <a:latin typeface="黑体" panose="02010609060101010101" pitchFamily="49" charset="-122"/>
              </a:rPr>
              <a:t>设计与</a:t>
            </a:r>
            <a:r>
              <a:rPr lang="en-US" altLang="zh-CN" sz="2800" b="1" dirty="0" smtClean="0">
                <a:latin typeface="黑体" panose="02010609060101010101" pitchFamily="49" charset="-122"/>
              </a:rPr>
              <a:t>µC/OS-II</a:t>
            </a:r>
            <a:r>
              <a:rPr lang="zh-CN" altLang="en-US" sz="2800" b="1" dirty="0" smtClean="0">
                <a:latin typeface="黑体" panose="02010609060101010101" pitchFamily="49" charset="-122"/>
              </a:rPr>
              <a:t>移植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Part 3	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朴素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Bayes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分类器的设计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78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79433" y="2199003"/>
                <a:ext cx="7291707" cy="3546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• 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</a:t>
                </a:r>
                <a:r>
                  <a:rPr lang="en-US" altLang="zh-CN" sz="20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minist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数据集样本的像素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值做二值化处理，并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作为特征向量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• 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特征向量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784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，每个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属性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种取值，为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或者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• 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类别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标签：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0-9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• 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对数系统：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将连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乘运算转换为加法运算：</a:t>
                </a:r>
                <a:endPara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acc>
                            <m:accPr>
                              <m:chr m:val="̂"/>
                              <m:ctrlPr>
                                <a:rPr lang="zh-CN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zh-CN" sz="20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zh-CN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argmax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US" altLang="zh-CN" sz="2000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=0,1,…,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US" altLang="zh-CN" sz="2000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CN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zh-CN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000" b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  <m:r>
                                            <a:rPr lang="en-US" altLang="zh-CN" sz="2000" b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zh-CN" sz="2000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zh-CN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  <m:r>
                                        <a:rPr lang="en-US" altLang="zh-CN" sz="2000" b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en-US" altLang="zh-CN" sz="2000" b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zh-CN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lang="zh-CN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2000" b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b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fNam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zh-CN" altLang="zh-CN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CN" altLang="zh-CN" sz="20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altLang="zh-CN" sz="2000" b="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x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altLang="zh-CN" sz="2000" b="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k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20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  <m:r>
                                                <a:rPr lang="en-US" altLang="zh-CN" sz="2000" b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20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func>
                          <m:r>
                            <a:rPr lang="en-US" altLang="zh-CN" sz="20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eqArr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433" y="2199003"/>
                <a:ext cx="7291707" cy="3546484"/>
              </a:xfrm>
              <a:prstGeom prst="rect">
                <a:avLst/>
              </a:prstGeom>
              <a:blipFill>
                <a:blip r:embed="rId3"/>
                <a:stretch>
                  <a:fillRect l="-835" r="-4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793" y="2030401"/>
            <a:ext cx="4920594" cy="38836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2298" y="1400135"/>
            <a:ext cx="4014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2. 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面向</a:t>
            </a:r>
            <a:r>
              <a:rPr lang="zh-CN" altLang="en-US" sz="2400" b="1" dirty="0"/>
              <a:t>硬件设计的算法优化</a:t>
            </a:r>
          </a:p>
        </p:txBody>
      </p:sp>
    </p:spTree>
    <p:extLst>
      <p:ext uri="{BB962C8B-B14F-4D97-AF65-F5344CB8AC3E}">
        <p14:creationId xmlns:p14="http://schemas.microsoft.com/office/powerpoint/2010/main" val="413409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80074" y="2409523"/>
            <a:ext cx="884222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浮点数的定点化：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整数部分为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位二进制数，小数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位二进制数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概率快表：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•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存储概率值的对数结果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• 784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特征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）*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（属性有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两种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取值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）*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（类别）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=15690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概率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2298" y="1400135"/>
            <a:ext cx="4942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2. 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面向</a:t>
            </a:r>
            <a:r>
              <a:rPr lang="zh-CN" altLang="en-US" sz="2400" b="1" dirty="0"/>
              <a:t>硬件设计的算法优化（续）</a:t>
            </a:r>
          </a:p>
        </p:txBody>
      </p:sp>
    </p:spTree>
    <p:extLst>
      <p:ext uri="{BB962C8B-B14F-4D97-AF65-F5344CB8AC3E}">
        <p14:creationId xmlns:p14="http://schemas.microsoft.com/office/powerpoint/2010/main" val="41882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59302" y="2313653"/>
            <a:ext cx="9696855" cy="351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顶层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总线进行交互，传递控制信号、待测试图片数据和分类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计算模块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依次产生各个类别与各个属性的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地址计算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概率快表的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概率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计算模块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对于每个类别计算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一次后验概率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，取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其值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的类别作为分类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概率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：存储训练好的数据，即概率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2298" y="1400135"/>
            <a:ext cx="4633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3. 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朴素</a:t>
            </a:r>
            <a:r>
              <a:rPr lang="zh-CN" altLang="en-US" sz="2400" b="1" dirty="0"/>
              <a:t>贝叶斯分类器的硬件设计</a:t>
            </a:r>
          </a:p>
        </p:txBody>
      </p:sp>
    </p:spTree>
    <p:extLst>
      <p:ext uri="{BB962C8B-B14F-4D97-AF65-F5344CB8AC3E}">
        <p14:creationId xmlns:p14="http://schemas.microsoft.com/office/powerpoint/2010/main" val="127266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2298" y="1400135"/>
            <a:ext cx="2073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4. </a:t>
            </a:r>
            <a:r>
              <a:rPr lang="zh-CN" altLang="en-US" sz="2400" b="1" dirty="0" smtClean="0"/>
              <a:t>结果展示</a:t>
            </a:r>
            <a:r>
              <a:rPr lang="zh-CN" altLang="en-US" sz="2400" b="1" dirty="0" smtClean="0"/>
              <a:t>图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156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624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36628" y="2736464"/>
            <a:ext cx="2295737" cy="653011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谢谢！</a:t>
            </a:r>
            <a:endParaRPr lang="zh-CN" altLang="en-US" sz="4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flipH="1">
            <a:off x="4024958" y="3942757"/>
            <a:ext cx="3982817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天津大学队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指导老师：魏继增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队员：薛臻、施思雨、储旭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flipH="1">
            <a:off x="5004756" y="5718938"/>
            <a:ext cx="2159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2018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716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58197" y="2380889"/>
            <a:ext cx="88420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Part 1	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系统设计总体概览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Part 2 	</a:t>
            </a:r>
            <a:r>
              <a:rPr lang="en-US" altLang="zh-CN" sz="2800" b="1" dirty="0" err="1">
                <a:latin typeface="黑体" panose="02010609060101010101" pitchFamily="49" charset="-122"/>
              </a:rPr>
              <a:t>MiniMIPS</a:t>
            </a:r>
            <a:r>
              <a:rPr lang="en-US" altLang="zh-CN" sz="2800" b="1" dirty="0">
                <a:latin typeface="黑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黑体" panose="02010609060101010101" pitchFamily="49" charset="-122"/>
              </a:rPr>
              <a:t>32</a:t>
            </a:r>
            <a:r>
              <a:rPr lang="zh-CN" altLang="en-US" sz="2800" b="1" dirty="0" smtClean="0">
                <a:latin typeface="黑体" panose="02010609060101010101" pitchFamily="49" charset="-122"/>
              </a:rPr>
              <a:t>设计与</a:t>
            </a:r>
            <a:r>
              <a:rPr lang="en-US" altLang="zh-CN" sz="2800" b="1" dirty="0" smtClean="0">
                <a:latin typeface="黑体" panose="02010609060101010101" pitchFamily="49" charset="-122"/>
              </a:rPr>
              <a:t>µC/OS-II</a:t>
            </a:r>
            <a:r>
              <a:rPr lang="zh-CN" altLang="en-US" sz="2800" b="1" dirty="0" smtClean="0">
                <a:latin typeface="黑体" panose="02010609060101010101" pitchFamily="49" charset="-122"/>
              </a:rPr>
              <a:t>移植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Part 3	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朴素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Bayes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分类器的设计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79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2298" y="1400135"/>
            <a:ext cx="2467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1.  </a:t>
            </a:r>
            <a:r>
              <a:rPr lang="zh-CN" altLang="en-US" sz="2400" b="1" dirty="0" smtClean="0"/>
              <a:t>系统设计概述</a:t>
            </a:r>
            <a:endParaRPr lang="zh-CN" altLang="en-US" sz="2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544128" y="2406770"/>
            <a:ext cx="80484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在初赛的处理器基础上进一步优化，使性能再翻一番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为处理器移植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µC/OS-II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实时嵌入式操作系统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设计实现硬件朴素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分类器，封装成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加载至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VGA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UART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控制器，以展示待测图片及识别结果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21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2298" y="1400135"/>
            <a:ext cx="2776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2</a:t>
            </a:r>
            <a:r>
              <a:rPr lang="en-US" altLang="zh-CN" sz="2400" b="1" dirty="0" smtClean="0"/>
              <a:t>.  </a:t>
            </a:r>
            <a:r>
              <a:rPr lang="zh-CN" altLang="en-US" sz="2400" b="1" dirty="0" smtClean="0"/>
              <a:t>系统整体架构图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4947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33" y="0"/>
            <a:ext cx="8424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466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58197" y="2380889"/>
            <a:ext cx="88420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Part 1	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系统设计</a:t>
            </a:r>
            <a:r>
              <a:rPr lang="zh-CN" altLang="en-US" sz="2800" b="1" dirty="0">
                <a:latin typeface="黑体" panose="02010609060101010101" pitchFamily="49" charset="-122"/>
              </a:rPr>
              <a:t>总体概览</a:t>
            </a:r>
            <a:endParaRPr lang="en-US" altLang="zh-CN" sz="2800" b="1" dirty="0">
              <a:latin typeface="黑体" panose="02010609060101010101" pitchFamily="49" charset="-122"/>
            </a:endParaRPr>
          </a:p>
          <a:p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Part 2 	</a:t>
            </a:r>
            <a:r>
              <a:rPr lang="en-US" altLang="zh-CN" sz="2800" b="1" dirty="0" err="1">
                <a:solidFill>
                  <a:srgbClr val="FF0000"/>
                </a:solidFill>
                <a:latin typeface="黑体" panose="02010609060101010101" pitchFamily="49" charset="-122"/>
              </a:rPr>
              <a:t>MiniMIPS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32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设计与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µC/OS-II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移植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Part 3	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朴素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Bayes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分类器的设计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137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2298" y="1400135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1.  </a:t>
            </a:r>
            <a:r>
              <a:rPr lang="en-US" altLang="zh-CN" sz="2400" b="1" dirty="0" err="1" smtClean="0"/>
              <a:t>MiniMIPS</a:t>
            </a:r>
            <a:r>
              <a:rPr lang="en-US" altLang="zh-CN" sz="2400" b="1" dirty="0" smtClean="0"/>
              <a:t> 32 </a:t>
            </a:r>
            <a:r>
              <a:rPr lang="zh-CN" altLang="en-US" sz="2400" b="1" dirty="0" smtClean="0"/>
              <a:t>基本介绍</a:t>
            </a:r>
            <a:endParaRPr lang="zh-CN" altLang="en-US" sz="2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554683" y="2294626"/>
            <a:ext cx="74558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基于大赛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基础指令集规范，共计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57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条指令和部分中断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例外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采用经典五级流水线，包括：取指、译码、执行、访存和写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采用哈佛结构，指令和数据访问端口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支持大端字节序存储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位整型通用寄存器，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位特殊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71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2298" y="1400135"/>
            <a:ext cx="4655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1.  </a:t>
            </a:r>
            <a:r>
              <a:rPr lang="en-US" altLang="zh-CN" sz="2400" b="1" dirty="0" err="1" smtClean="0"/>
              <a:t>MiniMIPS</a:t>
            </a:r>
            <a:r>
              <a:rPr lang="en-US" altLang="zh-CN" sz="2400" b="1" dirty="0" smtClean="0"/>
              <a:t> 32 </a:t>
            </a:r>
            <a:r>
              <a:rPr lang="zh-CN" altLang="en-US" sz="2400" b="1" dirty="0" smtClean="0"/>
              <a:t>基本介绍（续）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554683" y="2294626"/>
            <a:ext cx="888095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支持数据相关消除、流水线暂停、延迟转移等流水线技术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CP0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协处理器，并支持包括软中断的精确例外处理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采用固定地址映射（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FMT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）机制的虚实地址映射进行存储管理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接口和大赛提供的类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SRAM-AXI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转换桥将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接口的组相联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I-Cache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D-Cache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以提高处理器的访存性能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84032" y="5697496"/>
            <a:ext cx="84222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最后达到约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于大赛提供的基准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 gs132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的性能（性能分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21.313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2730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幻灯片母版</Template>
  <TotalTime>3417</TotalTime>
  <Words>859</Words>
  <Application>Microsoft Office PowerPoint</Application>
  <PresentationFormat>宽屏</PresentationFormat>
  <Paragraphs>151</Paragraphs>
  <Slides>25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43" baseType="lpstr">
      <vt:lpstr>等线</vt:lpstr>
      <vt:lpstr>等线 Light</vt:lpstr>
      <vt:lpstr>黑体</vt:lpstr>
      <vt:lpstr>华文细黑</vt:lpstr>
      <vt:lpstr>楷体</vt:lpstr>
      <vt:lpstr>宋体</vt:lpstr>
      <vt:lpstr>微软雅黑</vt:lpstr>
      <vt:lpstr>Arial</vt:lpstr>
      <vt:lpstr>Arial Black</vt:lpstr>
      <vt:lpstr>Calibri</vt:lpstr>
      <vt:lpstr>Calibri Light</vt:lpstr>
      <vt:lpstr>Cambria Math</vt:lpstr>
      <vt:lpstr>Times New Roman</vt:lpstr>
      <vt:lpstr>Wingdings</vt:lpstr>
      <vt:lpstr>自定义设计方案</vt:lpstr>
      <vt:lpstr>Office 主题​​</vt:lpstr>
      <vt:lpstr>1_自定义设计方案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445</cp:lastModifiedBy>
  <cp:revision>3132</cp:revision>
  <cp:lastPrinted>2017-07-28T05:28:03Z</cp:lastPrinted>
  <dcterms:created xsi:type="dcterms:W3CDTF">2016-07-28T03:05:00Z</dcterms:created>
  <dcterms:modified xsi:type="dcterms:W3CDTF">2018-09-22T06:00:03Z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