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8" r:id="rId5"/>
    <p:sldId id="259" r:id="rId6"/>
    <p:sldId id="261" r:id="rId7"/>
    <p:sldId id="271" r:id="rId8"/>
    <p:sldId id="269" r:id="rId9"/>
    <p:sldId id="270" r:id="rId10"/>
    <p:sldId id="273" r:id="rId11"/>
    <p:sldId id="262" r:id="rId12"/>
    <p:sldId id="274" r:id="rId13"/>
    <p:sldId id="272" r:id="rId14"/>
    <p:sldId id="267" r:id="rId15"/>
    <p:sldId id="263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new%20object\&#20915;&#36187;&#25552;&#20132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new%20object\&#20915;&#36187;&#25552;&#20132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性能分数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Sheet2!$B$1:$H$1</c:f>
              <c:numCache>
                <c:formatCode>General</c:formatCode>
                <c:ptCount val="7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63</c:v>
                </c:pt>
                <c:pt idx="4">
                  <c:v>65</c:v>
                </c:pt>
                <c:pt idx="5">
                  <c:v>67</c:v>
                </c:pt>
                <c:pt idx="6">
                  <c:v>68.599999999999994</c:v>
                </c:pt>
              </c:numCache>
            </c:numRef>
          </c:cat>
          <c:val>
            <c:numRef>
              <c:f>Sheet2!$B$2:$H$2</c:f>
              <c:numCache>
                <c:formatCode>General</c:formatCode>
                <c:ptCount val="7"/>
                <c:pt idx="0">
                  <c:v>29.56</c:v>
                </c:pt>
                <c:pt idx="1">
                  <c:v>32.515999999999998</c:v>
                </c:pt>
                <c:pt idx="2">
                  <c:v>35.472000000000001</c:v>
                </c:pt>
                <c:pt idx="3">
                  <c:v>37.225000000000001</c:v>
                </c:pt>
                <c:pt idx="4">
                  <c:v>38.914000000000001</c:v>
                </c:pt>
                <c:pt idx="5">
                  <c:v>40.15</c:v>
                </c:pt>
                <c:pt idx="6">
                  <c:v>41.206000000000003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09-4FDE-99A2-8988ECB83A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1847119"/>
        <c:axId val="351475231"/>
      </c:lineChart>
      <c:catAx>
        <c:axId val="351847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频率（</a:t>
                </a:r>
                <a:r>
                  <a:rPr lang="en-US" altLang="zh-CN"/>
                  <a:t>MHZ</a:t>
                </a:r>
                <a:r>
                  <a:rPr lang="zh-CN" altLang="en-US"/>
                  <a:t>）</a:t>
                </a:r>
              </a:p>
            </c:rich>
          </c:tx>
          <c:layout>
            <c:manualLayout>
              <c:xMode val="edge"/>
              <c:yMode val="edge"/>
              <c:x val="0.43266535433070868"/>
              <c:y val="0.86782407407407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475231"/>
        <c:crosses val="autoZero"/>
        <c:auto val="1"/>
        <c:lblAlgn val="ctr"/>
        <c:lblOffset val="100"/>
        <c:noMultiLvlLbl val="0"/>
      </c:catAx>
      <c:valAx>
        <c:axId val="35147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性能分数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84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性能分数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2"/>
                <c:pt idx="0">
                  <c:v>only instrcache</c:v>
                </c:pt>
                <c:pt idx="1">
                  <c:v>instrcache and datacache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2"/>
                <c:pt idx="0">
                  <c:v>5.6929999999999996</c:v>
                </c:pt>
                <c:pt idx="1">
                  <c:v>29.56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2-4818-9355-1B9FC10EB2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78176480"/>
        <c:axId val="1183298720"/>
      </c:barChart>
      <c:catAx>
        <c:axId val="117817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条件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3298720"/>
        <c:crosses val="autoZero"/>
        <c:auto val="1"/>
        <c:lblAlgn val="ctr"/>
        <c:lblOffset val="100"/>
        <c:noMultiLvlLbl val="0"/>
      </c:catAx>
      <c:valAx>
        <c:axId val="11832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性能分数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7817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181003-D002-4BF1-A7D2-4280B2D87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968B3-1B28-4799-BCE5-1C96484889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27941-28D9-4F2F-8B71-FA62C3B8B00A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F807C-CB27-44E4-84D9-DD03FE3117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9D518-408E-4C1F-AA64-EB51291097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FDBC-A737-470E-8C75-C9369991C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0056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E955-BD71-49E7-97ED-A5CDDAEB59BE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4D41-27C7-4BFA-9239-7E949A14A7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A96E81-8FDF-452D-A4F0-E53F5C99D31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BB67D-A1A3-4577-9C85-D6AEDCE28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78EA2-C197-42A0-B343-D1E7EA136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872D7E72-7E20-4F92-BB7A-F59C12A158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42658-70A9-4C3A-90F0-BCF819D35A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929A114-C49B-4258-9FFA-297F336C8FF5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063BA-2F51-4118-B138-67A1E269B9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89F56632-CAAB-468E-999E-6D99BFCC20E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65B24-A57A-4CBB-82F9-31C20CBE6A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60F7C3-C97F-46DA-967F-64DB755D1762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3D28A-A263-4BF1-9724-22878D71D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57405343-82C8-4E9E-AFCC-7CD8ACB0244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65B24-A57A-4CBB-82F9-31C20CBE6A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60F7C3-C97F-46DA-967F-64DB755D1762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3D28A-A263-4BF1-9724-22878D71D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57405343-82C8-4E9E-AFCC-7CD8ACB0244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2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B8A4C-11E1-4B0B-8D3A-AFDF7F57C2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86FF3D-D752-4CDA-AFB2-99A3302D24BC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1C45F-68EF-4BA1-B3CC-A8072A0D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A3BAAFBB-833A-41A0-BE53-C914E484B01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35B44-AE47-4CAF-B2B7-2C4CD1F720D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70072C-EC0B-4789-A486-FFDFD703322C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96422-6BB7-4DA1-AF4C-8D6C0AE65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7454D56D-2CFF-4103-8192-61002A4F50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6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ED49B-1995-4785-9CD1-5ABAAB6A32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FEF820-13B7-4FE4-99F3-90D7CF397561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A727B-77BC-4F88-9D0B-32F6AC343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CF83BC53-9118-48E3-9A7A-E06D2D80B66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ED49B-1995-4785-9CD1-5ABAAB6A32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FEF820-13B7-4FE4-99F3-90D7CF397561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A727B-77BC-4F88-9D0B-32F6AC343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CF83BC53-9118-48E3-9A7A-E06D2D80B66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72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22C7-469D-43E1-9219-98613C8F76F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D7A3D-6982-43ED-A262-680318EF688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4AE03E5-60F4-4215-9DB2-A526A0A94CD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740B7-C63E-4E82-B511-5FFC46DEC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169F39B5-C100-4ED2-919E-5123C2023B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DDA0D-8290-40AE-A8DB-AAAA04506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3E2112-8D66-44BF-8617-485C0D13A5FD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B5CA3-8D92-49C9-A99F-72E5E1D913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191C30A5-E09F-4DBC-8EC6-24420E56A7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C60D1-07CC-4DB7-9EF3-C88C84FEDA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DAAFF4A-7029-4383-B4FA-C2F46ED43AB5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4758C-D8A9-4286-93D6-A06738B2B2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BF31F434-C9AF-4F79-96FE-B2C7F0CF5EB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9B631-81E8-4019-838E-748D95B6835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AF222-5915-42B4-B16E-B230AC0275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E2EB3A-8B3B-4A2A-8C7F-407C94D0FF7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B3D15-CDC6-47A0-A2B1-B0ACDF47A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7F5FCFF3-7EE1-4427-8BA5-B81BFE2B47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0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9B631-81E8-4019-838E-748D95B6835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D44BF-33D7-4F9A-BC3C-D5BD4BB0DB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FE52368-C314-483A-8E8E-1DE5C0D73D5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62DEA-5C60-47C0-A793-2E78D7260A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5EB44ECF-BCC2-4B9B-BE11-1E3F2349FC9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B264C-574F-46F5-AC47-468B71455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F9BB1BD-9781-4878-B01E-AD80D1460417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67AD4-1ED7-4226-B887-A197EA54B1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157FCDA1-F932-4E91-B8B1-4198EDF5488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2D66C-D4F2-4C4A-AC47-B3CFA5F3A8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BB41B9-64B4-4E3D-9E1A-60A1775D96D3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1F01-7A29-4481-9747-E9B8D4A27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AB49FFCA-32B5-448C-A284-20689BA738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AA1A8-FDC8-4CC9-B45F-596EFE1AEC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EBB439-D0D5-46C5-848C-FB89E051A329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7D8B6-B721-45D5-B33C-D8B60C3BE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0E8DB6AC-F090-4E40-8226-41935A7532D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42658-70A9-4C3A-90F0-BCF819D35A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929A114-C49B-4258-9FFA-297F336C8FF5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063BA-2F51-4118-B138-67A1E269B9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眉占位符 6">
            <a:extLst>
              <a:ext uri="{FF2B5EF4-FFF2-40B4-BE49-F238E27FC236}">
                <a16:creationId xmlns:a16="http://schemas.microsoft.com/office/drawing/2014/main" id="{89F56632-CAAB-468E-999E-6D99BFCC20E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原创设计师QQ598969553          _1"/>
          <p:cNvSpPr/>
          <p:nvPr/>
        </p:nvSpPr>
        <p:spPr>
          <a:xfrm>
            <a:off x="1" y="2535212"/>
            <a:ext cx="12192000" cy="1764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64" y="2226746"/>
            <a:ext cx="2381878" cy="2381878"/>
          </a:xfrm>
          <a:prstGeom prst="rect">
            <a:avLst/>
          </a:prstGeom>
          <a:effectLst>
            <a:innerShdw blurRad="114300">
              <a:schemeClr val="bg1">
                <a:lumMod val="50000"/>
              </a:scheme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535212"/>
            <a:ext cx="6989466" cy="1764947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86EF-B570-4558-9809-F09098FC6D3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8026358" y="2600753"/>
            <a:ext cx="2544689" cy="16564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E641-4ED7-4766-98CD-69E82C58D713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796" y="4464901"/>
            <a:ext cx="7768215" cy="83401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09796" y="3154128"/>
            <a:ext cx="7768215" cy="11500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053E-8489-4F08-A87C-424B36895E5E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51" y="1617833"/>
            <a:ext cx="1438170" cy="1438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87" y="1625526"/>
            <a:ext cx="1438170" cy="14381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23" y="1625526"/>
            <a:ext cx="1438170" cy="14381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59" y="1617833"/>
            <a:ext cx="1438170" cy="14381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DA-0F67-470E-8085-884C31CE5A49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000-C32B-4E8D-9045-E94ABE315753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0269-32E2-4816-97E7-BA40B450441A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51" y="1617833"/>
            <a:ext cx="1438170" cy="1438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87" y="1625526"/>
            <a:ext cx="1438170" cy="1438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23" y="1625526"/>
            <a:ext cx="1438170" cy="1438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59" y="1617833"/>
            <a:ext cx="1438170" cy="143817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1584-8306-4F4C-8E33-3EAABE600BC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09795" y="3161821"/>
            <a:ext cx="7768215" cy="1142307"/>
          </a:xfr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4465638"/>
            <a:ext cx="7767638" cy="833437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1E05-7F47-4023-9554-8CDF8EE15A99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3A-84EF-4324-9468-ECD0D3A012D6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AF8-E25D-4579-AC4E-1667B608C5CA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C963-D1DE-4AB9-A9AC-5A58BFCC0CE6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7.emf"/><Relationship Id="rId11" Type="http://schemas.openxmlformats.org/officeDocument/2006/relationships/image" Target="../media/image3.png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image" Target="../media/image22.emf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4.e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7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3.png"/><Relationship Id="rId5" Type="http://schemas.openxmlformats.org/officeDocument/2006/relationships/tags" Target="../tags/tag38.xml"/><Relationship Id="rId10" Type="http://schemas.openxmlformats.org/officeDocument/2006/relationships/image" Target="../media/image6.jpg"/><Relationship Id="rId4" Type="http://schemas.openxmlformats.org/officeDocument/2006/relationships/tags" Target="../tags/tag37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2.xml"/><Relationship Id="rId7" Type="http://schemas.openxmlformats.org/officeDocument/2006/relationships/image" Target="../media/image7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2.e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image" Target="../media/image13.emf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2018NSCSCC </a:t>
            </a:r>
            <a:r>
              <a:rPr lang="zh-CN" altLang="en-US"/>
              <a:t>报告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837170" y="2747645"/>
            <a:ext cx="2918460" cy="1656715"/>
          </a:xfrm>
        </p:spPr>
        <p:txBody>
          <a:bodyPr>
            <a:noAutofit/>
          </a:bodyPr>
          <a:lstStyle/>
          <a:p>
            <a:r>
              <a:rPr lang="zh-CN" altLang="en-US" sz="4400"/>
              <a:t>河北大学</a:t>
            </a:r>
          </a:p>
          <a:p>
            <a:r>
              <a:rPr lang="en-US" altLang="zh-CN" sz="4400"/>
              <a:t>1</a:t>
            </a:r>
            <a:r>
              <a:rPr lang="zh-CN" altLang="en-US" sz="4400"/>
              <a:t>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06925" y="535686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活意简体" panose="03000509000000000000" charset="-122"/>
                <a:ea typeface="方正粗活意简体" panose="03000509000000000000" charset="-122"/>
                <a:cs typeface="方正粗活意简体" panose="03000509000000000000" charset="-122"/>
              </a:rPr>
              <a:t>指导教师：伊开、宋鑫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活意简体" panose="03000509000000000000" charset="-122"/>
                <a:ea typeface="方正粗活意简体" panose="03000509000000000000" charset="-122"/>
                <a:cs typeface="方正粗活意简体" panose="03000509000000000000" charset="-122"/>
              </a:rPr>
              <a:t>	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粗活意简体" panose="03000509000000000000" charset="-122"/>
                <a:ea typeface="方正粗活意简体" panose="03000509000000000000" charset="-122"/>
                <a:cs typeface="方正粗活意简体" panose="03000509000000000000" charset="-122"/>
              </a:rPr>
              <a:t>队员：李凯、黄玉彪、朱艳慧、汪林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8340C-2D75-4391-90A1-A485369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87D3-45D6-40AD-BB1F-519C02CF6112}" type="datetime1">
              <a:rPr lang="zh-CN" altLang="en-US" smtClean="0"/>
              <a:t>2018/9/22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DAC824-0CA4-42A1-BB66-2EE29E06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2E0152D-5A50-4CBB-9038-695B1E33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3867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03  AXI</a:t>
            </a:r>
            <a:r>
              <a:rPr lang="zh-CN" altLang="en-US" sz="4000" dirty="0">
                <a:sym typeface="+mn-lt"/>
              </a:rPr>
              <a:t>总线和</a:t>
            </a:r>
            <a:r>
              <a:rPr lang="en-US" altLang="zh-CN" sz="4000" dirty="0">
                <a:sym typeface="+mn-lt"/>
              </a:rPr>
              <a:t>Cache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599D5A-2455-4EEA-A5DA-AD48BADE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608" y="1861771"/>
            <a:ext cx="6254721" cy="4089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D0C964-1F78-47E5-87B3-4E101919B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42" y="1585192"/>
            <a:ext cx="5162972" cy="4089467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9EE5472F-5011-43FE-805F-7A7619EB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0A82-EA47-4833-B2A4-A9C3BD0C93ED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F86AB33-A4EC-4474-ABF1-B82FC44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20EEC9-FB20-4EF0-AE5B-6F382D8B782C}"/>
              </a:ext>
            </a:extLst>
          </p:cNvPr>
          <p:cNvSpPr txBox="1"/>
          <p:nvPr/>
        </p:nvSpPr>
        <p:spPr>
          <a:xfrm>
            <a:off x="1196788" y="5951238"/>
            <a:ext cx="43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en-US" altLang="zh-CN" dirty="0" err="1"/>
              <a:t>Uncache</a:t>
            </a:r>
            <a:r>
              <a:rPr lang="zh-CN" altLang="en-US" dirty="0"/>
              <a:t>部分的状态机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19F1A-484B-4A63-9FC5-42354D2FCC1F}"/>
              </a:ext>
            </a:extLst>
          </p:cNvPr>
          <p:cNvSpPr txBox="1"/>
          <p:nvPr/>
        </p:nvSpPr>
        <p:spPr>
          <a:xfrm>
            <a:off x="6840073" y="5951238"/>
            <a:ext cx="42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en-US" altLang="zh-CN" dirty="0"/>
              <a:t>Cache</a:t>
            </a:r>
            <a:r>
              <a:rPr lang="zh-CN" altLang="en-US" dirty="0"/>
              <a:t>中可</a:t>
            </a:r>
            <a:r>
              <a:rPr lang="en-US" altLang="zh-CN" dirty="0"/>
              <a:t>cache</a:t>
            </a:r>
            <a:r>
              <a:rPr lang="zh-CN" altLang="en-US" dirty="0"/>
              <a:t>部分的状态机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3C9FA9D-A38A-4AEC-BA71-81DCFE525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060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8566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04  </a:t>
            </a:r>
            <a:r>
              <a:rPr lang="zh-CN" altLang="en-US" sz="4000" dirty="0">
                <a:sym typeface="+mn-lt"/>
              </a:rPr>
              <a:t>性能评估与提升尝试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4FC81B-7A67-45DF-A775-EE5FE73E8454}"/>
              </a:ext>
            </a:extLst>
          </p:cNvPr>
          <p:cNvSpPr txBox="1"/>
          <p:nvPr/>
        </p:nvSpPr>
        <p:spPr>
          <a:xfrm>
            <a:off x="7343775" y="900113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影响性能的因素</a:t>
            </a:r>
            <a:endParaRPr lang="en-US" altLang="zh-CN" b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访存时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的随机延迟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的频率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A1F633-D402-4FE8-9A57-75AC0FCA0880}"/>
              </a:ext>
            </a:extLst>
          </p:cNvPr>
          <p:cNvSpPr txBox="1"/>
          <p:nvPr/>
        </p:nvSpPr>
        <p:spPr>
          <a:xfrm>
            <a:off x="7343775" y="3577296"/>
            <a:ext cx="4169410" cy="253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性能提升尝试</a:t>
            </a:r>
            <a:endParaRPr lang="en-US" altLang="zh-CN" b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添加指令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和数据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提升频率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优化线路中比较繁琐的路线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时钟对齐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E30A319-3918-4672-81C8-F6C127A43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72043"/>
              </p:ext>
            </p:extLst>
          </p:nvPr>
        </p:nvGraphicFramePr>
        <p:xfrm>
          <a:off x="504190" y="4293954"/>
          <a:ext cx="4050624" cy="242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1881AC3-AC62-4C97-AD91-0E156981A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692292"/>
              </p:ext>
            </p:extLst>
          </p:nvPr>
        </p:nvGraphicFramePr>
        <p:xfrm>
          <a:off x="390527" y="1309219"/>
          <a:ext cx="2379177" cy="2626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9B40DD44-F830-4037-BB54-1AD5E078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C1BBB46-DFFC-4E45-B80B-2006BDD8A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8566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04  </a:t>
            </a:r>
            <a:r>
              <a:rPr lang="zh-CN" altLang="en-US" sz="4000" dirty="0">
                <a:sym typeface="+mn-lt"/>
              </a:rPr>
              <a:t>性能评估与提升尝试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4FC81B-7A67-45DF-A775-EE5FE73E8454}"/>
              </a:ext>
            </a:extLst>
          </p:cNvPr>
          <p:cNvSpPr txBox="1"/>
          <p:nvPr/>
        </p:nvSpPr>
        <p:spPr>
          <a:xfrm>
            <a:off x="7343775" y="900113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影响性能的因素</a:t>
            </a:r>
            <a:endParaRPr lang="en-US" altLang="zh-CN" b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访存时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的随机延迟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的频率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A1F633-D402-4FE8-9A57-75AC0FCA0880}"/>
              </a:ext>
            </a:extLst>
          </p:cNvPr>
          <p:cNvSpPr txBox="1"/>
          <p:nvPr/>
        </p:nvSpPr>
        <p:spPr>
          <a:xfrm>
            <a:off x="7343775" y="3577296"/>
            <a:ext cx="4169410" cy="253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性能提升尝试</a:t>
            </a:r>
            <a:endParaRPr lang="en-US" altLang="zh-CN" b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添加指令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和数据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提升频率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减少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优化线路中比较繁琐的路线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时钟对齐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BA3CE2-4F08-464B-9D27-C6682B70A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90" y="1415816"/>
            <a:ext cx="2508194" cy="104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40C8FE2-17D3-4A4F-88F9-8DCC0144E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0" y="2779598"/>
            <a:ext cx="2508194" cy="1044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BC63A41-BD8A-45CD-92B5-F88F37164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192" y="1493397"/>
            <a:ext cx="2508194" cy="1044000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D3E94DB-33D1-42BD-A1F1-6236CDAA1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51904"/>
              </p:ext>
            </p:extLst>
          </p:nvPr>
        </p:nvGraphicFramePr>
        <p:xfrm>
          <a:off x="823913" y="5408532"/>
          <a:ext cx="55149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484">
                  <a:extLst>
                    <a:ext uri="{9D8B030D-6E8A-4147-A177-3AD203B41FA5}">
                      <a16:colId xmlns:a16="http://schemas.microsoft.com/office/drawing/2014/main" val="3301964423"/>
                    </a:ext>
                  </a:extLst>
                </a:gridCol>
                <a:gridCol w="1651165">
                  <a:extLst>
                    <a:ext uri="{9D8B030D-6E8A-4147-A177-3AD203B41FA5}">
                      <a16:colId xmlns:a16="http://schemas.microsoft.com/office/drawing/2014/main" val="4130055304"/>
                    </a:ext>
                  </a:extLst>
                </a:gridCol>
                <a:gridCol w="1838324">
                  <a:extLst>
                    <a:ext uri="{9D8B030D-6E8A-4147-A177-3AD203B41FA5}">
                      <a16:colId xmlns:a16="http://schemas.microsoft.com/office/drawing/2014/main" val="433286597"/>
                    </a:ext>
                  </a:extLst>
                </a:gridCol>
              </a:tblGrid>
              <a:tr h="280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未时钟对齐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时钟对齐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16344"/>
                  </a:ext>
                </a:extLst>
              </a:tr>
              <a:tr h="280617">
                <a:tc>
                  <a:txBody>
                    <a:bodyPr/>
                    <a:lstStyle/>
                    <a:p>
                      <a:r>
                        <a:rPr lang="en-US" altLang="zh-CN" dirty="0"/>
                        <a:t>WNS(ns)(50MHZ)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89711"/>
                  </a:ext>
                </a:extLst>
              </a:tr>
              <a:tr h="280617">
                <a:tc>
                  <a:txBody>
                    <a:bodyPr/>
                    <a:lstStyle/>
                    <a:p>
                      <a:r>
                        <a:rPr lang="zh-CN" altLang="en-US" dirty="0"/>
                        <a:t>最高频率</a:t>
                      </a:r>
                      <a:r>
                        <a:rPr lang="en-US" altLang="zh-CN" dirty="0"/>
                        <a:t>(MHZ)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68541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442C2DBA-CDDF-4E15-A4D4-CC4B6DE9E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190" y="4143380"/>
            <a:ext cx="2508194" cy="136209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FF7D6F8-BFCA-4C1B-A94B-2E8824D3B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192" y="2653987"/>
            <a:ext cx="2508194" cy="1313156"/>
          </a:xfrm>
          <a:prstGeom prst="rect">
            <a:avLst/>
          </a:prstGeom>
        </p:spPr>
      </p:pic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CF92BB16-50E7-4FC1-A078-FEF54AF7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3B5E-01FA-4229-85E5-E5397A7FFC44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9B40DD44-F830-4037-BB54-1AD5E078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AA0AB-0A95-4E62-9560-1CACF572B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5192" y="4143380"/>
            <a:ext cx="2508194" cy="12234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0057BC5-6427-4A1A-A4BD-5383C0B36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4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3723253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05  PMON</a:t>
            </a:r>
            <a:r>
              <a:rPr lang="zh-CN" altLang="en-US" sz="4000" dirty="0">
                <a:sym typeface="+mn-lt"/>
              </a:rPr>
              <a:t>尝试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A80CC2-8158-4A9B-B79D-396E8DF0CA9E}"/>
              </a:ext>
            </a:extLst>
          </p:cNvPr>
          <p:cNvSpPr txBox="1"/>
          <p:nvPr/>
        </p:nvSpPr>
        <p:spPr>
          <a:xfrm>
            <a:off x="504190" y="1981200"/>
            <a:ext cx="3723253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非对其指令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LWL</a:t>
            </a:r>
            <a:r>
              <a:rPr lang="zh-CN" altLang="en-US" dirty="0"/>
              <a:t>，</a:t>
            </a:r>
            <a:r>
              <a:rPr lang="en-US" altLang="zh-CN" dirty="0"/>
              <a:t>LWR</a:t>
            </a:r>
            <a:r>
              <a:rPr lang="zh-CN" altLang="en-US" dirty="0"/>
              <a:t>，</a:t>
            </a:r>
            <a:r>
              <a:rPr lang="en-US" altLang="zh-CN" dirty="0"/>
              <a:t>SWL</a:t>
            </a:r>
            <a:r>
              <a:rPr lang="zh-CN" altLang="en-US" dirty="0"/>
              <a:t>，</a:t>
            </a:r>
            <a:r>
              <a:rPr lang="en-US" altLang="zh-CN" dirty="0"/>
              <a:t>SWR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DEEE0-C5E7-4DA1-AAA4-BF7F1F3EDB38}"/>
              </a:ext>
            </a:extLst>
          </p:cNvPr>
          <p:cNvSpPr txBox="1"/>
          <p:nvPr/>
        </p:nvSpPr>
        <p:spPr>
          <a:xfrm>
            <a:off x="504190" y="2950696"/>
            <a:ext cx="3445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/>
                </a:solidFill>
              </a:rPr>
              <a:t>CP0</a:t>
            </a:r>
            <a:r>
              <a:rPr lang="zh-CN" altLang="en-US" dirty="0">
                <a:solidFill>
                  <a:schemeClr val="accent5"/>
                </a:solidFill>
              </a:rPr>
              <a:t>寄存器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EntryHi</a:t>
            </a:r>
            <a:r>
              <a:rPr lang="en-US" altLang="zh-CN" dirty="0"/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EntryLo</a:t>
            </a:r>
            <a:r>
              <a:rPr lang="en-US" altLang="zh-CN" dirty="0"/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EntryLo1    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PageMask</a:t>
            </a:r>
            <a:r>
              <a:rPr lang="zh-CN" altLang="en-US" dirty="0"/>
              <a:t>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EBase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02D959-F7FD-420C-82DA-A2BEEB2B5C0E}"/>
              </a:ext>
            </a:extLst>
          </p:cNvPr>
          <p:cNvSpPr txBox="1"/>
          <p:nvPr/>
        </p:nvSpPr>
        <p:spPr>
          <a:xfrm>
            <a:off x="6594752" y="1746842"/>
            <a:ext cx="410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5"/>
                </a:solidFill>
              </a:rPr>
              <a:t>tlb</a:t>
            </a:r>
            <a:r>
              <a:rPr lang="zh-CN" altLang="en-US" dirty="0">
                <a:solidFill>
                  <a:schemeClr val="accent5"/>
                </a:solidFill>
              </a:rPr>
              <a:t>指令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tlbr</a:t>
            </a:r>
            <a:r>
              <a:rPr lang="zh-CN" altLang="en-US" dirty="0"/>
              <a:t>，</a:t>
            </a:r>
            <a:r>
              <a:rPr lang="en-US" altLang="zh-CN" dirty="0" err="1"/>
              <a:t>tlbwi</a:t>
            </a:r>
            <a:r>
              <a:rPr lang="zh-CN" altLang="en-US" dirty="0"/>
              <a:t>，</a:t>
            </a:r>
            <a:r>
              <a:rPr lang="en-US" altLang="zh-CN" dirty="0" err="1"/>
              <a:t>tlbp</a:t>
            </a:r>
            <a:r>
              <a:rPr lang="zh-CN" altLang="en-US" dirty="0"/>
              <a:t>，</a:t>
            </a:r>
            <a:r>
              <a:rPr lang="en-US" altLang="zh-CN" dirty="0" err="1"/>
              <a:t>tlbwr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7D3577-ED50-4B4B-80EF-7D365BEFCDB9}"/>
              </a:ext>
            </a:extLst>
          </p:cNvPr>
          <p:cNvSpPr txBox="1"/>
          <p:nvPr/>
        </p:nvSpPr>
        <p:spPr>
          <a:xfrm>
            <a:off x="6578423" y="2627531"/>
            <a:ext cx="3597910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/>
                </a:solidFill>
              </a:rPr>
              <a:t>MMU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16</a:t>
            </a:r>
            <a:r>
              <a:rPr lang="zh-CN" altLang="en-US" dirty="0"/>
              <a:t>项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3B82F8-5F3E-4EB9-A050-E9AF4AAB3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159" y="4227569"/>
            <a:ext cx="4397482" cy="21287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D3EF72-7A93-44DA-B937-C2754F3E77E9}"/>
              </a:ext>
            </a:extLst>
          </p:cNvPr>
          <p:cNvSpPr txBox="1"/>
          <p:nvPr/>
        </p:nvSpPr>
        <p:spPr>
          <a:xfrm>
            <a:off x="2855170" y="3273862"/>
            <a:ext cx="137227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Random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Config1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E78BBF-CB9D-4BC8-87DA-1DDBF06744BF}"/>
              </a:ext>
            </a:extLst>
          </p:cNvPr>
          <p:cNvSpPr txBox="1"/>
          <p:nvPr/>
        </p:nvSpPr>
        <p:spPr>
          <a:xfrm>
            <a:off x="6780159" y="367777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结构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D794298-EF2B-4888-A862-B4CBFC81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DA36-429E-4401-A795-193463F3CB65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F682243-3D15-4976-9FC3-00FFAB18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AD80CD-57B7-4777-AB43-5DC02254E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563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3723253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05  PMON</a:t>
            </a:r>
            <a:r>
              <a:rPr lang="zh-CN" altLang="en-US" sz="4000" dirty="0">
                <a:sym typeface="+mn-lt"/>
              </a:rPr>
              <a:t>尝试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103EAA-FCBF-452D-B4A4-4E7942B3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28" y="1301573"/>
            <a:ext cx="7503885" cy="5054778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0B5F521-5587-4F51-B2AE-5786DD4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3D17912-0C43-4CD0-877C-892535E3876C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8FD6FD8-02CC-4245-8C31-2D3BD8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12DD51-B4F5-4972-B284-F43DF9C5A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855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425386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06  </a:t>
            </a:r>
            <a:r>
              <a:rPr lang="zh-CN" altLang="en-US" sz="4000" dirty="0">
                <a:sym typeface="+mn-lt"/>
              </a:rPr>
              <a:t>最终作品展示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C15D5A-1BF1-4271-B698-C231A7B06F89}"/>
              </a:ext>
            </a:extLst>
          </p:cNvPr>
          <p:cNvSpPr txBox="1"/>
          <p:nvPr/>
        </p:nvSpPr>
        <p:spPr>
          <a:xfrm>
            <a:off x="711200" y="1562100"/>
            <a:ext cx="10642600" cy="14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阶行列式的计算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行列式展开定理：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行列式等于它的任一行（列）的各元素与其对应的代数余子式乘积之和，即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85596F-C266-4B22-B107-AE2B0A6CF673}"/>
                  </a:ext>
                </a:extLst>
              </p:cNvPr>
              <p:cNvSpPr/>
              <p:nvPr/>
            </p:nvSpPr>
            <p:spPr>
              <a:xfrm>
                <a:off x="1120151" y="2920495"/>
                <a:ext cx="5182316" cy="1381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=1,2,...,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=1,2...,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585596F-C266-4B22-B107-AE2B0A6CF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51" y="2920495"/>
                <a:ext cx="5182316" cy="13812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A633C0D5-2060-4B3A-99DC-C60D6FB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B737-85BE-423A-889E-AE06585EA619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F17CB942-9760-4767-93D4-535AFCF8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4BD0FBB-DDBA-4FB2-8D39-2D06EA4B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A5FFB2-57EB-4570-81F0-552E9BCE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421" y="4156043"/>
            <a:ext cx="5734429" cy="20592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425386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06  </a:t>
            </a:r>
            <a:r>
              <a:rPr lang="zh-CN" altLang="en-US" sz="4000" dirty="0">
                <a:sym typeface="+mn-lt"/>
              </a:rPr>
              <a:t>最终作品展示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A633C0D5-2060-4B3A-99DC-C60D6FB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B737-85BE-423A-889E-AE06585EA619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F17CB942-9760-4767-93D4-535AFCF8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1DAA6-5C5D-48A4-825E-C74F2F697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60" y="1555849"/>
            <a:ext cx="12015060" cy="23484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363E80-A7A7-4978-A439-BC8F14B67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865" y="4307980"/>
            <a:ext cx="2942291" cy="1590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83E350-E8BA-4F0E-A136-4411BCAA8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91" y="4272107"/>
            <a:ext cx="2870530" cy="1590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F5BCD3-0B6F-4CDD-BCD8-65C04936E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272107"/>
            <a:ext cx="2821033" cy="1590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928D7F-1A5E-46D1-8486-134E60E94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0135" y="4241513"/>
            <a:ext cx="2904762" cy="16571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A68D02-99C8-4C79-BCFE-6355F62DC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92D059-78D9-4297-83F5-8234C2F575FC}"/>
              </a:ext>
            </a:extLst>
          </p:cNvPr>
          <p:cNvSpPr txBox="1"/>
          <p:nvPr/>
        </p:nvSpPr>
        <p:spPr>
          <a:xfrm>
            <a:off x="242047" y="60780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0x10=16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DB7167-58C2-42F9-BBF7-04CF7C23F559}"/>
              </a:ext>
            </a:extLst>
          </p:cNvPr>
          <p:cNvSpPr txBox="1"/>
          <p:nvPr/>
        </p:nvSpPr>
        <p:spPr>
          <a:xfrm>
            <a:off x="3051865" y="60245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0x79=121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82BAB3-5814-4EC4-BD3F-B31B90F44A50}"/>
              </a:ext>
            </a:extLst>
          </p:cNvPr>
          <p:cNvSpPr txBox="1"/>
          <p:nvPr/>
        </p:nvSpPr>
        <p:spPr>
          <a:xfrm>
            <a:off x="5867400" y="59214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0x1b=27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023BA9-783F-4C11-9922-7A28B58F400F}"/>
              </a:ext>
            </a:extLst>
          </p:cNvPr>
          <p:cNvSpPr txBox="1"/>
          <p:nvPr/>
        </p:nvSpPr>
        <p:spPr>
          <a:xfrm>
            <a:off x="8917033" y="592836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0x51=81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23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>
            <p:custDataLst>
              <p:tags r:id="rId2"/>
            </p:custDataLst>
          </p:nvPr>
        </p:nvSpPr>
        <p:spPr>
          <a:xfrm>
            <a:off x="667265" y="321277"/>
            <a:ext cx="9741655" cy="75181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3200" dirty="0">
                <a:latin typeface="+mj-lt"/>
                <a:ea typeface="+mj-ea"/>
                <a:cs typeface="+mj-cs"/>
                <a:sym typeface="+mn-lt"/>
              </a:rPr>
              <a:t>反思总结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FED32-CDD6-4C03-AD4F-AD00D59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BABF-20A1-4724-954C-7BA0F848627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2627B-F163-42D6-9099-C79E8FC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C681E9-B952-4B17-B7D7-9BCD10965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F431C5-5AFE-4305-B50B-5C88B0F2D8A9}"/>
              </a:ext>
            </a:extLst>
          </p:cNvPr>
          <p:cNvSpPr txBox="1"/>
          <p:nvPr/>
        </p:nvSpPr>
        <p:spPr>
          <a:xfrm>
            <a:off x="838200" y="1654628"/>
            <a:ext cx="4807857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知识储备的太少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准备的时间不足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欠缺合适的调试手段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MIPS</a:t>
            </a:r>
            <a:r>
              <a:rPr lang="zh-CN" altLang="en-US" dirty="0"/>
              <a:t>官方文档重视不足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474660-95C9-4EC6-BB83-97F3A0016713}"/>
              </a:ext>
            </a:extLst>
          </p:cNvPr>
          <p:cNvSpPr txBox="1"/>
          <p:nvPr/>
        </p:nvSpPr>
        <p:spPr>
          <a:xfrm>
            <a:off x="537029" y="1204686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反思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F9A4F9-6F9E-494B-84E5-6FD1F70EB30D}"/>
              </a:ext>
            </a:extLst>
          </p:cNvPr>
          <p:cNvSpPr txBox="1"/>
          <p:nvPr/>
        </p:nvSpPr>
        <p:spPr>
          <a:xfrm>
            <a:off x="489661" y="3567363"/>
            <a:ext cx="69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收获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6FA1FE-1237-4953-AFA0-044F7604E46E}"/>
              </a:ext>
            </a:extLst>
          </p:cNvPr>
          <p:cNvSpPr txBox="1"/>
          <p:nvPr/>
        </p:nvSpPr>
        <p:spPr>
          <a:xfrm>
            <a:off x="838199" y="4097539"/>
            <a:ext cx="4807857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从底层了解了计算机原理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困难从来不是用来怕的，而是要克服的！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41B288-3875-409A-BEF1-8D4EEC0FA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1008294"/>
            <a:ext cx="4438650" cy="428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F442F-CFB5-4243-9E04-D9889BC7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1584-8306-4F4C-8E33-3EAABE600BC0}" type="datetime1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CF2A7C-BB2C-4E54-AEE4-7A068F61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F43635E-54D1-4D0C-9121-C808D195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4229773" y="167076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ym typeface="+mn-lt"/>
              </a:rPr>
              <a:t>CPU</a:t>
            </a:r>
            <a:r>
              <a:rPr lang="zh-CN" altLang="en-US" sz="2000" b="1" dirty="0">
                <a:sym typeface="+mn-lt"/>
              </a:rPr>
              <a:t>系统结构</a:t>
            </a:r>
          </a:p>
        </p:txBody>
      </p:sp>
      <p:cxnSp>
        <p:nvCxnSpPr>
          <p:cNvPr id="63" name="直接连接符 62"/>
          <p:cNvCxnSpPr/>
          <p:nvPr>
            <p:custDataLst>
              <p:tags r:id="rId3"/>
            </p:custDataLst>
          </p:nvPr>
        </p:nvCxnSpPr>
        <p:spPr>
          <a:xfrm>
            <a:off x="7218059" y="1878397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4"/>
            </p:custDataLst>
          </p:nvPr>
        </p:nvSpPr>
        <p:spPr>
          <a:xfrm>
            <a:off x="10005383" y="165537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+mn-lt"/>
              </a:rPr>
              <a:t>初</a:t>
            </a:r>
          </a:p>
        </p:txBody>
      </p:sp>
      <p:sp>
        <p:nvSpPr>
          <p:cNvPr id="67" name="矩形 66"/>
          <p:cNvSpPr/>
          <p:nvPr>
            <p:custDataLst>
              <p:tags r:id="rId5"/>
            </p:custDataLst>
          </p:nvPr>
        </p:nvSpPr>
        <p:spPr>
          <a:xfrm>
            <a:off x="3675746" y="1670761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+mn-lt"/>
              </a:rPr>
              <a:t>01</a:t>
            </a:r>
            <a:r>
              <a:rPr lang="zh-CN" altLang="en-US" dirty="0">
                <a:solidFill>
                  <a:schemeClr val="tx2"/>
                </a:solidFill>
                <a:sym typeface="+mn-lt"/>
              </a:rPr>
              <a:t> </a:t>
            </a:r>
            <a:endParaRPr lang="zh-CN" altLang="en-US" sz="2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6" name="文本框 105"/>
          <p:cNvSpPr txBox="1"/>
          <p:nvPr>
            <p:custDataLst>
              <p:tags r:id="rId6"/>
            </p:custDataLst>
          </p:nvPr>
        </p:nvSpPr>
        <p:spPr>
          <a:xfrm>
            <a:off x="4229773" y="2385907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ym typeface="+mn-lt"/>
              </a:rPr>
              <a:t>冲突解决与例外处理</a:t>
            </a:r>
            <a:endParaRPr lang="en-US" altLang="zh-CN" sz="2000" b="1" dirty="0">
              <a:sym typeface="+mn-lt"/>
            </a:endParaRPr>
          </a:p>
        </p:txBody>
      </p:sp>
      <p:cxnSp>
        <p:nvCxnSpPr>
          <p:cNvPr id="107" name="直接连接符 106"/>
          <p:cNvCxnSpPr/>
          <p:nvPr>
            <p:custDataLst>
              <p:tags r:id="rId7"/>
            </p:custDataLst>
          </p:nvPr>
        </p:nvCxnSpPr>
        <p:spPr>
          <a:xfrm>
            <a:off x="7218059" y="2593543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>
            <p:custDataLst>
              <p:tags r:id="rId8"/>
            </p:custDataLst>
          </p:nvPr>
        </p:nvSpPr>
        <p:spPr>
          <a:xfrm>
            <a:off x="10005383" y="2370518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+mn-lt"/>
              </a:rPr>
              <a:t>初</a:t>
            </a:r>
          </a:p>
        </p:txBody>
      </p:sp>
      <p:sp>
        <p:nvSpPr>
          <p:cNvPr id="109" name="矩形 108"/>
          <p:cNvSpPr/>
          <p:nvPr>
            <p:custDataLst>
              <p:tags r:id="rId9"/>
            </p:custDataLst>
          </p:nvPr>
        </p:nvSpPr>
        <p:spPr>
          <a:xfrm>
            <a:off x="3675747" y="2385907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tx2"/>
                </a:solidFill>
                <a:sym typeface="+mn-lt"/>
              </a:rPr>
              <a:t>02</a:t>
            </a: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11" name="文本框 110"/>
          <p:cNvSpPr txBox="1"/>
          <p:nvPr>
            <p:custDataLst>
              <p:tags r:id="rId10"/>
            </p:custDataLst>
          </p:nvPr>
        </p:nvSpPr>
        <p:spPr>
          <a:xfrm>
            <a:off x="4229773" y="3101053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ym typeface="+mn-lt"/>
              </a:rPr>
              <a:t>AXI</a:t>
            </a:r>
            <a:r>
              <a:rPr lang="zh-CN" altLang="en-US" sz="2000" b="1" dirty="0">
                <a:sym typeface="+mn-lt"/>
              </a:rPr>
              <a:t>总线和</a:t>
            </a:r>
            <a:r>
              <a:rPr lang="en-US" altLang="zh-CN" sz="2000" b="1" dirty="0">
                <a:sym typeface="+mn-lt"/>
              </a:rPr>
              <a:t>Cache</a:t>
            </a:r>
            <a:endParaRPr lang="zh-CN" altLang="en-US" sz="2000" b="1" dirty="0">
              <a:sym typeface="+mn-lt"/>
            </a:endParaRPr>
          </a:p>
        </p:txBody>
      </p:sp>
      <p:cxnSp>
        <p:nvCxnSpPr>
          <p:cNvPr id="112" name="直接连接符 111"/>
          <p:cNvCxnSpPr/>
          <p:nvPr>
            <p:custDataLst>
              <p:tags r:id="rId11"/>
            </p:custDataLst>
          </p:nvPr>
        </p:nvCxnSpPr>
        <p:spPr>
          <a:xfrm>
            <a:off x="7218059" y="3308689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>
            <p:custDataLst>
              <p:tags r:id="rId12"/>
            </p:custDataLst>
          </p:nvPr>
        </p:nvSpPr>
        <p:spPr>
          <a:xfrm>
            <a:off x="10005383" y="3085664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sym typeface="+mn-lt"/>
              </a:rPr>
              <a:t>初</a:t>
            </a:r>
          </a:p>
        </p:txBody>
      </p:sp>
      <p:sp>
        <p:nvSpPr>
          <p:cNvPr id="114" name="矩形 113"/>
          <p:cNvSpPr/>
          <p:nvPr>
            <p:custDataLst>
              <p:tags r:id="rId13"/>
            </p:custDataLst>
          </p:nvPr>
        </p:nvSpPr>
        <p:spPr>
          <a:xfrm>
            <a:off x="3675747" y="3101053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tx2"/>
                </a:solidFill>
                <a:sym typeface="+mn-lt"/>
              </a:rPr>
              <a:t>03</a:t>
            </a: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16" name="文本框 115"/>
          <p:cNvSpPr txBox="1"/>
          <p:nvPr>
            <p:custDataLst>
              <p:tags r:id="rId14"/>
            </p:custDataLst>
          </p:nvPr>
        </p:nvSpPr>
        <p:spPr>
          <a:xfrm>
            <a:off x="4229773" y="3816199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ym typeface="+mn-lt"/>
              </a:rPr>
              <a:t>性能评估与提升尝试</a:t>
            </a:r>
          </a:p>
        </p:txBody>
      </p:sp>
      <p:cxnSp>
        <p:nvCxnSpPr>
          <p:cNvPr id="117" name="直接连接符 116"/>
          <p:cNvCxnSpPr/>
          <p:nvPr>
            <p:custDataLst>
              <p:tags r:id="rId15"/>
            </p:custDataLst>
          </p:nvPr>
        </p:nvCxnSpPr>
        <p:spPr>
          <a:xfrm>
            <a:off x="7218059" y="4023835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>
            <p:custDataLst>
              <p:tags r:id="rId16"/>
            </p:custDataLst>
          </p:nvPr>
        </p:nvSpPr>
        <p:spPr>
          <a:xfrm>
            <a:off x="10005383" y="380081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初</a:t>
            </a:r>
          </a:p>
        </p:txBody>
      </p:sp>
      <p:sp>
        <p:nvSpPr>
          <p:cNvPr id="119" name="矩形 118"/>
          <p:cNvSpPr/>
          <p:nvPr>
            <p:custDataLst>
              <p:tags r:id="rId17"/>
            </p:custDataLst>
          </p:nvPr>
        </p:nvSpPr>
        <p:spPr>
          <a:xfrm>
            <a:off x="3675747" y="3816199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tx2"/>
                </a:solidFill>
                <a:sym typeface="+mn-lt"/>
              </a:rPr>
              <a:t>04</a:t>
            </a: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21" name="文本框 120"/>
          <p:cNvSpPr txBox="1"/>
          <p:nvPr>
            <p:custDataLst>
              <p:tags r:id="rId18"/>
            </p:custDataLst>
          </p:nvPr>
        </p:nvSpPr>
        <p:spPr>
          <a:xfrm>
            <a:off x="4224342" y="4515956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ym typeface="+mn-lt"/>
              </a:rPr>
              <a:t>PMON</a:t>
            </a:r>
            <a:r>
              <a:rPr lang="zh-CN" altLang="en-US" sz="2000" b="1" dirty="0">
                <a:sym typeface="+mn-lt"/>
              </a:rPr>
              <a:t>的尝试</a:t>
            </a:r>
          </a:p>
        </p:txBody>
      </p:sp>
      <p:cxnSp>
        <p:nvCxnSpPr>
          <p:cNvPr id="122" name="直接连接符 121"/>
          <p:cNvCxnSpPr/>
          <p:nvPr>
            <p:custDataLst>
              <p:tags r:id="rId19"/>
            </p:custDataLst>
          </p:nvPr>
        </p:nvCxnSpPr>
        <p:spPr>
          <a:xfrm>
            <a:off x="7218059" y="4738981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>
            <p:custDataLst>
              <p:tags r:id="rId20"/>
            </p:custDataLst>
          </p:nvPr>
        </p:nvSpPr>
        <p:spPr>
          <a:xfrm>
            <a:off x="10005383" y="451595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决</a:t>
            </a:r>
          </a:p>
        </p:txBody>
      </p:sp>
      <p:sp>
        <p:nvSpPr>
          <p:cNvPr id="124" name="矩形 123"/>
          <p:cNvSpPr/>
          <p:nvPr>
            <p:custDataLst>
              <p:tags r:id="rId21"/>
            </p:custDataLst>
          </p:nvPr>
        </p:nvSpPr>
        <p:spPr>
          <a:xfrm>
            <a:off x="3675747" y="4531345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+mn-lt"/>
              </a:rPr>
              <a:t>05</a:t>
            </a: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22"/>
            </p:custDataLst>
          </p:nvPr>
        </p:nvSpPr>
        <p:spPr>
          <a:xfrm>
            <a:off x="838200" y="1"/>
            <a:ext cx="1111824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目录</a:t>
            </a: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1950024" y="1"/>
            <a:ext cx="1830049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/>
            </a:lvl1pPr>
          </a:lstStyle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contents</a:t>
            </a:r>
          </a:p>
        </p:txBody>
      </p:sp>
      <p:sp>
        <p:nvSpPr>
          <p:cNvPr id="24" name="任意多边形 23"/>
          <p:cNvSpPr/>
          <p:nvPr>
            <p:custDataLst>
              <p:tags r:id="rId24"/>
            </p:custDataLst>
          </p:nvPr>
        </p:nvSpPr>
        <p:spPr>
          <a:xfrm>
            <a:off x="0" y="3072964"/>
            <a:ext cx="3819760" cy="3787467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C15E05-B0DC-47BD-996D-49512398869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675746" y="5246491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2"/>
                </a:solidFill>
                <a:sym typeface="+mn-lt"/>
              </a:rPr>
              <a:t>06</a:t>
            </a:r>
            <a:endParaRPr lang="zh-CN" altLang="en-US" sz="2000" b="1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B085D4-0BBC-4FB0-AD9F-4A3AAB095BB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229772" y="5187239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ym typeface="+mn-lt"/>
              </a:rPr>
              <a:t>最终作品展示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748CFC4-DF83-4184-9DB0-80794C108BDB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218059" y="5375371"/>
            <a:ext cx="2624328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B01A940-3CB4-453C-8045-A3A845E1B00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0005383" y="517531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决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2CD5D-26A9-441D-8C00-E764306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CE15-58F7-49F5-9878-0CDA9272541D}" type="datetime1">
              <a:rPr lang="zh-CN" altLang="en-US" smtClean="0"/>
              <a:t>2018/9/22</a:t>
            </a:fld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546D2FD-D927-4A75-AF86-594E268E42E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55556-28CA-436D-87AF-6BB28474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425386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01  CPU</a:t>
            </a:r>
            <a:r>
              <a:rPr lang="zh-CN" altLang="en-US" sz="4000" dirty="0">
                <a:sym typeface="+mn-lt"/>
              </a:rPr>
              <a:t>系统结构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0E9093-065E-4213-84EC-33CC6F887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36" y="1319253"/>
            <a:ext cx="8628408" cy="54329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78856E-716D-41E3-B5F0-19AD9F4BB937}"/>
              </a:ext>
            </a:extLst>
          </p:cNvPr>
          <p:cNvSpPr txBox="1"/>
          <p:nvPr/>
        </p:nvSpPr>
        <p:spPr>
          <a:xfrm>
            <a:off x="357808" y="1722783"/>
            <a:ext cx="3209991" cy="87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经典的五级流水架构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和数据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65AE91-3B0F-4BAA-BF70-3AAAB3B71501}"/>
              </a:ext>
            </a:extLst>
          </p:cNvPr>
          <p:cNvSpPr txBox="1"/>
          <p:nvPr/>
        </p:nvSpPr>
        <p:spPr>
          <a:xfrm>
            <a:off x="3362335" y="6382855"/>
            <a:ext cx="842008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旁路控制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E82DE-4E77-4255-8481-FAAC43D793E5}"/>
              </a:ext>
            </a:extLst>
          </p:cNvPr>
          <p:cNvSpPr txBox="1"/>
          <p:nvPr/>
        </p:nvSpPr>
        <p:spPr>
          <a:xfrm>
            <a:off x="3485847" y="1270768"/>
            <a:ext cx="137822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取指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652EC0-32C7-45A7-925C-0CDD79996DDE}"/>
              </a:ext>
            </a:extLst>
          </p:cNvPr>
          <p:cNvSpPr txBox="1"/>
          <p:nvPr/>
        </p:nvSpPr>
        <p:spPr>
          <a:xfrm>
            <a:off x="5029988" y="1264428"/>
            <a:ext cx="137822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译码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CB7BC67-E2A5-458C-A029-3031F3DD5E76}"/>
              </a:ext>
            </a:extLst>
          </p:cNvPr>
          <p:cNvSpPr txBox="1"/>
          <p:nvPr/>
        </p:nvSpPr>
        <p:spPr>
          <a:xfrm>
            <a:off x="6574129" y="1264428"/>
            <a:ext cx="137822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执行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957A8FA-2DEF-43C3-A6C5-E9D341B0FC73}"/>
              </a:ext>
            </a:extLst>
          </p:cNvPr>
          <p:cNvSpPr txBox="1"/>
          <p:nvPr/>
        </p:nvSpPr>
        <p:spPr>
          <a:xfrm>
            <a:off x="8624201" y="926036"/>
            <a:ext cx="137822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访存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0343F6-4FD5-41B6-8843-3FEC3A7B7BD0}"/>
              </a:ext>
            </a:extLst>
          </p:cNvPr>
          <p:cNvSpPr txBox="1"/>
          <p:nvPr/>
        </p:nvSpPr>
        <p:spPr>
          <a:xfrm>
            <a:off x="10674274" y="1264428"/>
            <a:ext cx="137822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写回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57CAF7E-FD98-4484-9380-3487C2F3DAC8}"/>
              </a:ext>
            </a:extLst>
          </p:cNvPr>
          <p:cNvSpPr txBox="1"/>
          <p:nvPr/>
        </p:nvSpPr>
        <p:spPr>
          <a:xfrm>
            <a:off x="8624201" y="1449094"/>
            <a:ext cx="761099" cy="7386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Unit</a:t>
            </a: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8634F-FCC8-4EDF-B813-82117EB76E69}"/>
              </a:ext>
            </a:extLst>
          </p:cNvPr>
          <p:cNvSpPr txBox="1"/>
          <p:nvPr/>
        </p:nvSpPr>
        <p:spPr>
          <a:xfrm>
            <a:off x="9671949" y="1365080"/>
            <a:ext cx="907975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CP0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18B44-C9A4-432D-8551-33D68EFC75C6}"/>
              </a:ext>
            </a:extLst>
          </p:cNvPr>
          <p:cNvSpPr txBox="1"/>
          <p:nvPr/>
        </p:nvSpPr>
        <p:spPr>
          <a:xfrm>
            <a:off x="357808" y="2601650"/>
            <a:ext cx="3128039" cy="17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单周期乘法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支持精确异常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初赛最高频率：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67MHZ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性能分：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40.150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9C18C556-6AC3-499E-9EDA-8D23D52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12F5-2CF4-4C74-9D93-88600DC1E385}" type="datetime1">
              <a:rPr lang="zh-CN" altLang="en-US" smtClean="0"/>
              <a:t>2018/9/22</a:t>
            </a:fld>
            <a:endParaRPr lang="zh-CN" altLang="en-US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0D5C02A-A27A-469E-AE5E-26E4581AF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2073D5E-07C1-40E7-8F62-A4460741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uiExpand="1" animBg="1"/>
      <p:bldP spid="56" grpId="0" uiExpand="1" animBg="1"/>
      <p:bldP spid="57" grpId="0" uiExpand="1" animBg="1"/>
      <p:bldP spid="58" grpId="0" uiExpand="1" animBg="1"/>
      <p:bldP spid="59" grpId="0" uiExpand="1" animBg="1"/>
      <p:bldP spid="64" grpId="0" animBg="1"/>
      <p:bldP spid="66" grpId="0" animBg="1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145512" y="1503506"/>
            <a:ext cx="2903974" cy="183884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010695" y="1521779"/>
            <a:ext cx="2903974" cy="183884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1373175" y="1666298"/>
            <a:ext cx="2494818" cy="149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ym typeface="+mn-lt"/>
              </a:rPr>
              <a:t>    </a:t>
            </a:r>
            <a:r>
              <a:rPr lang="zh-CN" altLang="en-US" sz="1800" dirty="0">
                <a:sym typeface="+mn-lt"/>
              </a:rPr>
              <a:t>问题：数据冲突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ym typeface="+mn-lt"/>
              </a:rPr>
              <a:t>    解决：重定向   </a:t>
            </a: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7140388" y="1694761"/>
            <a:ext cx="2622177" cy="149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ym typeface="+mn-lt"/>
              </a:rPr>
              <a:t> </a:t>
            </a:r>
            <a:r>
              <a:rPr lang="zh-CN" altLang="en-US" sz="1800" dirty="0">
                <a:sym typeface="+mn-lt"/>
              </a:rPr>
              <a:t>问题：部分冲突暂时不能用重定向解决</a:t>
            </a: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sym typeface="+mn-lt"/>
              </a:rPr>
              <a:t> 办法：</a:t>
            </a:r>
            <a:r>
              <a:rPr lang="zh-CN" altLang="en-US" dirty="0">
                <a:sym typeface="+mn-lt"/>
              </a:rPr>
              <a:t>阻塞</a:t>
            </a:r>
            <a:r>
              <a:rPr lang="zh-CN" altLang="en-US" sz="1800" dirty="0">
                <a:sym typeface="+mn-lt"/>
              </a:rPr>
              <a:t>刷新流水线</a:t>
            </a: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504191" y="332740"/>
            <a:ext cx="5748692" cy="86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02  </a:t>
            </a:r>
            <a:r>
              <a:rPr lang="zh-CN" altLang="en-US" sz="4000" dirty="0">
                <a:sym typeface="+mn-lt"/>
              </a:rPr>
              <a:t>冲突解决与例外处理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/>
          <a:srcRect b="12463"/>
          <a:stretch/>
        </p:blipFill>
        <p:spPr>
          <a:xfrm>
            <a:off x="648234" y="3700177"/>
            <a:ext cx="3506907" cy="2614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66EDBE-641B-481B-B23D-36B365CE6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23" y="3700177"/>
            <a:ext cx="7534275" cy="2390775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0DD8D785-715A-47E6-840C-F1772F0B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505-00C6-47A9-91FE-979550813C04}" type="datetime1">
              <a:rPr lang="zh-CN" altLang="en-US" smtClean="0"/>
              <a:t>2018/9/22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2BD90D7-CD20-4317-9F3F-5FC8913EAC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26FE2B9-A92C-4765-B211-5977668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504190" y="1300306"/>
            <a:ext cx="3180194" cy="183884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721772" y="1445219"/>
            <a:ext cx="2792939" cy="149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sym typeface="+mn-lt"/>
              </a:rPr>
              <a:t> </a:t>
            </a:r>
            <a:r>
              <a:rPr lang="zh-CN" altLang="en-US" sz="1800" dirty="0">
                <a:sym typeface="+mn-lt"/>
              </a:rPr>
              <a:t>问题：例外处理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ym typeface="+mn-lt"/>
              </a:rPr>
              <a:t> 解决</a:t>
            </a:r>
            <a:r>
              <a:rPr lang="zh-CN" altLang="en-US" dirty="0">
                <a:sym typeface="+mn-lt"/>
              </a:rPr>
              <a:t>：阻塞和刷新流水线</a:t>
            </a:r>
            <a:endParaRPr lang="zh-CN" altLang="en-US" sz="1800" dirty="0">
              <a:sym typeface="+mn-lt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04191" y="332740"/>
            <a:ext cx="5748692" cy="86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02  </a:t>
            </a:r>
            <a:r>
              <a:rPr lang="zh-CN" altLang="en-US" sz="4000" dirty="0">
                <a:sym typeface="+mn-lt"/>
              </a:rPr>
              <a:t>冲突解决与例外处理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186891A-8E91-4431-A385-E10B88BC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76627"/>
              </p:ext>
            </p:extLst>
          </p:nvPr>
        </p:nvGraphicFramePr>
        <p:xfrm>
          <a:off x="504190" y="4878547"/>
          <a:ext cx="1080119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0">
                  <a:extLst>
                    <a:ext uri="{9D8B030D-6E8A-4147-A177-3AD203B41FA5}">
                      <a16:colId xmlns:a16="http://schemas.microsoft.com/office/drawing/2014/main" val="2673875533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35949093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35677001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74866952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5566436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892606103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377134850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81286400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120267597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408849593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743560723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9432776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57091011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4073938793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4105105125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41785342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123451325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486661268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76919458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17272447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27640820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277707085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27301044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418581722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68083128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31~24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110"/>
                  </a:ext>
                </a:extLst>
              </a:tr>
            </a:tbl>
          </a:graphicData>
        </a:graphic>
      </p:graphicFrame>
      <p:sp>
        <p:nvSpPr>
          <p:cNvPr id="17" name="右大括号 16">
            <a:extLst>
              <a:ext uri="{FF2B5EF4-FFF2-40B4-BE49-F238E27FC236}">
                <a16:creationId xmlns:a16="http://schemas.microsoft.com/office/drawing/2014/main" id="{D6975603-22D9-49EA-9987-0A26D88D7BD9}"/>
              </a:ext>
            </a:extLst>
          </p:cNvPr>
          <p:cNvSpPr/>
          <p:nvPr/>
        </p:nvSpPr>
        <p:spPr>
          <a:xfrm rot="5400000">
            <a:off x="9613201" y="3978447"/>
            <a:ext cx="288031" cy="3096343"/>
          </a:xfrm>
          <a:prstGeom prst="rightBrace">
            <a:avLst>
              <a:gd name="adj1" fmla="val 8333"/>
              <a:gd name="adj2" fmla="val 495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61367037-059D-49DF-9C26-2388E558773E}"/>
              </a:ext>
            </a:extLst>
          </p:cNvPr>
          <p:cNvSpPr/>
          <p:nvPr/>
        </p:nvSpPr>
        <p:spPr>
          <a:xfrm rot="16200000">
            <a:off x="1105581" y="3897540"/>
            <a:ext cx="360040" cy="1500537"/>
          </a:xfrm>
          <a:prstGeom prst="rightBrace">
            <a:avLst>
              <a:gd name="adj1" fmla="val 8333"/>
              <a:gd name="adj2" fmla="val 495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sp>
        <p:nvSpPr>
          <p:cNvPr id="19" name="标注: 线形(带强调线) 18">
            <a:extLst>
              <a:ext uri="{FF2B5EF4-FFF2-40B4-BE49-F238E27FC236}">
                <a16:creationId xmlns:a16="http://schemas.microsoft.com/office/drawing/2014/main" id="{130C11A1-57CF-4856-8638-FF76BC272764}"/>
              </a:ext>
            </a:extLst>
          </p:cNvPr>
          <p:cNvSpPr/>
          <p:nvPr/>
        </p:nvSpPr>
        <p:spPr>
          <a:xfrm rot="16200000">
            <a:off x="7630272" y="354910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AdEL</a:t>
            </a:r>
            <a:endParaRPr lang="en-US" altLang="zh-CN" dirty="0"/>
          </a:p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1A4F264A-0D9C-40AE-9C75-54581B78C194}"/>
              </a:ext>
            </a:extLst>
          </p:cNvPr>
          <p:cNvSpPr/>
          <p:nvPr/>
        </p:nvSpPr>
        <p:spPr>
          <a:xfrm rot="5400000">
            <a:off x="7267693" y="6027965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TLBL</a:t>
            </a:r>
          </a:p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21" name="标注: 线形(带强调线) 20">
            <a:extLst>
              <a:ext uri="{FF2B5EF4-FFF2-40B4-BE49-F238E27FC236}">
                <a16:creationId xmlns:a16="http://schemas.microsoft.com/office/drawing/2014/main" id="{29AEAD35-D843-4A79-AD31-6DE1DFA2CE08}"/>
              </a:ext>
            </a:extLst>
          </p:cNvPr>
          <p:cNvSpPr/>
          <p:nvPr/>
        </p:nvSpPr>
        <p:spPr>
          <a:xfrm rot="16200000">
            <a:off x="6838184" y="3554325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TLBL</a:t>
            </a:r>
          </a:p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22" name="标注: 线形(带强调线) 21">
            <a:extLst>
              <a:ext uri="{FF2B5EF4-FFF2-40B4-BE49-F238E27FC236}">
                <a16:creationId xmlns:a16="http://schemas.microsoft.com/office/drawing/2014/main" id="{B5E2DFC6-2C41-4664-A00C-9DB4CC6C7A32}"/>
              </a:ext>
            </a:extLst>
          </p:cNvPr>
          <p:cNvSpPr/>
          <p:nvPr/>
        </p:nvSpPr>
        <p:spPr>
          <a:xfrm rot="5400000">
            <a:off x="6444408" y="6027965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RI</a:t>
            </a:r>
            <a:endParaRPr lang="zh-CN" altLang="en-US" dirty="0"/>
          </a:p>
        </p:txBody>
      </p:sp>
      <p:sp>
        <p:nvSpPr>
          <p:cNvPr id="23" name="标注: 线形(带强调线) 22">
            <a:extLst>
              <a:ext uri="{FF2B5EF4-FFF2-40B4-BE49-F238E27FC236}">
                <a16:creationId xmlns:a16="http://schemas.microsoft.com/office/drawing/2014/main" id="{91477D39-0402-4C29-97C0-EF6E8C41F2DA}"/>
              </a:ext>
            </a:extLst>
          </p:cNvPr>
          <p:cNvSpPr/>
          <p:nvPr/>
        </p:nvSpPr>
        <p:spPr>
          <a:xfrm rot="16200000">
            <a:off x="6082099" y="354910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Ov</a:t>
            </a:r>
            <a:endParaRPr lang="zh-CN" altLang="en-US" dirty="0"/>
          </a:p>
        </p:txBody>
      </p:sp>
      <p:sp>
        <p:nvSpPr>
          <p:cNvPr id="24" name="标注: 线形(带强调线) 23">
            <a:extLst>
              <a:ext uri="{FF2B5EF4-FFF2-40B4-BE49-F238E27FC236}">
                <a16:creationId xmlns:a16="http://schemas.microsoft.com/office/drawing/2014/main" id="{FF7D07A7-7AD0-4009-8B1B-5790A9C3E7D8}"/>
              </a:ext>
            </a:extLst>
          </p:cNvPr>
          <p:cNvSpPr/>
          <p:nvPr/>
        </p:nvSpPr>
        <p:spPr>
          <a:xfrm rot="5400000">
            <a:off x="5621123" y="5997381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Tr</a:t>
            </a:r>
            <a:endParaRPr lang="zh-CN" altLang="en-US" dirty="0"/>
          </a:p>
        </p:txBody>
      </p:sp>
      <p:sp>
        <p:nvSpPr>
          <p:cNvPr id="25" name="标注: 线形(带强调线) 24">
            <a:extLst>
              <a:ext uri="{FF2B5EF4-FFF2-40B4-BE49-F238E27FC236}">
                <a16:creationId xmlns:a16="http://schemas.microsoft.com/office/drawing/2014/main" id="{DD033705-B315-4117-96E2-C0AEB1E20014}"/>
              </a:ext>
            </a:extLst>
          </p:cNvPr>
          <p:cNvSpPr/>
          <p:nvPr/>
        </p:nvSpPr>
        <p:spPr>
          <a:xfrm rot="16200000">
            <a:off x="5290012" y="3554324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Bp</a:t>
            </a:r>
            <a:endParaRPr lang="zh-CN" altLang="en-US" dirty="0"/>
          </a:p>
        </p:txBody>
      </p:sp>
      <p:sp>
        <p:nvSpPr>
          <p:cNvPr id="26" name="标注: 线形(带强调线) 25">
            <a:extLst>
              <a:ext uri="{FF2B5EF4-FFF2-40B4-BE49-F238E27FC236}">
                <a16:creationId xmlns:a16="http://schemas.microsoft.com/office/drawing/2014/main" id="{FF029DE2-B6F1-4B49-9A51-3DF53E42D117}"/>
              </a:ext>
            </a:extLst>
          </p:cNvPr>
          <p:cNvSpPr/>
          <p:nvPr/>
        </p:nvSpPr>
        <p:spPr>
          <a:xfrm rot="16200000">
            <a:off x="4497924" y="354910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AdEL</a:t>
            </a:r>
            <a:endParaRPr lang="zh-CN" altLang="en-US" dirty="0"/>
          </a:p>
        </p:txBody>
      </p:sp>
      <p:sp>
        <p:nvSpPr>
          <p:cNvPr id="27" name="标注: 线形(带强调线) 26">
            <a:extLst>
              <a:ext uri="{FF2B5EF4-FFF2-40B4-BE49-F238E27FC236}">
                <a16:creationId xmlns:a16="http://schemas.microsoft.com/office/drawing/2014/main" id="{C0584CBF-4103-4753-8956-3605B3A7D7A0}"/>
              </a:ext>
            </a:extLst>
          </p:cNvPr>
          <p:cNvSpPr/>
          <p:nvPr/>
        </p:nvSpPr>
        <p:spPr>
          <a:xfrm rot="16200000">
            <a:off x="3705836" y="354910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TLBL</a:t>
            </a:r>
            <a:endParaRPr lang="zh-CN" altLang="en-US" dirty="0"/>
          </a:p>
        </p:txBody>
      </p:sp>
      <p:sp>
        <p:nvSpPr>
          <p:cNvPr id="28" name="标注: 线形(带强调线) 27">
            <a:extLst>
              <a:ext uri="{FF2B5EF4-FFF2-40B4-BE49-F238E27FC236}">
                <a16:creationId xmlns:a16="http://schemas.microsoft.com/office/drawing/2014/main" id="{938984CE-AA76-4BD3-8076-FB8BD9A50075}"/>
              </a:ext>
            </a:extLst>
          </p:cNvPr>
          <p:cNvSpPr/>
          <p:nvPr/>
        </p:nvSpPr>
        <p:spPr>
          <a:xfrm rot="16200000">
            <a:off x="2925590" y="354857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TLBL</a:t>
            </a:r>
            <a:endParaRPr lang="zh-CN" altLang="en-US" dirty="0"/>
          </a:p>
        </p:txBody>
      </p:sp>
      <p:sp>
        <p:nvSpPr>
          <p:cNvPr id="29" name="标注: 线形(带强调线) 28">
            <a:extLst>
              <a:ext uri="{FF2B5EF4-FFF2-40B4-BE49-F238E27FC236}">
                <a16:creationId xmlns:a16="http://schemas.microsoft.com/office/drawing/2014/main" id="{01793EDC-B30B-4E13-9CD2-DA15257D957E}"/>
              </a:ext>
            </a:extLst>
          </p:cNvPr>
          <p:cNvSpPr/>
          <p:nvPr/>
        </p:nvSpPr>
        <p:spPr>
          <a:xfrm rot="16200000">
            <a:off x="2133502" y="3548578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Mod</a:t>
            </a:r>
            <a:endParaRPr lang="zh-CN" altLang="en-US" dirty="0"/>
          </a:p>
        </p:txBody>
      </p:sp>
      <p:sp>
        <p:nvSpPr>
          <p:cNvPr id="30" name="标注: 线形(带强调线) 29">
            <a:extLst>
              <a:ext uri="{FF2B5EF4-FFF2-40B4-BE49-F238E27FC236}">
                <a16:creationId xmlns:a16="http://schemas.microsoft.com/office/drawing/2014/main" id="{90EC6991-2AF4-489B-B8D3-E59588928B95}"/>
              </a:ext>
            </a:extLst>
          </p:cNvPr>
          <p:cNvSpPr/>
          <p:nvPr/>
        </p:nvSpPr>
        <p:spPr>
          <a:xfrm rot="5400000">
            <a:off x="4867443" y="5997381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Sys</a:t>
            </a:r>
            <a:endParaRPr lang="zh-CN" altLang="en-US" dirty="0"/>
          </a:p>
        </p:txBody>
      </p:sp>
      <p:sp>
        <p:nvSpPr>
          <p:cNvPr id="31" name="标注: 线形(带强调线) 30">
            <a:extLst>
              <a:ext uri="{FF2B5EF4-FFF2-40B4-BE49-F238E27FC236}">
                <a16:creationId xmlns:a16="http://schemas.microsoft.com/office/drawing/2014/main" id="{AA65067A-F3EB-4376-91CE-0FD6C2E31758}"/>
              </a:ext>
            </a:extLst>
          </p:cNvPr>
          <p:cNvSpPr/>
          <p:nvPr/>
        </p:nvSpPr>
        <p:spPr>
          <a:xfrm rot="5400000">
            <a:off x="4155886" y="600282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AdES</a:t>
            </a:r>
            <a:endParaRPr lang="zh-CN" altLang="en-US" dirty="0"/>
          </a:p>
        </p:txBody>
      </p:sp>
      <p:sp>
        <p:nvSpPr>
          <p:cNvPr id="32" name="标注: 线形(带强调线) 31">
            <a:extLst>
              <a:ext uri="{FF2B5EF4-FFF2-40B4-BE49-F238E27FC236}">
                <a16:creationId xmlns:a16="http://schemas.microsoft.com/office/drawing/2014/main" id="{BDE440E1-CB53-4269-ADFE-999B4A521A26}"/>
              </a:ext>
            </a:extLst>
          </p:cNvPr>
          <p:cNvSpPr/>
          <p:nvPr/>
        </p:nvSpPr>
        <p:spPr>
          <a:xfrm rot="5400000">
            <a:off x="3381144" y="5993078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TLBS</a:t>
            </a:r>
            <a:endParaRPr lang="zh-CN" altLang="en-US" dirty="0"/>
          </a:p>
        </p:txBody>
      </p:sp>
      <p:sp>
        <p:nvSpPr>
          <p:cNvPr id="33" name="标注: 线形(带强调线) 32">
            <a:extLst>
              <a:ext uri="{FF2B5EF4-FFF2-40B4-BE49-F238E27FC236}">
                <a16:creationId xmlns:a16="http://schemas.microsoft.com/office/drawing/2014/main" id="{8D862C39-7368-4F02-9A10-A41BE62750DF}"/>
              </a:ext>
            </a:extLst>
          </p:cNvPr>
          <p:cNvSpPr/>
          <p:nvPr/>
        </p:nvSpPr>
        <p:spPr>
          <a:xfrm rot="5400000">
            <a:off x="2583552" y="5993078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TLBS</a:t>
            </a:r>
            <a:endParaRPr lang="zh-CN" altLang="en-US" dirty="0"/>
          </a:p>
        </p:txBody>
      </p:sp>
      <p:sp>
        <p:nvSpPr>
          <p:cNvPr id="34" name="标注: 线形(带强调线) 33">
            <a:extLst>
              <a:ext uri="{FF2B5EF4-FFF2-40B4-BE49-F238E27FC236}">
                <a16:creationId xmlns:a16="http://schemas.microsoft.com/office/drawing/2014/main" id="{BD68C45D-4353-4F71-847E-A603107B2A14}"/>
              </a:ext>
            </a:extLst>
          </p:cNvPr>
          <p:cNvSpPr/>
          <p:nvPr/>
        </p:nvSpPr>
        <p:spPr>
          <a:xfrm rot="5400000">
            <a:off x="1791464" y="5993078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eret</a:t>
            </a:r>
            <a:endParaRPr lang="zh-CN" altLang="en-US" dirty="0"/>
          </a:p>
        </p:txBody>
      </p:sp>
      <p:sp>
        <p:nvSpPr>
          <p:cNvPr id="35" name="标注: 线形(带强调线) 34">
            <a:extLst>
              <a:ext uri="{FF2B5EF4-FFF2-40B4-BE49-F238E27FC236}">
                <a16:creationId xmlns:a16="http://schemas.microsoft.com/office/drawing/2014/main" id="{8F4EA05E-B51B-4CF0-81C9-2338C017627B}"/>
              </a:ext>
            </a:extLst>
          </p:cNvPr>
          <p:cNvSpPr/>
          <p:nvPr/>
        </p:nvSpPr>
        <p:spPr>
          <a:xfrm rot="5400000">
            <a:off x="9340460" y="6069389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/>
              <a:t>中断</a:t>
            </a:r>
          </a:p>
        </p:txBody>
      </p:sp>
      <p:sp>
        <p:nvSpPr>
          <p:cNvPr id="36" name="标注: 线形(带强调线) 35">
            <a:extLst>
              <a:ext uri="{FF2B5EF4-FFF2-40B4-BE49-F238E27FC236}">
                <a16:creationId xmlns:a16="http://schemas.microsoft.com/office/drawing/2014/main" id="{E5F9D3AF-FA19-4F81-B766-4667B16EF5F4}"/>
              </a:ext>
            </a:extLst>
          </p:cNvPr>
          <p:cNvSpPr/>
          <p:nvPr/>
        </p:nvSpPr>
        <p:spPr>
          <a:xfrm rot="16200000">
            <a:off x="868845" y="3539247"/>
            <a:ext cx="833512" cy="684076"/>
          </a:xfrm>
          <a:prstGeom prst="accentCallout1">
            <a:avLst>
              <a:gd name="adj1" fmla="val 50245"/>
              <a:gd name="adj2" fmla="val -7296"/>
              <a:gd name="adj3" fmla="val 50771"/>
              <a:gd name="adj4" fmla="val -6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保留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0B1A11-8389-4D98-98E8-282EF4BA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974" y="1300306"/>
            <a:ext cx="4365374" cy="20780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9D46AD-6634-477A-B08F-DF552EF9AD89}"/>
              </a:ext>
            </a:extLst>
          </p:cNvPr>
          <p:cNvSpPr txBox="1"/>
          <p:nvPr/>
        </p:nvSpPr>
        <p:spPr>
          <a:xfrm>
            <a:off x="3896139" y="1656522"/>
            <a:ext cx="255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6</a:t>
            </a:r>
            <a:r>
              <a:rPr lang="zh-CN" altLang="en-US" dirty="0"/>
              <a:t>个硬件中断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2</a:t>
            </a:r>
            <a:r>
              <a:rPr lang="zh-CN" altLang="en-US" dirty="0"/>
              <a:t>个软件中断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</a:t>
            </a:r>
            <a:r>
              <a:rPr lang="en-US" altLang="zh-CN" dirty="0"/>
              <a:t>16</a:t>
            </a:r>
            <a:r>
              <a:rPr lang="zh-CN" altLang="en-US" dirty="0"/>
              <a:t>种例外处理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7" name="日期占位符 36">
            <a:extLst>
              <a:ext uri="{FF2B5EF4-FFF2-40B4-BE49-F238E27FC236}">
                <a16:creationId xmlns:a16="http://schemas.microsoft.com/office/drawing/2014/main" id="{7336A4BB-1E6C-4E85-816E-4916FB92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3AB6-2FE2-4102-BE8A-52BFCCB0A251}" type="datetime1">
              <a:rPr lang="zh-CN" altLang="en-US" smtClean="0"/>
              <a:t>2018/9/22</a:t>
            </a:fld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ED00701-871A-4E33-965B-E417122CC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5CB10777-3231-4881-8602-7A68D53A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3867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03  AXI</a:t>
            </a:r>
            <a:r>
              <a:rPr lang="zh-CN" altLang="en-US" sz="4000" dirty="0">
                <a:sym typeface="+mn-lt"/>
              </a:rPr>
              <a:t>总线和</a:t>
            </a:r>
            <a:r>
              <a:rPr lang="en-US" altLang="zh-CN" sz="4000" dirty="0">
                <a:sym typeface="+mn-lt"/>
              </a:rPr>
              <a:t>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773" y="1859915"/>
            <a:ext cx="592181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Microsoft YaHei UI" panose="020B0503020204020204" pitchFamily="34" charset="-122"/>
                <a:cs typeface="仿宋" panose="02010609060101010101" charset="-122"/>
              </a:rPr>
              <a:t>CPU</a:t>
            </a:r>
            <a:r>
              <a:rPr lang="zh-CN" altLang="en-US" sz="2000" dirty="0">
                <a:ea typeface="Microsoft YaHei UI" panose="020B0503020204020204" pitchFamily="34" charset="-122"/>
                <a:cs typeface="仿宋" panose="02010609060101010101" charset="-122"/>
              </a:rPr>
              <a:t>内核采用</a:t>
            </a:r>
            <a:r>
              <a:rPr lang="en-US" altLang="zh-CN" sz="2000" dirty="0">
                <a:ea typeface="Microsoft YaHei UI" panose="020B0503020204020204" pitchFamily="34" charset="-122"/>
                <a:cs typeface="仿宋" panose="02010609060101010101" charset="-122"/>
              </a:rPr>
              <a:t>SRAM</a:t>
            </a:r>
            <a:r>
              <a:rPr lang="zh-CN" altLang="en-US" sz="2000" dirty="0">
                <a:ea typeface="Microsoft YaHei UI" panose="020B0503020204020204" pitchFamily="34" charset="-122"/>
                <a:cs typeface="仿宋" panose="02010609060101010101" charset="-122"/>
              </a:rPr>
              <a:t>接口，</a:t>
            </a:r>
            <a:r>
              <a:rPr lang="en-US" altLang="zh-CN" sz="2000" dirty="0">
                <a:ea typeface="Microsoft YaHei UI" panose="020B0503020204020204" pitchFamily="34" charset="-122"/>
                <a:cs typeface="仿宋" panose="02010609060101010101" charset="-122"/>
              </a:rPr>
              <a:t> RAM</a:t>
            </a:r>
            <a:r>
              <a:rPr lang="zh-CN" altLang="en-US" sz="2000" dirty="0">
                <a:ea typeface="Microsoft YaHei UI" panose="020B0503020204020204" pitchFamily="34" charset="-122"/>
                <a:cs typeface="仿宋" panose="02010609060101010101" charset="-122"/>
              </a:rPr>
              <a:t>采用</a:t>
            </a:r>
            <a:r>
              <a:rPr lang="en-US" altLang="zh-CN" sz="2000" dirty="0">
                <a:ea typeface="Microsoft YaHei UI" panose="020B0503020204020204" pitchFamily="34" charset="-122"/>
                <a:cs typeface="仿宋" panose="02010609060101010101" charset="-122"/>
              </a:rPr>
              <a:t>AXI</a:t>
            </a:r>
            <a:r>
              <a:rPr lang="zh-CN" altLang="en-US" sz="2000" dirty="0">
                <a:ea typeface="Microsoft YaHei UI" panose="020B0503020204020204" pitchFamily="34" charset="-122"/>
                <a:cs typeface="仿宋" panose="02010609060101010101" charset="-122"/>
              </a:rPr>
              <a:t>总线</a:t>
            </a:r>
            <a:endParaRPr lang="en-US" altLang="zh-CN" sz="2000" dirty="0"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mycpu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内设接口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SRAM-AXI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转换桥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(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myBridge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支持读写并行操作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支持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Burst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传输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指令和数据都请求时，默认指令优先</a:t>
            </a:r>
          </a:p>
          <a:p>
            <a:pPr algn="l"/>
            <a:r>
              <a:rPr lang="zh-CN" altLang="en-US" dirty="0">
                <a:ea typeface="仿宋" panose="02010609060101010101" charset="-122"/>
                <a:cs typeface="仿宋" panose="02010609060101010101" charset="-122"/>
              </a:rPr>
              <a:t>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0D4C3-F3B3-418D-BF9C-D4C919A9B261}"/>
              </a:ext>
            </a:extLst>
          </p:cNvPr>
          <p:cNvSpPr txBox="1"/>
          <p:nvPr/>
        </p:nvSpPr>
        <p:spPr>
          <a:xfrm>
            <a:off x="10892362" y="2264499"/>
            <a:ext cx="13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接口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AC5702-E7CE-4F10-9D0F-D8D19238706D}"/>
              </a:ext>
            </a:extLst>
          </p:cNvPr>
          <p:cNvSpPr txBox="1"/>
          <p:nvPr/>
        </p:nvSpPr>
        <p:spPr>
          <a:xfrm>
            <a:off x="10892362" y="2765464"/>
            <a:ext cx="13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接口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E6ADE6-E76E-46BC-AD89-533C741E7F8A}"/>
              </a:ext>
            </a:extLst>
          </p:cNvPr>
          <p:cNvCxnSpPr>
            <a:cxnSpLocks/>
          </p:cNvCxnSpPr>
          <p:nvPr/>
        </p:nvCxnSpPr>
        <p:spPr>
          <a:xfrm flipH="1">
            <a:off x="9897110" y="2449165"/>
            <a:ext cx="1045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0F2F3DB-D16F-4E24-AFBB-E513E7C154CA}"/>
              </a:ext>
            </a:extLst>
          </p:cNvPr>
          <p:cNvCxnSpPr>
            <a:cxnSpLocks/>
          </p:cNvCxnSpPr>
          <p:nvPr/>
        </p:nvCxnSpPr>
        <p:spPr>
          <a:xfrm flipH="1">
            <a:off x="9897110" y="2992317"/>
            <a:ext cx="1032112" cy="2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C68183-36E6-43B9-A335-D16DD3FCD0A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117106" y="4003718"/>
            <a:ext cx="193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8861C46-6A1D-44FD-87C4-14B5A456BC39}"/>
              </a:ext>
            </a:extLst>
          </p:cNvPr>
          <p:cNvSpPr txBox="1"/>
          <p:nvPr/>
        </p:nvSpPr>
        <p:spPr>
          <a:xfrm>
            <a:off x="11054419" y="3819052"/>
            <a:ext cx="10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AXI</a:t>
            </a:r>
            <a:r>
              <a:rPr lang="zh-CN" altLang="en-US" dirty="0"/>
              <a:t>接口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E1E10A5-D944-4523-8C11-9CF1C74BE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051" y="1001832"/>
            <a:ext cx="4664904" cy="3657486"/>
          </a:xfrm>
          <a:prstGeom prst="rect">
            <a:avLst/>
          </a:prstGeom>
        </p:spPr>
      </p:pic>
      <p:sp>
        <p:nvSpPr>
          <p:cNvPr id="38" name="日期占位符 37">
            <a:extLst>
              <a:ext uri="{FF2B5EF4-FFF2-40B4-BE49-F238E27FC236}">
                <a16:creationId xmlns:a16="http://schemas.microsoft.com/office/drawing/2014/main" id="{9F27241E-17D8-4C5B-90F6-25B5CB2D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9C55-9540-45EF-886E-A7C948FED291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48647468-0459-4F31-9363-8C2BDDBF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BF5B827-B96B-4CD9-89CE-BFA1194A9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3867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03  AXI</a:t>
            </a:r>
            <a:r>
              <a:rPr lang="zh-CN" altLang="en-US" sz="4000" dirty="0">
                <a:sym typeface="+mn-lt"/>
              </a:rPr>
              <a:t>总线和</a:t>
            </a:r>
            <a:r>
              <a:rPr lang="en-US" altLang="zh-CN" sz="4000" dirty="0">
                <a:sym typeface="+mn-lt"/>
              </a:rPr>
              <a:t>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773" y="1859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a typeface="仿宋" panose="02010609060101010101" charset="-122"/>
                <a:cs typeface="仿宋" panose="02010609060101010101" charset="-122"/>
              </a:rPr>
              <a:t>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4ACF-A2AD-4719-BCE4-DA7DD93440AD}"/>
              </a:ext>
            </a:extLst>
          </p:cNvPr>
          <p:cNvSpPr txBox="1"/>
          <p:nvPr/>
        </p:nvSpPr>
        <p:spPr>
          <a:xfrm>
            <a:off x="7981121" y="593666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myBridge</a:t>
            </a:r>
            <a:r>
              <a:rPr lang="zh-CN" altLang="en-US" dirty="0"/>
              <a:t>写操作状态机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6093E0-B534-4158-88E5-8CFEBD6CD379}"/>
              </a:ext>
            </a:extLst>
          </p:cNvPr>
          <p:cNvSpPr txBox="1"/>
          <p:nvPr/>
        </p:nvSpPr>
        <p:spPr>
          <a:xfrm>
            <a:off x="1943391" y="593666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myBridge</a:t>
            </a:r>
            <a:r>
              <a:rPr lang="zh-CN" altLang="en-US" dirty="0"/>
              <a:t>读操作状态机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3CD267-26E5-4973-BCFD-6E538CF3C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377" y="2017059"/>
            <a:ext cx="5903610" cy="35769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C6CF68C-A739-4517-8A44-FBF6DC867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9" y="1402219"/>
            <a:ext cx="5386705" cy="4463259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D606A-8876-439A-83AC-2B20FE91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945-E889-4658-8D98-28A26C06003A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F7B70-009D-4E38-8C07-D7549CB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61A06-11EE-411F-BF05-F01D9449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522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3867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03  AXI</a:t>
            </a:r>
            <a:r>
              <a:rPr lang="zh-CN" altLang="en-US" sz="4000" dirty="0">
                <a:sym typeface="+mn-lt"/>
              </a:rPr>
              <a:t>总线和</a:t>
            </a:r>
            <a:r>
              <a:rPr lang="en-US" altLang="zh-CN" sz="4000" dirty="0">
                <a:sym typeface="+mn-lt"/>
              </a:rPr>
              <a:t>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34539" y="1612265"/>
            <a:ext cx="5893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分设指令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与数据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两路组相连映射机制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采用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LRU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最近最少置换算法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dataCache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采用写回法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规格：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32KB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256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行，每一行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2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块，每一块有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16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个指令或数据</a:t>
            </a:r>
            <a:endParaRPr lang="en-US" altLang="zh-CN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F61E89-B8DF-4839-A5CB-EA0ADA07A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6"/>
          <a:stretch/>
        </p:blipFill>
        <p:spPr>
          <a:xfrm>
            <a:off x="504191" y="1427552"/>
            <a:ext cx="5893454" cy="3146533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B491B42-3143-4591-9D98-496E01F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6E14-E05D-48F3-A18C-3D7842C3D789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A56B1-C9DE-4D79-8C19-7F2F448B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5349E5-090B-4E5E-BA68-FD8266EA0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6E9C5B-90E9-4D48-8E4F-F454EB5FC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90698"/>
            <a:ext cx="5635292" cy="7014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0EB812B-677E-4460-88B3-4113B963F930}"/>
              </a:ext>
            </a:extLst>
          </p:cNvPr>
          <p:cNvSpPr txBox="1"/>
          <p:nvPr/>
        </p:nvSpPr>
        <p:spPr>
          <a:xfrm>
            <a:off x="1277471" y="4574085"/>
            <a:ext cx="42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Cache</a:t>
            </a:r>
            <a:r>
              <a:rPr lang="zh-CN" altLang="en-US" dirty="0"/>
              <a:t>组织方式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8729AE-CCD7-43F1-B09B-84CC4C56F0C5}"/>
              </a:ext>
            </a:extLst>
          </p:cNvPr>
          <p:cNvSpPr txBox="1"/>
          <p:nvPr/>
        </p:nvSpPr>
        <p:spPr>
          <a:xfrm>
            <a:off x="2017059" y="6013470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Cache</a:t>
            </a:r>
            <a:r>
              <a:rPr lang="zh-CN" altLang="en-US" dirty="0"/>
              <a:t>的地址分配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36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04190" y="318135"/>
            <a:ext cx="5386705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dirty="0">
                <a:sym typeface="+mn-lt"/>
              </a:rPr>
              <a:t>03  AXI</a:t>
            </a:r>
            <a:r>
              <a:rPr lang="zh-CN" altLang="en-US" sz="4000" dirty="0">
                <a:sym typeface="+mn-lt"/>
              </a:rPr>
              <a:t>总线和</a:t>
            </a:r>
            <a:r>
              <a:rPr lang="en-US" altLang="zh-CN" sz="4000" dirty="0">
                <a:sym typeface="+mn-lt"/>
              </a:rPr>
              <a:t>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4706" y="1495730"/>
            <a:ext cx="484214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在命中的情况下，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CPU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可在一个周期读出数据，不用阻塞流水线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在指令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未命中的情况下，指令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会向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AXI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端发出读请求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在数据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未命中的情况下。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发生块替换时，如果有脏位，将该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块写回内存，再把新块调入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把块直接调入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仿宋" panose="02010609060101010101" charset="-122"/>
              </a:rPr>
              <a:t>Cache</a:t>
            </a:r>
          </a:p>
          <a:p>
            <a:endParaRPr lang="en-US" altLang="zh-CN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9EE5472F-5011-43FE-805F-7A7619EB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0A82-EA47-4833-B2A4-A9C3BD0C93ED}" type="datetime1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F86AB33-A4EC-4474-ABF1-B82FC44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E650AB-033C-477C-B116-374B5245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848" y="1188085"/>
            <a:ext cx="6515132" cy="45497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73962E3-5B22-4E9D-83CF-E436BFF8F78C}"/>
              </a:ext>
            </a:extLst>
          </p:cNvPr>
          <p:cNvSpPr txBox="1"/>
          <p:nvPr/>
        </p:nvSpPr>
        <p:spPr>
          <a:xfrm>
            <a:off x="7528501" y="5794730"/>
            <a:ext cx="240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</a:t>
            </a:r>
            <a:r>
              <a:rPr lang="en-US" altLang="zh-CN" dirty="0"/>
              <a:t>Cache</a:t>
            </a:r>
            <a:r>
              <a:rPr lang="zh-CN" altLang="en-US" dirty="0"/>
              <a:t>的状态机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3EAA3F7-C69D-4907-B365-62A57D96F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10" y="0"/>
            <a:ext cx="2294890" cy="66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57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4546_6*l_h_i*1_2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4546_6*l_h_i*1_2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2_3"/>
  <p:tag name="KSO_WM_UNIT_ID" val="custom20184546_6*l_h_i*1_2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3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4546_6*l_h_i*1_3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4546_6*l_h_i*1_3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3_3"/>
  <p:tag name="KSO_WM_UNIT_ID" val="custom20184546_6*l_h_i*1_3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4_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4546_6*l_h_i*1_4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4546_6*l_h_i*1_4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4_3"/>
  <p:tag name="KSO_WM_UNIT_ID" val="custom20184546_6*l_h_i*1_4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5_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1"/>
  <p:tag name="KSO_WM_UNIT_ID" val="custom20184546_6*l_h_i*1_5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2"/>
  <p:tag name="KSO_WM_UNIT_ID" val="custom20184546_6*l_h_i*1_5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3"/>
  <p:tag name="KSO_WM_UNIT_ID" val="custom20184546_6*l_h_i*1_5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DIAGRAM_GROUP_CODE" val="l1_1"/>
  <p:tag name="KSO_WM_UNIT_ID" val="custom20184546_6*a*1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b"/>
  <p:tag name="KSO_WM_UNIT_INDEX" val="1"/>
  <p:tag name="KSO_WM_UNIT_CLEAR" val="1"/>
  <p:tag name="KSO_WM_UNIT_LAYERLEVEL" val="1"/>
  <p:tag name="KSO_WM_UNIT_VALUE" val="4"/>
  <p:tag name="KSO_WM_UNIT_ISCONTENTSTITLE" val="1"/>
  <p:tag name="KSO_WM_UNIT_HIGHLIGHT" val="0"/>
  <p:tag name="KSO_WM_UNIT_COMPATIBLE" val="0"/>
  <p:tag name="KSO_WM_DIAGRAM_GROUP_CODE" val="l1_1"/>
  <p:tag name="KSO_WM_UNIT_ID" val="custom20184546_6*b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46_6*i*22"/>
  <p:tag name="KSO_WM_TEMPLATE_CATEGORY" val="custom"/>
  <p:tag name="KSO_WM_TEMPLATE_INDEX" val="20184546"/>
  <p:tag name="KSO_WM_UNIT_INDEX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3"/>
  <p:tag name="KSO_WM_UNIT_ID" val="custom20184546_6*l_h_i*1_5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5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TEMPLATE_THUMBS_INDEX" val="1、2、12、14、10、11、13、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1"/>
  <p:tag name="KSO_WM_UNIT_ID" val="custom20184546_6*l_h_i*1_5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5_2"/>
  <p:tag name="KSO_WM_UNIT_ID" val="custom20184546_6*l_h_i*1_5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  <p:tag name="TIMING" val="|2.1|1.2|0.3|0.2|0.1|0.7|0.6|0.5|0.5|0.8|0.6|0.1|0.1|0.1|0.5|0.5|0.5|0.5|0.1|0.5|0.5|0.5|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SLIDE_ID" val="custom20184546_13"/>
  <p:tag name="KSO_WM_SLIDE_INDEX" val="1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06*211"/>
  <p:tag name="KSO_WM_SLIDE_SIZE" val="747*117"/>
  <p:tag name="KSO_WM_DIAGRAM_GROUP_CODE" val="l1-2"/>
  <p:tag name="TIMING" val="|0.1|8|24.2|2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46_13*i*0"/>
  <p:tag name="KSO_WM_TEMPLATE_CATEGORY" val="custom"/>
  <p:tag name="KSO_WM_TEMPLATE_INDEX" val="20184546"/>
  <p:tag name="KSO_WM_UNIT_INDEX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46_13*i*1"/>
  <p:tag name="KSO_WM_TEMPLATE_CATEGORY" val="custom"/>
  <p:tag name="KSO_WM_TEMPLATE_INDEX" val="20184546"/>
  <p:tag name="KSO_WM_UNIT_INDEX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2_1"/>
  <p:tag name="KSO_WM_UNIT_ID" val="custom20184546_13*l_h_f*1_2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b_l"/>
  <p:tag name="KSO_WM_SLIDE_LAYOUT_CNT" val="1_1_1"/>
  <p:tag name="KSO_WM_SLIDE_TYPE" val="contents"/>
  <p:tag name="KSO_WM_BEAUTIFY_FLAG" val="#wm#"/>
  <p:tag name="KSO_WM_TEMPLATE_CATEGORY" val="custom"/>
  <p:tag name="KSO_WM_TEMPLATE_INDEX" val="20184546"/>
  <p:tag name="KSO_WM_SLIDE_ID" val="custom20184546_6"/>
  <p:tag name="KSO_WM_SLIDE_INDEX" val="6"/>
  <p:tag name="KSO_WM_DIAGRAM_GROUP_CODE" val="l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SLIDE_ID" val="custom20184546_13"/>
  <p:tag name="KSO_WM_SLIDE_INDEX" val="1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06*211"/>
  <p:tag name="KSO_WM_SLIDE_SIZE" val="747*117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46_13*i*2"/>
  <p:tag name="KSO_WM_TEMPLATE_CATEGORY" val="custom"/>
  <p:tag name="KSO_WM_TEMPLATE_INDEX" val="20184546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3_1"/>
  <p:tag name="KSO_WM_UNIT_ID" val="custom20184546_13*l_h_f*1_3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1_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  <p:tag name="TIMING" val="|1.6|0.8|0.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  <p:tag name="TIMING" val="|1.6|0.8|0.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4546_6*l_h_i*1_1_1"/>
  <p:tag name="KSO_WM_UNIT_LAYERLEVEL" val="1_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10"/>
  <p:tag name="KSO_WM_SLIDE_ID" val="custom20184546_10"/>
  <p:tag name="KSO_WM_TAG_VERSION" val="1.0"/>
  <p:tag name="KSO_WM_TEMPLATE_INDEX" val="20184546"/>
  <p:tag name="KSO_WM_TEMPLATE_CATEGORY" val="custo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TYPE" val="l_h_f"/>
  <p:tag name="KSO_WM_UNIT_INDEX" val="1_1_1"/>
  <p:tag name="KSO_WM_UNIT_ID" val="custom20184546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UNIT_PRESET_TEXT_INDEX" val="6"/>
  <p:tag name="KSO_WM_UNIT_PRESET_TEXT_LEN" val="30"/>
  <p:tag name="KSO_WM_BEAUTIFY_FLAG" val="#wm#"/>
  <p:tag name="KSO_WM_TAG_VERSION" val="1.0"/>
  <p:tag name="KSO_WM_DIAGRAM_GROUP_CODE" val="l1-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SLIDE_ID" val="custom20184546_14"/>
  <p:tag name="KSO_WM_SLIDE_INDEX" val="14"/>
  <p:tag name="KSO_WM_SLIDE_ITEM_CNT" val="2"/>
  <p:tag name="KSO_WM_SLIDE_LAYOUT" val="r_a"/>
  <p:tag name="KSO_WM_SLIDE_LAYOUT_CNT" val="1_1"/>
  <p:tag name="KSO_WM_SLIDE_TYPE" val="text"/>
  <p:tag name="KSO_WM_BEAUTIFY_FLAG" val="#wm#"/>
  <p:tag name="KSO_WM_SLIDE_POSITION" val="27*138"/>
  <p:tag name="KSO_WM_SLIDE_SIZE" val="906*314"/>
  <p:tag name="KSO_WM_DIAGRAM_GROUP_CODE" val="r1-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ID" val="custom20184546_14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UNIT_RELATE_UNITID" val="diagram160806_14*r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4546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UNIT_CLEAR" val="1"/>
  <p:tag name="KSO_WM_TAG_VERSION" val="1.0"/>
  <p:tag name="KSO_WM_BEAUTIFY_FLAG" val="#wm#"/>
  <p:tag name="KSO_WM_UNIT_TYPE" val="l_h_i"/>
  <p:tag name="KSO_WM_UNIT_INDEX" val="1_1_3"/>
  <p:tag name="KSO_WM_UNIT_ID" val="custom20184546_6*l_h_i*1_1_3"/>
  <p:tag name="KSO_WM_UNIT_LAYERLEVEL" val="1_1_1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6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46_6*l_h_f*1_2_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354">
      <a:dk1>
        <a:srgbClr val="000000"/>
      </a:dk1>
      <a:lt1>
        <a:srgbClr val="FFFFFF"/>
      </a:lt1>
      <a:dk2>
        <a:srgbClr val="00529C"/>
      </a:dk2>
      <a:lt2>
        <a:srgbClr val="F0F0F0"/>
      </a:lt2>
      <a:accent1>
        <a:srgbClr val="00529C"/>
      </a:accent1>
      <a:accent2>
        <a:srgbClr val="029AD5"/>
      </a:accent2>
      <a:accent3>
        <a:srgbClr val="F57C37"/>
      </a:accent3>
      <a:accent4>
        <a:srgbClr val="039E57"/>
      </a:accent4>
      <a:accent5>
        <a:srgbClr val="ED1925"/>
      </a:accent5>
      <a:accent6>
        <a:srgbClr val="0074DB"/>
      </a:accent6>
      <a:hlink>
        <a:srgbClr val="00529C"/>
      </a:hlink>
      <a:folHlink>
        <a:srgbClr val="BFBFBF"/>
      </a:folHlink>
    </a:clrScheme>
    <a:fontScheme name="nexnghae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738</Words>
  <Application>Microsoft Office PowerPoint</Application>
  <PresentationFormat>宽屏</PresentationFormat>
  <Paragraphs>276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Microsoft YaHei UI</vt:lpstr>
      <vt:lpstr>等线</vt:lpstr>
      <vt:lpstr>方正粗活意简体</vt:lpstr>
      <vt:lpstr>仿宋</vt:lpstr>
      <vt:lpstr>SimHei</vt:lpstr>
      <vt:lpstr>宋体</vt:lpstr>
      <vt:lpstr>微软雅黑</vt:lpstr>
      <vt:lpstr>Arial</vt:lpstr>
      <vt:lpstr>Calibri</vt:lpstr>
      <vt:lpstr>Cambria Math</vt:lpstr>
      <vt:lpstr>1_Office 主题​​</vt:lpstr>
      <vt:lpstr>2018NSCSCC 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2018NSCSCC 报告</dc:title>
  <dc:creator/>
  <cp:lastModifiedBy>li kai</cp:lastModifiedBy>
  <cp:revision>276</cp:revision>
  <dcterms:created xsi:type="dcterms:W3CDTF">2018-09-16T07:27:00Z</dcterms:created>
  <dcterms:modified xsi:type="dcterms:W3CDTF">2018-09-22T12:57:25Z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