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</p:sldMasterIdLst>
  <p:notesMasterIdLst>
    <p:notesMasterId r:id="rId20"/>
  </p:notesMasterIdLst>
  <p:sldIdLst>
    <p:sldId id="256" r:id="rId3"/>
    <p:sldId id="257" r:id="rId4"/>
    <p:sldId id="258" r:id="rId5"/>
    <p:sldId id="299" r:id="rId6"/>
    <p:sldId id="300" r:id="rId7"/>
    <p:sldId id="293" r:id="rId8"/>
    <p:sldId id="295" r:id="rId9"/>
    <p:sldId id="297" r:id="rId10"/>
    <p:sldId id="302" r:id="rId11"/>
    <p:sldId id="294" r:id="rId12"/>
    <p:sldId id="304" r:id="rId13"/>
    <p:sldId id="305" r:id="rId14"/>
    <p:sldId id="307" r:id="rId15"/>
    <p:sldId id="306" r:id="rId16"/>
    <p:sldId id="301" r:id="rId17"/>
    <p:sldId id="303" r:id="rId18"/>
    <p:sldId id="29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54" autoAdjust="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列3</c:v>
                </c:pt>
              </c:strCache>
            </c:strRef>
          </c:tx>
          <c:marker>
            <c:symbol val="circle"/>
            <c:size val="5"/>
          </c:marker>
          <c:dPt>
            <c:idx val="0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AA-45B0-AE1D-9275A1F3AEEC}"/>
              </c:ext>
            </c:extLst>
          </c:dPt>
          <c:dPt>
            <c:idx val="1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AA-45B0-AE1D-9275A1F3AEEC}"/>
              </c:ext>
            </c:extLst>
          </c:dPt>
          <c:dPt>
            <c:idx val="2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AA-45B0-AE1D-9275A1F3AEEC}"/>
              </c:ext>
            </c:extLst>
          </c:dPt>
          <c:dPt>
            <c:idx val="3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AA-45B0-AE1D-9275A1F3AEEC}"/>
              </c:ext>
            </c:extLst>
          </c:dPt>
          <c:dPt>
            <c:idx val="4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AA-45B0-AE1D-9275A1F3AE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静态流水线</c:v>
                </c:pt>
                <c:pt idx="1">
                  <c:v>指令预取缓冲区</c:v>
                </c:pt>
                <c:pt idx="2">
                  <c:v>数据Cache</c:v>
                </c:pt>
                <c:pt idx="3">
                  <c:v>指令Cache</c:v>
                </c:pt>
                <c:pt idx="4">
                  <c:v>乱序执行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2.7</c:v>
                </c:pt>
                <c:pt idx="2">
                  <c:v>5.6</c:v>
                </c:pt>
                <c:pt idx="3">
                  <c:v>43</c:v>
                </c:pt>
                <c:pt idx="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EAA-45B0-AE1D-9275A1F3AEE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277184"/>
        <c:axId val="62670512"/>
      </c:lineChart>
      <c:catAx>
        <c:axId val="1502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670512"/>
        <c:crosses val="autoZero"/>
        <c:auto val="1"/>
        <c:lblAlgn val="ctr"/>
        <c:lblOffset val="100"/>
        <c:noMultiLvlLbl val="0"/>
      </c:catAx>
      <c:valAx>
        <c:axId val="6267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27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同主频下性能比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乱序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bitcount</c:v>
                </c:pt>
                <c:pt idx="1">
                  <c:v>bubble_sort</c:v>
                </c:pt>
                <c:pt idx="2">
                  <c:v>coremark</c:v>
                </c:pt>
                <c:pt idx="3">
                  <c:v>crc32</c:v>
                </c:pt>
                <c:pt idx="4">
                  <c:v>dhrystone</c:v>
                </c:pt>
                <c:pt idx="5">
                  <c:v>quick_sort</c:v>
                </c:pt>
                <c:pt idx="6">
                  <c:v>select_sort</c:v>
                </c:pt>
                <c:pt idx="7">
                  <c:v>sha</c:v>
                </c:pt>
                <c:pt idx="8">
                  <c:v>stream_copy</c:v>
                </c:pt>
                <c:pt idx="9">
                  <c:v>stringsearch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0.98</c:v>
                </c:pt>
                <c:pt idx="1">
                  <c:v>0.7</c:v>
                </c:pt>
                <c:pt idx="2">
                  <c:v>0.97</c:v>
                </c:pt>
                <c:pt idx="3">
                  <c:v>1.1200000000000001</c:v>
                </c:pt>
                <c:pt idx="4">
                  <c:v>0.87</c:v>
                </c:pt>
                <c:pt idx="5">
                  <c:v>0.93</c:v>
                </c:pt>
                <c:pt idx="6">
                  <c:v>1.1100000000000001</c:v>
                </c:pt>
                <c:pt idx="7">
                  <c:v>0.96</c:v>
                </c:pt>
                <c:pt idx="8">
                  <c:v>1.06</c:v>
                </c:pt>
                <c:pt idx="9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8-4A1E-874A-2DEAD27114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静态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bitcount</c:v>
                </c:pt>
                <c:pt idx="1">
                  <c:v>bubble_sort</c:v>
                </c:pt>
                <c:pt idx="2">
                  <c:v>coremark</c:v>
                </c:pt>
                <c:pt idx="3">
                  <c:v>crc32</c:v>
                </c:pt>
                <c:pt idx="4">
                  <c:v>dhrystone</c:v>
                </c:pt>
                <c:pt idx="5">
                  <c:v>quick_sort</c:v>
                </c:pt>
                <c:pt idx="6">
                  <c:v>select_sort</c:v>
                </c:pt>
                <c:pt idx="7">
                  <c:v>sha</c:v>
                </c:pt>
                <c:pt idx="8">
                  <c:v>stream_copy</c:v>
                </c:pt>
                <c:pt idx="9">
                  <c:v>stringsearch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28-4A1E-874A-2DEAD2711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7814976"/>
        <c:axId val="842301472"/>
      </c:barChart>
      <c:catAx>
        <c:axId val="92781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2301472"/>
        <c:crosses val="autoZero"/>
        <c:auto val="1"/>
        <c:lblAlgn val="ctr"/>
        <c:lblOffset val="100"/>
        <c:noMultiLvlLbl val="0"/>
      </c:catAx>
      <c:valAx>
        <c:axId val="84230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781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0.82353</cdr:x>
      <cdr:y>0.00438</cdr:y>
    </cdr:from>
    <cdr:to>
      <cdr:x>0.9169</cdr:x>
      <cdr:y>0.20348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1EB70D0A-F007-4A7F-B3FE-477F195BB443}"/>
            </a:ext>
          </a:extLst>
        </cdr:cNvPr>
        <cdr:cNvSpPr txBox="1"/>
      </cdr:nvSpPr>
      <cdr:spPr>
        <a:xfrm xmlns:a="http://schemas.openxmlformats.org/drawingml/2006/main">
          <a:off x="8064896" y="200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5BF20-DF3B-4089-A157-C423B81941B8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E15EC-5485-46CA-B1CB-CC3AF0B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9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6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1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45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57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150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7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1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4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0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33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9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7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27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244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E15EC-5485-46CA-B1CB-CC3AF0B8A1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1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064C-B1C8-4B8F-82B1-6A8D1A5749D3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710-742C-40D8-8274-244181F055F3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07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0F27D08-DCC5-40B2-8867-077865ECAFDA}"/>
              </a:ext>
            </a:extLst>
          </p:cNvPr>
          <p:cNvGrpSpPr/>
          <p:nvPr userDrawn="1"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45FBCFA-6051-43E7-995F-561FDBA48B70}"/>
                </a:ext>
              </a:extLst>
            </p:cNvPr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8FFA58-E6C5-44AB-8F58-D795AA32226E}"/>
                </a:ext>
              </a:extLst>
            </p:cNvPr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F00ADA-0063-4226-8929-A4158E620B97}"/>
                </a:ext>
              </a:extLst>
            </p:cNvPr>
            <p:cNvSpPr txBox="1"/>
            <p:nvPr/>
          </p:nvSpPr>
          <p:spPr>
            <a:xfrm>
              <a:off x="722120" y="368985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参赛过程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2A9050-AE33-441D-BC04-E446BB679AF8}"/>
                </a:ext>
              </a:extLst>
            </p:cNvPr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5DA90D-C73A-452B-BC70-EDCEF2CC6718}"/>
                </a:ext>
              </a:extLst>
            </p:cNvPr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具体过程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2D3F275-E176-409E-8C29-5ABD30B08C6F}"/>
              </a:ext>
            </a:extLst>
          </p:cNvPr>
          <p:cNvSpPr txBox="1"/>
          <p:nvPr userDrawn="1"/>
        </p:nvSpPr>
        <p:spPr>
          <a:xfrm>
            <a:off x="2927648" y="2060848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、静态流水线初步完成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28A5-CEC3-4051-A8C3-9375E3DE30B4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6632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-1" y="6200384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384" y="2695692"/>
            <a:ext cx="11305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cs typeface="+mn-ea"/>
                <a:sym typeface="+mn-lt"/>
              </a:rPr>
              <a:t>第二届“龙芯杯”系统能力培养大赛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976869" y="3652689"/>
            <a:ext cx="8238263" cy="584775"/>
            <a:chOff x="2351584" y="3029773"/>
            <a:chExt cx="8238263" cy="584775"/>
          </a:xfrm>
        </p:grpSpPr>
        <p:sp>
          <p:nvSpPr>
            <p:cNvPr id="6" name="文本框 9"/>
            <p:cNvSpPr txBox="1">
              <a:spLocks noChangeArrowheads="1"/>
            </p:cNvSpPr>
            <p:nvPr/>
          </p:nvSpPr>
          <p:spPr bwMode="auto">
            <a:xfrm>
              <a:off x="3912394" y="3029773"/>
              <a:ext cx="477589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济南大学一队 答辩</a:t>
              </a:r>
            </a:p>
          </p:txBody>
        </p:sp>
        <p:cxnSp>
          <p:nvCxnSpPr>
            <p:cNvPr id="7" name="直接连接符 6"/>
            <p:cNvCxnSpPr>
              <a:cxnSpLocks noChangeShapeType="1"/>
              <a:stCxn id="6" idx="3"/>
            </p:cNvCxnSpPr>
            <p:nvPr/>
          </p:nvCxnSpPr>
          <p:spPr bwMode="auto">
            <a:xfrm>
              <a:off x="8688288" y="3322161"/>
              <a:ext cx="1901559" cy="0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7"/>
            <p:cNvCxnSpPr>
              <a:cxnSpLocks noChangeShapeType="1"/>
              <a:endCxn id="6" idx="1"/>
            </p:cNvCxnSpPr>
            <p:nvPr/>
          </p:nvCxnSpPr>
          <p:spPr bwMode="auto">
            <a:xfrm>
              <a:off x="2351584" y="3322161"/>
              <a:ext cx="1620000" cy="0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组合 19"/>
          <p:cNvGrpSpPr/>
          <p:nvPr/>
        </p:nvGrpSpPr>
        <p:grpSpPr>
          <a:xfrm>
            <a:off x="2639616" y="4709299"/>
            <a:ext cx="7344816" cy="1015663"/>
            <a:chOff x="2639616" y="5646341"/>
            <a:chExt cx="7344816" cy="1015663"/>
          </a:xfrm>
        </p:grpSpPr>
        <p:sp>
          <p:nvSpPr>
            <p:cNvPr id="9" name="文本框 8"/>
            <p:cNvSpPr txBox="1"/>
            <p:nvPr/>
          </p:nvSpPr>
          <p:spPr>
            <a:xfrm>
              <a:off x="2639616" y="5646450"/>
              <a:ext cx="3141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指导老师： 李忠涛  王凯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10674" y="5646341"/>
              <a:ext cx="3573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队伍成员：胡洧     许亦文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张建洪  张文艳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51384" y="5759663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原创设计小乖qq:2013440355"/>
          <p:cNvSpPr/>
          <p:nvPr/>
        </p:nvSpPr>
        <p:spPr>
          <a:xfrm>
            <a:off x="299384" y="5507663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且为免费推广模板"/>
          <p:cNvSpPr/>
          <p:nvPr/>
        </p:nvSpPr>
        <p:spPr>
          <a:xfrm>
            <a:off x="11586628" y="1049024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此模板为小乖乖设计原创"/>
          <p:cNvSpPr/>
          <p:nvPr/>
        </p:nvSpPr>
        <p:spPr>
          <a:xfrm>
            <a:off x="11334628" y="797024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1AA1B1-D35F-466E-B5F1-2AD0B5DEA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7" y="1001033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21" grpId="0" animBg="1"/>
      <p:bldP spid="22" grpId="0" animBg="1"/>
      <p:bldP spid="23" grpId="0" animBg="1"/>
      <p:bldP spid="24" grpId="0" animBg="1"/>
    </p:bldLst>
  </p:timing>
  <p:extLst mod="1">
    <p:ext uri="{E180D4A7-C9FB-4DFB-919C-405C955672EB}">
      <p14:showEvtLst xmlns:p14="http://schemas.microsoft.com/office/powerpoint/2010/main">
        <p14:playEvt time="0" objId="1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2040" y="-11028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12"/>
          <p:cNvSpPr txBox="1"/>
          <p:nvPr/>
        </p:nvSpPr>
        <p:spPr>
          <a:xfrm>
            <a:off x="2634762" y="3718096"/>
            <a:ext cx="7160210" cy="83063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4798" b="1" dirty="0">
                <a:solidFill>
                  <a:srgbClr val="FFFFFF"/>
                </a:solidFill>
                <a:latin typeface="微软雅黑"/>
              </a:rPr>
              <a:t>乱序</a:t>
            </a:r>
            <a:r>
              <a:rPr lang="en-US" altLang="zh-CN" sz="4798" b="1" dirty="0">
                <a:solidFill>
                  <a:srgbClr val="FFFFFF"/>
                </a:solidFill>
                <a:latin typeface="微软雅黑"/>
              </a:rPr>
              <a:t>CPU</a:t>
            </a:r>
            <a:r>
              <a:rPr lang="zh-CN" altLang="en-US" sz="4798" b="1" dirty="0">
                <a:solidFill>
                  <a:srgbClr val="FFFFFF"/>
                </a:solidFill>
                <a:latin typeface="微软雅黑"/>
              </a:rPr>
              <a:t>实现及性能分析</a:t>
            </a:r>
          </a:p>
        </p:txBody>
      </p:sp>
      <p:cxnSp>
        <p:nvCxnSpPr>
          <p:cNvPr id="8" name="原创设计小乖qq:2013440355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2832328" y="4638946"/>
            <a:ext cx="5547689" cy="873157"/>
            <a:chOff x="3839574" y="4791015"/>
            <a:chExt cx="6233745" cy="873157"/>
          </a:xfrm>
        </p:grpSpPr>
        <p:grpSp>
          <p:nvGrpSpPr>
            <p:cNvPr id="18" name="组合 17"/>
            <p:cNvGrpSpPr/>
            <p:nvPr/>
          </p:nvGrpSpPr>
          <p:grpSpPr>
            <a:xfrm>
              <a:off x="3839574" y="4806569"/>
              <a:ext cx="3462834" cy="399939"/>
              <a:chOff x="3839574" y="4806569"/>
              <a:chExt cx="3462834" cy="399939"/>
            </a:xfrm>
          </p:grpSpPr>
          <p:sp>
            <p:nvSpPr>
              <p:cNvPr id="10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TextBox 39"/>
              <p:cNvSpPr txBox="1"/>
              <p:nvPr/>
            </p:nvSpPr>
            <p:spPr>
              <a:xfrm>
                <a:off x="4256930" y="4806569"/>
                <a:ext cx="3045478" cy="399939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乱序</a:t>
                </a:r>
                <a:r>
                  <a:rPr lang="en-US" altLang="zh-CN" sz="1999" dirty="0">
                    <a:solidFill>
                      <a:srgbClr val="FFFFFF"/>
                    </a:solidFill>
                    <a:latin typeface="微软雅黑"/>
                  </a:rPr>
                  <a:t>CPU</a:t>
                </a: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设计思路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883342" y="4791015"/>
              <a:ext cx="2189977" cy="399955"/>
              <a:chOff x="5338884" y="4791015"/>
              <a:chExt cx="2189977" cy="399955"/>
            </a:xfrm>
          </p:grpSpPr>
          <p:sp>
            <p:nvSpPr>
              <p:cNvPr id="23" name="Oval 39"/>
              <p:cNvSpPr>
                <a:spLocks noChangeAspect="1" noChangeArrowheads="1"/>
              </p:cNvSpPr>
              <p:nvPr/>
            </p:nvSpPr>
            <p:spPr bwMode="auto">
              <a:xfrm>
                <a:off x="5338884" y="4884815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24" name="TextBox 39"/>
              <p:cNvSpPr txBox="1"/>
              <p:nvPr/>
            </p:nvSpPr>
            <p:spPr>
              <a:xfrm>
                <a:off x="5779528" y="4791015"/>
                <a:ext cx="1749333" cy="399955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数据通路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839574" y="5264233"/>
              <a:ext cx="2887246" cy="399939"/>
              <a:chOff x="3839574" y="4859688"/>
              <a:chExt cx="2887246" cy="399939"/>
            </a:xfrm>
          </p:grpSpPr>
          <p:sp>
            <p:nvSpPr>
              <p:cNvPr id="26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939383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27" name="原创设计小乖qq:2013440355"/>
              <p:cNvSpPr txBox="1"/>
              <p:nvPr/>
            </p:nvSpPr>
            <p:spPr>
              <a:xfrm>
                <a:off x="4202650" y="4859688"/>
                <a:ext cx="2524170" cy="399939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寄存器换名</a:t>
                </a:r>
              </a:p>
            </p:txBody>
          </p:sp>
        </p:grpSp>
      </p:grpSp>
      <p:sp>
        <p:nvSpPr>
          <p:cNvPr id="32" name="原创设计小乖qq:20134403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9A9300-912F-459F-90DD-2CE33467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03" y="1438016"/>
            <a:ext cx="2109193" cy="210919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F043E7-E8EC-444B-8A98-062974A9E33E}"/>
              </a:ext>
            </a:extLst>
          </p:cNvPr>
          <p:cNvGrpSpPr/>
          <p:nvPr/>
        </p:nvGrpSpPr>
        <p:grpSpPr>
          <a:xfrm>
            <a:off x="6416586" y="5078768"/>
            <a:ext cx="3481742" cy="886415"/>
            <a:chOff x="3882210" y="5307712"/>
            <a:chExt cx="3433561" cy="88641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A8ED2CD-00CD-4CC1-80FA-E2039CF8A64E}"/>
                </a:ext>
              </a:extLst>
            </p:cNvPr>
            <p:cNvGrpSpPr/>
            <p:nvPr/>
          </p:nvGrpSpPr>
          <p:grpSpPr>
            <a:xfrm>
              <a:off x="3882210" y="5307712"/>
              <a:ext cx="3433561" cy="399939"/>
              <a:chOff x="3882210" y="5307712"/>
              <a:chExt cx="3433561" cy="399939"/>
            </a:xfrm>
          </p:grpSpPr>
          <p:sp>
            <p:nvSpPr>
              <p:cNvPr id="36" name="Oval 39">
                <a:extLst>
                  <a:ext uri="{FF2B5EF4-FFF2-40B4-BE49-F238E27FC236}">
                    <a16:creationId xmlns:a16="http://schemas.microsoft.com/office/drawing/2014/main" id="{B4B38ED4-F743-48F2-B41D-C022A2B5A9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82210" y="5399110"/>
                <a:ext cx="215915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37" name="TextBox 39">
                <a:extLst>
                  <a:ext uri="{FF2B5EF4-FFF2-40B4-BE49-F238E27FC236}">
                    <a16:creationId xmlns:a16="http://schemas.microsoft.com/office/drawing/2014/main" id="{1A0B596A-29EF-4AEB-BAC8-CE44C14EB805}"/>
                  </a:ext>
                </a:extLst>
              </p:cNvPr>
              <p:cNvSpPr txBox="1"/>
              <p:nvPr/>
            </p:nvSpPr>
            <p:spPr>
              <a:xfrm>
                <a:off x="4270293" y="5307712"/>
                <a:ext cx="3045478" cy="399939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决赛没有提交的原因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1433CF1-9D1D-417C-BFF0-4A5DDB2FE758}"/>
                </a:ext>
              </a:extLst>
            </p:cNvPr>
            <p:cNvGrpSpPr/>
            <p:nvPr/>
          </p:nvGrpSpPr>
          <p:grpSpPr>
            <a:xfrm>
              <a:off x="3896482" y="5794188"/>
              <a:ext cx="2910892" cy="399939"/>
              <a:chOff x="3896482" y="5389643"/>
              <a:chExt cx="2910892" cy="399939"/>
            </a:xfrm>
          </p:grpSpPr>
          <p:sp>
            <p:nvSpPr>
              <p:cNvPr id="29" name="Oval 39">
                <a:extLst>
                  <a:ext uri="{FF2B5EF4-FFF2-40B4-BE49-F238E27FC236}">
                    <a16:creationId xmlns:a16="http://schemas.microsoft.com/office/drawing/2014/main" id="{3620A938-1931-4F79-BA0E-D615E8A0B9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96482" y="5484587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30" name="原创设计小乖qq:2013440355">
                <a:extLst>
                  <a:ext uri="{FF2B5EF4-FFF2-40B4-BE49-F238E27FC236}">
                    <a16:creationId xmlns:a16="http://schemas.microsoft.com/office/drawing/2014/main" id="{F9D6D1C9-C5F2-4C47-AF5B-4F69ADE6BE5D}"/>
                  </a:ext>
                </a:extLst>
              </p:cNvPr>
              <p:cNvSpPr txBox="1"/>
              <p:nvPr/>
            </p:nvSpPr>
            <p:spPr>
              <a:xfrm>
                <a:off x="4283204" y="5389643"/>
                <a:ext cx="2524170" cy="399939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分析性能低的原因</a:t>
                </a:r>
              </a:p>
            </p:txBody>
          </p:sp>
        </p:grpSp>
      </p:grpSp>
      <p:sp>
        <p:nvSpPr>
          <p:cNvPr id="31" name="Oval 39">
            <a:extLst>
              <a:ext uri="{FF2B5EF4-FFF2-40B4-BE49-F238E27FC236}">
                <a16:creationId xmlns:a16="http://schemas.microsoft.com/office/drawing/2014/main" id="{18DC973A-5A1A-4BF4-8A87-00D9AE685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2328" y="5600150"/>
            <a:ext cx="192153" cy="217142"/>
          </a:xfrm>
          <a:prstGeom prst="ellips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99">
              <a:solidFill>
                <a:srgbClr val="484849"/>
              </a:solidFill>
              <a:ea typeface="宋体" pitchFamily="2" charset="-122"/>
            </a:endParaRPr>
          </a:p>
        </p:txBody>
      </p:sp>
      <p:sp>
        <p:nvSpPr>
          <p:cNvPr id="35" name="原创设计小乖qq:2013440355">
            <a:extLst>
              <a:ext uri="{FF2B5EF4-FFF2-40B4-BE49-F238E27FC236}">
                <a16:creationId xmlns:a16="http://schemas.microsoft.com/office/drawing/2014/main" id="{DEC5B1A9-61FE-46B1-BA09-16F63E2EEDFF}"/>
              </a:ext>
            </a:extLst>
          </p:cNvPr>
          <p:cNvSpPr txBox="1"/>
          <p:nvPr/>
        </p:nvSpPr>
        <p:spPr>
          <a:xfrm>
            <a:off x="3197684" y="5550766"/>
            <a:ext cx="2246372" cy="399939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999" dirty="0">
                <a:solidFill>
                  <a:srgbClr val="FFFFFF"/>
                </a:solidFill>
                <a:latin typeface="微软雅黑"/>
              </a:rPr>
              <a:t>FIFO</a:t>
            </a:r>
            <a:endParaRPr lang="zh-CN" altLang="en-US" sz="1999" dirty="0">
              <a:solidFill>
                <a:srgbClr val="FFFFFF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116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32" grpId="0"/>
      <p:bldP spid="33" grpId="0" animBg="1"/>
      <p:bldP spid="34" grpId="0" animBg="1"/>
      <p:bldP spid="31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79553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EEECE1"/>
                  </a:solidFill>
                  <a:latin typeface="Arial"/>
                  <a:ea typeface="微软雅黑"/>
                </a:rPr>
                <a:t>乱序</a:t>
              </a:r>
              <a:r>
                <a:rPr lang="en-US" altLang="zh-CN" sz="2800" dirty="0">
                  <a:solidFill>
                    <a:srgbClr val="EEECE1"/>
                  </a:solidFill>
                  <a:latin typeface="Arial"/>
                  <a:ea typeface="微软雅黑"/>
                </a:rPr>
                <a:t>CPU</a:t>
              </a:r>
              <a:r>
                <a:rPr lang="zh-CN" altLang="en-US" sz="2800" dirty="0">
                  <a:solidFill>
                    <a:srgbClr val="EEECE1"/>
                  </a:solidFill>
                  <a:latin typeface="Arial"/>
                  <a:ea typeface="微软雅黑"/>
                </a:rPr>
                <a:t>设计思路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99AE4E-9CF8-4E1D-96E9-BF4435CE3EC6}"/>
              </a:ext>
            </a:extLst>
          </p:cNvPr>
          <p:cNvSpPr txBox="1">
            <a:spLocks/>
          </p:cNvSpPr>
          <p:nvPr/>
        </p:nvSpPr>
        <p:spPr>
          <a:xfrm>
            <a:off x="562717" y="148478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ROB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共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项，为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FIFO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结构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noProof="0" dirty="0">
                <a:solidFill>
                  <a:srgbClr val="262626"/>
                </a:solidFill>
                <a:latin typeface="Arial"/>
                <a:ea typeface="微软雅黑"/>
              </a:rPr>
              <a:t>设置四个保留站，分别为整数、访存、除法、乘法保留站</a:t>
            </a:r>
            <a:endParaRPr lang="en-US" altLang="zh-CN" sz="2800" noProof="0" dirty="0">
              <a:solidFill>
                <a:srgbClr val="262626"/>
              </a:solidFill>
              <a:latin typeface="Arial"/>
              <a:ea typeface="微软雅黑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为避免存储器数据冲突，访存保留站采用</a:t>
            </a:r>
            <a:r>
              <a:rPr kumimoji="0" lang="en-US" altLang="zh-CN" sz="2800" b="0" i="0" u="none" strike="noStrike" kern="1200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FIFO</a:t>
            </a:r>
            <a:r>
              <a:rPr kumimoji="0" lang="zh-CN" altLang="en-US" sz="2800" b="0" i="0" u="none" strike="noStrike" kern="1200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结构</a:t>
            </a:r>
            <a:endParaRPr kumimoji="0" lang="en-US" altLang="zh-CN" sz="2800" b="0" i="0" u="none" strike="noStrike" kern="1200" cap="none" spc="0" normalizeH="0" baseline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noProof="0" dirty="0">
                <a:solidFill>
                  <a:srgbClr val="262626"/>
                </a:solidFill>
                <a:latin typeface="Arial"/>
                <a:ea typeface="微软雅黑"/>
              </a:rPr>
              <a:t>没有实现分支预测，分支指令在译码阶段执行，若寄存器的值未准备好，则阻塞流水线</a:t>
            </a:r>
            <a:endParaRPr lang="en-US" altLang="zh-CN" sz="2800" noProof="0" dirty="0">
              <a:solidFill>
                <a:srgbClr val="262626"/>
              </a:solidFill>
              <a:latin typeface="Arial"/>
              <a:ea typeface="微软雅黑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dirty="0">
                <a:solidFill>
                  <a:srgbClr val="262626"/>
                </a:solidFill>
                <a:latin typeface="Arial"/>
                <a:ea typeface="微软雅黑"/>
              </a:rPr>
              <a:t>异常处理统一放至</a:t>
            </a:r>
            <a:r>
              <a:rPr lang="en-US" altLang="zh-CN" sz="2800" dirty="0">
                <a:solidFill>
                  <a:srgbClr val="262626"/>
                </a:solidFill>
                <a:latin typeface="Arial"/>
                <a:ea typeface="微软雅黑"/>
              </a:rPr>
              <a:t>ROB</a:t>
            </a:r>
            <a:r>
              <a:rPr lang="zh-CN" altLang="en-US" sz="2800" dirty="0">
                <a:solidFill>
                  <a:srgbClr val="262626"/>
                </a:solidFill>
                <a:latin typeface="Arial"/>
                <a:ea typeface="微软雅黑"/>
              </a:rPr>
              <a:t>头部执行</a:t>
            </a:r>
            <a:endParaRPr lang="en-US" altLang="zh-CN" sz="2800" dirty="0">
              <a:solidFill>
                <a:srgbClr val="262626"/>
              </a:solidFill>
              <a:latin typeface="Arial"/>
              <a:ea typeface="微软雅黑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noProof="0" dirty="0">
                <a:solidFill>
                  <a:srgbClr val="262626"/>
                </a:solidFill>
                <a:latin typeface="Arial"/>
                <a:ea typeface="微软雅黑"/>
              </a:rPr>
              <a:t>写寄存器操作放在</a:t>
            </a:r>
            <a:r>
              <a:rPr lang="en-US" altLang="zh-CN" sz="2800" noProof="0" dirty="0">
                <a:solidFill>
                  <a:srgbClr val="262626"/>
                </a:solidFill>
                <a:latin typeface="Arial"/>
                <a:ea typeface="微软雅黑"/>
              </a:rPr>
              <a:t>ROB</a:t>
            </a:r>
            <a:r>
              <a:rPr lang="zh-CN" altLang="en-US" sz="2800" noProof="0" dirty="0">
                <a:solidFill>
                  <a:srgbClr val="262626"/>
                </a:solidFill>
                <a:latin typeface="Arial"/>
                <a:ea typeface="微软雅黑"/>
              </a:rPr>
              <a:t>头部执行</a:t>
            </a:r>
            <a:endParaRPr lang="en-US" altLang="zh-CN" sz="2800" noProof="0" dirty="0">
              <a:solidFill>
                <a:srgbClr val="262626"/>
              </a:solidFill>
              <a:latin typeface="Arial"/>
              <a:ea typeface="微软雅黑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0DDCB0-DAB1-48D7-9DC1-D8B75A7DB3D2}"/>
              </a:ext>
            </a:extLst>
          </p:cNvPr>
          <p:cNvSpPr txBox="1"/>
          <p:nvPr/>
        </p:nvSpPr>
        <p:spPr>
          <a:xfrm>
            <a:off x="723606" y="276651"/>
            <a:ext cx="208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>
                <a:latin typeface="微软雅黑"/>
              </a:rPr>
              <a:t>乱序</a:t>
            </a:r>
            <a:r>
              <a:rPr lang="en-US" altLang="zh-CN" sz="2400" b="1" dirty="0">
                <a:latin typeface="微软雅黑"/>
              </a:rPr>
              <a:t>CPU</a:t>
            </a:r>
            <a:r>
              <a:rPr lang="zh-CN" altLang="en-US" sz="2400" b="1" dirty="0">
                <a:latin typeface="微软雅黑"/>
              </a:rPr>
              <a:t>实现及性能分析</a:t>
            </a:r>
          </a:p>
        </p:txBody>
      </p:sp>
    </p:spTree>
    <p:extLst>
      <p:ext uri="{BB962C8B-B14F-4D97-AF65-F5344CB8AC3E}">
        <p14:creationId xmlns:p14="http://schemas.microsoft.com/office/powerpoint/2010/main" val="37422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寄存器换名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F15EDD2-999E-4A45-BC4A-64F66FFE8AC8}"/>
              </a:ext>
            </a:extLst>
          </p:cNvPr>
          <p:cNvSpPr txBox="1"/>
          <p:nvPr/>
        </p:nvSpPr>
        <p:spPr>
          <a:xfrm>
            <a:off x="578104" y="276651"/>
            <a:ext cx="226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>
                <a:latin typeface="微软雅黑"/>
              </a:rPr>
              <a:t>乱序</a:t>
            </a:r>
            <a:r>
              <a:rPr lang="en-US" altLang="zh-CN" sz="2400" b="1" dirty="0">
                <a:latin typeface="微软雅黑"/>
              </a:rPr>
              <a:t>CPU</a:t>
            </a:r>
            <a:r>
              <a:rPr lang="zh-CN" altLang="en-US" sz="2400" b="1" dirty="0">
                <a:latin typeface="微软雅黑"/>
              </a:rPr>
              <a:t>实现及性能分析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150F729-3422-4490-81F3-F97691732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04226"/>
              </p:ext>
            </p:extLst>
          </p:nvPr>
        </p:nvGraphicFramePr>
        <p:xfrm>
          <a:off x="1775520" y="3262336"/>
          <a:ext cx="98650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122">
                  <a:extLst>
                    <a:ext uri="{9D8B030D-6E8A-4147-A177-3AD203B41FA5}">
                      <a16:colId xmlns:a16="http://schemas.microsoft.com/office/drawing/2014/main" val="4098401705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609483513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967968954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306415035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708594501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027286494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778894980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639017093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987073917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1470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2921030-E72E-41F5-B20C-687A95B18376}"/>
              </a:ext>
            </a:extLst>
          </p:cNvPr>
          <p:cNvSpPr txBox="1"/>
          <p:nvPr/>
        </p:nvSpPr>
        <p:spPr>
          <a:xfrm>
            <a:off x="407368" y="3284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位标志位：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062EC1-7CA8-487E-896C-A6C4653FEC6E}"/>
              </a:ext>
            </a:extLst>
          </p:cNvPr>
          <p:cNvSpPr txBox="1"/>
          <p:nvPr/>
        </p:nvSpPr>
        <p:spPr>
          <a:xfrm>
            <a:off x="10828029" y="44016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262626"/>
                </a:solidFill>
                <a:latin typeface="Arial"/>
                <a:ea typeface="微软雅黑"/>
              </a:rPr>
              <a:t>就位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F8BBEE4-441B-4E21-92EC-F68EE4159732}"/>
              </a:ext>
            </a:extLst>
          </p:cNvPr>
          <p:cNvSpPr/>
          <p:nvPr/>
        </p:nvSpPr>
        <p:spPr>
          <a:xfrm rot="10800000">
            <a:off x="11064551" y="3883571"/>
            <a:ext cx="169007" cy="338554"/>
          </a:xfrm>
          <a:prstGeom prst="downArrow">
            <a:avLst>
              <a:gd name="adj1" fmla="val 337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657D07B8-F23C-4FEC-A6F3-D10E4D811BD8}"/>
              </a:ext>
            </a:extLst>
          </p:cNvPr>
          <p:cNvSpPr/>
          <p:nvPr/>
        </p:nvSpPr>
        <p:spPr>
          <a:xfrm rot="5400000">
            <a:off x="5893394" y="224582"/>
            <a:ext cx="477220" cy="7704856"/>
          </a:xfrm>
          <a:prstGeom prst="rightBrace">
            <a:avLst>
              <a:gd name="adj1" fmla="val 34788"/>
              <a:gd name="adj2" fmla="val 5216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0D1E80-411F-4CCD-BB18-6B7FB8176469}"/>
              </a:ext>
            </a:extLst>
          </p:cNvPr>
          <p:cNvSpPr txBox="1"/>
          <p:nvPr/>
        </p:nvSpPr>
        <p:spPr>
          <a:xfrm>
            <a:off x="5426152" y="437082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rob_num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9" grpId="0" animBg="1"/>
      <p:bldP spid="30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EEECE1"/>
                  </a:solidFill>
                  <a:latin typeface="Arial"/>
                  <a:ea typeface="微软雅黑"/>
                </a:rPr>
                <a:t>FIFO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F15EDD2-999E-4A45-BC4A-64F66FFE8AC8}"/>
              </a:ext>
            </a:extLst>
          </p:cNvPr>
          <p:cNvSpPr txBox="1"/>
          <p:nvPr/>
        </p:nvSpPr>
        <p:spPr>
          <a:xfrm>
            <a:off x="578104" y="276651"/>
            <a:ext cx="226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乱序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CPU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实现及性能分析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150F729-3422-4490-81F3-F97691732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57705"/>
              </p:ext>
            </p:extLst>
          </p:nvPr>
        </p:nvGraphicFramePr>
        <p:xfrm>
          <a:off x="1870761" y="4643147"/>
          <a:ext cx="98650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122">
                  <a:extLst>
                    <a:ext uri="{9D8B030D-6E8A-4147-A177-3AD203B41FA5}">
                      <a16:colId xmlns:a16="http://schemas.microsoft.com/office/drawing/2014/main" val="4098401705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609483513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967968954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306415035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708594501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027286494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778894980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639017093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987073917"/>
                    </a:ext>
                  </a:extLst>
                </a:gridCol>
              </a:tblGrid>
              <a:tr h="303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1470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8124CC-982F-4444-90C6-4EA85C46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6213"/>
              </p:ext>
            </p:extLst>
          </p:nvPr>
        </p:nvGraphicFramePr>
        <p:xfrm>
          <a:off x="1870763" y="3627730"/>
          <a:ext cx="9865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4174236074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1976977183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206274042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396664716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2514426191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1690153828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20098157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80667496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454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BF7C0A3-64DE-497A-B19A-F8A23CD8C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92612"/>
              </p:ext>
            </p:extLst>
          </p:nvPr>
        </p:nvGraphicFramePr>
        <p:xfrm>
          <a:off x="1878848" y="2636912"/>
          <a:ext cx="9865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4174236074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1976977183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206274042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396664716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2514426191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1690153828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20098157"/>
                    </a:ext>
                  </a:extLst>
                </a:gridCol>
                <a:gridCol w="1233137">
                  <a:extLst>
                    <a:ext uri="{9D8B030D-6E8A-4147-A177-3AD203B41FA5}">
                      <a16:colId xmlns:a16="http://schemas.microsoft.com/office/drawing/2014/main" val="80667496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454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44C5649-0DA6-4233-9ED6-F0B18A0F98E1}"/>
              </a:ext>
            </a:extLst>
          </p:cNvPr>
          <p:cNvSpPr txBox="1"/>
          <p:nvPr/>
        </p:nvSpPr>
        <p:spPr>
          <a:xfrm>
            <a:off x="739214" y="262726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write_ptr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6474C8-316F-4E47-B697-FBE93F1152D9}"/>
              </a:ext>
            </a:extLst>
          </p:cNvPr>
          <p:cNvSpPr txBox="1"/>
          <p:nvPr/>
        </p:nvSpPr>
        <p:spPr>
          <a:xfrm>
            <a:off x="726720" y="36259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read_ptr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A4321E-3BF4-4808-9C05-DF915B73ED26}"/>
              </a:ext>
            </a:extLst>
          </p:cNvPr>
          <p:cNvSpPr txBox="1"/>
          <p:nvPr/>
        </p:nvSpPr>
        <p:spPr>
          <a:xfrm>
            <a:off x="976458" y="46431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1BDF67-ED93-4481-A11B-C4FB8E98691A}"/>
              </a:ext>
            </a:extLst>
          </p:cNvPr>
          <p:cNvSpPr txBox="1"/>
          <p:nvPr/>
        </p:nvSpPr>
        <p:spPr>
          <a:xfrm>
            <a:off x="10650953" y="56585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noProof="0" dirty="0">
                <a:solidFill>
                  <a:srgbClr val="262626"/>
                </a:solidFill>
                <a:latin typeface="Arial"/>
                <a:ea typeface="微软雅黑"/>
              </a:rPr>
              <a:t>空标志位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29837047-B85D-43BF-948E-A063CED67AAF}"/>
              </a:ext>
            </a:extLst>
          </p:cNvPr>
          <p:cNvSpPr/>
          <p:nvPr/>
        </p:nvSpPr>
        <p:spPr>
          <a:xfrm rot="10800000">
            <a:off x="11069150" y="5164458"/>
            <a:ext cx="169007" cy="338554"/>
          </a:xfrm>
          <a:prstGeom prst="downArrow">
            <a:avLst>
              <a:gd name="adj1" fmla="val 337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76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1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数据通路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F15EDD2-999E-4A45-BC4A-64F66FFE8AC8}"/>
              </a:ext>
            </a:extLst>
          </p:cNvPr>
          <p:cNvSpPr txBox="1"/>
          <p:nvPr/>
        </p:nvSpPr>
        <p:spPr>
          <a:xfrm>
            <a:off x="578104" y="276651"/>
            <a:ext cx="226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乱序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CPU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实现及性能分析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B52AEC-C0D3-442F-B2B9-4868EC3B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4" y="2348880"/>
            <a:ext cx="12106506" cy="29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792" y="218717"/>
            <a:ext cx="12192000" cy="830997"/>
            <a:chOff x="0" y="276651"/>
            <a:chExt cx="12192000" cy="830997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3606" y="276651"/>
              <a:ext cx="2085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>
                  <a:latin typeface="微软雅黑"/>
                </a:rPr>
                <a:t>乱序</a:t>
              </a:r>
              <a:r>
                <a:rPr lang="en-US" altLang="zh-CN" sz="2400" b="1" dirty="0">
                  <a:latin typeface="微软雅黑"/>
                </a:rPr>
                <a:t>CPU</a:t>
              </a:r>
              <a:r>
                <a:rPr lang="zh-CN" altLang="en-US" sz="2400" b="1" dirty="0">
                  <a:latin typeface="微软雅黑"/>
                </a:rPr>
                <a:t>实现及性能分析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决赛没有提交的原因</a:t>
              </a: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99AE4E-9CF8-4E1D-96E9-BF4435CE3EC6}"/>
              </a:ext>
            </a:extLst>
          </p:cNvPr>
          <p:cNvSpPr txBox="1">
            <a:spLocks/>
          </p:cNvSpPr>
          <p:nvPr/>
        </p:nvSpPr>
        <p:spPr>
          <a:xfrm>
            <a:off x="623392" y="227687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4656783D-5B32-4C92-881B-96B4D31A6B63}"/>
              </a:ext>
            </a:extLst>
          </p:cNvPr>
          <p:cNvSpPr txBox="1">
            <a:spLocks/>
          </p:cNvSpPr>
          <p:nvPr/>
        </p:nvSpPr>
        <p:spPr>
          <a:xfrm>
            <a:off x="1127448" y="2365312"/>
            <a:ext cx="10972800" cy="20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/>
              <a:t>功能测试、性能测试均通过仿真，没有报错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性能测试上板跑通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endParaRPr lang="en-US" altLang="zh-CN" sz="2800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BC866D6-E58B-46AC-9D25-E1D1F259B275}"/>
              </a:ext>
            </a:extLst>
          </p:cNvPr>
          <p:cNvSpPr txBox="1">
            <a:spLocks/>
          </p:cNvSpPr>
          <p:nvPr/>
        </p:nvSpPr>
        <p:spPr>
          <a:xfrm>
            <a:off x="1127448" y="4149080"/>
            <a:ext cx="109728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/>
              <a:t>功能测试上板出现奇怪现象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72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5F4D91F1-B550-4738-8F5A-CCDB07B53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584431"/>
              </p:ext>
            </p:extLst>
          </p:nvPr>
        </p:nvGraphicFramePr>
        <p:xfrm>
          <a:off x="551384" y="1267770"/>
          <a:ext cx="11161240" cy="531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EEECE1"/>
                  </a:solidFill>
                  <a:latin typeface="Arial"/>
                  <a:ea typeface="微软雅黑"/>
                </a:rPr>
                <a:t>分析性能低的原因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99AE4E-9CF8-4E1D-96E9-BF4435CE3EC6}"/>
              </a:ext>
            </a:extLst>
          </p:cNvPr>
          <p:cNvSpPr txBox="1">
            <a:spLocks/>
          </p:cNvSpPr>
          <p:nvPr/>
        </p:nvSpPr>
        <p:spPr>
          <a:xfrm>
            <a:off x="623392" y="227687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783E7E-6412-42E4-A3B7-E577ED2D2D97}"/>
              </a:ext>
            </a:extLst>
          </p:cNvPr>
          <p:cNvSpPr txBox="1"/>
          <p:nvPr/>
        </p:nvSpPr>
        <p:spPr>
          <a:xfrm>
            <a:off x="723606" y="276651"/>
            <a:ext cx="208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>
                <a:latin typeface="微软雅黑"/>
              </a:rPr>
              <a:t>乱序</a:t>
            </a:r>
            <a:r>
              <a:rPr lang="en-US" altLang="zh-CN" sz="2400" b="1" dirty="0">
                <a:latin typeface="微软雅黑"/>
              </a:rPr>
              <a:t>CPU</a:t>
            </a:r>
            <a:r>
              <a:rPr lang="zh-CN" altLang="en-US" sz="2400" b="1" dirty="0">
                <a:latin typeface="微软雅黑"/>
              </a:rPr>
              <a:t>实现及性能分析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BB8CDF49-46CA-4D0E-801D-5F2860D9A9B5}"/>
              </a:ext>
            </a:extLst>
          </p:cNvPr>
          <p:cNvSpPr txBox="1">
            <a:spLocks/>
          </p:cNvSpPr>
          <p:nvPr/>
        </p:nvSpPr>
        <p:spPr>
          <a:xfrm>
            <a:off x="811832" y="2656366"/>
            <a:ext cx="10972800" cy="2536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主频太低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77MHZ</a:t>
            </a:r>
            <a:r>
              <a:rPr lang="zh-CN" altLang="en-US" dirty="0"/>
              <a:t>→</a:t>
            </a:r>
            <a:r>
              <a:rPr lang="en-US" altLang="zh-CN" dirty="0"/>
              <a:t>57MHZ</a:t>
            </a:r>
          </a:p>
          <a:p>
            <a:pPr>
              <a:lnSpc>
                <a:spcPct val="20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999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6632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-1" y="6200384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384" y="5759663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9384" y="5507663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586628" y="1049024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334628" y="797024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75520" y="2471242"/>
            <a:ext cx="80648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073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618">
        <p14:flip dir="r"/>
      </p:transition>
    </mc:Choice>
    <mc:Fallback xmlns="">
      <p:transition spd="slow" advTm="46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6" grpId="0"/>
    </p:bldLst>
  </p:timing>
  <p:extLst mod="1">
    <p:ext uri="{E180D4A7-C9FB-4DFB-919C-405C955672EB}">
      <p14:showEvtLst xmlns:p14="http://schemas.microsoft.com/office/powerpoint/2010/main">
        <p14:playEvt time="1" objId="1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906" y="184318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83352" y="1022183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5577" y="5119175"/>
            <a:ext cx="899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flipH="1">
            <a:off x="3791744" y="2054451"/>
            <a:ext cx="5139335" cy="828000"/>
            <a:chOff x="3909356" y="1685526"/>
            <a:chExt cx="5139335" cy="828000"/>
          </a:xfrm>
        </p:grpSpPr>
        <p:sp>
          <p:nvSpPr>
            <p:cNvPr id="31" name="文本框 30"/>
            <p:cNvSpPr txBox="1"/>
            <p:nvPr/>
          </p:nvSpPr>
          <p:spPr>
            <a:xfrm>
              <a:off x="6653833" y="1930249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工作步骤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 flipH="1">
            <a:off x="3791744" y="5119175"/>
            <a:ext cx="5139335" cy="828000"/>
            <a:chOff x="3909356" y="4753058"/>
            <a:chExt cx="5139335" cy="828000"/>
          </a:xfrm>
        </p:grpSpPr>
        <p:sp>
          <p:nvSpPr>
            <p:cNvPr id="38" name="文本框 37"/>
            <p:cNvSpPr txBox="1"/>
            <p:nvPr/>
          </p:nvSpPr>
          <p:spPr>
            <a:xfrm>
              <a:off x="4855147" y="4911260"/>
              <a:ext cx="4193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乱序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CPU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实现及性能分析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909356" y="4753058"/>
              <a:ext cx="828000" cy="82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3791454" y="3507302"/>
            <a:ext cx="5175568" cy="828000"/>
            <a:chOff x="3873413" y="3203903"/>
            <a:chExt cx="5175568" cy="828000"/>
          </a:xfrm>
        </p:grpSpPr>
        <p:sp>
          <p:nvSpPr>
            <p:cNvPr id="45" name="文本框 44"/>
            <p:cNvSpPr txBox="1"/>
            <p:nvPr/>
          </p:nvSpPr>
          <p:spPr>
            <a:xfrm>
              <a:off x="5509372" y="3372567"/>
              <a:ext cx="3539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静态流水线设计思路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4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7508" y="0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2968238" y="3754788"/>
            <a:ext cx="6255526" cy="830673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4798" b="1" dirty="0">
                <a:solidFill>
                  <a:srgbClr val="FFFFFF"/>
                </a:solidFill>
                <a:latin typeface="微软雅黑"/>
              </a:rPr>
              <a:t>工作步骤</a:t>
            </a:r>
          </a:p>
        </p:txBody>
      </p:sp>
      <p:cxnSp>
        <p:nvCxnSpPr>
          <p:cNvPr id="8" name="原创设计小乖qq:2013440355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231904" y="4805507"/>
            <a:ext cx="2112410" cy="804500"/>
            <a:chOff x="3839574" y="4796619"/>
            <a:chExt cx="2112410" cy="8045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839574" y="4796619"/>
              <a:ext cx="2112410" cy="399955"/>
              <a:chOff x="3839574" y="4796619"/>
              <a:chExt cx="2112410" cy="399955"/>
            </a:xfrm>
          </p:grpSpPr>
          <p:sp>
            <p:nvSpPr>
              <p:cNvPr id="10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TextBox 39"/>
              <p:cNvSpPr txBox="1"/>
              <p:nvPr/>
            </p:nvSpPr>
            <p:spPr>
              <a:xfrm>
                <a:off x="4202650" y="4796619"/>
                <a:ext cx="1749334" cy="399955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具体过程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839574" y="5201164"/>
              <a:ext cx="2112410" cy="399955"/>
              <a:chOff x="3839574" y="4796619"/>
              <a:chExt cx="2112410" cy="399955"/>
            </a:xfrm>
          </p:grpSpPr>
          <p:sp>
            <p:nvSpPr>
              <p:cNvPr id="26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27" name="原创设计小乖qq:2013440355"/>
              <p:cNvSpPr txBox="1"/>
              <p:nvPr/>
            </p:nvSpPr>
            <p:spPr>
              <a:xfrm>
                <a:off x="4202650" y="4796619"/>
                <a:ext cx="1749334" cy="399955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性能分变化</a:t>
                </a:r>
              </a:p>
            </p:txBody>
          </p:sp>
        </p:grpSp>
      </p:grpSp>
      <p:sp>
        <p:nvSpPr>
          <p:cNvPr id="32" name="原创设计小乖qq:20134403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9A9300-912F-459F-90DD-2CE33467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03" y="1438016"/>
            <a:ext cx="2109193" cy="21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33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33" grpId="0" animBg="1"/>
          <p:bldP spid="3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dirty="0">
                  <a:solidFill>
                    <a:srgbClr val="262626"/>
                  </a:solidFill>
                  <a:latin typeface="Arial"/>
                  <a:ea typeface="微软雅黑"/>
                </a:rPr>
                <a:t>工作步骤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具体过程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3884444-85D8-4E23-B768-CC307DBB6382}"/>
              </a:ext>
            </a:extLst>
          </p:cNvPr>
          <p:cNvSpPr txBox="1"/>
          <p:nvPr/>
        </p:nvSpPr>
        <p:spPr>
          <a:xfrm>
            <a:off x="1631504" y="1988840"/>
            <a:ext cx="6912768" cy="331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E35F64FB-509B-4369-AB10-C4C5EB91D748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/>
              <a:t>6.01~6.30</a:t>
            </a:r>
            <a:r>
              <a:rPr lang="zh-CN" altLang="en-US" sz="2800" dirty="0"/>
              <a:t>：静态流水线初步完成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7.01~7.25</a:t>
            </a:r>
            <a:r>
              <a:rPr lang="zh-CN" altLang="en-US" sz="2800" dirty="0"/>
              <a:t>：使用官方提供的测试环境，对流水线进行修改，并增加</a:t>
            </a:r>
            <a:r>
              <a:rPr lang="en-US" altLang="zh-CN" sz="2800" dirty="0"/>
              <a:t>AXI</a:t>
            </a:r>
            <a:r>
              <a:rPr lang="zh-CN" altLang="en-US" sz="2800" dirty="0"/>
              <a:t>接口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7.25~7.28</a:t>
            </a:r>
            <a:r>
              <a:rPr lang="zh-CN" altLang="en-US" sz="2800" dirty="0"/>
              <a:t>：增加指令预取缓冲区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7.28~8.05</a:t>
            </a:r>
            <a:r>
              <a:rPr lang="zh-CN" altLang="en-US" sz="2800" dirty="0"/>
              <a:t>：增加数据</a:t>
            </a:r>
            <a:r>
              <a:rPr lang="en-US" altLang="zh-CN" sz="2800" dirty="0"/>
              <a:t>Cache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8.05~8.15</a:t>
            </a:r>
            <a:r>
              <a:rPr lang="zh-CN" altLang="en-US" sz="2800" dirty="0"/>
              <a:t>：增加指令</a:t>
            </a:r>
            <a:r>
              <a:rPr lang="en-US" altLang="zh-CN" sz="2800" dirty="0"/>
              <a:t>Cache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8.15~9.17</a:t>
            </a:r>
            <a:r>
              <a:rPr lang="zh-CN" altLang="en-US" sz="2800" dirty="0"/>
              <a:t>：设计乱序</a:t>
            </a:r>
            <a:r>
              <a:rPr lang="en-US" altLang="zh-CN" sz="2800" dirty="0"/>
              <a:t>CPU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516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工作步骤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性能分变化</a:t>
              </a:r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22D0D74-0668-48E8-B064-C7798DA1A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891105"/>
              </p:ext>
            </p:extLst>
          </p:nvPr>
        </p:nvGraphicFramePr>
        <p:xfrm>
          <a:off x="1415480" y="11511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57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7508" y="0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12"/>
          <p:cNvSpPr txBox="1"/>
          <p:nvPr/>
        </p:nvSpPr>
        <p:spPr>
          <a:xfrm>
            <a:off x="2968238" y="3754788"/>
            <a:ext cx="6255526" cy="830673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4798" b="1" dirty="0">
                <a:solidFill>
                  <a:srgbClr val="FFFFFF"/>
                </a:solidFill>
                <a:latin typeface="微软雅黑"/>
              </a:rPr>
              <a:t>静态流水线设计思路</a:t>
            </a:r>
          </a:p>
        </p:txBody>
      </p:sp>
      <p:cxnSp>
        <p:nvCxnSpPr>
          <p:cNvPr id="8" name="原创设计小乖qq:2013440355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039795" y="4761961"/>
            <a:ext cx="2112410" cy="1248380"/>
            <a:chOff x="3839574" y="4796619"/>
            <a:chExt cx="2112410" cy="1209047"/>
          </a:xfrm>
        </p:grpSpPr>
        <p:grpSp>
          <p:nvGrpSpPr>
            <p:cNvPr id="18" name="组合 17"/>
            <p:cNvGrpSpPr/>
            <p:nvPr/>
          </p:nvGrpSpPr>
          <p:grpSpPr>
            <a:xfrm>
              <a:off x="3839574" y="4796619"/>
              <a:ext cx="2112410" cy="399939"/>
              <a:chOff x="3839574" y="4796619"/>
              <a:chExt cx="2112410" cy="399939"/>
            </a:xfrm>
          </p:grpSpPr>
          <p:sp>
            <p:nvSpPr>
              <p:cNvPr id="10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TextBox 39"/>
              <p:cNvSpPr txBox="1"/>
              <p:nvPr/>
            </p:nvSpPr>
            <p:spPr>
              <a:xfrm>
                <a:off x="4202650" y="4796619"/>
                <a:ext cx="1749334" cy="399939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整体思路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839574" y="5605711"/>
              <a:ext cx="2095474" cy="399955"/>
              <a:chOff x="1295116" y="5605711"/>
              <a:chExt cx="2095474" cy="399955"/>
            </a:xfrm>
          </p:grpSpPr>
          <p:sp>
            <p:nvSpPr>
              <p:cNvPr id="23" name="Oval 39"/>
              <p:cNvSpPr>
                <a:spLocks noChangeAspect="1" noChangeArrowheads="1"/>
              </p:cNvSpPr>
              <p:nvPr/>
            </p:nvSpPr>
            <p:spPr bwMode="auto">
              <a:xfrm>
                <a:off x="1295116" y="5697115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24" name="TextBox 39"/>
              <p:cNvSpPr txBox="1"/>
              <p:nvPr/>
            </p:nvSpPr>
            <p:spPr>
              <a:xfrm>
                <a:off x="1641256" y="5605711"/>
                <a:ext cx="1749334" cy="399955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1999" dirty="0">
                    <a:solidFill>
                      <a:srgbClr val="FFFFFF"/>
                    </a:solidFill>
                    <a:latin typeface="微软雅黑"/>
                  </a:rPr>
                  <a:t>Cache</a:t>
                </a:r>
                <a:endParaRPr lang="zh-CN" altLang="en-US" sz="1999" dirty="0">
                  <a:solidFill>
                    <a:srgbClr val="FFFFFF"/>
                  </a:solidFill>
                  <a:latin typeface="微软雅黑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839574" y="5215465"/>
              <a:ext cx="2112410" cy="399955"/>
              <a:chOff x="3839574" y="4810920"/>
              <a:chExt cx="2112410" cy="399955"/>
            </a:xfrm>
          </p:grpSpPr>
          <p:sp>
            <p:nvSpPr>
              <p:cNvPr id="26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99">
                  <a:solidFill>
                    <a:srgbClr val="484849"/>
                  </a:solidFill>
                  <a:ea typeface="宋体" pitchFamily="2" charset="-122"/>
                </a:endParaRPr>
              </a:p>
            </p:txBody>
          </p:sp>
          <p:sp>
            <p:nvSpPr>
              <p:cNvPr id="27" name="原创设计小乖qq:2013440355"/>
              <p:cNvSpPr txBox="1"/>
              <p:nvPr/>
            </p:nvSpPr>
            <p:spPr>
              <a:xfrm>
                <a:off x="4202650" y="4810920"/>
                <a:ext cx="1749334" cy="399955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1999" dirty="0">
                    <a:solidFill>
                      <a:srgbClr val="FFFFFF"/>
                    </a:solidFill>
                    <a:latin typeface="微软雅黑"/>
                  </a:rPr>
                  <a:t>异常处理机制</a:t>
                </a:r>
              </a:p>
            </p:txBody>
          </p:sp>
        </p:grpSp>
      </p:grpSp>
      <p:sp>
        <p:nvSpPr>
          <p:cNvPr id="32" name="原创设计小乖qq:20134403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9A9300-912F-459F-90DD-2CE33467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03" y="1438016"/>
            <a:ext cx="2109193" cy="21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33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33" grpId="0" animBg="1"/>
          <p:bldP spid="3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16337"/>
            <a:ext cx="12192000" cy="830997"/>
            <a:chOff x="0" y="316337"/>
            <a:chExt cx="12192000" cy="830997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69796" y="316337"/>
              <a:ext cx="1951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静态流水线设计思路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EEECE1"/>
                  </a:solidFill>
                  <a:latin typeface="Arial"/>
                  <a:ea typeface="微软雅黑"/>
                </a:rPr>
                <a:t>整体思路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B9E7997E-F36A-4277-A31D-52C3086014D2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静态五级流水线</a:t>
            </a:r>
            <a:r>
              <a:rPr lang="en-US" altLang="zh-CN" sz="2800" dirty="0"/>
              <a:t>(PC,ID,EXE,MEM,WB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AXI</a:t>
            </a:r>
            <a:r>
              <a:rPr lang="zh-CN" altLang="en-US" sz="2800" dirty="0"/>
              <a:t>总线接口，读指令优先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数据相关使用前推，阻塞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跳转提前到译码阶段，有延迟槽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乘法器、除法器使用</a:t>
            </a:r>
            <a:r>
              <a:rPr lang="en-US" altLang="zh-CN" sz="2800" dirty="0" err="1"/>
              <a:t>vivado</a:t>
            </a:r>
            <a:r>
              <a:rPr lang="en-US" altLang="zh-CN" sz="2800" dirty="0"/>
              <a:t> IP</a:t>
            </a:r>
            <a:r>
              <a:rPr lang="zh-CN" altLang="en-US" sz="2800" dirty="0"/>
              <a:t>，分别为</a:t>
            </a:r>
            <a:r>
              <a:rPr lang="en-US" altLang="zh-CN" sz="2800" dirty="0"/>
              <a:t>2</a:t>
            </a:r>
            <a:r>
              <a:rPr lang="zh-CN" altLang="en-US" sz="2800" dirty="0"/>
              <a:t>周期、</a:t>
            </a:r>
            <a:r>
              <a:rPr lang="en-US" altLang="zh-CN" sz="2800" dirty="0"/>
              <a:t>32</a:t>
            </a:r>
            <a:r>
              <a:rPr lang="zh-CN" altLang="en-US" sz="2800" dirty="0"/>
              <a:t>周期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HI</a:t>
            </a:r>
            <a:r>
              <a:rPr lang="zh-CN" altLang="en-US" sz="2800" dirty="0"/>
              <a:t>、</a:t>
            </a:r>
            <a:r>
              <a:rPr lang="en-US" altLang="zh-CN" sz="2800" dirty="0"/>
              <a:t>LO</a:t>
            </a:r>
            <a:r>
              <a:rPr lang="zh-CN" altLang="en-US" sz="2800" dirty="0"/>
              <a:t>、</a:t>
            </a:r>
            <a:r>
              <a:rPr lang="en-US" altLang="zh-CN" sz="2800" dirty="0"/>
              <a:t>CP0</a:t>
            </a:r>
            <a:r>
              <a:rPr lang="zh-CN" altLang="en-US" sz="2800" dirty="0"/>
              <a:t>在</a:t>
            </a:r>
            <a:r>
              <a:rPr lang="en-US" altLang="zh-CN" sz="2800" dirty="0"/>
              <a:t>ID</a:t>
            </a:r>
            <a:r>
              <a:rPr lang="zh-CN" altLang="en-US" sz="2800" dirty="0"/>
              <a:t>段读，在</a:t>
            </a:r>
            <a:r>
              <a:rPr lang="en-US" altLang="zh-CN" sz="2800" dirty="0"/>
              <a:t>MEM</a:t>
            </a:r>
            <a:r>
              <a:rPr lang="zh-CN" altLang="en-US" sz="2800" dirty="0"/>
              <a:t>写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异常处理统一在访存阶段进行</a:t>
            </a:r>
          </a:p>
        </p:txBody>
      </p:sp>
    </p:spTree>
    <p:extLst>
      <p:ext uri="{BB962C8B-B14F-4D97-AF65-F5344CB8AC3E}">
        <p14:creationId xmlns:p14="http://schemas.microsoft.com/office/powerpoint/2010/main" val="37193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异常处理机制</a:t>
              </a: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150F729-3422-4490-81F3-F97691732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83265"/>
              </p:ext>
            </p:extLst>
          </p:nvPr>
        </p:nvGraphicFramePr>
        <p:xfrm>
          <a:off x="1775520" y="3789040"/>
          <a:ext cx="98650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122">
                  <a:extLst>
                    <a:ext uri="{9D8B030D-6E8A-4147-A177-3AD203B41FA5}">
                      <a16:colId xmlns:a16="http://schemas.microsoft.com/office/drawing/2014/main" val="4098401705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609483513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967968954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306415035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708594501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027286494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778894980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639017093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987073917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1470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9A34D22-B6CE-41A8-ACEF-044A717F8D06}"/>
              </a:ext>
            </a:extLst>
          </p:cNvPr>
          <p:cNvSpPr txBox="1"/>
          <p:nvPr/>
        </p:nvSpPr>
        <p:spPr>
          <a:xfrm>
            <a:off x="1262895" y="227687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异常处理统一在访存阶段进行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921030-E72E-41F5-B20C-687A95B18376}"/>
              </a:ext>
            </a:extLst>
          </p:cNvPr>
          <p:cNvSpPr txBox="1"/>
          <p:nvPr/>
        </p:nvSpPr>
        <p:spPr>
          <a:xfrm>
            <a:off x="407368" y="3811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位标志位：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EF24F6-2C64-421C-AAB3-D6884DF2F022}"/>
              </a:ext>
            </a:extLst>
          </p:cNvPr>
          <p:cNvSpPr txBox="1"/>
          <p:nvPr/>
        </p:nvSpPr>
        <p:spPr>
          <a:xfrm>
            <a:off x="1912787" y="4748408"/>
            <a:ext cx="107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PC</a:t>
            </a:r>
            <a:r>
              <a:rPr lang="zh-CN" altLang="en-US" sz="1600" dirty="0"/>
              <a:t>错误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344611-C8E2-4B63-8626-5F3520D999B2}"/>
              </a:ext>
            </a:extLst>
          </p:cNvPr>
          <p:cNvSpPr txBox="1"/>
          <p:nvPr/>
        </p:nvSpPr>
        <p:spPr>
          <a:xfrm>
            <a:off x="2986175" y="4748408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定时中断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ECEB6-2F0E-4AA9-984A-6DDDDA20680E}"/>
              </a:ext>
            </a:extLst>
          </p:cNvPr>
          <p:cNvSpPr txBox="1"/>
          <p:nvPr/>
        </p:nvSpPr>
        <p:spPr>
          <a:xfrm>
            <a:off x="4091178" y="47436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保留指令</a:t>
            </a:r>
            <a:endParaRPr lang="en-US" altLang="zh-CN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30E26A-47E9-42D0-99BD-EF1A98D3BB0F}"/>
              </a:ext>
            </a:extLst>
          </p:cNvPr>
          <p:cNvSpPr txBox="1"/>
          <p:nvPr/>
        </p:nvSpPr>
        <p:spPr>
          <a:xfrm>
            <a:off x="5379383" y="474363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溢出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E1D9F-7B1D-477A-A4A9-726F390BE51A}"/>
              </a:ext>
            </a:extLst>
          </p:cNvPr>
          <p:cNvSpPr txBox="1"/>
          <p:nvPr/>
        </p:nvSpPr>
        <p:spPr>
          <a:xfrm>
            <a:off x="6450504" y="4750447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eret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5AC788-BF26-4E62-9804-B4D711198BCA}"/>
              </a:ext>
            </a:extLst>
          </p:cNvPr>
          <p:cNvSpPr txBox="1"/>
          <p:nvPr/>
        </p:nvSpPr>
        <p:spPr>
          <a:xfrm>
            <a:off x="7523820" y="4750447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break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A5650F-D2C1-4F0D-AFCF-A4D679680A0D}"/>
              </a:ext>
            </a:extLst>
          </p:cNvPr>
          <p:cNvSpPr txBox="1"/>
          <p:nvPr/>
        </p:nvSpPr>
        <p:spPr>
          <a:xfrm>
            <a:off x="8566029" y="4750447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syscall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B93A4B-F818-4B8C-A956-0B855FB402B7}"/>
              </a:ext>
            </a:extLst>
          </p:cNvPr>
          <p:cNvSpPr txBox="1"/>
          <p:nvPr/>
        </p:nvSpPr>
        <p:spPr>
          <a:xfrm>
            <a:off x="9624392" y="4750447"/>
            <a:ext cx="824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/>
              <a:t>mem_r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062EC1-7CA8-487E-896C-A6C4653FEC6E}"/>
              </a:ext>
            </a:extLst>
          </p:cNvPr>
          <p:cNvSpPr txBox="1"/>
          <p:nvPr/>
        </p:nvSpPr>
        <p:spPr>
          <a:xfrm>
            <a:off x="10702683" y="4743639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mem_w</a:t>
            </a:r>
            <a:endParaRPr lang="zh-CN" altLang="en-US" sz="1600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064CCE7-097B-46BA-8F15-AEC042DE2AB6}"/>
              </a:ext>
            </a:extLst>
          </p:cNvPr>
          <p:cNvSpPr/>
          <p:nvPr/>
        </p:nvSpPr>
        <p:spPr>
          <a:xfrm rot="10800000">
            <a:off x="2241260" y="440346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ABBFBAC-5C2D-489F-9087-444E3A819D8E}"/>
              </a:ext>
            </a:extLst>
          </p:cNvPr>
          <p:cNvSpPr/>
          <p:nvPr/>
        </p:nvSpPr>
        <p:spPr>
          <a:xfrm rot="10800000">
            <a:off x="3193395" y="440346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F0EE7E7-82E0-40D5-B913-F58B2C75857A}"/>
              </a:ext>
            </a:extLst>
          </p:cNvPr>
          <p:cNvSpPr/>
          <p:nvPr/>
        </p:nvSpPr>
        <p:spPr>
          <a:xfrm rot="10800000">
            <a:off x="4449879" y="440346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836FD3A-A7B1-4EEC-935E-ABF7BF1D56DB}"/>
              </a:ext>
            </a:extLst>
          </p:cNvPr>
          <p:cNvSpPr/>
          <p:nvPr/>
        </p:nvSpPr>
        <p:spPr>
          <a:xfrm rot="10800000">
            <a:off x="5568888" y="4410274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1F145DE-4EC9-4F3B-ABC3-95AC73F5ADE8}"/>
              </a:ext>
            </a:extLst>
          </p:cNvPr>
          <p:cNvSpPr/>
          <p:nvPr/>
        </p:nvSpPr>
        <p:spPr>
          <a:xfrm rot="10800000">
            <a:off x="6589103" y="440346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1CAFC5B-0FE1-4EBB-8546-75F9D47617A3}"/>
              </a:ext>
            </a:extLst>
          </p:cNvPr>
          <p:cNvSpPr/>
          <p:nvPr/>
        </p:nvSpPr>
        <p:spPr>
          <a:xfrm rot="10800000">
            <a:off x="7764621" y="4410275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FD6FBDC-0FFC-4FF5-A2BF-2AB6443E6EF1}"/>
              </a:ext>
            </a:extLst>
          </p:cNvPr>
          <p:cNvSpPr/>
          <p:nvPr/>
        </p:nvSpPr>
        <p:spPr>
          <a:xfrm rot="10800000">
            <a:off x="8857325" y="4410275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12895FFF-9F44-4F9D-A799-32BC89322307}"/>
              </a:ext>
            </a:extLst>
          </p:cNvPr>
          <p:cNvSpPr/>
          <p:nvPr/>
        </p:nvSpPr>
        <p:spPr>
          <a:xfrm rot="10800000">
            <a:off x="9950029" y="440346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F8BBEE4-441B-4E21-92EC-F68EE4159732}"/>
              </a:ext>
            </a:extLst>
          </p:cNvPr>
          <p:cNvSpPr/>
          <p:nvPr/>
        </p:nvSpPr>
        <p:spPr>
          <a:xfrm rot="10800000">
            <a:off x="11017535" y="4410275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C357F1-4C22-4170-97CA-CE94D0AA6E07}"/>
              </a:ext>
            </a:extLst>
          </p:cNvPr>
          <p:cNvSpPr txBox="1"/>
          <p:nvPr/>
        </p:nvSpPr>
        <p:spPr>
          <a:xfrm>
            <a:off x="769796" y="316337"/>
            <a:ext cx="195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静态流水线设计思路</a:t>
            </a:r>
          </a:p>
        </p:txBody>
      </p:sp>
    </p:spTree>
    <p:extLst>
      <p:ext uri="{BB962C8B-B14F-4D97-AF65-F5344CB8AC3E}">
        <p14:creationId xmlns:p14="http://schemas.microsoft.com/office/powerpoint/2010/main" val="39098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76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Cache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99AE4E-9CF8-4E1D-96E9-BF4435CE3EC6}"/>
              </a:ext>
            </a:extLst>
          </p:cNvPr>
          <p:cNvSpPr txBox="1">
            <a:spLocks/>
          </p:cNvSpPr>
          <p:nvPr/>
        </p:nvSpPr>
        <p:spPr>
          <a:xfrm>
            <a:off x="609600" y="236312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容量均为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8KB</a:t>
            </a:r>
            <a:r>
              <a:rPr lang="zh-CN" altLang="en-US" sz="2800" dirty="0">
                <a:solidFill>
                  <a:srgbClr val="262626"/>
                </a:solidFill>
                <a:latin typeface="Arial"/>
                <a:ea typeface="微软雅黑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共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256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块，每块八个字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映射关系均为直接映射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Cache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不考虑写策略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数据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Cache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写策略采用写直达法，</a:t>
            </a:r>
            <a:r>
              <a:rPr lang="zh-CN" altLang="en-US" sz="2800" dirty="0">
                <a:solidFill>
                  <a:srgbClr val="262626"/>
                </a:solidFill>
                <a:latin typeface="Arial"/>
                <a:ea typeface="微软雅黑"/>
              </a:rPr>
              <a:t>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写缓冲区，并检测存储器相关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C153BF-E275-4A79-8A89-C1682C03E25B}"/>
              </a:ext>
            </a:extLst>
          </p:cNvPr>
          <p:cNvSpPr txBox="1"/>
          <p:nvPr/>
        </p:nvSpPr>
        <p:spPr>
          <a:xfrm>
            <a:off x="769796" y="316337"/>
            <a:ext cx="195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静态流水线设计思路</a:t>
            </a:r>
          </a:p>
        </p:txBody>
      </p:sp>
    </p:spTree>
    <p:extLst>
      <p:ext uri="{BB962C8B-B14F-4D97-AF65-F5344CB8AC3E}">
        <p14:creationId xmlns:p14="http://schemas.microsoft.com/office/powerpoint/2010/main" val="4341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"/>
  <p:tag name="ISPRING_PRESENTATION_TITLE" val="PowerPoint 演示文稿01"/>
</p:tagLst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情节提要布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558</Words>
  <Application>Microsoft Office PowerPoint</Application>
  <PresentationFormat>宽屏</PresentationFormat>
  <Paragraphs>165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情节提要布局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演示文稿01</dc:title>
  <dc:creator>Administrator</dc:creator>
  <cp:lastModifiedBy>xu yiwen</cp:lastModifiedBy>
  <cp:revision>208</cp:revision>
  <dcterms:created xsi:type="dcterms:W3CDTF">2017-02-11T06:33:38Z</dcterms:created>
  <dcterms:modified xsi:type="dcterms:W3CDTF">2018-09-22T06:13:09Z</dcterms:modified>
</cp:coreProperties>
</file>