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46" r:id="rId2"/>
    <p:sldId id="268" r:id="rId3"/>
    <p:sldId id="258" r:id="rId4"/>
    <p:sldId id="260" r:id="rId5"/>
    <p:sldId id="261" r:id="rId6"/>
    <p:sldId id="264" r:id="rId7"/>
    <p:sldId id="265" r:id="rId8"/>
    <p:sldId id="267" r:id="rId9"/>
    <p:sldId id="263" r:id="rId10"/>
    <p:sldId id="357" r:id="rId11"/>
    <p:sldId id="358" r:id="rId12"/>
    <p:sldId id="283" r:id="rId13"/>
    <p:sldId id="280" r:id="rId14"/>
    <p:sldId id="281" r:id="rId15"/>
    <p:sldId id="282" r:id="rId16"/>
    <p:sldId id="277" r:id="rId17"/>
    <p:sldId id="262" r:id="rId18"/>
    <p:sldId id="278" r:id="rId19"/>
    <p:sldId id="351" r:id="rId20"/>
    <p:sldId id="354" r:id="rId21"/>
    <p:sldId id="356" r:id="rId22"/>
    <p:sldId id="353" r:id="rId23"/>
    <p:sldId id="35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1" autoAdjust="0"/>
    <p:restoredTop sz="66976" autoAdjust="0"/>
  </p:normalViewPr>
  <p:slideViewPr>
    <p:cSldViewPr snapToGrid="0">
      <p:cViewPr varScale="1">
        <p:scale>
          <a:sx n="48" d="100"/>
          <a:sy n="48" d="100"/>
        </p:scale>
        <p:origin x="159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i="0" baseline="0">
                <a:solidFill>
                  <a:sysClr val="windowText" lastClr="000000"/>
                </a:solidFill>
              </a:rPr>
              <a:t>Cache</a:t>
            </a:r>
            <a:r>
              <a:rPr lang="zh-CN" altLang="en-US" b="1" i="0" baseline="0">
                <a:solidFill>
                  <a:sysClr val="windowText" lastClr="000000"/>
                </a:solidFill>
              </a:rPr>
              <a:t>对性能的影响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Sheet1!$A$1:$A$4</c:f>
              <c:strCache>
                <c:ptCount val="4"/>
                <c:pt idx="0">
                  <c:v>有cache</c:v>
                </c:pt>
                <c:pt idx="1">
                  <c:v>有Icache，无Dcache</c:v>
                </c:pt>
                <c:pt idx="2">
                  <c:v>加入Dcache</c:v>
                </c:pt>
                <c:pt idx="3">
                  <c:v>优化路径后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9.8000000000000007</c:v>
                </c:pt>
                <c:pt idx="1">
                  <c:v>30.4</c:v>
                </c:pt>
                <c:pt idx="2">
                  <c:v>55.8</c:v>
                </c:pt>
                <c:pt idx="3">
                  <c:v>70.679000000000002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5D-4F19-9D90-8E186A5D09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2210280"/>
        <c:axId val="442207000"/>
      </c:barChart>
      <c:catAx>
        <c:axId val="44221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2207000"/>
        <c:crosses val="autoZero"/>
        <c:auto val="1"/>
        <c:lblAlgn val="ctr"/>
        <c:lblOffset val="100"/>
        <c:noMultiLvlLbl val="0"/>
      </c:catAx>
      <c:valAx>
        <c:axId val="442207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2210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Dcache</a:t>
            </a:r>
            <a:r>
              <a:rPr lang="zh-CN" altLang="en-US"/>
              <a:t>配置对性能分的影响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Sheet1!$C$11:$C$14</c:f>
              <c:strCache>
                <c:ptCount val="4"/>
                <c:pt idx="0">
                  <c:v>4k直接映射</c:v>
                </c:pt>
                <c:pt idx="1">
                  <c:v>8k直接映射</c:v>
                </c:pt>
                <c:pt idx="2">
                  <c:v>8k两路组相连</c:v>
                </c:pt>
                <c:pt idx="3">
                  <c:v>8k四路组相连</c:v>
                </c:pt>
              </c:strCache>
            </c:strRef>
          </c:cat>
          <c:val>
            <c:numRef>
              <c:f>Sheet1!$D$11:$D$14</c:f>
              <c:numCache>
                <c:formatCode>General</c:formatCode>
                <c:ptCount val="4"/>
                <c:pt idx="0">
                  <c:v>67.599999999999994</c:v>
                </c:pt>
                <c:pt idx="1">
                  <c:v>69.099999999999994</c:v>
                </c:pt>
                <c:pt idx="2">
                  <c:v>70.7</c:v>
                </c:pt>
                <c:pt idx="3">
                  <c:v>70.2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A8-4150-B626-4F54CA3E78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73595775"/>
        <c:axId val="1374296367"/>
      </c:barChart>
      <c:catAx>
        <c:axId val="13735957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4296367"/>
        <c:crosses val="autoZero"/>
        <c:auto val="1"/>
        <c:lblAlgn val="ctr"/>
        <c:lblOffset val="100"/>
        <c:noMultiLvlLbl val="0"/>
      </c:catAx>
      <c:valAx>
        <c:axId val="1374296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3595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Dcache</a:t>
            </a:r>
            <a:r>
              <a:rPr lang="zh-CN" altLang="en-US"/>
              <a:t>配置对性能分的影响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Sheet1!$C$11:$C$14</c:f>
              <c:strCache>
                <c:ptCount val="4"/>
                <c:pt idx="0">
                  <c:v>4k直接映射</c:v>
                </c:pt>
                <c:pt idx="1">
                  <c:v>8k直接映射</c:v>
                </c:pt>
                <c:pt idx="2">
                  <c:v>8k两路组相连</c:v>
                </c:pt>
                <c:pt idx="3">
                  <c:v>8k四路组相连</c:v>
                </c:pt>
              </c:strCache>
            </c:strRef>
          </c:cat>
          <c:val>
            <c:numRef>
              <c:f>Sheet1!$D$11:$D$14</c:f>
              <c:numCache>
                <c:formatCode>General</c:formatCode>
                <c:ptCount val="4"/>
                <c:pt idx="0">
                  <c:v>67.599999999999994</c:v>
                </c:pt>
                <c:pt idx="1">
                  <c:v>69.099999999999994</c:v>
                </c:pt>
                <c:pt idx="2">
                  <c:v>70.7</c:v>
                </c:pt>
                <c:pt idx="3">
                  <c:v>70.2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48-46C6-8518-98803F08BD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73595775"/>
        <c:axId val="1374296367"/>
      </c:barChart>
      <c:catAx>
        <c:axId val="13735957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4296367"/>
        <c:crosses val="autoZero"/>
        <c:auto val="1"/>
        <c:lblAlgn val="ctr"/>
        <c:lblOffset val="100"/>
        <c:noMultiLvlLbl val="0"/>
      </c:catAx>
      <c:valAx>
        <c:axId val="1374296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3595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跳转指令对性能的影响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Sheet1!$C$33:$C$36</c:f>
              <c:strCache>
                <c:ptCount val="4"/>
                <c:pt idx="0">
                  <c:v>未优化</c:v>
                </c:pt>
                <c:pt idx="1">
                  <c:v>提前判断</c:v>
                </c:pt>
                <c:pt idx="2">
                  <c:v>固定分支指令跳转</c:v>
                </c:pt>
                <c:pt idx="3">
                  <c:v>j型指令跳转加速</c:v>
                </c:pt>
              </c:strCache>
            </c:strRef>
          </c:cat>
          <c:val>
            <c:numRef>
              <c:f>Sheet1!$D$33:$D$36</c:f>
              <c:numCache>
                <c:formatCode>General</c:formatCode>
                <c:ptCount val="4"/>
                <c:pt idx="0">
                  <c:v>68.3</c:v>
                </c:pt>
                <c:pt idx="1">
                  <c:v>69</c:v>
                </c:pt>
                <c:pt idx="2">
                  <c:v>68.5</c:v>
                </c:pt>
                <c:pt idx="3">
                  <c:v>70.679000000000002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3F-4BF6-A526-4E93A0CEFF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87408287"/>
        <c:axId val="1202068287"/>
      </c:barChart>
      <c:catAx>
        <c:axId val="1387408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2068287"/>
        <c:crosses val="autoZero"/>
        <c:auto val="1"/>
        <c:lblAlgn val="ctr"/>
        <c:lblOffset val="100"/>
        <c:noMultiLvlLbl val="0"/>
      </c:catAx>
      <c:valAx>
        <c:axId val="12020682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87408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跳转指令对性能的影响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Sheet1!$C$33:$C$36</c:f>
              <c:strCache>
                <c:ptCount val="4"/>
                <c:pt idx="0">
                  <c:v>未优化</c:v>
                </c:pt>
                <c:pt idx="1">
                  <c:v>提前判断</c:v>
                </c:pt>
                <c:pt idx="2">
                  <c:v>固定分支指令跳转</c:v>
                </c:pt>
                <c:pt idx="3">
                  <c:v>j型指令跳转加速</c:v>
                </c:pt>
              </c:strCache>
            </c:strRef>
          </c:cat>
          <c:val>
            <c:numRef>
              <c:f>Sheet1!$D$33:$D$36</c:f>
              <c:numCache>
                <c:formatCode>General</c:formatCode>
                <c:ptCount val="4"/>
                <c:pt idx="0">
                  <c:v>68.3</c:v>
                </c:pt>
                <c:pt idx="1">
                  <c:v>69</c:v>
                </c:pt>
                <c:pt idx="2">
                  <c:v>68.5</c:v>
                </c:pt>
                <c:pt idx="3">
                  <c:v>70.679000000000002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B2-4FCB-97CA-D220CA783B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87408287"/>
        <c:axId val="1202068287"/>
      </c:barChart>
      <c:catAx>
        <c:axId val="1387408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2068287"/>
        <c:crosses val="autoZero"/>
        <c:auto val="1"/>
        <c:lblAlgn val="ctr"/>
        <c:lblOffset val="100"/>
        <c:noMultiLvlLbl val="0"/>
      </c:catAx>
      <c:valAx>
        <c:axId val="12020682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87408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A4680-10C2-40BB-A5E0-707B27E673DE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945EE-0483-4E28-B296-80DB7AF41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1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601F376C-209E-48F9-8C4C-EABF1D1B5E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0A05B0FE-25A6-40F5-B876-FDD21CC7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97B61FB7-0C64-4385-BE25-BB569B76C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8CD5D99-0FED-4558-8540-86D9A08E0586}" type="slidenum">
              <a:rPr lang="en-US" altLang="zh-CN" smtClean="0">
                <a:latin typeface="Arial" panose="020B0604020202020204" pitchFamily="34" charset="0"/>
              </a:rPr>
              <a:pPr/>
              <a:t>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945EE-0483-4E28-B296-80DB7AF4176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865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945EE-0483-4E28-B296-80DB7AF4176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36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945EE-0483-4E28-B296-80DB7AF4176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825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945EE-0483-4E28-B296-80DB7AF4176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87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B1FBD-80BA-4245-951F-840F9EEBE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6011E0-AF85-46B5-82AA-7474EBBB0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D3F95-B2DC-414C-9A61-6F49B213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70C5-D693-46F4-A0D6-B6E4D3BB41F3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D6A5F-F692-454D-82E5-CE978359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68DE9-D908-46F1-8059-9B37D7ED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534B-B7CC-44F0-8546-A9739AE9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01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4952B-64C3-44F0-BC22-824BC264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E34629-80BA-467F-A09D-D8F17A863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948D21-AC0F-48FA-BC21-DFF09657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70C5-D693-46F4-A0D6-B6E4D3BB41F3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68E1D-C12B-40AB-A3A7-5E25DD00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47080-A152-447E-AD97-89A9FCC7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534B-B7CC-44F0-8546-A9739AE9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2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2A5ABA-B520-42BD-957D-5882F3A46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280D58-B840-42CB-814C-BB059564C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A22F1-983A-4B69-8FB8-0718E7E2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70C5-D693-46F4-A0D6-B6E4D3BB41F3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E8BEA-6310-47E1-A6A8-B3BFA1FA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A9DAB-6FA5-49CB-9744-A216116A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534B-B7CC-44F0-8546-A9739AE9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524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3">
            <a:extLst>
              <a:ext uri="{FF2B5EF4-FFF2-40B4-BE49-F238E27FC236}">
                <a16:creationId xmlns:a16="http://schemas.microsoft.com/office/drawing/2014/main" id="{44A7290C-A758-45D1-BE1D-DF2C5D89B37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2192000" cy="962025"/>
            <a:chOff x="0" y="0"/>
            <a:chExt cx="9144000" cy="96202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AD2104-32AB-44A9-9734-7A9EFF538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93763"/>
              <a:ext cx="9144000" cy="68262"/>
            </a:xfrm>
            <a:prstGeom prst="rect">
              <a:avLst/>
            </a:prstGeom>
            <a:solidFill>
              <a:schemeClr val="bg1">
                <a:lumMod val="65000"/>
                <a:alpha val="61000"/>
              </a:schemeClr>
            </a:solidFill>
            <a:ln>
              <a:noFill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>
                <a:solidFill>
                  <a:srgbClr val="FFFFFF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矩形 5">
              <a:extLst>
                <a:ext uri="{FF2B5EF4-FFF2-40B4-BE49-F238E27FC236}">
                  <a16:creationId xmlns:a16="http://schemas.microsoft.com/office/drawing/2014/main" id="{C8E2C168-8824-4A10-9F12-8B56D278F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898525"/>
            </a:xfrm>
            <a:prstGeom prst="rect">
              <a:avLst/>
            </a:prstGeom>
            <a:solidFill>
              <a:srgbClr val="0046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FFFFFF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6" name="Picture 13" descr="H:\222.png">
            <a:extLst>
              <a:ext uri="{FF2B5EF4-FFF2-40B4-BE49-F238E27FC236}">
                <a16:creationId xmlns:a16="http://schemas.microsoft.com/office/drawing/2014/main" id="{BE4F8883-4B5A-4B7B-8126-8DC296C830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142875"/>
            <a:ext cx="3050116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036B918-DFEA-4263-9CAF-BEABEBDC67A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0" y="6643689"/>
            <a:ext cx="12192000" cy="1587"/>
          </a:xfrm>
          <a:prstGeom prst="line">
            <a:avLst/>
          </a:prstGeom>
          <a:noFill/>
          <a:ln w="19050" algn="ctr">
            <a:solidFill>
              <a:srgbClr val="00468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14">
            <a:extLst>
              <a:ext uri="{FF2B5EF4-FFF2-40B4-BE49-F238E27FC236}">
                <a16:creationId xmlns:a16="http://schemas.microsoft.com/office/drawing/2014/main" id="{ED58D71C-2F9C-4464-8A56-D3121FFB070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0" y="6713539"/>
            <a:ext cx="12192000" cy="1587"/>
          </a:xfrm>
          <a:prstGeom prst="line">
            <a:avLst/>
          </a:prstGeom>
          <a:noFill/>
          <a:ln w="19050" algn="ctr">
            <a:solidFill>
              <a:srgbClr val="00468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3905235" y="0"/>
            <a:ext cx="8286765" cy="857232"/>
          </a:xfrm>
          <a:prstGeom prst="rect">
            <a:avLst/>
          </a:prstGeom>
        </p:spPr>
        <p:txBody>
          <a:bodyPr/>
          <a:lstStyle>
            <a:lvl1pPr algn="r">
              <a:defRPr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DC85148-138A-43FB-BDB2-27F4A546E5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120B1-BF97-407E-85E0-613A4B509B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936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E6A0C-DC7D-4680-84AE-22105355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91ABC-0070-4A48-B5A1-20646BA24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C46EA-C71F-4555-ADE9-60C620C7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70C5-D693-46F4-A0D6-B6E4D3BB41F3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5BA1B-0D4A-428B-8FCA-A01A4A16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3DBA3-7D52-42A5-9FE4-F001F6DC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534B-B7CC-44F0-8546-A9739AE9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82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25A81-0654-4094-A14B-EE3401C8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63F3D7-FC6E-4605-AAEE-F73346452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EB44B-D3A4-484C-BEC2-DB7CA8DD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70C5-D693-46F4-A0D6-B6E4D3BB41F3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C15ED-F6FB-4FA9-B47B-65BAAEFF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51FE5F-F463-486F-BC53-E8399D84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534B-B7CC-44F0-8546-A9739AE9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37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9E5CF-66CA-443C-A686-B087A823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9D319-BD70-45D1-8B10-03C8F662E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AE8254-EEF1-45E0-A728-854DCEA6D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F013BE-21FE-41A8-86B2-C4E6ECF3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70C5-D693-46F4-A0D6-B6E4D3BB41F3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3B3689-89D5-4347-B00B-557BE3D3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6EF5A0-F7A7-4B75-BB8A-05FA8030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534B-B7CC-44F0-8546-A9739AE9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20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3E4DC-1A6C-4FA2-B961-A4A174C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9B6A23-073F-42D7-B512-4120B7D1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1F5E34-F864-4FD3-8354-9B1F7B376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0EDF05-1C88-41C4-81CE-4C586ECB5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66633B-6531-4BFF-97BA-472BD68F3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E6407E-8BD6-498D-9636-CE7C49CE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70C5-D693-46F4-A0D6-B6E4D3BB41F3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EF630B-02F0-49A7-ACC7-3F1C1A16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D7A8DD-48F1-4520-B55E-E2BF40FB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534B-B7CC-44F0-8546-A9739AE9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1983E-FCAB-4868-BBC1-067E4277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1BE060-1B83-400F-9044-13751E44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70C5-D693-46F4-A0D6-B6E4D3BB41F3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3A8EFB-FC13-42CF-8C79-0B163875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FCEE26-19AF-4244-88C8-0C95DD2E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534B-B7CC-44F0-8546-A9739AE9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87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506F87-0870-4D32-B887-5423B9C1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70C5-D693-46F4-A0D6-B6E4D3BB41F3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151666-C9DE-4977-8BB2-CD3001B5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FD9D55-43A2-4445-A7F1-0B960EF0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534B-B7CC-44F0-8546-A9739AE9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11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A6E6C-CBC7-4595-9596-770249C52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080D5-7FF1-430C-8353-268A497BF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93E58D-96FD-4C9A-A310-841ECFB5D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13BAE-50C0-437B-817A-DDFE413B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70C5-D693-46F4-A0D6-B6E4D3BB41F3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8C905-DC6D-4E5F-97E3-7EF32BAC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0C6F5-3280-43A1-8643-6A5B910D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534B-B7CC-44F0-8546-A9739AE9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0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19A75-700F-4DAA-9F03-C0ABD5E9B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5B1E4A-452F-4C32-B3BA-335CFA75F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DDA4B8-1C18-4B5F-8EA9-828934BE1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5582FD-B2B1-40B9-9817-5808DA6B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70C5-D693-46F4-A0D6-B6E4D3BB41F3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423D88-5C66-477D-9C03-987886FC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AFF130-75BF-416A-83C3-85862502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534B-B7CC-44F0-8546-A9739AE9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87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EDDF44-9D53-4E86-9B20-31C992CB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C9F886-8961-4721-8D05-620D9A04A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DFB24-9C18-4FDC-9224-096808E6D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270C5-D693-46F4-A0D6-B6E4D3BB41F3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D0CDC-DC1E-4180-AA78-3D96BD71E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817B1-6183-4D77-8F8B-436265C01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4534B-B7CC-44F0-8546-A9739AE9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1D9DCE-9545-4E25-930D-AC9F8A2E002D}"/>
              </a:ext>
            </a:extLst>
          </p:cNvPr>
          <p:cNvSpPr txBox="1"/>
          <p:nvPr/>
        </p:nvSpPr>
        <p:spPr>
          <a:xfrm>
            <a:off x="2412941" y="1379621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第二届计算机系统能力培养大赛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50BD8C-A28F-4728-85D3-BC46729C1958}"/>
              </a:ext>
            </a:extLst>
          </p:cNvPr>
          <p:cNvSpPr txBox="1"/>
          <p:nvPr/>
        </p:nvSpPr>
        <p:spPr>
          <a:xfrm>
            <a:off x="3794729" y="2598003"/>
            <a:ext cx="4602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MIPS</a:t>
            </a:r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处理器设计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FE9B271-2C90-493E-9462-45A67D4D0827}"/>
              </a:ext>
            </a:extLst>
          </p:cNvPr>
          <p:cNvSpPr txBox="1"/>
          <p:nvPr/>
        </p:nvSpPr>
        <p:spPr>
          <a:xfrm>
            <a:off x="4662752" y="4020907"/>
            <a:ext cx="2866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西北工业大学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9CC10E-465A-409D-BC4D-5E5679A1FDE6}"/>
              </a:ext>
            </a:extLst>
          </p:cNvPr>
          <p:cNvSpPr txBox="1"/>
          <p:nvPr/>
        </p:nvSpPr>
        <p:spPr>
          <a:xfrm>
            <a:off x="4485622" y="495011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蔺嘉炜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、张克、李冬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25D5CE-478C-46DE-9F4F-AEBD662FDA46}"/>
              </a:ext>
            </a:extLst>
          </p:cNvPr>
          <p:cNvSpPr txBox="1"/>
          <p:nvPr/>
        </p:nvSpPr>
        <p:spPr>
          <a:xfrm>
            <a:off x="3862855" y="5624010"/>
            <a:ext cx="4466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指导教师：王党辉、王继禾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79"/>
    </mc:Choice>
    <mc:Fallback xmlns="">
      <p:transition spd="slow" advTm="383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3A39B1-AE24-4C9B-AE31-A1E6CF7C168A}"/>
              </a:ext>
            </a:extLst>
          </p:cNvPr>
          <p:cNvCxnSpPr>
            <a:cxnSpLocks/>
          </p:cNvCxnSpPr>
          <p:nvPr/>
        </p:nvCxnSpPr>
        <p:spPr>
          <a:xfrm>
            <a:off x="715107" y="928468"/>
            <a:ext cx="1073365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4004609-F6AD-4F00-9F75-5ADC5E889403}"/>
              </a:ext>
            </a:extLst>
          </p:cNvPr>
          <p:cNvSpPr txBox="1"/>
          <p:nvPr/>
        </p:nvSpPr>
        <p:spPr>
          <a:xfrm>
            <a:off x="743243" y="32784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处理器设计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CE0244-6229-4B2A-B9C4-DB80BC1884AB}"/>
              </a:ext>
            </a:extLst>
          </p:cNvPr>
          <p:cNvSpPr txBox="1"/>
          <p:nvPr/>
        </p:nvSpPr>
        <p:spPr>
          <a:xfrm>
            <a:off x="845834" y="1493117"/>
            <a:ext cx="360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分支跳转指令优化处理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332BF7-C0AF-47DD-AD6C-D7A659DE6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56" y="191086"/>
            <a:ext cx="630701" cy="63070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176BD9B-FADC-4583-A083-DF4C394BA197}"/>
              </a:ext>
            </a:extLst>
          </p:cNvPr>
          <p:cNvSpPr txBox="1"/>
          <p:nvPr/>
        </p:nvSpPr>
        <p:spPr>
          <a:xfrm>
            <a:off x="857304" y="2241615"/>
            <a:ext cx="5917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在综合可通过的情况下，四种方案的性能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分如表所示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5B82E110-107A-4675-A01E-4CCA73AB0EC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15107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033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7"/>
    </mc:Choice>
    <mc:Fallback xmlns="">
      <p:transition spd="slow" advTm="1284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星形: 八角 5">
            <a:extLst>
              <a:ext uri="{FF2B5EF4-FFF2-40B4-BE49-F238E27FC236}">
                <a16:creationId xmlns:a16="http://schemas.microsoft.com/office/drawing/2014/main" id="{7D022B27-A794-45D6-8355-393302B656AD}"/>
              </a:ext>
            </a:extLst>
          </p:cNvPr>
          <p:cNvSpPr/>
          <p:nvPr/>
        </p:nvSpPr>
        <p:spPr>
          <a:xfrm>
            <a:off x="4251919" y="3826105"/>
            <a:ext cx="7741298" cy="2292270"/>
          </a:xfrm>
          <a:prstGeom prst="star8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3A39B1-AE24-4C9B-AE31-A1E6CF7C168A}"/>
              </a:ext>
            </a:extLst>
          </p:cNvPr>
          <p:cNvCxnSpPr>
            <a:cxnSpLocks/>
          </p:cNvCxnSpPr>
          <p:nvPr/>
        </p:nvCxnSpPr>
        <p:spPr>
          <a:xfrm>
            <a:off x="715107" y="928468"/>
            <a:ext cx="1073365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4004609-F6AD-4F00-9F75-5ADC5E889403}"/>
              </a:ext>
            </a:extLst>
          </p:cNvPr>
          <p:cNvSpPr txBox="1"/>
          <p:nvPr/>
        </p:nvSpPr>
        <p:spPr>
          <a:xfrm>
            <a:off x="743243" y="32784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处理器设计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CE0244-6229-4B2A-B9C4-DB80BC1884AB}"/>
              </a:ext>
            </a:extLst>
          </p:cNvPr>
          <p:cNvSpPr txBox="1"/>
          <p:nvPr/>
        </p:nvSpPr>
        <p:spPr>
          <a:xfrm>
            <a:off x="845834" y="1493117"/>
            <a:ext cx="360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分支跳转指令优化处理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332BF7-C0AF-47DD-AD6C-D7A659DE6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56" y="191086"/>
            <a:ext cx="630701" cy="63070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176BD9B-FADC-4583-A083-DF4C394BA197}"/>
              </a:ext>
            </a:extLst>
          </p:cNvPr>
          <p:cNvSpPr txBox="1"/>
          <p:nvPr/>
        </p:nvSpPr>
        <p:spPr>
          <a:xfrm>
            <a:off x="857304" y="2241615"/>
            <a:ext cx="5917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在综合可通过的情况下，四种方案的性能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分如表所示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A385F0-BF15-41AE-AB79-BFC9D01EC83A}"/>
              </a:ext>
            </a:extLst>
          </p:cNvPr>
          <p:cNvSpPr txBox="1"/>
          <p:nvPr/>
        </p:nvSpPr>
        <p:spPr>
          <a:xfrm>
            <a:off x="5356701" y="4308049"/>
            <a:ext cx="6340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最终我们选择方案三和四相结合：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需要使用旁路的跳转指令在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EXE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级判断跳转，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不需要旁路的跳转指令在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ID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级判断跳转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4AD35158-D420-4F36-B944-DCF104BBAF9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15107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52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91"/>
    </mc:Choice>
    <mc:Fallback xmlns="">
      <p:transition spd="slow" advTm="1179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3A39B1-AE24-4C9B-AE31-A1E6CF7C168A}"/>
              </a:ext>
            </a:extLst>
          </p:cNvPr>
          <p:cNvCxnSpPr>
            <a:cxnSpLocks/>
          </p:cNvCxnSpPr>
          <p:nvPr/>
        </p:nvCxnSpPr>
        <p:spPr>
          <a:xfrm>
            <a:off x="715107" y="928468"/>
            <a:ext cx="1073365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4004609-F6AD-4F00-9F75-5ADC5E889403}"/>
              </a:ext>
            </a:extLst>
          </p:cNvPr>
          <p:cNvSpPr txBox="1"/>
          <p:nvPr/>
        </p:nvSpPr>
        <p:spPr>
          <a:xfrm>
            <a:off x="743243" y="327843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处理器结构与电路设计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CE0244-6229-4B2A-B9C4-DB80BC1884AB}"/>
              </a:ext>
            </a:extLst>
          </p:cNvPr>
          <p:cNvSpPr txBox="1"/>
          <p:nvPr/>
        </p:nvSpPr>
        <p:spPr>
          <a:xfrm>
            <a:off x="845834" y="1493117"/>
            <a:ext cx="360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处理器性能：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332BF7-C0AF-47DD-AD6C-D7A659DE6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56" y="191086"/>
            <a:ext cx="630701" cy="63070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DF7AC03-1E0F-44BC-87D3-C906029B92BE}"/>
              </a:ext>
            </a:extLst>
          </p:cNvPr>
          <p:cNvSpPr txBox="1"/>
          <p:nvPr/>
        </p:nvSpPr>
        <p:spPr>
          <a:xfrm>
            <a:off x="2648268" y="1542580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频率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122MHz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7F5367-0756-4D61-984F-8132CFCC6CD8}"/>
              </a:ext>
            </a:extLst>
          </p:cNvPr>
          <p:cNvSpPr txBox="1"/>
          <p:nvPr/>
        </p:nvSpPr>
        <p:spPr>
          <a:xfrm>
            <a:off x="2648268" y="1981542"/>
            <a:ext cx="3454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性能测试得分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70.679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AE13DE4-34BB-4AB5-9798-EA026F8C2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57564"/>
              </p:ext>
            </p:extLst>
          </p:nvPr>
        </p:nvGraphicFramePr>
        <p:xfrm>
          <a:off x="845833" y="2519430"/>
          <a:ext cx="9465486" cy="3867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8506">
                  <a:extLst>
                    <a:ext uri="{9D8B030D-6E8A-4147-A177-3AD203B41FA5}">
                      <a16:colId xmlns:a16="http://schemas.microsoft.com/office/drawing/2014/main" val="102627517"/>
                    </a:ext>
                  </a:extLst>
                </a:gridCol>
                <a:gridCol w="1495944">
                  <a:extLst>
                    <a:ext uri="{9D8B030D-6E8A-4147-A177-3AD203B41FA5}">
                      <a16:colId xmlns:a16="http://schemas.microsoft.com/office/drawing/2014/main" val="3642521520"/>
                    </a:ext>
                  </a:extLst>
                </a:gridCol>
                <a:gridCol w="1138506">
                  <a:extLst>
                    <a:ext uri="{9D8B030D-6E8A-4147-A177-3AD203B41FA5}">
                      <a16:colId xmlns:a16="http://schemas.microsoft.com/office/drawing/2014/main" val="1271664849"/>
                    </a:ext>
                  </a:extLst>
                </a:gridCol>
                <a:gridCol w="1138506">
                  <a:extLst>
                    <a:ext uri="{9D8B030D-6E8A-4147-A177-3AD203B41FA5}">
                      <a16:colId xmlns:a16="http://schemas.microsoft.com/office/drawing/2014/main" val="2604282376"/>
                    </a:ext>
                  </a:extLst>
                </a:gridCol>
                <a:gridCol w="1138506">
                  <a:extLst>
                    <a:ext uri="{9D8B030D-6E8A-4147-A177-3AD203B41FA5}">
                      <a16:colId xmlns:a16="http://schemas.microsoft.com/office/drawing/2014/main" val="2845531829"/>
                    </a:ext>
                  </a:extLst>
                </a:gridCol>
                <a:gridCol w="1138506">
                  <a:extLst>
                    <a:ext uri="{9D8B030D-6E8A-4147-A177-3AD203B41FA5}">
                      <a16:colId xmlns:a16="http://schemas.microsoft.com/office/drawing/2014/main" val="3752861175"/>
                    </a:ext>
                  </a:extLst>
                </a:gridCol>
                <a:gridCol w="1138506">
                  <a:extLst>
                    <a:ext uri="{9D8B030D-6E8A-4147-A177-3AD203B41FA5}">
                      <a16:colId xmlns:a16="http://schemas.microsoft.com/office/drawing/2014/main" val="2567730779"/>
                    </a:ext>
                  </a:extLst>
                </a:gridCol>
                <a:gridCol w="1138506">
                  <a:extLst>
                    <a:ext uri="{9D8B030D-6E8A-4147-A177-3AD203B41FA5}">
                      <a16:colId xmlns:a16="http://schemas.microsoft.com/office/drawing/2014/main" val="212020686"/>
                    </a:ext>
                  </a:extLst>
                </a:gridCol>
              </a:tblGrid>
              <a:tr h="2762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序号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测试程序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myCPU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gs132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r>
                        <a:rPr lang="en-US" sz="1100" u="none" strike="noStrike" baseline="-25000">
                          <a:effectLst/>
                        </a:rPr>
                        <a:t>gs132</a:t>
                      </a:r>
                      <a:r>
                        <a:rPr lang="en-US" sz="1100" u="none" strike="noStrike">
                          <a:effectLst/>
                        </a:rPr>
                        <a:t>/T</a:t>
                      </a:r>
                      <a:r>
                        <a:rPr lang="en-US" sz="1100" u="none" strike="noStrike" baseline="-25000">
                          <a:effectLst/>
                        </a:rPr>
                        <a:t>mycpu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8346553"/>
                  </a:ext>
                </a:extLst>
              </a:tr>
              <a:tr h="2762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仿真计时</a:t>
                      </a:r>
                      <a:r>
                        <a:rPr lang="en-US" altLang="zh-CN" sz="1100" u="none" strike="noStrike">
                          <a:effectLst/>
                        </a:rPr>
                        <a:t>(16</a:t>
                      </a:r>
                      <a:r>
                        <a:rPr lang="zh-CN" altLang="en-US" sz="1100" u="none" strike="noStrike">
                          <a:effectLst/>
                        </a:rPr>
                        <a:t>进制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上板计时</a:t>
                      </a:r>
                      <a:r>
                        <a:rPr lang="en-US" altLang="zh-CN" sz="1100" u="none" strike="noStrike">
                          <a:effectLst/>
                        </a:rPr>
                        <a:t>(16</a:t>
                      </a:r>
                      <a:r>
                        <a:rPr lang="zh-CN" altLang="en-US" sz="1100" u="none" strike="noStrike">
                          <a:effectLst/>
                        </a:rPr>
                        <a:t>进制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数码管显示</a:t>
                      </a:r>
                      <a:r>
                        <a:rPr lang="en-US" altLang="zh-CN" sz="1100" u="none" strike="noStrike">
                          <a:effectLst/>
                        </a:rPr>
                        <a:t>/10</a:t>
                      </a:r>
                      <a:br>
                        <a:rPr lang="en-US" altLang="zh-CN" sz="1100" u="none" strike="noStrike">
                          <a:effectLst/>
                        </a:rPr>
                      </a:br>
                      <a:r>
                        <a:rPr lang="en-US" altLang="zh-CN" sz="1100" u="none" strike="noStrike">
                          <a:effectLst/>
                        </a:rPr>
                        <a:t>: </a:t>
                      </a:r>
                      <a:r>
                        <a:rPr lang="zh-CN" altLang="en-US" sz="1100" u="none" strike="noStrike">
                          <a:effectLst/>
                        </a:rPr>
                        <a:t>仿真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上板</a:t>
                      </a:r>
                      <a:r>
                        <a:rPr lang="en-US" altLang="zh-CN" sz="1100" u="none" strike="noStrike">
                          <a:effectLst/>
                        </a:rPr>
                        <a:t>(16</a:t>
                      </a:r>
                      <a:r>
                        <a:rPr lang="zh-CN" altLang="en-US" sz="1100" u="none" strike="noStrike">
                          <a:effectLst/>
                        </a:rPr>
                        <a:t>进制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611635"/>
                  </a:ext>
                </a:extLst>
              </a:tr>
              <a:tr h="2762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数码管显示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数码管显示</a:t>
                      </a:r>
                      <a:r>
                        <a:rPr lang="en-US" altLang="zh-CN" sz="1100" u="none" strike="noStrike">
                          <a:effectLst/>
                        </a:rPr>
                        <a:t>/10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数码管显示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963379"/>
                  </a:ext>
                </a:extLst>
              </a:tr>
              <a:tr h="2762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cpu_clk : timer_clk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100MHz : 100MHz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122MHz : 100MHz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-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50MHz : 100MHz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-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548772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bitcount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8f0e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46f2b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7184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0.794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14556B2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73.36949034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0612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bubble_sort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2d565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16da06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24900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0.806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7BE6E52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86.75218582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007869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coremark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8a80a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465ad7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70915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0.813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112B417A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62.47268236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702631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crc32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4fc11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28f1ba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4182C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0.821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AE98868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68.22772966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802898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dhrystone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11d95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8e9be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E42C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0.799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1FCC030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57.07927399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406726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quick_sort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2fdc7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182297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269DB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0.807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73679CA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76.50577252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137053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select_sort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358f5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1b129e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2B50F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0.809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71ABFFA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67.18016072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798663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sha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32a0a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19af55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29188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0.812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76B9528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73.95720154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578905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stream_copy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4a4f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1aa32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2A9E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0.574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86952E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80.83894561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75821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stringsearch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2684c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133c52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1EC6E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0.799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4E98F5E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65.37660972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7438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5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20"/>
    </mc:Choice>
    <mc:Fallback xmlns="">
      <p:transition spd="slow" advTm="1272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3A39B1-AE24-4C9B-AE31-A1E6CF7C168A}"/>
              </a:ext>
            </a:extLst>
          </p:cNvPr>
          <p:cNvCxnSpPr>
            <a:cxnSpLocks/>
          </p:cNvCxnSpPr>
          <p:nvPr/>
        </p:nvCxnSpPr>
        <p:spPr>
          <a:xfrm>
            <a:off x="715107" y="928468"/>
            <a:ext cx="1073365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4004609-F6AD-4F00-9F75-5ADC5E889403}"/>
              </a:ext>
            </a:extLst>
          </p:cNvPr>
          <p:cNvSpPr txBox="1"/>
          <p:nvPr/>
        </p:nvSpPr>
        <p:spPr>
          <a:xfrm>
            <a:off x="743243" y="327843"/>
            <a:ext cx="3365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处理器应用展示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DB51B6-BF53-48DD-8C80-0396102A21E7}"/>
              </a:ext>
            </a:extLst>
          </p:cNvPr>
          <p:cNvSpPr txBox="1"/>
          <p:nvPr/>
        </p:nvSpPr>
        <p:spPr>
          <a:xfrm>
            <a:off x="599877" y="1251178"/>
            <a:ext cx="598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利用 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SOC_UP+PMON+myCPU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进行展示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341FF2-B9D2-4B26-8DAC-0A211198C98F}"/>
              </a:ext>
            </a:extLst>
          </p:cNvPr>
          <p:cNvSpPr txBox="1"/>
          <p:nvPr/>
        </p:nvSpPr>
        <p:spPr>
          <a:xfrm>
            <a:off x="1023925" y="1879647"/>
            <a:ext cx="5198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使用汇编与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语言混合开发展示程序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6B61793-0400-4DEC-815E-F67588560638}"/>
              </a:ext>
            </a:extLst>
          </p:cNvPr>
          <p:cNvSpPr txBox="1"/>
          <p:nvPr/>
        </p:nvSpPr>
        <p:spPr>
          <a:xfrm>
            <a:off x="1023925" y="2508116"/>
            <a:ext cx="5269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通过自定义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PMON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命令调用展示程序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F2FBBE-5E93-49A1-90A3-E6C866171987}"/>
              </a:ext>
            </a:extLst>
          </p:cNvPr>
          <p:cNvSpPr txBox="1"/>
          <p:nvPr/>
        </p:nvSpPr>
        <p:spPr>
          <a:xfrm>
            <a:off x="1023925" y="3136585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通过外设与用户交互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5D58360-0D80-4534-9C02-FFF3609D8547}"/>
              </a:ext>
            </a:extLst>
          </p:cNvPr>
          <p:cNvSpPr txBox="1"/>
          <p:nvPr/>
        </p:nvSpPr>
        <p:spPr>
          <a:xfrm>
            <a:off x="1296104" y="376505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五子棋小游戏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CB3A23EA-1E0D-4FA8-B646-DD15150F41A7}"/>
              </a:ext>
            </a:extLst>
          </p:cNvPr>
          <p:cNvSpPr/>
          <p:nvPr/>
        </p:nvSpPr>
        <p:spPr>
          <a:xfrm>
            <a:off x="1013826" y="3779122"/>
            <a:ext cx="323556" cy="32355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C5E1B6A-28D3-4100-9166-78CC14717513}"/>
              </a:ext>
            </a:extLst>
          </p:cNvPr>
          <p:cNvSpPr txBox="1"/>
          <p:nvPr/>
        </p:nvSpPr>
        <p:spPr>
          <a:xfrm>
            <a:off x="1337382" y="440759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随机数组排序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星形: 五角 21">
            <a:extLst>
              <a:ext uri="{FF2B5EF4-FFF2-40B4-BE49-F238E27FC236}">
                <a16:creationId xmlns:a16="http://schemas.microsoft.com/office/drawing/2014/main" id="{75D53BA2-36A6-41A6-954B-2AEAE43E9278}"/>
              </a:ext>
            </a:extLst>
          </p:cNvPr>
          <p:cNvSpPr/>
          <p:nvPr/>
        </p:nvSpPr>
        <p:spPr>
          <a:xfrm>
            <a:off x="1013826" y="4477931"/>
            <a:ext cx="323556" cy="32355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D996A68-4978-4B67-B49E-BCA003466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31" y="1309029"/>
            <a:ext cx="4403043" cy="36551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4D879C4-F681-4D12-BB20-03726ECE7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56" y="191086"/>
            <a:ext cx="630701" cy="63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2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0"/>
    </mc:Choice>
    <mc:Fallback xmlns="">
      <p:transition spd="slow" advTm="2568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3A39B1-AE24-4C9B-AE31-A1E6CF7C168A}"/>
              </a:ext>
            </a:extLst>
          </p:cNvPr>
          <p:cNvCxnSpPr>
            <a:cxnSpLocks/>
          </p:cNvCxnSpPr>
          <p:nvPr/>
        </p:nvCxnSpPr>
        <p:spPr>
          <a:xfrm>
            <a:off x="715107" y="928468"/>
            <a:ext cx="1073365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4004609-F6AD-4F00-9F75-5ADC5E889403}"/>
              </a:ext>
            </a:extLst>
          </p:cNvPr>
          <p:cNvSpPr txBox="1"/>
          <p:nvPr/>
        </p:nvSpPr>
        <p:spPr>
          <a:xfrm>
            <a:off x="743243" y="327843"/>
            <a:ext cx="3365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32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处理器应用展示</a:t>
            </a:r>
            <a:endParaRPr lang="zh-CN" altLang="en-US" sz="36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DB51B6-BF53-48DD-8C80-0396102A21E7}"/>
              </a:ext>
            </a:extLst>
          </p:cNvPr>
          <p:cNvSpPr txBox="1"/>
          <p:nvPr/>
        </p:nvSpPr>
        <p:spPr>
          <a:xfrm>
            <a:off x="599877" y="1251178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五子棋小游戏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341FF2-B9D2-4B26-8DAC-0A211198C98F}"/>
              </a:ext>
            </a:extLst>
          </p:cNvPr>
          <p:cNvSpPr txBox="1"/>
          <p:nvPr/>
        </p:nvSpPr>
        <p:spPr>
          <a:xfrm>
            <a:off x="1023925" y="1879647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myCPU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执行程序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6B61793-0400-4DEC-815E-F67588560638}"/>
              </a:ext>
            </a:extLst>
          </p:cNvPr>
          <p:cNvSpPr txBox="1"/>
          <p:nvPr/>
        </p:nvSpPr>
        <p:spPr>
          <a:xfrm>
            <a:off x="1023925" y="2508116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通过串口输入棋子坐标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F2FBBE-5E93-49A1-90A3-E6C866171987}"/>
              </a:ext>
            </a:extLst>
          </p:cNvPr>
          <p:cNvSpPr txBox="1"/>
          <p:nvPr/>
        </p:nvSpPr>
        <p:spPr>
          <a:xfrm>
            <a:off x="1023925" y="3825026"/>
            <a:ext cx="4378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将对局状况显示在串口软件上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E1F327-E800-42F1-A923-462120805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902" y="1251178"/>
            <a:ext cx="5071221" cy="491425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CD7787F-B350-4AE6-804E-DD0E16664CBF}"/>
              </a:ext>
            </a:extLst>
          </p:cNvPr>
          <p:cNvSpPr txBox="1"/>
          <p:nvPr/>
        </p:nvSpPr>
        <p:spPr>
          <a:xfrm>
            <a:off x="1023925" y="3166571"/>
            <a:ext cx="3405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自实现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”clear”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清屏函数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837758E-D623-4EBF-88C7-1421FAB07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56" y="191086"/>
            <a:ext cx="630701" cy="63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4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43"/>
    </mc:Choice>
    <mc:Fallback xmlns="">
      <p:transition spd="slow" advTm="1454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3A39B1-AE24-4C9B-AE31-A1E6CF7C168A}"/>
              </a:ext>
            </a:extLst>
          </p:cNvPr>
          <p:cNvCxnSpPr>
            <a:cxnSpLocks/>
          </p:cNvCxnSpPr>
          <p:nvPr/>
        </p:nvCxnSpPr>
        <p:spPr>
          <a:xfrm>
            <a:off x="715107" y="928468"/>
            <a:ext cx="1073365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4004609-F6AD-4F00-9F75-5ADC5E889403}"/>
              </a:ext>
            </a:extLst>
          </p:cNvPr>
          <p:cNvSpPr txBox="1"/>
          <p:nvPr/>
        </p:nvSpPr>
        <p:spPr>
          <a:xfrm>
            <a:off x="743243" y="327843"/>
            <a:ext cx="3365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32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处理器应用展示</a:t>
            </a:r>
            <a:endParaRPr lang="zh-CN" altLang="en-US" sz="36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DB51B6-BF53-48DD-8C80-0396102A21E7}"/>
              </a:ext>
            </a:extLst>
          </p:cNvPr>
          <p:cNvSpPr txBox="1"/>
          <p:nvPr/>
        </p:nvSpPr>
        <p:spPr>
          <a:xfrm>
            <a:off x="599877" y="1251178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随机数组排序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341FF2-B9D2-4B26-8DAC-0A211198C98F}"/>
              </a:ext>
            </a:extLst>
          </p:cNvPr>
          <p:cNvSpPr txBox="1"/>
          <p:nvPr/>
        </p:nvSpPr>
        <p:spPr>
          <a:xfrm>
            <a:off x="1023925" y="3437452"/>
            <a:ext cx="4378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利用拨码开关输入随机数个数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6B61793-0400-4DEC-815E-F67588560638}"/>
              </a:ext>
            </a:extLst>
          </p:cNvPr>
          <p:cNvSpPr txBox="1"/>
          <p:nvPr/>
        </p:nvSpPr>
        <p:spPr>
          <a:xfrm>
            <a:off x="1023925" y="2035552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数码管实时显示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F2FBBE-5E93-49A1-90A3-E6C866171987}"/>
              </a:ext>
            </a:extLst>
          </p:cNvPr>
          <p:cNvSpPr txBox="1"/>
          <p:nvPr/>
        </p:nvSpPr>
        <p:spPr>
          <a:xfrm>
            <a:off x="1023925" y="2736502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led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灯提示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D7787F-B350-4AE6-804E-DD0E16664CBF}"/>
              </a:ext>
            </a:extLst>
          </p:cNvPr>
          <p:cNvSpPr txBox="1"/>
          <p:nvPr/>
        </p:nvSpPr>
        <p:spPr>
          <a:xfrm>
            <a:off x="1023925" y="4138402"/>
            <a:ext cx="5984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串口输出结果，同时将结果显示在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lcd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屏上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34E09D-2E1E-4BF3-91C7-2318F2CFA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305" y="1348935"/>
            <a:ext cx="4455267" cy="36984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557F24B-77F4-455F-B97A-AB33FF701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56" y="191086"/>
            <a:ext cx="630701" cy="63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2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67"/>
    </mc:Choice>
    <mc:Fallback xmlns="">
      <p:transition spd="slow" advTm="2596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3A39B1-AE24-4C9B-AE31-A1E6CF7C168A}"/>
              </a:ext>
            </a:extLst>
          </p:cNvPr>
          <p:cNvCxnSpPr>
            <a:cxnSpLocks/>
          </p:cNvCxnSpPr>
          <p:nvPr/>
        </p:nvCxnSpPr>
        <p:spPr>
          <a:xfrm>
            <a:off x="715107" y="928468"/>
            <a:ext cx="1073365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4004609-F6AD-4F00-9F75-5ADC5E889403}"/>
              </a:ext>
            </a:extLst>
          </p:cNvPr>
          <p:cNvSpPr txBox="1"/>
          <p:nvPr/>
        </p:nvSpPr>
        <p:spPr>
          <a:xfrm>
            <a:off x="743243" y="327843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启动</a:t>
            </a: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内核的探索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1E6058-2CB0-4055-9A01-53EB4A70B845}"/>
              </a:ext>
            </a:extLst>
          </p:cNvPr>
          <p:cNvSpPr txBox="1"/>
          <p:nvPr/>
        </p:nvSpPr>
        <p:spPr>
          <a:xfrm>
            <a:off x="715107" y="1209210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CPU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功能完善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24245A-EA9D-4B79-8FA3-17061B911255}"/>
              </a:ext>
            </a:extLst>
          </p:cNvPr>
          <p:cNvSpPr txBox="1"/>
          <p:nvPr/>
        </p:nvSpPr>
        <p:spPr>
          <a:xfrm>
            <a:off x="1256283" y="1951616"/>
            <a:ext cx="6707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32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项全相联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TLB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，支持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tlbwr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tlbwi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tlbp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tlbr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指令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72F7BF-8603-48CB-B0B0-D86C029A5F29}"/>
              </a:ext>
            </a:extLst>
          </p:cNvPr>
          <p:cNvSpPr txBox="1"/>
          <p:nvPr/>
        </p:nvSpPr>
        <p:spPr>
          <a:xfrm>
            <a:off x="1256283" y="2694022"/>
            <a:ext cx="5067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Cache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指令支持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所有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required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指令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B679DF-23D8-4FE0-BF79-AE359E4C2A5F}"/>
              </a:ext>
            </a:extLst>
          </p:cNvPr>
          <p:cNvSpPr txBox="1"/>
          <p:nvPr/>
        </p:nvSpPr>
        <p:spPr>
          <a:xfrm>
            <a:off x="1256283" y="3436428"/>
            <a:ext cx="287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指令集扩充至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89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条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75FB11-4512-4621-9E41-D590662B5611}"/>
              </a:ext>
            </a:extLst>
          </p:cNvPr>
          <p:cNvSpPr txBox="1"/>
          <p:nvPr/>
        </p:nvSpPr>
        <p:spPr>
          <a:xfrm>
            <a:off x="1256283" y="4178834"/>
            <a:ext cx="773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增加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里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相关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的寄存器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(Context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EBase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Config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AD7EF7-EFDE-41F3-9636-A0717F768DE0}"/>
              </a:ext>
            </a:extLst>
          </p:cNvPr>
          <p:cNvSpPr txBox="1"/>
          <p:nvPr/>
        </p:nvSpPr>
        <p:spPr>
          <a:xfrm>
            <a:off x="1256283" y="4921240"/>
            <a:ext cx="482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按照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MIPS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手册规范异常入口地址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5B84F5-A0EB-4CE3-854C-8CD2C8B2A580}"/>
              </a:ext>
            </a:extLst>
          </p:cNvPr>
          <p:cNvSpPr txBox="1"/>
          <p:nvPr/>
        </p:nvSpPr>
        <p:spPr>
          <a:xfrm>
            <a:off x="1434856" y="5667922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• • • • •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BD01BD9-158D-48B2-A6B2-649650E91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56" y="191086"/>
            <a:ext cx="630701" cy="63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28"/>
    </mc:Choice>
    <mc:Fallback xmlns="">
      <p:transition spd="slow" advTm="5592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3A39B1-AE24-4C9B-AE31-A1E6CF7C168A}"/>
              </a:ext>
            </a:extLst>
          </p:cNvPr>
          <p:cNvCxnSpPr>
            <a:cxnSpLocks/>
          </p:cNvCxnSpPr>
          <p:nvPr/>
        </p:nvCxnSpPr>
        <p:spPr>
          <a:xfrm>
            <a:off x="715107" y="928468"/>
            <a:ext cx="1073365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4004609-F6AD-4F00-9F75-5ADC5E889403}"/>
              </a:ext>
            </a:extLst>
          </p:cNvPr>
          <p:cNvSpPr txBox="1"/>
          <p:nvPr/>
        </p:nvSpPr>
        <p:spPr>
          <a:xfrm>
            <a:off x="743243" y="327843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启动</a:t>
            </a: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内核的探索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40D167-DD20-4100-9D36-9CE6651E3F9D}"/>
              </a:ext>
            </a:extLst>
          </p:cNvPr>
          <p:cNvSpPr txBox="1"/>
          <p:nvPr/>
        </p:nvSpPr>
        <p:spPr>
          <a:xfrm>
            <a:off x="715107" y="132366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PMON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2EE783-C667-4009-8C2E-6D5951D17901}"/>
              </a:ext>
            </a:extLst>
          </p:cNvPr>
          <p:cNvSpPr txBox="1"/>
          <p:nvPr/>
        </p:nvSpPr>
        <p:spPr>
          <a:xfrm>
            <a:off x="743243" y="3269006"/>
            <a:ext cx="2751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Linux 2.6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内核裁剪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C3FE76-00B4-400C-B9C2-04EE032800E6}"/>
              </a:ext>
            </a:extLst>
          </p:cNvPr>
          <p:cNvSpPr txBox="1"/>
          <p:nvPr/>
        </p:nvSpPr>
        <p:spPr>
          <a:xfrm>
            <a:off x="1151807" y="3923076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去掉浮点指令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60D6DD-64F6-46A0-A44C-C49EC6B6665B}"/>
              </a:ext>
            </a:extLst>
          </p:cNvPr>
          <p:cNvSpPr txBox="1"/>
          <p:nvPr/>
        </p:nvSpPr>
        <p:spPr>
          <a:xfrm>
            <a:off x="1144893" y="5214346"/>
            <a:ext cx="3440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去除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Branch likely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指令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5610D1-D46A-4F56-86B2-1E0866C45BE2}"/>
              </a:ext>
            </a:extLst>
          </p:cNvPr>
          <p:cNvSpPr txBox="1"/>
          <p:nvPr/>
        </p:nvSpPr>
        <p:spPr>
          <a:xfrm>
            <a:off x="1144893" y="4571447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去除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指令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FFD06F8-B74A-4FCB-BAE2-AB1FCC5A0317}"/>
              </a:ext>
            </a:extLst>
          </p:cNvPr>
          <p:cNvSpPr txBox="1"/>
          <p:nvPr/>
        </p:nvSpPr>
        <p:spPr>
          <a:xfrm>
            <a:off x="1228868" y="2614936"/>
            <a:ext cx="5912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可以与主机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通，并通过网络加载内核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60CDD8-B759-4958-9F93-54B594B7DBE6}"/>
              </a:ext>
            </a:extLst>
          </p:cNvPr>
          <p:cNvSpPr txBox="1"/>
          <p:nvPr/>
        </p:nvSpPr>
        <p:spPr>
          <a:xfrm>
            <a:off x="1228868" y="1966565"/>
            <a:ext cx="376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支持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PMON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的大多数命令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694B48-9BC5-43CC-B278-5BF0944A67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" t="74321" r="18883" b="7731"/>
          <a:stretch/>
        </p:blipFill>
        <p:spPr>
          <a:xfrm>
            <a:off x="4991436" y="3665845"/>
            <a:ext cx="5129756" cy="9761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B7F7D00-E6D6-408A-B1B6-58A8F1DE8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56" y="191086"/>
            <a:ext cx="630701" cy="63070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BF1CD0E-32BD-40CE-98D5-40EF7D2EC94E}"/>
              </a:ext>
            </a:extLst>
          </p:cNvPr>
          <p:cNvSpPr txBox="1"/>
          <p:nvPr/>
        </p:nvSpPr>
        <p:spPr>
          <a:xfrm>
            <a:off x="1151807" y="5857245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• • • • •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47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"/>
    </mc:Choice>
    <mc:Fallback xmlns="">
      <p:transition spd="slow" advTm="87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3A39B1-AE24-4C9B-AE31-A1E6CF7C168A}"/>
              </a:ext>
            </a:extLst>
          </p:cNvPr>
          <p:cNvCxnSpPr>
            <a:cxnSpLocks/>
          </p:cNvCxnSpPr>
          <p:nvPr/>
        </p:nvCxnSpPr>
        <p:spPr>
          <a:xfrm>
            <a:off x="715107" y="928468"/>
            <a:ext cx="1073365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4004609-F6AD-4F00-9F75-5ADC5E889403}"/>
              </a:ext>
            </a:extLst>
          </p:cNvPr>
          <p:cNvSpPr txBox="1"/>
          <p:nvPr/>
        </p:nvSpPr>
        <p:spPr>
          <a:xfrm>
            <a:off x="743243" y="327843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启动</a:t>
            </a: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内核的探索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810459-0149-4108-8D5A-E46B62E93873}"/>
              </a:ext>
            </a:extLst>
          </p:cNvPr>
          <p:cNvSpPr txBox="1"/>
          <p:nvPr/>
        </p:nvSpPr>
        <p:spPr>
          <a:xfrm>
            <a:off x="743243" y="1432850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内核正常加载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60F218-7818-4209-A9E3-4EBFD8FB8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838" y="236699"/>
            <a:ext cx="6622242" cy="638460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14587BF-E4E0-496F-BBB2-A1B6C2305FDA}"/>
              </a:ext>
            </a:extLst>
          </p:cNvPr>
          <p:cNvSpPr txBox="1"/>
          <p:nvPr/>
        </p:nvSpPr>
        <p:spPr>
          <a:xfrm>
            <a:off x="743243" y="2398896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Cache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TLB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初始化完毕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82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5"/>
    </mc:Choice>
    <mc:Fallback xmlns="">
      <p:transition spd="slow" advTm="89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3A39B1-AE24-4C9B-AE31-A1E6CF7C168A}"/>
              </a:ext>
            </a:extLst>
          </p:cNvPr>
          <p:cNvCxnSpPr>
            <a:cxnSpLocks/>
          </p:cNvCxnSpPr>
          <p:nvPr/>
        </p:nvCxnSpPr>
        <p:spPr>
          <a:xfrm>
            <a:off x="715107" y="928468"/>
            <a:ext cx="1073365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9810459-0149-4108-8D5A-E46B62E93873}"/>
              </a:ext>
            </a:extLst>
          </p:cNvPr>
          <p:cNvSpPr txBox="1"/>
          <p:nvPr/>
        </p:nvSpPr>
        <p:spPr>
          <a:xfrm>
            <a:off x="2194932" y="1931891"/>
            <a:ext cx="7802136" cy="2994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请各位专家批评指正</a:t>
            </a:r>
            <a:endParaRPr kumimoji="0" lang="en-US" altLang="zh-CN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谢谢！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0E9A7CB-918B-401A-B7C8-484622AAB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56" y="191086"/>
            <a:ext cx="630701" cy="63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7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7"/>
    </mc:Choice>
    <mc:Fallback xmlns="">
      <p:transition spd="slow" advTm="128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3A39B1-AE24-4C9B-AE31-A1E6CF7C168A}"/>
              </a:ext>
            </a:extLst>
          </p:cNvPr>
          <p:cNvCxnSpPr>
            <a:cxnSpLocks/>
          </p:cNvCxnSpPr>
          <p:nvPr/>
        </p:nvCxnSpPr>
        <p:spPr>
          <a:xfrm>
            <a:off x="715107" y="928468"/>
            <a:ext cx="1073365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4004609-F6AD-4F00-9F75-5ADC5E889403}"/>
              </a:ext>
            </a:extLst>
          </p:cNvPr>
          <p:cNvSpPr txBox="1"/>
          <p:nvPr/>
        </p:nvSpPr>
        <p:spPr>
          <a:xfrm>
            <a:off x="743243" y="32784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提纲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CE0244-6229-4B2A-B9C4-DB80BC1884AB}"/>
              </a:ext>
            </a:extLst>
          </p:cNvPr>
          <p:cNvSpPr txBox="1"/>
          <p:nvPr/>
        </p:nvSpPr>
        <p:spPr>
          <a:xfrm>
            <a:off x="845834" y="1493117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处理器结构与电路设计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CC5957-E291-4015-832D-099A3F92D21A}"/>
              </a:ext>
            </a:extLst>
          </p:cNvPr>
          <p:cNvSpPr txBox="1"/>
          <p:nvPr/>
        </p:nvSpPr>
        <p:spPr>
          <a:xfrm>
            <a:off x="845834" y="251943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处理器应用展示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918E5E-F409-4037-A1CE-2FCF05B4CCDA}"/>
              </a:ext>
            </a:extLst>
          </p:cNvPr>
          <p:cNvSpPr txBox="1"/>
          <p:nvPr/>
        </p:nvSpPr>
        <p:spPr>
          <a:xfrm>
            <a:off x="845834" y="3545743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启动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内核的探索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6F0BCC-F0DB-41FD-822B-346B13AB1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56" y="191086"/>
            <a:ext cx="630701" cy="63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2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46"/>
    </mc:Choice>
    <mc:Fallback xmlns="">
      <p:transition spd="slow" advTm="684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3A39B1-AE24-4C9B-AE31-A1E6CF7C168A}"/>
              </a:ext>
            </a:extLst>
          </p:cNvPr>
          <p:cNvCxnSpPr>
            <a:cxnSpLocks/>
          </p:cNvCxnSpPr>
          <p:nvPr/>
        </p:nvCxnSpPr>
        <p:spPr>
          <a:xfrm>
            <a:off x="715107" y="928468"/>
            <a:ext cx="1073365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D0E9A7CB-918B-401A-B7C8-484622AAB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56" y="191086"/>
            <a:ext cx="630701" cy="6307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369A020-B7F8-41A9-89B6-83CD07674BF0}"/>
              </a:ext>
            </a:extLst>
          </p:cNvPr>
          <p:cNvSpPr txBox="1"/>
          <p:nvPr/>
        </p:nvSpPr>
        <p:spPr>
          <a:xfrm>
            <a:off x="743243" y="327843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Chisel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Verilog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E38954-2BC8-4777-BBC0-D11F2F5B858B}"/>
              </a:ext>
            </a:extLst>
          </p:cNvPr>
          <p:cNvSpPr txBox="1"/>
          <p:nvPr/>
        </p:nvSpPr>
        <p:spPr>
          <a:xfrm>
            <a:off x="715107" y="121271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Chisel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0608D07-BD1B-4D66-BF6C-2E88052590C3}"/>
              </a:ext>
            </a:extLst>
          </p:cNvPr>
          <p:cNvSpPr txBox="1"/>
          <p:nvPr/>
        </p:nvSpPr>
        <p:spPr>
          <a:xfrm>
            <a:off x="1013830" y="1979751"/>
            <a:ext cx="3454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具有结构化的描述优势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76AB7B6-CFA3-439D-A63F-9DFA8901456D}"/>
              </a:ext>
            </a:extLst>
          </p:cNvPr>
          <p:cNvSpPr txBox="1"/>
          <p:nvPr/>
        </p:nvSpPr>
        <p:spPr>
          <a:xfrm>
            <a:off x="1013830" y="2516741"/>
            <a:ext cx="6329618" cy="1682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通过选择不同后端产⽣ 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仿真和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Verilog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仿真 </a:t>
            </a:r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	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Scala+C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	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Verilator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8600604-EE74-4F7A-8DF7-B8D2103B5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919" y="1240237"/>
            <a:ext cx="4040252" cy="502664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E7652243-775C-4E9A-B09D-370A9260EAF2}"/>
              </a:ext>
            </a:extLst>
          </p:cNvPr>
          <p:cNvSpPr txBox="1"/>
          <p:nvPr/>
        </p:nvSpPr>
        <p:spPr>
          <a:xfrm>
            <a:off x="715107" y="4444720"/>
            <a:ext cx="1127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erilog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73217AE-8762-4813-8EE9-1B149787E783}"/>
              </a:ext>
            </a:extLst>
          </p:cNvPr>
          <p:cNvSpPr txBox="1"/>
          <p:nvPr/>
        </p:nvSpPr>
        <p:spPr>
          <a:xfrm>
            <a:off x="1013829" y="5151787"/>
            <a:ext cx="5007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更贴合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Vivado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综合工具，便于调试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368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3A39B1-AE24-4C9B-AE31-A1E6CF7C168A}"/>
              </a:ext>
            </a:extLst>
          </p:cNvPr>
          <p:cNvCxnSpPr>
            <a:cxnSpLocks/>
          </p:cNvCxnSpPr>
          <p:nvPr/>
        </p:nvCxnSpPr>
        <p:spPr>
          <a:xfrm>
            <a:off x="715107" y="928468"/>
            <a:ext cx="1073365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D0E9A7CB-918B-401A-B7C8-484622AAB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56" y="191086"/>
            <a:ext cx="630701" cy="6307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369A020-B7F8-41A9-89B6-83CD07674BF0}"/>
              </a:ext>
            </a:extLst>
          </p:cNvPr>
          <p:cNvSpPr txBox="1"/>
          <p:nvPr/>
        </p:nvSpPr>
        <p:spPr>
          <a:xfrm>
            <a:off x="715107" y="343693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操作系统死循环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E38954-2BC8-4777-BBC0-D11F2F5B858B}"/>
              </a:ext>
            </a:extLst>
          </p:cNvPr>
          <p:cNvSpPr txBox="1"/>
          <p:nvPr/>
        </p:nvSpPr>
        <p:spPr>
          <a:xfrm>
            <a:off x="715107" y="121271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关于操作系统死循环的原因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3FACE8-313F-4436-8962-A25790DC6797}"/>
              </a:ext>
            </a:extLst>
          </p:cNvPr>
          <p:cNvSpPr/>
          <p:nvPr/>
        </p:nvSpPr>
        <p:spPr>
          <a:xfrm>
            <a:off x="1091682" y="1978090"/>
            <a:ext cx="1866122" cy="4616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处理器复位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06C3A12-2B7A-4E29-A141-A95C40CAFBE7}"/>
              </a:ext>
            </a:extLst>
          </p:cNvPr>
          <p:cNvSpPr/>
          <p:nvPr/>
        </p:nvSpPr>
        <p:spPr>
          <a:xfrm>
            <a:off x="1091682" y="2939143"/>
            <a:ext cx="1866122" cy="4616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调试接口初始化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A876CED-7873-4246-A209-266AC1A96719}"/>
              </a:ext>
            </a:extLst>
          </p:cNvPr>
          <p:cNvSpPr/>
          <p:nvPr/>
        </p:nvSpPr>
        <p:spPr>
          <a:xfrm>
            <a:off x="1091681" y="3900196"/>
            <a:ext cx="1866122" cy="4616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TLB</a:t>
            </a:r>
            <a:r>
              <a:rPr lang="zh-CN" altLang="en-US" dirty="0"/>
              <a:t>初始化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D9878F-C8AD-40C5-ADDA-7A8EB039402F}"/>
              </a:ext>
            </a:extLst>
          </p:cNvPr>
          <p:cNvSpPr/>
          <p:nvPr/>
        </p:nvSpPr>
        <p:spPr>
          <a:xfrm>
            <a:off x="1091681" y="4994988"/>
            <a:ext cx="1866122" cy="4616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Cache</a:t>
            </a:r>
            <a:r>
              <a:rPr lang="zh-CN" altLang="en-US" dirty="0"/>
              <a:t>初始化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5448214-C72E-43E5-A19F-8249DB7F79AC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024743" y="2439755"/>
            <a:ext cx="0" cy="49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8C2F466-B793-4AA7-81A3-FF71E04BDE2E}"/>
              </a:ext>
            </a:extLst>
          </p:cNvPr>
          <p:cNvCxnSpPr/>
          <p:nvPr/>
        </p:nvCxnSpPr>
        <p:spPr>
          <a:xfrm>
            <a:off x="2018523" y="3400808"/>
            <a:ext cx="0" cy="49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2F5895F-B7D3-46F7-8557-A7C533AE0CF5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018523" y="4361861"/>
            <a:ext cx="6219" cy="63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32A97EE-DF56-48D9-AD3A-6D247C996D2A}"/>
              </a:ext>
            </a:extLst>
          </p:cNvPr>
          <p:cNvSpPr/>
          <p:nvPr/>
        </p:nvSpPr>
        <p:spPr>
          <a:xfrm>
            <a:off x="4928994" y="4994988"/>
            <a:ext cx="1723732" cy="4616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内存初始化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C550717-C361-4567-A95E-737EDE4DBE27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2957803" y="5225820"/>
            <a:ext cx="19711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3233B58-0BB1-4F94-BA9D-04F1755185CC}"/>
              </a:ext>
            </a:extLst>
          </p:cNvPr>
          <p:cNvSpPr/>
          <p:nvPr/>
        </p:nvSpPr>
        <p:spPr>
          <a:xfrm>
            <a:off x="4928994" y="3909533"/>
            <a:ext cx="1636307" cy="4616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引发</a:t>
            </a:r>
            <a:r>
              <a:rPr lang="en-US" altLang="zh-CN" dirty="0"/>
              <a:t>TLB</a:t>
            </a:r>
            <a:r>
              <a:rPr lang="zh-CN" altLang="en-US" dirty="0"/>
              <a:t>异常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FC0A4AF-8792-4C84-AC8C-D35BE1EB77AF}"/>
              </a:ext>
            </a:extLst>
          </p:cNvPr>
          <p:cNvCxnSpPr>
            <a:cxnSpLocks/>
          </p:cNvCxnSpPr>
          <p:nvPr/>
        </p:nvCxnSpPr>
        <p:spPr>
          <a:xfrm flipV="1">
            <a:off x="5724527" y="4371192"/>
            <a:ext cx="0" cy="633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F57F4AB-F14E-4CE4-847C-214F75531511}"/>
              </a:ext>
            </a:extLst>
          </p:cNvPr>
          <p:cNvSpPr/>
          <p:nvPr/>
        </p:nvSpPr>
        <p:spPr>
          <a:xfrm>
            <a:off x="7529803" y="4994999"/>
            <a:ext cx="1704394" cy="46165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</a:t>
            </a:r>
            <a:r>
              <a:rPr lang="zh-CN" altLang="en-US" dirty="0"/>
              <a:t>总线初始化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B45D559-A04B-4EEA-80C4-0DD9F1A08D20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652726" y="5225820"/>
            <a:ext cx="877077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B825C79-8E80-41EB-BA25-166C3C350CA9}"/>
              </a:ext>
            </a:extLst>
          </p:cNvPr>
          <p:cNvCxnSpPr>
            <a:stCxn id="29" idx="3"/>
          </p:cNvCxnSpPr>
          <p:nvPr/>
        </p:nvCxnSpPr>
        <p:spPr>
          <a:xfrm flipV="1">
            <a:off x="9234197" y="5225820"/>
            <a:ext cx="516293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CD64E93-BE94-4B41-B87E-BE8CD5A8146F}"/>
              </a:ext>
            </a:extLst>
          </p:cNvPr>
          <p:cNvSpPr txBox="1"/>
          <p:nvPr/>
        </p:nvSpPr>
        <p:spPr>
          <a:xfrm>
            <a:off x="9925493" y="4994986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• •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97B02A92-D341-40EF-AC7E-EB9FFF3AA818}"/>
              </a:ext>
            </a:extLst>
          </p:cNvPr>
          <p:cNvSpPr/>
          <p:nvPr/>
        </p:nvSpPr>
        <p:spPr>
          <a:xfrm>
            <a:off x="4928994" y="2939143"/>
            <a:ext cx="1636307" cy="4615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访存读页表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FB3FA39-AB0A-4176-8C27-4A6704AF8530}"/>
              </a:ext>
            </a:extLst>
          </p:cNvPr>
          <p:cNvCxnSpPr>
            <a:stCxn id="25" idx="0"/>
            <a:endCxn id="37" idx="2"/>
          </p:cNvCxnSpPr>
          <p:nvPr/>
        </p:nvCxnSpPr>
        <p:spPr>
          <a:xfrm flipV="1">
            <a:off x="5747148" y="3400731"/>
            <a:ext cx="0" cy="508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9266DD90-1FAF-4676-AF34-5D6427CB41FA}"/>
              </a:ext>
            </a:extLst>
          </p:cNvPr>
          <p:cNvCxnSpPr>
            <a:stCxn id="37" idx="3"/>
            <a:endCxn id="25" idx="3"/>
          </p:cNvCxnSpPr>
          <p:nvPr/>
        </p:nvCxnSpPr>
        <p:spPr>
          <a:xfrm>
            <a:off x="6565301" y="3169937"/>
            <a:ext cx="12700" cy="97042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FDE8B720-7466-4D06-B217-79274F8E2DC2}"/>
              </a:ext>
            </a:extLst>
          </p:cNvPr>
          <p:cNvSpPr/>
          <p:nvPr/>
        </p:nvSpPr>
        <p:spPr>
          <a:xfrm>
            <a:off x="6895322" y="3517641"/>
            <a:ext cx="1318986" cy="4616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死循环</a:t>
            </a:r>
          </a:p>
        </p:txBody>
      </p:sp>
    </p:spTree>
    <p:extLst>
      <p:ext uri="{BB962C8B-B14F-4D97-AF65-F5344CB8AC3E}">
        <p14:creationId xmlns:p14="http://schemas.microsoft.com/office/powerpoint/2010/main" val="51111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7"/>
    </mc:Choice>
    <mc:Fallback xmlns="">
      <p:transition spd="slow" advTm="128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3A39B1-AE24-4C9B-AE31-A1E6CF7C168A}"/>
              </a:ext>
            </a:extLst>
          </p:cNvPr>
          <p:cNvCxnSpPr>
            <a:cxnSpLocks/>
          </p:cNvCxnSpPr>
          <p:nvPr/>
        </p:nvCxnSpPr>
        <p:spPr>
          <a:xfrm>
            <a:off x="715107" y="928468"/>
            <a:ext cx="1073365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D0E9A7CB-918B-401A-B7C8-484622AAB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56" y="191086"/>
            <a:ext cx="630701" cy="6307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369A020-B7F8-41A9-89B6-83CD07674BF0}"/>
              </a:ext>
            </a:extLst>
          </p:cNvPr>
          <p:cNvSpPr txBox="1"/>
          <p:nvPr/>
        </p:nvSpPr>
        <p:spPr>
          <a:xfrm>
            <a:off x="743243" y="32784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CP0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寄存器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E38954-2BC8-4777-BBC0-D11F2F5B858B}"/>
              </a:ext>
            </a:extLst>
          </p:cNvPr>
          <p:cNvSpPr txBox="1"/>
          <p:nvPr/>
        </p:nvSpPr>
        <p:spPr>
          <a:xfrm>
            <a:off x="715107" y="1209210"/>
            <a:ext cx="416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操作系统新加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寄存器功能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BD6B8F-BB26-40C4-9D50-ACE0E7C1E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955" y="1848524"/>
            <a:ext cx="8061746" cy="64369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04AA58F-57B1-4364-AE7E-74C43FAC99FD}"/>
              </a:ext>
            </a:extLst>
          </p:cNvPr>
          <p:cNvSpPr txBox="1"/>
          <p:nvPr/>
        </p:nvSpPr>
        <p:spPr>
          <a:xfrm>
            <a:off x="1013830" y="1951616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Context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C6BF322-B89E-4ABF-BFE8-3B5A701C0500}"/>
              </a:ext>
            </a:extLst>
          </p:cNvPr>
          <p:cNvSpPr txBox="1"/>
          <p:nvPr/>
        </p:nvSpPr>
        <p:spPr>
          <a:xfrm>
            <a:off x="1013830" y="2650694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Conifg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select 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A14A02-E742-47B4-94C9-32B2E27E1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932" y="2550611"/>
            <a:ext cx="8061746" cy="66183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08328DE-418E-47D1-A371-3A795EE88B9A}"/>
              </a:ext>
            </a:extLst>
          </p:cNvPr>
          <p:cNvSpPr txBox="1"/>
          <p:nvPr/>
        </p:nvSpPr>
        <p:spPr>
          <a:xfrm>
            <a:off x="1013830" y="3349772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Config select 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2D68AEA-20EC-40EF-8B2F-688C64C30A9E}"/>
              </a:ext>
            </a:extLst>
          </p:cNvPr>
          <p:cNvSpPr txBox="1"/>
          <p:nvPr/>
        </p:nvSpPr>
        <p:spPr>
          <a:xfrm>
            <a:off x="1013830" y="4048850"/>
            <a:ext cx="125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base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E1673E-FF58-4B29-B316-C31E8C5BA8FB}"/>
              </a:ext>
            </a:extLst>
          </p:cNvPr>
          <p:cNvSpPr txBox="1"/>
          <p:nvPr/>
        </p:nvSpPr>
        <p:spPr>
          <a:xfrm>
            <a:off x="1013830" y="4747928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Prid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88F7B9-FCF8-4C80-8C7A-5B35C70A2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2955" y="3957243"/>
            <a:ext cx="7949682" cy="6977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CBFCD2-9C0E-4ED4-BD6B-8ECFA8684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2955" y="3146695"/>
            <a:ext cx="8145723" cy="85029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8E4BAB8-ED87-4C6A-9CF0-B8FB84368E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2955" y="4651475"/>
            <a:ext cx="7848329" cy="66183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0A46743-C945-4CE8-8BF8-40E6C50F5F96}"/>
              </a:ext>
            </a:extLst>
          </p:cNvPr>
          <p:cNvSpPr txBox="1"/>
          <p:nvPr/>
        </p:nvSpPr>
        <p:spPr>
          <a:xfrm>
            <a:off x="1078751" y="5546573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• •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12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7"/>
    </mc:Choice>
    <mc:Fallback xmlns="">
      <p:transition spd="slow" advTm="128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3A39B1-AE24-4C9B-AE31-A1E6CF7C168A}"/>
              </a:ext>
            </a:extLst>
          </p:cNvPr>
          <p:cNvCxnSpPr>
            <a:cxnSpLocks/>
          </p:cNvCxnSpPr>
          <p:nvPr/>
        </p:nvCxnSpPr>
        <p:spPr>
          <a:xfrm>
            <a:off x="715107" y="928468"/>
            <a:ext cx="1073365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D0E9A7CB-918B-401A-B7C8-484622AAB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56" y="191086"/>
            <a:ext cx="630701" cy="6307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369A020-B7F8-41A9-89B6-83CD07674BF0}"/>
              </a:ext>
            </a:extLst>
          </p:cNvPr>
          <p:cNvSpPr txBox="1"/>
          <p:nvPr/>
        </p:nvSpPr>
        <p:spPr>
          <a:xfrm>
            <a:off x="743243" y="32784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指令扩充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E38954-2BC8-4777-BBC0-D11F2F5B858B}"/>
              </a:ext>
            </a:extLst>
          </p:cNvPr>
          <p:cNvSpPr txBox="1"/>
          <p:nvPr/>
        </p:nvSpPr>
        <p:spPr>
          <a:xfrm>
            <a:off x="715107" y="120921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操作系统新加指令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BC8613-BBB4-4076-A237-006F0DA7D3FC}"/>
              </a:ext>
            </a:extLst>
          </p:cNvPr>
          <p:cNvSpPr txBox="1"/>
          <p:nvPr/>
        </p:nvSpPr>
        <p:spPr>
          <a:xfrm>
            <a:off x="986273" y="1951616"/>
            <a:ext cx="4190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sync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与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pref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指令译成空操作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F93D55-5F78-4784-8976-301014772CB4}"/>
              </a:ext>
            </a:extLst>
          </p:cNvPr>
          <p:cNvSpPr txBox="1"/>
          <p:nvPr/>
        </p:nvSpPr>
        <p:spPr>
          <a:xfrm>
            <a:off x="986273" y="3123230"/>
            <a:ext cx="33538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cache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指令操作包括：</a:t>
            </a:r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Index Invalid</a:t>
            </a:r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ndex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Store 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Hit Invalid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Hit Write Back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ED79388-1735-4F6D-BC5B-166F68956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973" y="2306179"/>
            <a:ext cx="4352925" cy="2667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BD407D1-89D2-42EA-BB18-139E442F483D}"/>
              </a:ext>
            </a:extLst>
          </p:cNvPr>
          <p:cNvSpPr txBox="1"/>
          <p:nvPr/>
        </p:nvSpPr>
        <p:spPr>
          <a:xfrm>
            <a:off x="7238999" y="5431554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新加指令列表</a:t>
            </a:r>
          </a:p>
        </p:txBody>
      </p:sp>
    </p:spTree>
    <p:extLst>
      <p:ext uri="{BB962C8B-B14F-4D97-AF65-F5344CB8AC3E}">
        <p14:creationId xmlns:p14="http://schemas.microsoft.com/office/powerpoint/2010/main" val="358024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7"/>
    </mc:Choice>
    <mc:Fallback xmlns="">
      <p:transition spd="slow" advTm="128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3A39B1-AE24-4C9B-AE31-A1E6CF7C168A}"/>
              </a:ext>
            </a:extLst>
          </p:cNvPr>
          <p:cNvCxnSpPr>
            <a:cxnSpLocks/>
          </p:cNvCxnSpPr>
          <p:nvPr/>
        </p:nvCxnSpPr>
        <p:spPr>
          <a:xfrm>
            <a:off x="715107" y="928468"/>
            <a:ext cx="1073365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4004609-F6AD-4F00-9F75-5ADC5E889403}"/>
              </a:ext>
            </a:extLst>
          </p:cNvPr>
          <p:cNvSpPr txBox="1"/>
          <p:nvPr/>
        </p:nvSpPr>
        <p:spPr>
          <a:xfrm>
            <a:off x="743243" y="327843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处理器结构与电路设计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CE0244-6229-4B2A-B9C4-DB80BC1884AB}"/>
              </a:ext>
            </a:extLst>
          </p:cNvPr>
          <p:cNvSpPr txBox="1"/>
          <p:nvPr/>
        </p:nvSpPr>
        <p:spPr>
          <a:xfrm>
            <a:off x="845834" y="1493117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总体设计图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03090A-6C6E-4128-A61E-2174B6E6E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1" y="1723949"/>
            <a:ext cx="7676880" cy="44364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960AAC-7FCA-4DFD-946D-DA010C8C1BE4}"/>
              </a:ext>
            </a:extLst>
          </p:cNvPr>
          <p:cNvSpPr txBox="1"/>
          <p:nvPr/>
        </p:nvSpPr>
        <p:spPr>
          <a:xfrm>
            <a:off x="980486" y="3644174"/>
            <a:ext cx="2961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两路组相联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Dcache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A2671B-62AC-42B3-86CF-45364B9F02D4}"/>
              </a:ext>
            </a:extLst>
          </p:cNvPr>
          <p:cNvSpPr txBox="1"/>
          <p:nvPr/>
        </p:nvSpPr>
        <p:spPr>
          <a:xfrm>
            <a:off x="980486" y="2927155"/>
            <a:ext cx="2515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直接映射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Icache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6CC52F-2A58-417C-B21F-201E3132FA16}"/>
              </a:ext>
            </a:extLst>
          </p:cNvPr>
          <p:cNvSpPr txBox="1"/>
          <p:nvPr/>
        </p:nvSpPr>
        <p:spPr>
          <a:xfrm>
            <a:off x="980486" y="2210136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五级流水线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7ADBF0D-0D2B-4CBF-94A5-E800EA95BFD7}"/>
              </a:ext>
            </a:extLst>
          </p:cNvPr>
          <p:cNvSpPr txBox="1"/>
          <p:nvPr/>
        </p:nvSpPr>
        <p:spPr>
          <a:xfrm>
            <a:off x="980486" y="4361193"/>
            <a:ext cx="3147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基于指令概率特征的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旁路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前递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A9BD2DF-EBDC-4520-AECB-CA1C12AF7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56" y="191086"/>
            <a:ext cx="630701" cy="63070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3A227A4-9D6B-4035-B2B7-F00649189BD1}"/>
              </a:ext>
            </a:extLst>
          </p:cNvPr>
          <p:cNvSpPr txBox="1"/>
          <p:nvPr/>
        </p:nvSpPr>
        <p:spPr>
          <a:xfrm>
            <a:off x="980486" y="5297559"/>
            <a:ext cx="368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Chisel+Verilog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混合开发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32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80"/>
    </mc:Choice>
    <mc:Fallback xmlns="">
      <p:transition spd="slow" advTm="8328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3A39B1-AE24-4C9B-AE31-A1E6CF7C168A}"/>
              </a:ext>
            </a:extLst>
          </p:cNvPr>
          <p:cNvCxnSpPr>
            <a:cxnSpLocks/>
          </p:cNvCxnSpPr>
          <p:nvPr/>
        </p:nvCxnSpPr>
        <p:spPr>
          <a:xfrm>
            <a:off x="715107" y="928468"/>
            <a:ext cx="1073365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4004609-F6AD-4F00-9F75-5ADC5E889403}"/>
              </a:ext>
            </a:extLst>
          </p:cNvPr>
          <p:cNvSpPr txBox="1"/>
          <p:nvPr/>
        </p:nvSpPr>
        <p:spPr>
          <a:xfrm>
            <a:off x="743243" y="327843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处理器结构与电路设计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CE0244-6229-4B2A-B9C4-DB80BC1884AB}"/>
              </a:ext>
            </a:extLst>
          </p:cNvPr>
          <p:cNvSpPr txBox="1"/>
          <p:nvPr/>
        </p:nvSpPr>
        <p:spPr>
          <a:xfrm>
            <a:off x="845834" y="149311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设计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8BF5D1-0203-4796-B8DA-4D1423E573E5}"/>
              </a:ext>
            </a:extLst>
          </p:cNvPr>
          <p:cNvSpPr txBox="1"/>
          <p:nvPr/>
        </p:nvSpPr>
        <p:spPr>
          <a:xfrm>
            <a:off x="845831" y="2170631"/>
            <a:ext cx="2961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8K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直接映射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ICache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12FC58-E874-438A-BFB8-A59F3C28B74D}"/>
              </a:ext>
            </a:extLst>
          </p:cNvPr>
          <p:cNvSpPr txBox="1"/>
          <p:nvPr/>
        </p:nvSpPr>
        <p:spPr>
          <a:xfrm>
            <a:off x="845831" y="4241771"/>
            <a:ext cx="5678157" cy="112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采用分布式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RAM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存储数据，无需锁存，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Cache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命中时不阻塞流水线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E5A4CE-3DC9-4D8A-A009-2D3A5AAFEAD3}"/>
              </a:ext>
            </a:extLst>
          </p:cNvPr>
          <p:cNvSpPr txBox="1"/>
          <p:nvPr/>
        </p:nvSpPr>
        <p:spPr>
          <a:xfrm>
            <a:off x="845831" y="3565738"/>
            <a:ext cx="5106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AXI burst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传输，减少访存平均延迟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A3F708-9051-44D9-9B8B-49FDA7EDA75D}"/>
              </a:ext>
            </a:extLst>
          </p:cNvPr>
          <p:cNvSpPr txBox="1"/>
          <p:nvPr/>
        </p:nvSpPr>
        <p:spPr>
          <a:xfrm>
            <a:off x="845831" y="2868229"/>
            <a:ext cx="5186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8K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两路组相联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LRU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替换算法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Dcache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F177B2-5349-42E6-BEB0-6312256A2CBF}"/>
              </a:ext>
            </a:extLst>
          </p:cNvPr>
          <p:cNvSpPr txBox="1"/>
          <p:nvPr/>
        </p:nvSpPr>
        <p:spPr>
          <a:xfrm>
            <a:off x="845831" y="5584718"/>
            <a:ext cx="6231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Icache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命中率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99.6%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Dcache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命中率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99.4%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348036E-D168-41F1-B094-0777FACE0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56" y="191086"/>
            <a:ext cx="630701" cy="630701"/>
          </a:xfrm>
          <a:prstGeom prst="rect">
            <a:avLst/>
          </a:prstGeom>
        </p:spPr>
      </p:pic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1A7B8509-A78F-4C71-A04B-A542F1011A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3830622"/>
              </p:ext>
            </p:extLst>
          </p:nvPr>
        </p:nvGraphicFramePr>
        <p:xfrm>
          <a:off x="6301465" y="1723948"/>
          <a:ext cx="5044701" cy="3566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7938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702"/>
    </mc:Choice>
    <mc:Fallback xmlns="">
      <p:transition spd="slow" advTm="5770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3A39B1-AE24-4C9B-AE31-A1E6CF7C168A}"/>
              </a:ext>
            </a:extLst>
          </p:cNvPr>
          <p:cNvCxnSpPr>
            <a:cxnSpLocks/>
          </p:cNvCxnSpPr>
          <p:nvPr/>
        </p:nvCxnSpPr>
        <p:spPr>
          <a:xfrm>
            <a:off x="715107" y="928468"/>
            <a:ext cx="1073365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4004609-F6AD-4F00-9F75-5ADC5E889403}"/>
              </a:ext>
            </a:extLst>
          </p:cNvPr>
          <p:cNvSpPr txBox="1"/>
          <p:nvPr/>
        </p:nvSpPr>
        <p:spPr>
          <a:xfrm>
            <a:off x="743243" y="327843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处理器结构与电路设计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CE0244-6229-4B2A-B9C4-DB80BC1884AB}"/>
              </a:ext>
            </a:extLst>
          </p:cNvPr>
          <p:cNvSpPr txBox="1"/>
          <p:nvPr/>
        </p:nvSpPr>
        <p:spPr>
          <a:xfrm>
            <a:off x="845834" y="149311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指令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Cache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1EB4E4-0FAA-43A8-B40D-F72C59EA1870}"/>
              </a:ext>
            </a:extLst>
          </p:cNvPr>
          <p:cNvSpPr txBox="1"/>
          <p:nvPr/>
        </p:nvSpPr>
        <p:spPr>
          <a:xfrm>
            <a:off x="857304" y="2241615"/>
            <a:ext cx="6936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在不成为关键路径的前提下，指令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最大为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8K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B7F115-7E54-417C-82BD-1D39A5DA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8" y="2887130"/>
            <a:ext cx="4715022" cy="20419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67ECB8-2EBF-49B5-843F-EEA8659D6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130" y="3575154"/>
            <a:ext cx="5338500" cy="66593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646603B-8F77-4D1B-9E30-0A065196AC96}"/>
              </a:ext>
            </a:extLst>
          </p:cNvPr>
          <p:cNvSpPr txBox="1"/>
          <p:nvPr/>
        </p:nvSpPr>
        <p:spPr>
          <a:xfrm>
            <a:off x="7686788" y="4277326"/>
            <a:ext cx="2698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Icache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地址划分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916D53-25B8-4194-92A4-1A310F3048FA}"/>
              </a:ext>
            </a:extLst>
          </p:cNvPr>
          <p:cNvSpPr txBox="1"/>
          <p:nvPr/>
        </p:nvSpPr>
        <p:spPr>
          <a:xfrm>
            <a:off x="2415494" y="4929116"/>
            <a:ext cx="2698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Icache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存储结构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1D16D9F-AC02-4887-9C2A-37964F3C92E7}"/>
              </a:ext>
            </a:extLst>
          </p:cNvPr>
          <p:cNvSpPr txBox="1"/>
          <p:nvPr/>
        </p:nvSpPr>
        <p:spPr>
          <a:xfrm>
            <a:off x="845834" y="5523175"/>
            <a:ext cx="9563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Cache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行大小设计为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16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字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(64B)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，与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AXI3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接口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burst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传输最大长度一致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63367B2-597B-4CCE-9D62-28BB24C4B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56" y="191086"/>
            <a:ext cx="630701" cy="63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2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40"/>
    </mc:Choice>
    <mc:Fallback xmlns="">
      <p:transition spd="slow" advTm="1904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3A39B1-AE24-4C9B-AE31-A1E6CF7C168A}"/>
              </a:ext>
            </a:extLst>
          </p:cNvPr>
          <p:cNvCxnSpPr>
            <a:cxnSpLocks/>
          </p:cNvCxnSpPr>
          <p:nvPr/>
        </p:nvCxnSpPr>
        <p:spPr>
          <a:xfrm>
            <a:off x="715107" y="928468"/>
            <a:ext cx="1073365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4004609-F6AD-4F00-9F75-5ADC5E889403}"/>
              </a:ext>
            </a:extLst>
          </p:cNvPr>
          <p:cNvSpPr txBox="1"/>
          <p:nvPr/>
        </p:nvSpPr>
        <p:spPr>
          <a:xfrm>
            <a:off x="743243" y="327843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处理器结构与电路设计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CE0244-6229-4B2A-B9C4-DB80BC1884AB}"/>
              </a:ext>
            </a:extLst>
          </p:cNvPr>
          <p:cNvSpPr txBox="1"/>
          <p:nvPr/>
        </p:nvSpPr>
        <p:spPr>
          <a:xfrm>
            <a:off x="845834" y="149311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Cache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1EB4E4-0FAA-43A8-B40D-F72C59EA1870}"/>
              </a:ext>
            </a:extLst>
          </p:cNvPr>
          <p:cNvSpPr txBox="1"/>
          <p:nvPr/>
        </p:nvSpPr>
        <p:spPr>
          <a:xfrm>
            <a:off x="857304" y="2241615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两路组相联，每路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4K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5AEAED-986C-4D1D-9C2E-51D3B93B6AAE}"/>
              </a:ext>
            </a:extLst>
          </p:cNvPr>
          <p:cNvSpPr txBox="1"/>
          <p:nvPr/>
        </p:nvSpPr>
        <p:spPr>
          <a:xfrm>
            <a:off x="845834" y="3738611"/>
            <a:ext cx="2462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LRU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替换算法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FE199B-F346-492F-8418-27629B4716F5}"/>
              </a:ext>
            </a:extLst>
          </p:cNvPr>
          <p:cNvSpPr txBox="1"/>
          <p:nvPr/>
        </p:nvSpPr>
        <p:spPr>
          <a:xfrm>
            <a:off x="857304" y="299011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写回、写分配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2915A8-F22E-43E4-8BD3-7DCAEF7FB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905" y="1942019"/>
            <a:ext cx="6182741" cy="22582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FBAFB33-8692-4CB0-8E51-55229480B0A8}"/>
              </a:ext>
            </a:extLst>
          </p:cNvPr>
          <p:cNvSpPr txBox="1"/>
          <p:nvPr/>
        </p:nvSpPr>
        <p:spPr>
          <a:xfrm>
            <a:off x="7138100" y="4200276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Dcache</a:t>
            </a:r>
            <a:r>
              <a:rPr lang="zh-CN" altLang="en-US" sz="1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存储结构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7D6F7F9-A1A7-49B0-BACB-93F63B82D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56" y="191086"/>
            <a:ext cx="630701" cy="630701"/>
          </a:xfrm>
          <a:prstGeom prst="rect">
            <a:avLst/>
          </a:prstGeom>
        </p:spPr>
      </p:pic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301C95E2-2171-4221-A09F-C41A8CCFB8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8338789"/>
              </p:ext>
            </p:extLst>
          </p:nvPr>
        </p:nvGraphicFramePr>
        <p:xfrm>
          <a:off x="578675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6057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04"/>
    </mc:Choice>
    <mc:Fallback xmlns="">
      <p:transition spd="slow" advTm="2170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3A39B1-AE24-4C9B-AE31-A1E6CF7C168A}"/>
              </a:ext>
            </a:extLst>
          </p:cNvPr>
          <p:cNvCxnSpPr>
            <a:cxnSpLocks/>
          </p:cNvCxnSpPr>
          <p:nvPr/>
        </p:nvCxnSpPr>
        <p:spPr>
          <a:xfrm>
            <a:off x="715107" y="928468"/>
            <a:ext cx="1073365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4004609-F6AD-4F00-9F75-5ADC5E889403}"/>
              </a:ext>
            </a:extLst>
          </p:cNvPr>
          <p:cNvSpPr txBox="1"/>
          <p:nvPr/>
        </p:nvSpPr>
        <p:spPr>
          <a:xfrm>
            <a:off x="743243" y="327843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处理器结构与电路设计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CE0244-6229-4B2A-B9C4-DB80BC1884AB}"/>
              </a:ext>
            </a:extLst>
          </p:cNvPr>
          <p:cNvSpPr txBox="1"/>
          <p:nvPr/>
        </p:nvSpPr>
        <p:spPr>
          <a:xfrm>
            <a:off x="845834" y="149311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Cache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1EB4E4-0FAA-43A8-B40D-F72C59EA1870}"/>
              </a:ext>
            </a:extLst>
          </p:cNvPr>
          <p:cNvSpPr txBox="1"/>
          <p:nvPr/>
        </p:nvSpPr>
        <p:spPr>
          <a:xfrm>
            <a:off x="857304" y="2241615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两路组相联，每路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4K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5AEAED-986C-4D1D-9C2E-51D3B93B6AAE}"/>
              </a:ext>
            </a:extLst>
          </p:cNvPr>
          <p:cNvSpPr txBox="1"/>
          <p:nvPr/>
        </p:nvSpPr>
        <p:spPr>
          <a:xfrm>
            <a:off x="845834" y="3738611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LRU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替换算法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FE199B-F346-492F-8418-27629B4716F5}"/>
              </a:ext>
            </a:extLst>
          </p:cNvPr>
          <p:cNvSpPr txBox="1"/>
          <p:nvPr/>
        </p:nvSpPr>
        <p:spPr>
          <a:xfrm>
            <a:off x="857304" y="299011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写回、写分配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2915A8-F22E-43E4-8BD3-7DCAEF7FB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905" y="1942019"/>
            <a:ext cx="6182741" cy="22582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FBAFB33-8692-4CB0-8E51-55229480B0A8}"/>
              </a:ext>
            </a:extLst>
          </p:cNvPr>
          <p:cNvSpPr txBox="1"/>
          <p:nvPr/>
        </p:nvSpPr>
        <p:spPr>
          <a:xfrm>
            <a:off x="7138100" y="4200276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Dcache</a:t>
            </a:r>
            <a:r>
              <a:rPr lang="zh-CN" altLang="en-US" sz="1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存储结构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72890A-327B-42FB-B6A6-59B7074ACEAC}"/>
              </a:ext>
            </a:extLst>
          </p:cNvPr>
          <p:cNvSpPr txBox="1"/>
          <p:nvPr/>
        </p:nvSpPr>
        <p:spPr>
          <a:xfrm>
            <a:off x="5289452" y="4508053"/>
            <a:ext cx="6340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8K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四路组相联命中率最高，但由于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cache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替换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算法复杂，成为了关键路径，导致处理器频率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降低，因此我们选择了两路组相联。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ABD8A53-377B-4318-B0E0-07E30342B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56" y="191086"/>
            <a:ext cx="630701" cy="630701"/>
          </a:xfrm>
          <a:prstGeom prst="rect">
            <a:avLst/>
          </a:prstGeom>
        </p:spPr>
      </p:pic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88161D4B-F05C-4EC2-821B-E0A2553D67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364747"/>
              </p:ext>
            </p:extLst>
          </p:nvPr>
        </p:nvGraphicFramePr>
        <p:xfrm>
          <a:off x="578675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2103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59"/>
    </mc:Choice>
    <mc:Fallback xmlns="">
      <p:transition spd="slow" advTm="2435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3A39B1-AE24-4C9B-AE31-A1E6CF7C168A}"/>
              </a:ext>
            </a:extLst>
          </p:cNvPr>
          <p:cNvCxnSpPr>
            <a:cxnSpLocks/>
          </p:cNvCxnSpPr>
          <p:nvPr/>
        </p:nvCxnSpPr>
        <p:spPr>
          <a:xfrm>
            <a:off x="715107" y="928468"/>
            <a:ext cx="1073365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4004609-F6AD-4F00-9F75-5ADC5E889403}"/>
              </a:ext>
            </a:extLst>
          </p:cNvPr>
          <p:cNvSpPr txBox="1"/>
          <p:nvPr/>
        </p:nvSpPr>
        <p:spPr>
          <a:xfrm>
            <a:off x="743243" y="327843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处理器结构与电路设计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CE0244-6229-4B2A-B9C4-DB80BC1884AB}"/>
              </a:ext>
            </a:extLst>
          </p:cNvPr>
          <p:cNvSpPr txBox="1"/>
          <p:nvPr/>
        </p:nvSpPr>
        <p:spPr>
          <a:xfrm>
            <a:off x="845834" y="149311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Cache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1EB4E4-0FAA-43A8-B40D-F72C59EA1870}"/>
              </a:ext>
            </a:extLst>
          </p:cNvPr>
          <p:cNvSpPr txBox="1"/>
          <p:nvPr/>
        </p:nvSpPr>
        <p:spPr>
          <a:xfrm>
            <a:off x="857304" y="2241615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平均命中率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99.4%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FE199B-F346-492F-8418-27629B4716F5}"/>
              </a:ext>
            </a:extLst>
          </p:cNvPr>
          <p:cNvSpPr txBox="1"/>
          <p:nvPr/>
        </p:nvSpPr>
        <p:spPr>
          <a:xfrm>
            <a:off x="857304" y="2990113"/>
            <a:ext cx="376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•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有效降低了平均访存延迟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5586A52-985B-46C6-B379-CA5F00590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56" y="191086"/>
            <a:ext cx="630701" cy="630701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BA9405A-09D2-4311-AD88-B6C3C430C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016475"/>
              </p:ext>
            </p:extLst>
          </p:nvPr>
        </p:nvGraphicFramePr>
        <p:xfrm>
          <a:off x="857304" y="4259464"/>
          <a:ext cx="1073365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365">
                  <a:extLst>
                    <a:ext uri="{9D8B030D-6E8A-4147-A177-3AD203B41FA5}">
                      <a16:colId xmlns:a16="http://schemas.microsoft.com/office/drawing/2014/main" val="3981864958"/>
                    </a:ext>
                  </a:extLst>
                </a:gridCol>
                <a:gridCol w="1073365">
                  <a:extLst>
                    <a:ext uri="{9D8B030D-6E8A-4147-A177-3AD203B41FA5}">
                      <a16:colId xmlns:a16="http://schemas.microsoft.com/office/drawing/2014/main" val="2180924033"/>
                    </a:ext>
                  </a:extLst>
                </a:gridCol>
                <a:gridCol w="1245929">
                  <a:extLst>
                    <a:ext uri="{9D8B030D-6E8A-4147-A177-3AD203B41FA5}">
                      <a16:colId xmlns:a16="http://schemas.microsoft.com/office/drawing/2014/main" val="826035232"/>
                    </a:ext>
                  </a:extLst>
                </a:gridCol>
                <a:gridCol w="900801">
                  <a:extLst>
                    <a:ext uri="{9D8B030D-6E8A-4147-A177-3AD203B41FA5}">
                      <a16:colId xmlns:a16="http://schemas.microsoft.com/office/drawing/2014/main" val="3479473502"/>
                    </a:ext>
                  </a:extLst>
                </a:gridCol>
                <a:gridCol w="1307827">
                  <a:extLst>
                    <a:ext uri="{9D8B030D-6E8A-4147-A177-3AD203B41FA5}">
                      <a16:colId xmlns:a16="http://schemas.microsoft.com/office/drawing/2014/main" val="473660965"/>
                    </a:ext>
                  </a:extLst>
                </a:gridCol>
                <a:gridCol w="838903">
                  <a:extLst>
                    <a:ext uri="{9D8B030D-6E8A-4147-A177-3AD203B41FA5}">
                      <a16:colId xmlns:a16="http://schemas.microsoft.com/office/drawing/2014/main" val="3363183139"/>
                    </a:ext>
                  </a:extLst>
                </a:gridCol>
                <a:gridCol w="1073365">
                  <a:extLst>
                    <a:ext uri="{9D8B030D-6E8A-4147-A177-3AD203B41FA5}">
                      <a16:colId xmlns:a16="http://schemas.microsoft.com/office/drawing/2014/main" val="4176292216"/>
                    </a:ext>
                  </a:extLst>
                </a:gridCol>
                <a:gridCol w="1073365">
                  <a:extLst>
                    <a:ext uri="{9D8B030D-6E8A-4147-A177-3AD203B41FA5}">
                      <a16:colId xmlns:a16="http://schemas.microsoft.com/office/drawing/2014/main" val="1634914212"/>
                    </a:ext>
                  </a:extLst>
                </a:gridCol>
                <a:gridCol w="1073365">
                  <a:extLst>
                    <a:ext uri="{9D8B030D-6E8A-4147-A177-3AD203B41FA5}">
                      <a16:colId xmlns:a16="http://schemas.microsoft.com/office/drawing/2014/main" val="89996864"/>
                    </a:ext>
                  </a:extLst>
                </a:gridCol>
                <a:gridCol w="1073365">
                  <a:extLst>
                    <a:ext uri="{9D8B030D-6E8A-4147-A177-3AD203B41FA5}">
                      <a16:colId xmlns:a16="http://schemas.microsoft.com/office/drawing/2014/main" val="537022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 count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Bubble sort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Coremark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Crc32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Dhrystone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Quick sort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Select sort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Sha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Stream copy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String search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5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75015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2CC3E2BF-3ADE-4F14-9BE6-61267963591F}"/>
              </a:ext>
            </a:extLst>
          </p:cNvPr>
          <p:cNvSpPr txBox="1"/>
          <p:nvPr/>
        </p:nvSpPr>
        <p:spPr>
          <a:xfrm>
            <a:off x="4044465" y="381156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10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个性能测试程序中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Cache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的命中率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7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75"/>
    </mc:Choice>
    <mc:Fallback xmlns="">
      <p:transition spd="slow" advTm="997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3A39B1-AE24-4C9B-AE31-A1E6CF7C168A}"/>
              </a:ext>
            </a:extLst>
          </p:cNvPr>
          <p:cNvCxnSpPr>
            <a:cxnSpLocks/>
          </p:cNvCxnSpPr>
          <p:nvPr/>
        </p:nvCxnSpPr>
        <p:spPr>
          <a:xfrm>
            <a:off x="715107" y="928468"/>
            <a:ext cx="1073365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4004609-F6AD-4F00-9F75-5ADC5E889403}"/>
              </a:ext>
            </a:extLst>
          </p:cNvPr>
          <p:cNvSpPr txBox="1"/>
          <p:nvPr/>
        </p:nvSpPr>
        <p:spPr>
          <a:xfrm>
            <a:off x="743243" y="327843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处理器结构与电路设计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CE0244-6229-4B2A-B9C4-DB80BC1884AB}"/>
              </a:ext>
            </a:extLst>
          </p:cNvPr>
          <p:cNvSpPr txBox="1"/>
          <p:nvPr/>
        </p:nvSpPr>
        <p:spPr>
          <a:xfrm>
            <a:off x="845834" y="1493117"/>
            <a:ext cx="360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分支跳转指令优化处理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332BF7-C0AF-47DD-AD6C-D7A659DE6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56" y="191086"/>
            <a:ext cx="630701" cy="630701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BD367A4F-6A0B-4E2D-9DEB-6546A2747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694314"/>
              </p:ext>
            </p:extLst>
          </p:nvPr>
        </p:nvGraphicFramePr>
        <p:xfrm>
          <a:off x="1095821" y="2230120"/>
          <a:ext cx="9972222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978">
                  <a:extLst>
                    <a:ext uri="{9D8B030D-6E8A-4147-A177-3AD203B41FA5}">
                      <a16:colId xmlns:a16="http://schemas.microsoft.com/office/drawing/2014/main" val="2740127531"/>
                    </a:ext>
                  </a:extLst>
                </a:gridCol>
                <a:gridCol w="5255170">
                  <a:extLst>
                    <a:ext uri="{9D8B030D-6E8A-4147-A177-3AD203B41FA5}">
                      <a16:colId xmlns:a16="http://schemas.microsoft.com/office/drawing/2014/main" val="3911556849"/>
                    </a:ext>
                  </a:extLst>
                </a:gridCol>
                <a:gridCol w="3324074">
                  <a:extLst>
                    <a:ext uri="{9D8B030D-6E8A-4147-A177-3AD203B41FA5}">
                      <a16:colId xmlns:a16="http://schemas.microsoft.com/office/drawing/2014/main" val="386223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处理方法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4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未优化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第三级</a:t>
                      </a:r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(EXE)</a:t>
                      </a:r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判断跳转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IPC</a:t>
                      </a:r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较低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397662"/>
                  </a:ext>
                </a:extLst>
              </a:tr>
              <a:tr h="229041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提前判断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第二级</a:t>
                      </a:r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(ID)</a:t>
                      </a:r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判断跳转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IPC</a:t>
                      </a:r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增加，但引入了额外的旁路，频率降低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23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固定分支跳转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级默认跳转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IPC</a:t>
                      </a:r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较低，频率不变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4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r>
                        <a:rPr lang="zh-CN" altLang="en-US" dirty="0"/>
                        <a:t>型指令跳转加速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型跳转提前到</a:t>
                      </a:r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级，条件跳转保留在</a:t>
                      </a:r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EXE</a:t>
                      </a:r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IPC</a:t>
                      </a:r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增加，频率不变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439542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F96DDA43-AAEA-440F-A28E-2EA45D5FFE83}"/>
              </a:ext>
            </a:extLst>
          </p:cNvPr>
          <p:cNvSpPr txBox="1"/>
          <p:nvPr/>
        </p:nvSpPr>
        <p:spPr>
          <a:xfrm>
            <a:off x="1095821" y="5134050"/>
            <a:ext cx="4263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IPC: instructions per cycle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02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03"/>
    </mc:Choice>
    <mc:Fallback xmlns="">
      <p:transition spd="slow" advTm="76903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1142</Words>
  <Application>Microsoft Office PowerPoint</Application>
  <PresentationFormat>宽屏</PresentationFormat>
  <Paragraphs>293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等线 Light</vt:lpstr>
      <vt:lpstr>黑体</vt:lpstr>
      <vt:lpstr>华文楷体</vt:lpstr>
      <vt:lpstr>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西瓜芯MIPS</dc:title>
  <dc:creator>嘉炜 蔺</dc:creator>
  <cp:lastModifiedBy>嘉炜 蔺</cp:lastModifiedBy>
  <cp:revision>85</cp:revision>
  <dcterms:created xsi:type="dcterms:W3CDTF">2018-09-18T06:28:06Z</dcterms:created>
  <dcterms:modified xsi:type="dcterms:W3CDTF">2018-09-27T03:21:05Z</dcterms:modified>
</cp:coreProperties>
</file>