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303" r:id="rId5"/>
    <p:sldId id="297" r:id="rId6"/>
    <p:sldId id="304" r:id="rId7"/>
    <p:sldId id="299" r:id="rId8"/>
    <p:sldId id="305" r:id="rId9"/>
    <p:sldId id="307" r:id="rId10"/>
    <p:sldId id="308" r:id="rId11"/>
    <p:sldId id="300" r:id="rId12"/>
    <p:sldId id="306" r:id="rId13"/>
    <p:sldId id="29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EB0"/>
    <a:srgbClr val="5B9BD5"/>
    <a:srgbClr val="FCEBE0"/>
    <a:srgbClr val="EC7524"/>
    <a:srgbClr val="EE853E"/>
    <a:srgbClr val="E66914"/>
    <a:srgbClr val="FAD9C2"/>
    <a:srgbClr val="F2A16A"/>
    <a:srgbClr val="F5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84559" autoAdjust="0"/>
  </p:normalViewPr>
  <p:slideViewPr>
    <p:cSldViewPr snapToGrid="0">
      <p:cViewPr varScale="1">
        <p:scale>
          <a:sx n="86" d="100"/>
          <a:sy n="86" d="100"/>
        </p:scale>
        <p:origin x="51" y="174"/>
      </p:cViewPr>
      <p:guideLst/>
    </p:cSldViewPr>
  </p:slideViewPr>
  <p:outlineViewPr>
    <p:cViewPr>
      <p:scale>
        <a:sx n="33" d="100"/>
        <a:sy n="33" d="100"/>
      </p:scale>
      <p:origin x="0" y="-36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49DC2-8CB3-4D94-B5ED-25221D0E75D7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BB483-3C2B-4079-9755-232C90AC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7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6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1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36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2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8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3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94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3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93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09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3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9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5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4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8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8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1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4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62D2-057E-48C0-9A74-3E46B56E5883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A688-D0A0-4094-A744-2CCDB951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89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6021111"/>
            <a:ext cx="12192000" cy="863374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" fmla="*/ 0 w 12195175"/>
              <a:gd name="connsiteY0" fmla="*/ 8993 h 413657"/>
              <a:gd name="connsiteX1" fmla="*/ 6096000 w 12195175"/>
              <a:gd name="connsiteY1" fmla="*/ 0 h 413657"/>
              <a:gd name="connsiteX2" fmla="*/ 12195175 w 12195175"/>
              <a:gd name="connsiteY2" fmla="*/ 8993 h 413657"/>
              <a:gd name="connsiteX3" fmla="*/ 12195175 w 12195175"/>
              <a:gd name="connsiteY3" fmla="*/ 413657 h 413657"/>
              <a:gd name="connsiteX4" fmla="*/ 0 w 12195175"/>
              <a:gd name="connsiteY4" fmla="*/ 413657 h 413657"/>
              <a:gd name="connsiteX5" fmla="*/ 0 w 12195175"/>
              <a:gd name="connsiteY5" fmla="*/ 8993 h 413657"/>
              <a:gd name="connsiteX0" fmla="*/ 0 w 12195175"/>
              <a:gd name="connsiteY0" fmla="*/ 458935 h 863599"/>
              <a:gd name="connsiteX1" fmla="*/ 6052457 w 12195175"/>
              <a:gd name="connsiteY1" fmla="*/ 0 h 863599"/>
              <a:gd name="connsiteX2" fmla="*/ 12195175 w 12195175"/>
              <a:gd name="connsiteY2" fmla="*/ 458935 h 863599"/>
              <a:gd name="connsiteX3" fmla="*/ 12195175 w 12195175"/>
              <a:gd name="connsiteY3" fmla="*/ 863599 h 863599"/>
              <a:gd name="connsiteX4" fmla="*/ 0 w 12195175"/>
              <a:gd name="connsiteY4" fmla="*/ 863599 h 863599"/>
              <a:gd name="connsiteX5" fmla="*/ 0 w 12195175"/>
              <a:gd name="connsiteY5" fmla="*/ 458935 h 86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2F5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" name="TextBox 8"/>
          <p:cNvSpPr txBox="1"/>
          <p:nvPr/>
        </p:nvSpPr>
        <p:spPr>
          <a:xfrm>
            <a:off x="1979418" y="1707142"/>
            <a:ext cx="838279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5400" b="1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5400" b="1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5400" b="1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5400" b="1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C6C7B6-09CD-47B4-B89E-88367EAA9A57}"/>
              </a:ext>
            </a:extLst>
          </p:cNvPr>
          <p:cNvSpPr txBox="1"/>
          <p:nvPr/>
        </p:nvSpPr>
        <p:spPr>
          <a:xfrm>
            <a:off x="2632364" y="4012877"/>
            <a:ext cx="7076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重庆大学一队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指导老师：钟将，石亮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队长：王千里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队员：冉浙江，刘朕，李之尧</a:t>
            </a:r>
          </a:p>
        </p:txBody>
      </p:sp>
    </p:spTree>
    <p:extLst>
      <p:ext uri="{BB962C8B-B14F-4D97-AF65-F5344CB8AC3E}">
        <p14:creationId xmlns:p14="http://schemas.microsoft.com/office/powerpoint/2010/main" val="30759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3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3" name="组合 2"/>
          <p:cNvGrpSpPr/>
          <p:nvPr/>
        </p:nvGrpSpPr>
        <p:grpSpPr>
          <a:xfrm>
            <a:off x="192880" y="59194"/>
            <a:ext cx="575915" cy="894570"/>
            <a:chOff x="841003" y="301948"/>
            <a:chExt cx="504057" cy="894804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4" y="301948"/>
              <a:ext cx="504056" cy="606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" name="矩形 9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pic>
        <p:nvPicPr>
          <p:cNvPr id="62" name="Picture 15" descr="944594_132544088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8" y="30043"/>
            <a:ext cx="29162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文本框 9"/>
          <p:cNvSpPr txBox="1"/>
          <p:nvPr/>
        </p:nvSpPr>
        <p:spPr>
          <a:xfrm>
            <a:off x="156887" y="6604131"/>
            <a:ext cx="38780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  <a:p>
            <a:pPr marL="0" lvl="1"/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8672E7-88DF-4BDB-A4A8-C656B57853C8}"/>
              </a:ext>
            </a:extLst>
          </p:cNvPr>
          <p:cNvSpPr txBox="1"/>
          <p:nvPr/>
        </p:nvSpPr>
        <p:spPr>
          <a:xfrm>
            <a:off x="984764" y="119910"/>
            <a:ext cx="841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F5EB0"/>
                </a:solidFill>
              </a:rPr>
              <a:t>TLB</a:t>
            </a:r>
            <a:r>
              <a:rPr lang="zh-CN" altLang="en-US" sz="3200" dirty="0">
                <a:solidFill>
                  <a:srgbClr val="2F5EB0"/>
                </a:solidFill>
              </a:rPr>
              <a:t>相关指令和异常设计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A1275E-025F-45A9-9DD8-F7492C5538E7}"/>
              </a:ext>
            </a:extLst>
          </p:cNvPr>
          <p:cNvSpPr txBox="1"/>
          <p:nvPr/>
        </p:nvSpPr>
        <p:spPr>
          <a:xfrm>
            <a:off x="480837" y="1551079"/>
            <a:ext cx="8895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实现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相关指令：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TLBR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，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TLBWI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，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实现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相关异常：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REFILL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，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INVAILD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，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MODIFIED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在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CP0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模块中增加了相应的寄存器以支持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操作。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A9A868-FFEC-456C-996B-BBF4E97A4AF3}"/>
              </a:ext>
            </a:extLst>
          </p:cNvPr>
          <p:cNvSpPr txBox="1"/>
          <p:nvPr/>
        </p:nvSpPr>
        <p:spPr>
          <a:xfrm>
            <a:off x="768794" y="4981956"/>
            <a:ext cx="1052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问题： 由于和之前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CPU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的设计相冲突，无法通过已有的测试。</a:t>
            </a:r>
          </a:p>
        </p:txBody>
      </p:sp>
    </p:spTree>
    <p:extLst>
      <p:ext uri="{BB962C8B-B14F-4D97-AF65-F5344CB8AC3E}">
        <p14:creationId xmlns:p14="http://schemas.microsoft.com/office/powerpoint/2010/main" val="276586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" y="2133193"/>
            <a:ext cx="12192004" cy="2519624"/>
          </a:xfrm>
          <a:prstGeom prst="rect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99753" y="2859394"/>
            <a:ext cx="1183682" cy="106722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cxnSp>
        <p:nvCxnSpPr>
          <p:cNvPr id="6" name="直接连接符 5"/>
          <p:cNvCxnSpPr/>
          <p:nvPr/>
        </p:nvCxnSpPr>
        <p:spPr>
          <a:xfrm>
            <a:off x="5667549" y="2787405"/>
            <a:ext cx="0" cy="1289499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9"/>
          <p:cNvSpPr txBox="1"/>
          <p:nvPr/>
        </p:nvSpPr>
        <p:spPr>
          <a:xfrm>
            <a:off x="5667549" y="3142944"/>
            <a:ext cx="3850077" cy="50011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</a:p>
        </p:txBody>
      </p:sp>
      <p:sp>
        <p:nvSpPr>
          <p:cNvPr id="51" name="矩形 50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2" name="矩形 51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pic>
        <p:nvPicPr>
          <p:cNvPr id="49" name="Picture 15" descr="944594_132544088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8" y="255434"/>
            <a:ext cx="29162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本框 9"/>
          <p:cNvSpPr txBox="1"/>
          <p:nvPr/>
        </p:nvSpPr>
        <p:spPr>
          <a:xfrm>
            <a:off x="156887" y="6604131"/>
            <a:ext cx="38780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</p:txBody>
      </p:sp>
      <p:sp>
        <p:nvSpPr>
          <p:cNvPr id="15" name="KSO_Shape">
            <a:extLst>
              <a:ext uri="{FF2B5EF4-FFF2-40B4-BE49-F238E27FC236}">
                <a16:creationId xmlns:a16="http://schemas.microsoft.com/office/drawing/2014/main" id="{13E4F91D-8208-4237-8FB3-BDB511E43116}"/>
              </a:ext>
            </a:extLst>
          </p:cNvPr>
          <p:cNvSpPr>
            <a:spLocks/>
          </p:cNvSpPr>
          <p:nvPr/>
        </p:nvSpPr>
        <p:spPr bwMode="auto">
          <a:xfrm>
            <a:off x="4632253" y="3165367"/>
            <a:ext cx="518681" cy="4408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2F5E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0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3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3" name="组合 2"/>
          <p:cNvGrpSpPr/>
          <p:nvPr/>
        </p:nvGrpSpPr>
        <p:grpSpPr>
          <a:xfrm>
            <a:off x="192880" y="59194"/>
            <a:ext cx="575915" cy="894570"/>
            <a:chOff x="841003" y="301948"/>
            <a:chExt cx="504057" cy="894804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4" y="301948"/>
              <a:ext cx="504056" cy="606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" name="矩形 9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pic>
        <p:nvPicPr>
          <p:cNvPr id="62" name="Picture 15" descr="944594_132544088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8" y="30043"/>
            <a:ext cx="29162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文本框 9"/>
          <p:cNvSpPr txBox="1"/>
          <p:nvPr/>
        </p:nvSpPr>
        <p:spPr>
          <a:xfrm>
            <a:off x="156887" y="6604131"/>
            <a:ext cx="38780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  <a:p>
            <a:pPr marL="0" lvl="1"/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8672E7-88DF-4BDB-A4A8-C656B57853C8}"/>
              </a:ext>
            </a:extLst>
          </p:cNvPr>
          <p:cNvSpPr txBox="1"/>
          <p:nvPr/>
        </p:nvSpPr>
        <p:spPr>
          <a:xfrm>
            <a:off x="961674" y="103931"/>
            <a:ext cx="841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F5EB0"/>
                </a:solidFill>
              </a:rPr>
              <a:t>总结和展望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A1275E-025F-45A9-9DD8-F7492C5538E7}"/>
              </a:ext>
            </a:extLst>
          </p:cNvPr>
          <p:cNvSpPr txBox="1"/>
          <p:nvPr/>
        </p:nvSpPr>
        <p:spPr>
          <a:xfrm>
            <a:off x="961674" y="1572438"/>
            <a:ext cx="10670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走到这里，我们已经很满意了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这仍然是一个继续学习的过程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不是结束，而是开始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之后，会越来越好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endParaRPr lang="zh-CN" altLang="en-US" sz="2400" dirty="0">
              <a:solidFill>
                <a:srgbClr val="2F5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1455593" y="2044326"/>
            <a:ext cx="9695463" cy="276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希望各位老师提出宝贵意见！</a:t>
            </a:r>
          </a:p>
          <a:p>
            <a:pPr algn="ctr">
              <a:defRPr/>
            </a:pPr>
            <a:endParaRPr lang="zh-CN" altLang="en-US" sz="6598" b="1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>
              <a:defRPr/>
            </a:pPr>
            <a:r>
              <a:rPr lang="zh-CN" altLang="en-US" sz="6598" b="1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谢谢您的聆听！</a:t>
            </a:r>
          </a:p>
        </p:txBody>
      </p:sp>
      <p:sp>
        <p:nvSpPr>
          <p:cNvPr id="19" name="矩形 18"/>
          <p:cNvSpPr/>
          <p:nvPr/>
        </p:nvSpPr>
        <p:spPr>
          <a:xfrm>
            <a:off x="1" y="6740505"/>
            <a:ext cx="12192000" cy="116602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</p:spTree>
    <p:extLst>
      <p:ext uri="{BB962C8B-B14F-4D97-AF65-F5344CB8AC3E}">
        <p14:creationId xmlns:p14="http://schemas.microsoft.com/office/powerpoint/2010/main" val="16182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5"/>
          <p:cNvSpPr>
            <a:spLocks/>
          </p:cNvSpPr>
          <p:nvPr/>
        </p:nvSpPr>
        <p:spPr bwMode="auto">
          <a:xfrm>
            <a:off x="4512237" y="-26484"/>
            <a:ext cx="3166618" cy="1340419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67" name="TextBox 59"/>
          <p:cNvSpPr txBox="1">
            <a:spLocks noChangeArrowheads="1"/>
          </p:cNvSpPr>
          <p:nvPr/>
        </p:nvSpPr>
        <p:spPr bwMode="auto">
          <a:xfrm>
            <a:off x="4440247" y="421821"/>
            <a:ext cx="3311506" cy="149540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103">
              <a:lnSpc>
                <a:spcPct val="120000"/>
              </a:lnSpc>
              <a:defRPr/>
            </a:pPr>
            <a:r>
              <a:rPr lang="zh-CN" altLang="en-US" sz="4799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3999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999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103">
              <a:lnSpc>
                <a:spcPct val="120000"/>
              </a:lnSpc>
              <a:defRPr/>
            </a:pPr>
            <a:r>
              <a:rPr lang="en-US" altLang="zh-CN" sz="2799" kern="0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2799" kern="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2757507" y="2889897"/>
            <a:ext cx="1183682" cy="106722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799">
              <a:solidFill>
                <a:srgbClr val="3CCCC7"/>
              </a:solidFill>
            </a:endParaRPr>
          </a:p>
        </p:txBody>
      </p:sp>
      <p:sp>
        <p:nvSpPr>
          <p:cNvPr id="70" name="文本框 9"/>
          <p:cNvSpPr txBox="1"/>
          <p:nvPr/>
        </p:nvSpPr>
        <p:spPr>
          <a:xfrm>
            <a:off x="2310768" y="4107762"/>
            <a:ext cx="2102492" cy="37688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zh-CN" altLang="en-US" sz="1999" b="1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预赛设计</a:t>
            </a: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5595276" y="2889897"/>
            <a:ext cx="1183682" cy="106722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799">
              <a:solidFill>
                <a:srgbClr val="3CCCC7"/>
              </a:solidFill>
            </a:endParaRPr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8419702" y="2889897"/>
            <a:ext cx="1183682" cy="106722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799">
              <a:solidFill>
                <a:srgbClr val="3CCCC7"/>
              </a:solidFill>
            </a:endParaRPr>
          </a:p>
        </p:txBody>
      </p:sp>
      <p:sp>
        <p:nvSpPr>
          <p:cNvPr id="76" name="KSO_Shape"/>
          <p:cNvSpPr>
            <a:spLocks/>
          </p:cNvSpPr>
          <p:nvPr/>
        </p:nvSpPr>
        <p:spPr bwMode="auto">
          <a:xfrm>
            <a:off x="5893431" y="3121755"/>
            <a:ext cx="587371" cy="581499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77" name="KSO_Shape"/>
          <p:cNvSpPr>
            <a:spLocks/>
          </p:cNvSpPr>
          <p:nvPr/>
        </p:nvSpPr>
        <p:spPr bwMode="auto">
          <a:xfrm>
            <a:off x="8781578" y="3201500"/>
            <a:ext cx="518681" cy="4408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78" name="文本框 9"/>
          <p:cNvSpPr txBox="1"/>
          <p:nvPr/>
        </p:nvSpPr>
        <p:spPr>
          <a:xfrm>
            <a:off x="5137323" y="4107762"/>
            <a:ext cx="2102492" cy="37688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zh-CN" altLang="en-US" sz="1999" b="1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决赛设计</a:t>
            </a:r>
            <a:endParaRPr lang="zh-CN" altLang="en-US" sz="1200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9"/>
          <p:cNvSpPr txBox="1"/>
          <p:nvPr/>
        </p:nvSpPr>
        <p:spPr>
          <a:xfrm>
            <a:off x="7962435" y="4107762"/>
            <a:ext cx="2102492" cy="37688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zh-CN" altLang="en-US" sz="1999" b="1" dirty="0">
                <a:solidFill>
                  <a:srgbClr val="2F5EB0"/>
                </a:solidFill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en-US" altLang="zh-CN" sz="1999" b="1" dirty="0">
              <a:solidFill>
                <a:srgbClr val="2F5E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KSO_Shape"/>
          <p:cNvSpPr>
            <a:spLocks/>
          </p:cNvSpPr>
          <p:nvPr/>
        </p:nvSpPr>
        <p:spPr bwMode="auto">
          <a:xfrm>
            <a:off x="3069256" y="3201501"/>
            <a:ext cx="585515" cy="444014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85" name="矩形 84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5" name="文本框 9"/>
          <p:cNvSpPr txBox="1"/>
          <p:nvPr/>
        </p:nvSpPr>
        <p:spPr>
          <a:xfrm>
            <a:off x="156887" y="6604131"/>
            <a:ext cx="38780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7794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" y="2133193"/>
            <a:ext cx="12192004" cy="2519624"/>
          </a:xfrm>
          <a:prstGeom prst="rect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99753" y="2859394"/>
            <a:ext cx="1183682" cy="106722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4611502" y="3170997"/>
            <a:ext cx="585515" cy="444014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rgbClr val="2F5E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67549" y="2787405"/>
            <a:ext cx="0" cy="1289499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9"/>
          <p:cNvSpPr txBox="1"/>
          <p:nvPr/>
        </p:nvSpPr>
        <p:spPr>
          <a:xfrm>
            <a:off x="5667549" y="3142944"/>
            <a:ext cx="3850077" cy="50011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预赛设计</a:t>
            </a:r>
          </a:p>
        </p:txBody>
      </p:sp>
      <p:sp>
        <p:nvSpPr>
          <p:cNvPr id="51" name="矩形 50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2" name="矩形 51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pic>
        <p:nvPicPr>
          <p:cNvPr id="49" name="Picture 15" descr="944594_132544088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8" y="255434"/>
            <a:ext cx="29162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本框 9"/>
          <p:cNvSpPr txBox="1"/>
          <p:nvPr/>
        </p:nvSpPr>
        <p:spPr>
          <a:xfrm>
            <a:off x="156887" y="6604131"/>
            <a:ext cx="38780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66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3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3" name="组合 2"/>
          <p:cNvGrpSpPr/>
          <p:nvPr/>
        </p:nvGrpSpPr>
        <p:grpSpPr>
          <a:xfrm>
            <a:off x="192880" y="59194"/>
            <a:ext cx="575915" cy="894570"/>
            <a:chOff x="841003" y="301948"/>
            <a:chExt cx="504057" cy="894804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4" y="301948"/>
              <a:ext cx="504056" cy="606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" name="矩形 9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pic>
        <p:nvPicPr>
          <p:cNvPr id="62" name="Picture 15" descr="944594_132544088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8" y="30043"/>
            <a:ext cx="29162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文本框 9"/>
          <p:cNvSpPr txBox="1"/>
          <p:nvPr/>
        </p:nvSpPr>
        <p:spPr>
          <a:xfrm>
            <a:off x="156887" y="6604131"/>
            <a:ext cx="38780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  <a:p>
            <a:pPr marL="0" lvl="1"/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8672E7-88DF-4BDB-A4A8-C656B57853C8}"/>
              </a:ext>
            </a:extLst>
          </p:cNvPr>
          <p:cNvSpPr txBox="1"/>
          <p:nvPr/>
        </p:nvSpPr>
        <p:spPr>
          <a:xfrm>
            <a:off x="961674" y="103931"/>
            <a:ext cx="841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F5EB0"/>
                </a:solidFill>
              </a:rPr>
              <a:t>总体结构</a:t>
            </a:r>
          </a:p>
        </p:txBody>
      </p:sp>
      <p:pic>
        <p:nvPicPr>
          <p:cNvPr id="13" name="图片 12" descr="C:\Users\admin\Downloads\未命名文件 (2).png">
            <a:extLst>
              <a:ext uri="{FF2B5EF4-FFF2-40B4-BE49-F238E27FC236}">
                <a16:creationId xmlns:a16="http://schemas.microsoft.com/office/drawing/2014/main" id="{512AD38A-19B3-48DD-9BA8-E3C9D021E8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97" y="665807"/>
            <a:ext cx="4831381" cy="564662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0A1275E-025F-45A9-9DD8-F7492C5538E7}"/>
              </a:ext>
            </a:extLst>
          </p:cNvPr>
          <p:cNvSpPr txBox="1"/>
          <p:nvPr/>
        </p:nvSpPr>
        <p:spPr>
          <a:xfrm>
            <a:off x="492382" y="1295319"/>
            <a:ext cx="6094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采用软核，外设分离设计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自实现了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AXI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转接桥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加入了</a:t>
            </a:r>
            <a:r>
              <a:rPr lang="en-US" altLang="zh-CN" sz="2400" dirty="0" err="1">
                <a:solidFill>
                  <a:srgbClr val="2F5EB0"/>
                </a:solidFill>
                <a:latin typeface="+mj-ea"/>
                <a:ea typeface="+mj-ea"/>
              </a:rPr>
              <a:t>Icache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和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Dcache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以提高性能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通过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AXI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总线实现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CPU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和外设之间信息交互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endParaRPr lang="zh-CN" altLang="en-US" sz="2400" dirty="0">
              <a:solidFill>
                <a:srgbClr val="2F5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3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3" name="组合 2"/>
          <p:cNvGrpSpPr/>
          <p:nvPr/>
        </p:nvGrpSpPr>
        <p:grpSpPr>
          <a:xfrm>
            <a:off x="192880" y="59194"/>
            <a:ext cx="575915" cy="894570"/>
            <a:chOff x="841003" y="301948"/>
            <a:chExt cx="504057" cy="894804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4" y="301948"/>
              <a:ext cx="504056" cy="606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" name="矩形 9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pic>
        <p:nvPicPr>
          <p:cNvPr id="62" name="Picture 15" descr="944594_132544088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8" y="30043"/>
            <a:ext cx="29162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文本框 9"/>
          <p:cNvSpPr txBox="1"/>
          <p:nvPr/>
        </p:nvSpPr>
        <p:spPr>
          <a:xfrm>
            <a:off x="156887" y="6604131"/>
            <a:ext cx="38780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  <a:p>
            <a:pPr marL="0" lvl="1"/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8672E7-88DF-4BDB-A4A8-C656B57853C8}"/>
              </a:ext>
            </a:extLst>
          </p:cNvPr>
          <p:cNvSpPr txBox="1"/>
          <p:nvPr/>
        </p:nvSpPr>
        <p:spPr>
          <a:xfrm>
            <a:off x="961674" y="103931"/>
            <a:ext cx="841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F5EB0"/>
                </a:solidFill>
              </a:rPr>
              <a:t>处理器结构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6DBB86A-A41B-41C8-B174-1D5DD60146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5" r="4859"/>
          <a:stretch/>
        </p:blipFill>
        <p:spPr>
          <a:xfrm>
            <a:off x="3946580" y="1217875"/>
            <a:ext cx="8111625" cy="501774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A9B9BBE-686A-4C2D-B4E3-729649EBA6B2}"/>
              </a:ext>
            </a:extLst>
          </p:cNvPr>
          <p:cNvSpPr txBox="1"/>
          <p:nvPr/>
        </p:nvSpPr>
        <p:spPr>
          <a:xfrm>
            <a:off x="133794" y="1413021"/>
            <a:ext cx="39889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传统单发射五级流水结构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实现了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57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条指令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处理了三种冒险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支持异常检测和精确异常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   CPU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主频：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60MHz</a:t>
            </a:r>
          </a:p>
          <a:p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   得分   ：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16.425</a:t>
            </a:r>
          </a:p>
          <a:p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endParaRPr lang="zh-CN" altLang="en-US" sz="2400" dirty="0">
              <a:solidFill>
                <a:srgbClr val="2F5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3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3" name="组合 2"/>
          <p:cNvGrpSpPr/>
          <p:nvPr/>
        </p:nvGrpSpPr>
        <p:grpSpPr>
          <a:xfrm>
            <a:off x="192880" y="59194"/>
            <a:ext cx="575915" cy="894570"/>
            <a:chOff x="841003" y="301948"/>
            <a:chExt cx="504057" cy="894804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4" y="301948"/>
              <a:ext cx="504056" cy="606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" name="矩形 9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pic>
        <p:nvPicPr>
          <p:cNvPr id="62" name="Picture 15" descr="944594_132544088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8" y="30043"/>
            <a:ext cx="29162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文本框 9"/>
          <p:cNvSpPr txBox="1"/>
          <p:nvPr/>
        </p:nvSpPr>
        <p:spPr>
          <a:xfrm>
            <a:off x="156887" y="6604131"/>
            <a:ext cx="38780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  <a:p>
            <a:pPr marL="0" lvl="1"/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8672E7-88DF-4BDB-A4A8-C656B57853C8}"/>
              </a:ext>
            </a:extLst>
          </p:cNvPr>
          <p:cNvSpPr txBox="1"/>
          <p:nvPr/>
        </p:nvSpPr>
        <p:spPr>
          <a:xfrm>
            <a:off x="961674" y="103931"/>
            <a:ext cx="841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F5EB0"/>
                </a:solidFill>
              </a:rPr>
              <a:t>CACHE</a:t>
            </a:r>
            <a:r>
              <a:rPr lang="zh-CN" altLang="en-US" sz="3200" dirty="0">
                <a:solidFill>
                  <a:srgbClr val="2F5EB0"/>
                </a:solidFill>
              </a:rPr>
              <a:t>设计概述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78AF2B-5521-41B6-A7D8-5A797B0FB858}"/>
              </a:ext>
            </a:extLst>
          </p:cNvPr>
          <p:cNvSpPr txBox="1"/>
          <p:nvPr/>
        </p:nvSpPr>
        <p:spPr>
          <a:xfrm>
            <a:off x="633468" y="1313703"/>
            <a:ext cx="66066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分离为</a:t>
            </a:r>
            <a:r>
              <a:rPr lang="en-US" altLang="zh-CN" sz="2400" dirty="0" err="1">
                <a:solidFill>
                  <a:srgbClr val="2F5EB0"/>
                </a:solidFill>
                <a:latin typeface="+mj-ea"/>
                <a:ea typeface="+mj-ea"/>
              </a:rPr>
              <a:t>Icache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和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Dcache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2F5EB0"/>
                </a:solidFill>
                <a:latin typeface="+mj-ea"/>
                <a:ea typeface="+mj-ea"/>
              </a:rPr>
              <a:t>Icache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和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Dcache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均为直接映射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cache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，大小均为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2K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Dcache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采用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write through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策略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在</a:t>
            </a:r>
            <a:r>
              <a:rPr lang="en-US" altLang="zh-CN" sz="2400" dirty="0" err="1">
                <a:solidFill>
                  <a:srgbClr val="2F5EB0"/>
                </a:solidFill>
                <a:latin typeface="+mj-ea"/>
                <a:ea typeface="+mj-ea"/>
              </a:rPr>
              <a:t>Icache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和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Dcache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同时需要访存时优先</a:t>
            </a:r>
            <a:r>
              <a:rPr lang="en-US" altLang="zh-CN" sz="2400" dirty="0" err="1">
                <a:solidFill>
                  <a:srgbClr val="2F5EB0"/>
                </a:solidFill>
                <a:latin typeface="+mj-ea"/>
                <a:ea typeface="+mj-ea"/>
              </a:rPr>
              <a:t>Icache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访问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endParaRPr lang="zh-CN" altLang="en-US" sz="2400" dirty="0">
              <a:solidFill>
                <a:srgbClr val="2F5EB0"/>
              </a:solidFill>
            </a:endParaRPr>
          </a:p>
        </p:txBody>
      </p:sp>
      <p:pic>
        <p:nvPicPr>
          <p:cNvPr id="1026" name="Picture 2" descr="TIM截图20180820160838">
            <a:extLst>
              <a:ext uri="{FF2B5EF4-FFF2-40B4-BE49-F238E27FC236}">
                <a16:creationId xmlns:a16="http://schemas.microsoft.com/office/drawing/2014/main" id="{7FFAFED3-2B0E-4DF4-9A16-A8A27B50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5" y="2646532"/>
            <a:ext cx="5225144" cy="347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E94491C-1283-4D53-89EE-7AF5C839B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98872"/>
              </p:ext>
            </p:extLst>
          </p:nvPr>
        </p:nvGraphicFramePr>
        <p:xfrm>
          <a:off x="764120" y="5283267"/>
          <a:ext cx="63453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135">
                  <a:extLst>
                    <a:ext uri="{9D8B030D-6E8A-4147-A177-3AD203B41FA5}">
                      <a16:colId xmlns:a16="http://schemas.microsoft.com/office/drawing/2014/main" val="2359938074"/>
                    </a:ext>
                  </a:extLst>
                </a:gridCol>
                <a:gridCol w="2371247">
                  <a:extLst>
                    <a:ext uri="{9D8B030D-6E8A-4147-A177-3AD203B41FA5}">
                      <a16:colId xmlns:a16="http://schemas.microsoft.com/office/drawing/2014/main" val="2951793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cache 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位</a:t>
                      </a:r>
                      <a:r>
                        <a:rPr lang="en-US" altLang="zh-CN" dirty="0"/>
                        <a:t>cache index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8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5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" y="2133193"/>
            <a:ext cx="12192004" cy="2519624"/>
          </a:xfrm>
          <a:prstGeom prst="rect">
            <a:avLst/>
          </a:pr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4299753" y="2859394"/>
            <a:ext cx="1183682" cy="106722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cxnSp>
        <p:nvCxnSpPr>
          <p:cNvPr id="6" name="直接连接符 5"/>
          <p:cNvCxnSpPr/>
          <p:nvPr/>
        </p:nvCxnSpPr>
        <p:spPr>
          <a:xfrm>
            <a:off x="5667549" y="2787405"/>
            <a:ext cx="0" cy="1289499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9"/>
          <p:cNvSpPr txBox="1"/>
          <p:nvPr/>
        </p:nvSpPr>
        <p:spPr>
          <a:xfrm>
            <a:off x="5667549" y="3142944"/>
            <a:ext cx="3850077" cy="500119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决赛设计</a:t>
            </a:r>
          </a:p>
        </p:txBody>
      </p:sp>
      <p:sp>
        <p:nvSpPr>
          <p:cNvPr id="51" name="矩形 50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52" name="矩形 51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pic>
        <p:nvPicPr>
          <p:cNvPr id="49" name="Picture 15" descr="944594_132544088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8" y="255434"/>
            <a:ext cx="29162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本框 9"/>
          <p:cNvSpPr txBox="1"/>
          <p:nvPr/>
        </p:nvSpPr>
        <p:spPr>
          <a:xfrm>
            <a:off x="156887" y="6604131"/>
            <a:ext cx="38780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</p:txBody>
      </p:sp>
      <p:sp>
        <p:nvSpPr>
          <p:cNvPr id="16" name="KSO_Shape">
            <a:extLst>
              <a:ext uri="{FF2B5EF4-FFF2-40B4-BE49-F238E27FC236}">
                <a16:creationId xmlns:a16="http://schemas.microsoft.com/office/drawing/2014/main" id="{9C1944E7-EB80-4C23-BDF1-3972B35D79F7}"/>
              </a:ext>
            </a:extLst>
          </p:cNvPr>
          <p:cNvSpPr>
            <a:spLocks/>
          </p:cNvSpPr>
          <p:nvPr/>
        </p:nvSpPr>
        <p:spPr bwMode="auto">
          <a:xfrm>
            <a:off x="4646714" y="3102253"/>
            <a:ext cx="587371" cy="581499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2F5E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4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3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3" name="组合 2"/>
          <p:cNvGrpSpPr/>
          <p:nvPr/>
        </p:nvGrpSpPr>
        <p:grpSpPr>
          <a:xfrm>
            <a:off x="192880" y="59194"/>
            <a:ext cx="575915" cy="894570"/>
            <a:chOff x="841003" y="301948"/>
            <a:chExt cx="504057" cy="894804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4" y="301948"/>
              <a:ext cx="504056" cy="606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" name="矩形 9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pic>
        <p:nvPicPr>
          <p:cNvPr id="62" name="Picture 15" descr="944594_132544088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8" y="30043"/>
            <a:ext cx="29162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文本框 9"/>
          <p:cNvSpPr txBox="1"/>
          <p:nvPr/>
        </p:nvSpPr>
        <p:spPr>
          <a:xfrm>
            <a:off x="156887" y="6604131"/>
            <a:ext cx="38780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  <a:p>
            <a:pPr marL="0" lvl="1"/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8672E7-88DF-4BDB-A4A8-C656B57853C8}"/>
              </a:ext>
            </a:extLst>
          </p:cNvPr>
          <p:cNvSpPr txBox="1"/>
          <p:nvPr/>
        </p:nvSpPr>
        <p:spPr>
          <a:xfrm>
            <a:off x="984764" y="119910"/>
            <a:ext cx="841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F5EB0"/>
                </a:solidFill>
              </a:rPr>
              <a:t>决赛增加的内容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A1275E-025F-45A9-9DD8-F7492C5538E7}"/>
              </a:ext>
            </a:extLst>
          </p:cNvPr>
          <p:cNvSpPr txBox="1"/>
          <p:nvPr/>
        </p:nvSpPr>
        <p:spPr>
          <a:xfrm>
            <a:off x="437293" y="1586571"/>
            <a:ext cx="70520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增加了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模块，加入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之后的系统结构图如右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增加了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相关指令（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TLBWI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，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TLBR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，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TLBP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）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增加了一些寄存器以提供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操作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增加了对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相关异常的捕获和处理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1A215CA-D80F-4A1A-8DD7-189341F44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50" y="809786"/>
            <a:ext cx="3899354" cy="55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893"/>
            <a:ext cx="984763" cy="583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3" name="组合 2"/>
          <p:cNvGrpSpPr/>
          <p:nvPr/>
        </p:nvGrpSpPr>
        <p:grpSpPr>
          <a:xfrm>
            <a:off x="192880" y="59194"/>
            <a:ext cx="575915" cy="894570"/>
            <a:chOff x="841003" y="301948"/>
            <a:chExt cx="504057" cy="894804"/>
          </a:xfr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</p:grpSpPr>
        <p:sp>
          <p:nvSpPr>
            <p:cNvPr id="4" name="矩形 3"/>
            <p:cNvSpPr/>
            <p:nvPr/>
          </p:nvSpPr>
          <p:spPr>
            <a:xfrm>
              <a:off x="841004" y="301948"/>
              <a:ext cx="504056" cy="606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-2" y="6524538"/>
            <a:ext cx="12192002" cy="360417"/>
          </a:xfrm>
          <a:prstGeom prst="rect">
            <a:avLst/>
          </a:prstGeom>
          <a:gradFill>
            <a:gsLst>
              <a:gs pos="0">
                <a:srgbClr val="0E1A40"/>
              </a:gs>
              <a:gs pos="10000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0" name="矩形 9"/>
          <p:cNvSpPr/>
          <p:nvPr/>
        </p:nvSpPr>
        <p:spPr>
          <a:xfrm flipH="1">
            <a:off x="-3" y="6595585"/>
            <a:ext cx="12192002" cy="2888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/>
          </a:p>
        </p:txBody>
      </p:sp>
      <p:pic>
        <p:nvPicPr>
          <p:cNvPr id="62" name="Picture 15" descr="944594_132544088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8" y="30043"/>
            <a:ext cx="291623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文本框 9"/>
          <p:cNvSpPr txBox="1"/>
          <p:nvPr/>
        </p:nvSpPr>
        <p:spPr>
          <a:xfrm>
            <a:off x="156887" y="6604131"/>
            <a:ext cx="387808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架构的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  <a:p>
            <a:pPr marL="0" lvl="1"/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8672E7-88DF-4BDB-A4A8-C656B57853C8}"/>
              </a:ext>
            </a:extLst>
          </p:cNvPr>
          <p:cNvSpPr txBox="1"/>
          <p:nvPr/>
        </p:nvSpPr>
        <p:spPr>
          <a:xfrm>
            <a:off x="984764" y="119910"/>
            <a:ext cx="8413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F5EB0"/>
                </a:solidFill>
              </a:rPr>
              <a:t>TLB</a:t>
            </a:r>
            <a:r>
              <a:rPr lang="zh-CN" altLang="en-US" sz="3200" dirty="0">
                <a:solidFill>
                  <a:srgbClr val="2F5EB0"/>
                </a:solidFill>
              </a:rPr>
              <a:t>设计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A1275E-025F-45A9-9DD8-F7492C5538E7}"/>
              </a:ext>
            </a:extLst>
          </p:cNvPr>
          <p:cNvSpPr txBox="1"/>
          <p:nvPr/>
        </p:nvSpPr>
        <p:spPr>
          <a:xfrm>
            <a:off x="437293" y="1586571"/>
            <a:ext cx="70520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单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设计，不区分取指和访存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一个虚拟页映射一奇一偶两个物理页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共有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32</a:t>
            </a: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项</a:t>
            </a: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F5EB0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F5EB0"/>
                </a:solidFill>
                <a:latin typeface="+mj-ea"/>
                <a:ea typeface="+mj-ea"/>
              </a:rPr>
              <a:t>页大小为</a:t>
            </a:r>
            <a:r>
              <a:rPr lang="en-US" altLang="zh-CN" sz="2400" dirty="0">
                <a:solidFill>
                  <a:srgbClr val="2F5EB0"/>
                </a:solidFill>
                <a:latin typeface="+mj-ea"/>
                <a:ea typeface="+mj-ea"/>
              </a:rPr>
              <a:t>4KB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B40A5B-ED86-4DEB-90E3-8212EFFA8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293" y="4733079"/>
            <a:ext cx="9799413" cy="104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0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宽屏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dreamsqin</dc:creator>
  <cp:lastModifiedBy>王 千里</cp:lastModifiedBy>
  <cp:revision>694</cp:revision>
  <dcterms:created xsi:type="dcterms:W3CDTF">2018-05-06T08:01:58Z</dcterms:created>
  <dcterms:modified xsi:type="dcterms:W3CDTF">2018-09-19T01:26:12Z</dcterms:modified>
</cp:coreProperties>
</file>