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9D3A-E4E8-41CC-A137-3C4842072C72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8997-6A7D-4615-8A3F-17B080E0B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8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8997-6A7D-4615-8A3F-17B080E0BA8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6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8997-6A7D-4615-8A3F-17B080E0BA8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7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8997-6A7D-4615-8A3F-17B080E0BA8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8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7EFCD-3DBA-40AF-B178-4CA9FBE1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B0103-51A6-4F00-9375-C5AE6674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706DB-B246-4BBD-8015-DA232882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2B0-3287-43E5-816C-D9FD3EAF4602}" type="datetime1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D1398-6F3A-4735-ABF8-46F21B14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58091-FE8C-4585-9601-035568D9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40FA-509D-4D3C-835D-3B0108A6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BB05F5-CBF8-4086-903C-AB61569F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23ED0-ADCC-42BE-8BC0-4840B497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2CB4-A608-4123-862B-7F6A6CF70692}" type="datetime1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2A60D-54C2-4FDB-9445-15CF23C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CB231-B54E-4781-BB95-0627576B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DD1BA1-A91F-4879-A9B1-179DBC44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BD86CE-547B-4859-ADCB-76DCE7AC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18420-FE9B-4A07-8893-0B394CC2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602-320F-4403-977D-14C6001698D5}" type="datetime1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CBDF0-E221-4733-BAD9-38332EDA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123FB-F3AA-4F65-A2C0-952ED14C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356C1-15A5-4938-ABB1-B4DE3701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4810D-3076-4E85-896B-5FBD28A4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082ED-9C7C-4462-8134-5B686B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65AC-A9DA-4199-8CA4-947B615D96DE}" type="datetime1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730F0-7EB7-4097-BE7C-89192B65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79BFD1-68C9-4BBA-858D-0E9132C1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aseline="0"/>
            </a:lvl1pPr>
          </a:lstStyle>
          <a:p>
            <a:fld id="{CB2D0BB1-D3E1-48DF-AD13-5A27F6929C9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8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D3FE3-ECD1-4224-832B-68072A1E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5B635-0757-4AC0-9510-03FE3592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29384-426A-436A-ACA1-542720BE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4EFA-D2AF-4C31-AFFB-229E01F1A076}" type="datetime1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A75A5-259D-44CA-B87E-DCAF1494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20793-A267-4748-A6D7-4BCFB3B6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6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D7F4-DBFC-4F78-A9A6-0C026953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9007A-32B2-450C-A495-DA30F74A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76489-6E75-4755-BE3C-99C9E29A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C2250-B07B-4C92-A6FF-5A26EDB5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0D43-1522-44F8-8F22-5ADB79C98512}" type="datetime1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7A376-66C6-4B7A-9BBD-D1F4F0D4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824EF-72D6-4119-9704-BBDCA552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2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6DC5-F1B0-49CC-8FB9-9403AC5B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AA8C3-0146-4F0A-A24A-C080CE1F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398F5-38C9-4572-B7DB-8E373D3B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42A84C-3924-4781-A516-DE1D3E9D6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6DF646-CCA4-4B29-BF91-C910A5ED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15722D-2E31-44DA-B894-EC4C5D7A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E041-C92C-48BF-8714-D0952C3BE090}" type="datetime1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82A607-1CBF-4F25-9742-737DA25E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E1D0EB-8F32-43B7-B27E-6512DDB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961C0-CA4B-47B0-B923-C529D455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77E627-DD7F-480C-A048-DB0F056E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E92-A104-446B-B619-1661CAB643C6}" type="datetime1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0EBB87-E1F0-4ADA-9583-4E1DE871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F5ABD5-3DF2-42C6-A219-502563D1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4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232C99-3BBF-4100-B934-255B4175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710-815D-4AB1-AB46-74DCC7DBD86C}" type="datetime1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6B4908-0351-4E0A-BA0A-82BB4A6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F73014-4B5C-44C0-970F-D5C51397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8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ED48-0C71-47A0-AA6F-39A2F22F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BF88C-E208-4B9E-A0F7-FCFE52F4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6DEA47-65CD-4D96-BAA2-64D9690E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73419-4EE4-4A89-A945-4AE56D9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3CA4-9661-4C8A-850A-7A7B5F7796EF}" type="datetime1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F3BEEA-B8F5-440E-B50D-4A1F57A4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3E86E4-D773-4D66-A692-B1B4757E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0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1868D-7E03-48CB-BC71-0CC0C1AB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E64229-CB6C-4E39-8B3D-9EE591E13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A2042-EDC1-48BA-A738-5AAF0851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CB9196-D46F-4B52-8E27-20C9870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A481-189E-4E45-93FC-36685B56051A}" type="datetime1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B41BC-1609-4E03-9FF8-9FB1D1AB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FCD3-067F-4B7B-BCF1-A18A2D1B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2D93C-DF06-460E-B4A5-8A6A6A98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E9B9C8-C968-4F8F-8BED-78CBD35B8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32912-3C63-4055-AF11-73C49DF3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A408-71EC-414E-A884-2A7A4689BAE3}" type="datetime1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D7033-22A0-4D20-8129-8A6DD487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15C25-8E2B-4C94-851B-4A599D4A8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2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hadiev/StarCraftBotBTs/tree/main/src/main/java/starcraft/b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k.yandex.ru/client/disk/%D0%A1%D0%BA%D1%80%D0%B8%D0%BD%D0%BA%D0%B0%D1%81%D1%82%20%D0%B2%D0%BA%D1%8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D2B7A2E-E50A-459C-A9F2-3D478733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25" y="1660232"/>
            <a:ext cx="9948999" cy="520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endParaRPr lang="ru-RU" sz="1600" dirty="0"/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ПЛАНИРОВАНИЯ ДЕЙСТВИЙ В СТРАТЕГИЧЕСКОЙ ИГРЕ</a:t>
            </a: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Выполнил:									Аухадиев Александр Андреевич, гр. 9381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Руководитель: 								Беляев Сергей Алексеевич, к.т.н., доцент 	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Консультант:                   	                           		Артамонова Ольга Сергеевна, к.э.н.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Санкт-Петербург, 2023 г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784821-BCB4-4FC5-AE8F-946AAD4AB623}"/>
              </a:ext>
            </a:extLst>
          </p:cNvPr>
          <p:cNvSpPr/>
          <p:nvPr/>
        </p:nvSpPr>
        <p:spPr>
          <a:xfrm>
            <a:off x="1709057" y="234449"/>
            <a:ext cx="8773885" cy="6076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 «ЛЭТИ» им.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В.И.Ульянова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(Ленина)</a:t>
            </a:r>
          </a:p>
        </p:txBody>
      </p:sp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DAFF370B-5411-4C9F-AFEB-13C12CCFE939}"/>
              </a:ext>
            </a:extLst>
          </p:cNvPr>
          <p:cNvSpPr>
            <a:spLocks noGrp="1"/>
          </p:cNvSpPr>
          <p:nvPr/>
        </p:nvSpPr>
        <p:spPr>
          <a:xfrm>
            <a:off x="9209338" y="6221068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157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49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6255085-DC77-44D1-C074-218E37277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88252"/>
              </p:ext>
            </p:extLst>
          </p:nvPr>
        </p:nvGraphicFramePr>
        <p:xfrm>
          <a:off x="0" y="3240578"/>
          <a:ext cx="12192000" cy="3170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51">
                  <a:extLst>
                    <a:ext uri="{9D8B030D-6E8A-4147-A177-3AD203B41FA5}">
                      <a16:colId xmlns:a16="http://schemas.microsoft.com/office/drawing/2014/main" val="3469037242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760229664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243716447"/>
                    </a:ext>
                  </a:extLst>
                </a:gridCol>
                <a:gridCol w="6086475">
                  <a:extLst>
                    <a:ext uri="{9D8B030D-6E8A-4147-A177-3AD203B41FA5}">
                      <a16:colId xmlns:a16="http://schemas.microsoft.com/office/drawing/2014/main" val="991491862"/>
                    </a:ext>
                  </a:extLst>
                </a:gridCol>
              </a:tblGrid>
              <a:tr h="91167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Сценарий поведения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ошибок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неожиданного поведения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ожидаемому поведению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37244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Базовое поведение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защите базы не удаётся одновременно выполнять поведение для разных типов юнитов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4074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и наём юнитов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соответствие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53422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Разведка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не может корректно оценить опасность для юнита-разведчика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69895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Примитивное поведение на тактическом уровне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868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A1A965-8784-597A-69D9-9DB259590802}"/>
              </a:ext>
            </a:extLst>
          </p:cNvPr>
          <p:cNvSpPr txBox="1">
            <a:spLocks/>
          </p:cNvSpPr>
          <p:nvPr/>
        </p:nvSpPr>
        <p:spPr>
          <a:xfrm>
            <a:off x="0" y="6445967"/>
            <a:ext cx="4914900" cy="41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Таблица 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dirty="0"/>
              <a:t>зультатов эксперимента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DCA3A4-CED8-7C3C-7ABF-3BEEC177E466}"/>
              </a:ext>
            </a:extLst>
          </p:cNvPr>
          <p:cNvSpPr txBox="1">
            <a:spLocks/>
          </p:cNvSpPr>
          <p:nvPr/>
        </p:nvSpPr>
        <p:spPr>
          <a:xfrm>
            <a:off x="0" y="446619"/>
            <a:ext cx="12192000" cy="267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разработана на языке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v1.8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BWAPI v4.4.0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игрой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StarCraft: Brood War v1.16.1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корректности работы программы были составлены сценарии поведения, которым она должна соответствовать. Также проверялись отсутствие ошибок, для которых не предусмотрены обработчики, и отсутствие поведения, не обусловленного реализованной логикой.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6ADE83-06AE-4CC9-F939-68AF33F9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49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и апробация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A10D6-4367-CA27-5870-BB1167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624"/>
            <a:ext cx="12192000" cy="6175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работы были достигнуты следующие результаты: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математическая модель,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дерева поведения, архитектура,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 компонентов и потоков данных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классов из более чем 25 классов с использованием 3 шаблонов проектирования,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последовательности и действий основного алгоритма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программа с использованием шести деревьев поведения, способная провести полную игровую сессию, принимающая решения как на тактическом, так и стратегическом уровне, и не зависящая от наличия экспертных знаний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Проведённый эксперимент доказал работоспособность программы, но выявил некоторые отличия наблюдаемого поведения от ожидаемого, что решается путём усложнения реализованной логики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дальнейших разработок возможна реализация программы для создания деревьев поведения через графический интерфейс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исходным кодом: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https://github.com/Auhadiev/StarCraftBotBTs/tree/main/src/main/java/starcraft/bot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запись работы программы: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https://disk.yandex.ru/client/disk/%D0%A1%D0%BA%D1%80%D0%B8%D0%BD%D0%BA%D0%B0%D1%81%D1%82%20%D0%B2%D0%BA%D1%80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0FB171-2D7B-23B6-DB7E-E321510F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2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ADC4FE-FC51-7998-FEF1-4B69948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450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2156CF-7E0E-A36D-8343-DD090A01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60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ADC4FE-FC51-7998-FEF1-4B69948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450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Запасные слайды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384F8B-415E-9EFB-9A32-59BD2D73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CAFCF5C-2885-4D4A-ED5E-0DF98EC20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5" r="42918" b="30705"/>
          <a:stretch/>
        </p:blipFill>
        <p:spPr bwMode="auto">
          <a:xfrm>
            <a:off x="1127388" y="116285"/>
            <a:ext cx="9883512" cy="6641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EC8485-4A0D-79BC-A184-2754A74A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9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17EA1BA-E448-0B78-8228-B285CBF9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8" t="69239" r="17264"/>
          <a:stretch/>
        </p:blipFill>
        <p:spPr bwMode="auto">
          <a:xfrm>
            <a:off x="1389954" y="-77433"/>
            <a:ext cx="9412092" cy="6530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82BC6B-53E1-B66E-573B-AD9F8D42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5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DE452AF-CCB6-66F7-F095-8BB57BEB9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79" y="0"/>
            <a:ext cx="7736841" cy="675605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1FE23E-A7CF-0C54-D7D5-BD27B9C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84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поведения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73A355-FB0A-E097-50D7-E87D4056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4"/>
            <a:ext cx="6261101" cy="46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55939AC8-99FD-CE17-1410-68CA7CE13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-269" r="-179" b="50458"/>
          <a:stretch/>
        </p:blipFill>
        <p:spPr bwMode="auto">
          <a:xfrm>
            <a:off x="6096000" y="1044573"/>
            <a:ext cx="5567464" cy="2306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6BB2D14-CE34-AFEC-BCE9-015CCF8413A3}"/>
              </a:ext>
            </a:extLst>
          </p:cNvPr>
          <p:cNvSpPr txBox="1">
            <a:spLocks/>
          </p:cNvSpPr>
          <p:nvPr/>
        </p:nvSpPr>
        <p:spPr>
          <a:xfrm>
            <a:off x="6438902" y="3506551"/>
            <a:ext cx="522456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узлы деревьев поведения</a:t>
            </a:r>
          </a:p>
        </p:txBody>
      </p:sp>
      <p:pic>
        <p:nvPicPr>
          <p:cNvPr id="6" name="Рисунок 5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6324676-FA3A-E598-F189-FFD3B3171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25"/>
          <a:stretch/>
        </p:blipFill>
        <p:spPr bwMode="auto">
          <a:xfrm>
            <a:off x="6095999" y="4231282"/>
            <a:ext cx="5714683" cy="1196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EF94656-AF7F-75B0-116C-58C99D79A9B7}"/>
              </a:ext>
            </a:extLst>
          </p:cNvPr>
          <p:cNvSpPr txBox="1">
            <a:spLocks/>
          </p:cNvSpPr>
          <p:nvPr/>
        </p:nvSpPr>
        <p:spPr>
          <a:xfrm>
            <a:off x="6438903" y="5584827"/>
            <a:ext cx="522456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Листовые узлы деревьев поведения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1D98B9-EBCC-FE9A-E956-D4EDCB0B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2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13F816-8FFC-1054-074B-D7353AF8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простого дерева поведения в начальном состоянии: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manager="macro"&gt;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="value1"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="value2"/&gt;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&lt;root id="#root"&gt;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id="#sequence"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="#root"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childesID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="#condition #action" status="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&lt;/root&gt;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id="#condition"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="#sequence" status="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&lt;condition values="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="value1"/&gt;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id="#action"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="#sequence" status="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&lt;action values="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	        	        	        	         	    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="newValue1 newValue2"/&gt;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FD03D-E225-2304-387E-5D11C9CE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51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13F816-8FFC-1054-074B-D7353AF8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простого дерева поведения в конечном состоянии: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manager="macro"&gt;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="newValue1"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="newValue2"/&gt;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&lt;root id="#root"&gt;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id="#sequence"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="#root"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childesID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="#condition #action" status="success"/&gt;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&lt;/root&gt;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id="#condition"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="#sequence" status="success"&gt;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&lt;condition values="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="value1"/&gt;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id="#action"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="#sequence" status="success"&gt;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&lt;action values="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="newValue1 newValue2"/&gt;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2712EE-CE1E-3E58-286E-40801926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EDB31-3D98-4011-8BD3-94CEB620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395"/>
            <a:ext cx="10515600" cy="1325563"/>
          </a:xfrm>
        </p:spPr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250FB-61F7-4C9A-BB5D-262F4C41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626"/>
            <a:ext cx="12192000" cy="603012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разработка программы планирования действий в стратегической игре на примере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StarCraft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Формализация постановки задачи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Разработка математической модели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Поиск и сравнение аналогов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архитектуры решения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Реализация программы и проведение эксперимента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F630F0-237C-59C6-86FA-77D78C16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6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5CECD0-CBBB-01AC-34D3-FF4CACB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Рисунок 5" descr="Изображение выглядит как текст, диаграмма, зарисовк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AE9510B-1362-E010-5826-2C5AFEAE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8" y="545179"/>
            <a:ext cx="6862763" cy="57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C5C56E-D9F1-33CE-CEAD-F6524CCE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6" name="Рисунок 5" descr="Изображение выглядит как дизайн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116951B9-7BE9-75F4-6D9A-FE4E1025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68" y="981074"/>
            <a:ext cx="3395663" cy="52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зарисовка, диаграмма, рисуно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F46D94B-47AF-C888-9910-F656C0FC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521494"/>
            <a:ext cx="10686558" cy="528875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D2CBDE-DB65-C4FC-8E3F-E3FEF361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59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491A63-B488-A8F0-FB55-190ED7C6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" name="Рисунок 5" descr="Изображение выглядит как зарисовка, диаграмма,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974E318-0347-B31F-045A-01169BF2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704849"/>
            <a:ext cx="9863138" cy="50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9F719-AC1A-418B-9A28-9330BD55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44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pic>
        <p:nvPicPr>
          <p:cNvPr id="9" name="Рисунок 8" descr="Изображение выглядит как круг, диаграмма, часы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2A1D5C3-D00E-5FD8-4735-B9CC2024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359587"/>
            <a:ext cx="2738438" cy="2194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>
                <a:extLst>
                  <a:ext uri="{FF2B5EF4-FFF2-40B4-BE49-F238E27FC236}">
                    <a16:creationId xmlns:a16="http://schemas.microsoft.com/office/drawing/2014/main" id="{04F4D081-0DCF-7F5C-AA35-D23251665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9977" y="4627310"/>
                <a:ext cx="8439150" cy="112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 создания плана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𝑃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Noto Serif CJK SC"/>
                    <a:cs typeface="Times New Roman" panose="02020603050405020304" pitchFamily="18" charset="0"/>
                  </a:rPr>
                  <a:t> для достижения целевого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начального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1</m:t>
                        </m:r>
                      </m:sub>
                    </m:sSub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Объект 2">
                <a:extLst>
                  <a:ext uri="{FF2B5EF4-FFF2-40B4-BE49-F238E27FC236}">
                    <a16:creationId xmlns:a16="http://schemas.microsoft.com/office/drawing/2014/main" id="{04F4D081-0DCF-7F5C-AA35-D2325166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7" y="4627310"/>
                <a:ext cx="8439150" cy="1123951"/>
              </a:xfrm>
              <a:prstGeom prst="rect">
                <a:avLst/>
              </a:prstGeom>
              <a:blipFill>
                <a:blip r:embed="rId3"/>
                <a:stretch>
                  <a:fillRect t="-4348" b="-46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>
            <a:extLst>
              <a:ext uri="{FF2B5EF4-FFF2-40B4-BE49-F238E27FC236}">
                <a16:creationId xmlns:a16="http://schemas.microsoft.com/office/drawing/2014/main" id="{0C481D91-FFAD-0CFE-7DE5-9E8A864CD8AC}"/>
              </a:ext>
            </a:extLst>
          </p:cNvPr>
          <p:cNvSpPr txBox="1">
            <a:spLocks/>
          </p:cNvSpPr>
          <p:nvPr/>
        </p:nvSpPr>
        <p:spPr>
          <a:xfrm>
            <a:off x="71437" y="614839"/>
            <a:ext cx="12049125" cy="3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для игры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StarCraft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ИИ, способный: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Оценивать текущую ситуацию (кол-во юнитов, зданий и ресурсов, разведанные области карты, информированность о противнике)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Выбирать наиболее приоритетную цель (строительство и наём, разведка, оборона, атака)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Формировать план и выполнять его (план состоит из таких действий, как строительство, наём и перемещение юнитов, атака противника и прочих)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52865B-2040-A2AC-199C-75428EF4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5BC2E-2447-0F12-CF58-EE32690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7146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208EFC-784A-DB2F-5E7D-DE86569A5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172387"/>
              </p:ext>
            </p:extLst>
          </p:nvPr>
        </p:nvGraphicFramePr>
        <p:xfrm>
          <a:off x="209549" y="692150"/>
          <a:ext cx="11772899" cy="6092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201">
                  <a:extLst>
                    <a:ext uri="{9D8B030D-6E8A-4147-A177-3AD203B41FA5}">
                      <a16:colId xmlns:a16="http://schemas.microsoft.com/office/drawing/2014/main" val="3469037242"/>
                    </a:ext>
                  </a:extLst>
                </a:gridCol>
                <a:gridCol w="1820462">
                  <a:extLst>
                    <a:ext uri="{9D8B030D-6E8A-4147-A177-3AD203B41FA5}">
                      <a16:colId xmlns:a16="http://schemas.microsoft.com/office/drawing/2014/main" val="760229664"/>
                    </a:ext>
                  </a:extLst>
                </a:gridCol>
                <a:gridCol w="1952969">
                  <a:extLst>
                    <a:ext uri="{9D8B030D-6E8A-4147-A177-3AD203B41FA5}">
                      <a16:colId xmlns:a16="http://schemas.microsoft.com/office/drawing/2014/main" val="1243716447"/>
                    </a:ext>
                  </a:extLst>
                </a:gridCol>
                <a:gridCol w="1942172">
                  <a:extLst>
                    <a:ext uri="{9D8B030D-6E8A-4147-A177-3AD203B41FA5}">
                      <a16:colId xmlns:a16="http://schemas.microsoft.com/office/drawing/2014/main" val="991491862"/>
                    </a:ext>
                  </a:extLst>
                </a:gridCol>
                <a:gridCol w="1905201">
                  <a:extLst>
                    <a:ext uri="{9D8B030D-6E8A-4147-A177-3AD203B41FA5}">
                      <a16:colId xmlns:a16="http://schemas.microsoft.com/office/drawing/2014/main" val="3544745105"/>
                    </a:ext>
                  </a:extLst>
                </a:gridCol>
                <a:gridCol w="2246894">
                  <a:extLst>
                    <a:ext uri="{9D8B030D-6E8A-4147-A177-3AD203B41FA5}">
                      <a16:colId xmlns:a16="http://schemas.microsoft.com/office/drawing/2014/main" val="839013407"/>
                    </a:ext>
                  </a:extLst>
                </a:gridCol>
              </a:tblGrid>
              <a:tr h="1910239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Реализована Программа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способна провести полную игровую сессию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зависимости от экспертных знаний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решений на стратегическом уровне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37244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Sarsa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4074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53422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model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69895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Darmok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868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GSP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35011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EISBot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63119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86492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order optimization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48596"/>
                  </a:ext>
                </a:extLst>
              </a:tr>
              <a:tr h="394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HICOR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33455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3ABD7A-7052-9144-AC29-DCF5F39F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1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E408CA-B57C-CFC7-8208-9554DA55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0841"/>
            <a:ext cx="12192000" cy="157162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Реализованы шесть деревьев поведения: основное дерево для выбора цели и запуска подходящего поведения, набор стандартных действий на каждой итерации основного дерева, разведка, защита базы при нападении, атака базы противника, развитие базы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0D47DF-CEC3-636D-FFB8-4BCF5DCB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поведения</a:t>
            </a:r>
          </a:p>
        </p:txBody>
      </p:sp>
      <p:pic>
        <p:nvPicPr>
          <p:cNvPr id="6" name="Рисунок 5" descr="Изображение выглядит как текст, диаграмм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DA87023-F1B2-0420-A775-32B44BEC7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2" y="2518991"/>
            <a:ext cx="10204700" cy="374406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687CAEC-20CA-A09B-ADCC-20157D4CA17B}"/>
              </a:ext>
            </a:extLst>
          </p:cNvPr>
          <p:cNvSpPr txBox="1">
            <a:spLocks/>
          </p:cNvSpPr>
          <p:nvPr/>
        </p:nvSpPr>
        <p:spPr>
          <a:xfrm>
            <a:off x="2419349" y="6378575"/>
            <a:ext cx="709612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Схема дерева поведения для разведки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BCDE15C-5CFE-BBB2-5A88-91C8F73F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94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664E8FAF-62BB-AF7B-B14C-769D14E75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76276"/>
                <a:ext cx="12192000" cy="6181724"/>
              </a:xfrm>
            </p:spPr>
            <p:txBody>
              <a:bodyPr>
                <a:normAutofit fontScale="85000" lnSpcReduction="20000"/>
              </a:bodyPr>
              <a:lstStyle/>
              <a:p>
                <a:pPr indent="450215" algn="just">
                  <a:lnSpc>
                    <a:spcPct val="150000"/>
                  </a:lnSpc>
                  <a:tabLst>
                    <a:tab pos="450215" algn="l"/>
                  </a:tabLst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𝑄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𝑞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множество состояний,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=&lt;{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𝑝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}, 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𝑣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}&gt;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𝑝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параметр состояния,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𝑣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- его значение.</a:t>
                </a:r>
              </a:p>
              <a:p>
                <a:pPr indent="450215" algn="just">
                  <a:lnSpc>
                    <a:spcPct val="150000"/>
                  </a:lnSpc>
                  <a:tabLst>
                    <a:tab pos="450215" algn="l"/>
                  </a:tabLst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𝐴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={</m:t>
                    </m:r>
                    <m:sSub>
                      <m:sSubPr>
                        <m:ctrlPr>
                          <a:rPr lang="ru-RU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𝑎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множество действий,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𝑎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: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=&gt;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′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функция, для состояния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определяющая новое состояние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′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путём изменения значений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𝑣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некоторых параметров из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𝑝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(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=&lt;{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𝑝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}, 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𝑣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}&gt;,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′=&lt;{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𝑝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}, 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𝑣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′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}&gt;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).</a:t>
                </a:r>
              </a:p>
              <a:p>
                <a:pPr indent="450215" algn="just">
                  <a:lnSpc>
                    <a:spcPct val="150000"/>
                  </a:lnSpc>
                  <a:tabLst>
                    <a:tab pos="450215" algn="l"/>
                  </a:tabLst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𝐶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={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𝑐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baseline="-25000" dirty="0">
                    <a:effectLst/>
                    <a:latin typeface="Times New Roman" panose="02020603050405020304" pitchFamily="18" charset="0"/>
                    <a:ea typeface="Noto Serif CJK SC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– множество условий,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𝑐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:&lt;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′&gt;=&gt;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𝑏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функция проверки соответствия состояния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состоянию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𝑞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′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путём сравнения значений некоторых параметров этих состояний, возвращает булево значение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𝑏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∈{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𝑇𝑟𝑢𝑒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𝐹𝑎𝑙𝑠𝑒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.</a:t>
                </a:r>
                <a:endParaRPr lang="ru-RU" sz="2400" i="1" dirty="0">
                  <a:effectLst/>
                  <a:latin typeface="Cambria Math" panose="02040503050406030204" pitchFamily="18" charset="0"/>
                  <a:ea typeface="Noto Serif CJK SC"/>
                </a:endParaRPr>
              </a:p>
              <a:p>
                <a:pPr indent="450215" algn="just">
                  <a:lnSpc>
                    <a:spcPct val="150000"/>
                  </a:lnSpc>
                  <a:tabLst>
                    <a:tab pos="450215" algn="l"/>
                  </a:tabLst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𝑁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={</m:t>
                    </m:r>
                    <m:sSub>
                      <m:sSubPr>
                        <m:ctrlPr>
                          <a:rPr lang="ru-RU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𝑛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множество узлов, 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𝑛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=&lt;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𝑟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𝑡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,{</m:t>
                    </m:r>
                    <m:sSub>
                      <m:sSubPr>
                        <m:ctrlPr>
                          <a:rPr lang="ru-RU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𝑛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}&gt;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узел дерева поведения, 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𝑡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∈{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𝐿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𝑁𝐿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тип узла, показывающий, является ли узел листом (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𝐿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) или нет (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𝑁𝐿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), а множество дочерних узлов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{</m:t>
                    </m:r>
                    <m:sSub>
                      <m:sSubPr>
                        <m:ctrlPr>
                          <a:rPr lang="ru-RU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𝑛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 пусто для листовых узлов и не пусто для внутренних.</a:t>
                </a:r>
              </a:p>
              <a:p>
                <a:pPr indent="450215" algn="just">
                  <a:lnSpc>
                    <a:spcPct val="150000"/>
                  </a:lnSpc>
                  <a:tabLst>
                    <a:tab pos="450215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𝑅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={</m:t>
                    </m:r>
                    <m:sSub>
                      <m:sSubPr>
                        <m:ctrlPr>
                          <a:rPr lang="ru-RU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𝑟</m:t>
                        </m:r>
                      </m:e>
                      <m:sub>
                        <m:r>
                          <a:rPr lang="en-US" sz="2400" i="1" baseline="-25000">
                            <a:effectLst/>
                            <a:latin typeface="Cambria Math" panose="02040503050406030204" pitchFamily="18" charset="0"/>
                            <a:ea typeface="Noto Serif CJK SC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множество исполняемых функций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𝑟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: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𝑄𝑥𝑁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=&gt;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𝑆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, определяющих для каждого состояния из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𝑄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и узла из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𝑁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статус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𝑆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∈{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𝑓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𝑤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,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𝑒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}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успех,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𝑓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неудача,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𝑤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в работе,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𝑒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– ошибка. </a:t>
                </a:r>
              </a:p>
              <a:p>
                <a:pPr indent="450215" algn="just">
                  <a:lnSpc>
                    <a:spcPct val="150000"/>
                  </a:lnSpc>
                  <a:tabLst>
                    <a:tab pos="450215" algn="l"/>
                  </a:tabLs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𝑟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 во внутренних узлах запускает дочерние узлы, а в конечных либо выполняет действие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𝑎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∈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𝐴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, совершающее переход из одного состояния в другое, либо – условие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𝑐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∈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oto Serif CJK SC"/>
                      </a:rPr>
                      <m:t>𝐶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oto Serif CJK SC"/>
                  </a:rPr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664E8FAF-62BB-AF7B-B14C-769D14E75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6276"/>
                <a:ext cx="12192000" cy="6181724"/>
              </a:xfrm>
              <a:blipFill>
                <a:blip r:embed="rId2"/>
                <a:stretch>
                  <a:fillRect r="-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5F5BF9F-1CB7-E800-353D-5F185F4A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12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0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10" name="Рисунок 9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E92DD48-D98C-3899-B301-8A74EC2F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36" y="658812"/>
            <a:ext cx="7680528" cy="609244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297EB2A-DA02-E9C5-32A7-F32D70A0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5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9B79D-A8DB-BD0B-3EA9-D590FE5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7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696C186-B69C-EF58-428C-CB52667F75E7}"/>
              </a:ext>
            </a:extLst>
          </p:cNvPr>
          <p:cNvSpPr txBox="1">
            <a:spLocks/>
          </p:cNvSpPr>
          <p:nvPr/>
        </p:nvSpPr>
        <p:spPr>
          <a:xfrm>
            <a:off x="2114550" y="6446969"/>
            <a:ext cx="3881336" cy="53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B446F27-E6A0-268D-6C37-165C381B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2450"/>
            <a:ext cx="12125325" cy="169704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шаблоны проектирования: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Одиночка (классы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Фасад (статические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классы);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Компоновщик (класс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наследники).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Изображение выглядит как текст, Шриф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ECBC75C-887C-F523-C505-003137F1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2195314"/>
            <a:ext cx="12125325" cy="425165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56E99C-58CB-1090-AD75-1A55EE1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A970C7-56FC-7C31-CE01-6172299F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6" y="6386512"/>
            <a:ext cx="8963025" cy="49491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Упрощённая диаграмма действий деревьев атаки и разведки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314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0EF95D-EA91-2D71-5379-752E40C2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9</a:t>
            </a:fld>
            <a:endParaRPr lang="ru-RU" dirty="0"/>
          </a:p>
        </p:txBody>
      </p:sp>
      <p:pic>
        <p:nvPicPr>
          <p:cNvPr id="9" name="Рисунок 8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4DC1CEA7-A8C9-FECB-5ADC-1351BA81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471487"/>
            <a:ext cx="7820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83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1289</Words>
  <Application>Microsoft Office PowerPoint</Application>
  <PresentationFormat>Широкоэкранный</PresentationFormat>
  <Paragraphs>213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Постановка задачи</vt:lpstr>
      <vt:lpstr>Сравнение аналогов</vt:lpstr>
      <vt:lpstr>Деревья поведения</vt:lpstr>
      <vt:lpstr>Математическая модель</vt:lpstr>
      <vt:lpstr>Архитектура</vt:lpstr>
      <vt:lpstr>Реализация</vt:lpstr>
      <vt:lpstr>Алгоритм</vt:lpstr>
      <vt:lpstr>Эксперимент</vt:lpstr>
      <vt:lpstr>Заключение и апробация работы</vt:lpstr>
      <vt:lpstr>Спасибо за внимание!</vt:lpstr>
      <vt:lpstr>Запасные слайды</vt:lpstr>
      <vt:lpstr>Презентация PowerPoint</vt:lpstr>
      <vt:lpstr>Презентация PowerPoint</vt:lpstr>
      <vt:lpstr>Презентация PowerPoint</vt:lpstr>
      <vt:lpstr>Деревья поведения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Аухадиев</dc:creator>
  <cp:lastModifiedBy>Александр Аухадиев</cp:lastModifiedBy>
  <cp:revision>43</cp:revision>
  <dcterms:created xsi:type="dcterms:W3CDTF">2023-05-11T06:29:43Z</dcterms:created>
  <dcterms:modified xsi:type="dcterms:W3CDTF">2023-05-24T17:24:11Z</dcterms:modified>
</cp:coreProperties>
</file>