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59D3A-E4E8-41CC-A137-3C4842072C72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8997-6A7D-4615-8A3F-17B080E0BA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80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78997-6A7D-4615-8A3F-17B080E0BA8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86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78997-6A7D-4615-8A3F-17B080E0BA8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67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78997-6A7D-4615-8A3F-17B080E0BA8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88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7EFCD-3DBA-40AF-B178-4CA9FBE19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EB0103-51A6-4F00-9375-C5AE66740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706DB-B246-4BBD-8015-DA232882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DBCF-2D3F-4E0E-9D00-546D4914E5D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0D1398-6F3A-4735-ABF8-46F21B14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658091-FE8C-4585-9601-035568D9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5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440FA-509D-4D3C-835D-3B0108A6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BB05F5-CBF8-4086-903C-AB61569F4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923ED0-ADCC-42BE-8BC0-4840B497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DBCF-2D3F-4E0E-9D00-546D4914E5D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32A60D-54C2-4FDB-9445-15CF23CE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FCB231-B54E-4781-BB95-0627576B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69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4DD1BA1-A91F-4879-A9B1-179DBC444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BD86CE-547B-4859-ADCB-76DCE7AC2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A18420-FE9B-4A07-8893-0B394CC2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DBCF-2D3F-4E0E-9D00-546D4914E5D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0CBDF0-E221-4733-BAD9-38332EDA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F123FB-F3AA-4F65-A2C0-952ED14C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1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356C1-15A5-4938-ABB1-B4DE3701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4810D-3076-4E85-896B-5FBD28A4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A082ED-9C7C-4462-8134-5B686B92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DBCF-2D3F-4E0E-9D00-546D4914E5D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3730F0-7EB7-4097-BE7C-89192B65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79BFD1-68C9-4BBA-858D-0E9132C1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89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D3FE3-ECD1-4224-832B-68072A1E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75B635-0757-4AC0-9510-03FE35925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229384-426A-436A-ACA1-542720BE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DBCF-2D3F-4E0E-9D00-546D4914E5D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3A75A5-259D-44CA-B87E-DCAF1494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920793-A267-4748-A6D7-4BCFB3B6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6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ED7F4-DBFC-4F78-A9A6-0C026953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69007A-32B2-450C-A495-DA30F74A5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E76489-6E75-4755-BE3C-99C9E29A0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3C2250-B07B-4C92-A6FF-5A26EDB5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DBCF-2D3F-4E0E-9D00-546D4914E5D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87A376-66C6-4B7A-9BBD-D1F4F0D4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F824EF-72D6-4119-9704-BBDCA552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72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E6DC5-F1B0-49CC-8FB9-9403AC5B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AAA8C3-0146-4F0A-A24A-C080CE1FF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7398F5-38C9-4572-B7DB-8E373D3B3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42A84C-3924-4781-A516-DE1D3E9D6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6DF646-CCA4-4B29-BF91-C910A5ED3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15722D-2E31-44DA-B894-EC4C5D7A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DBCF-2D3F-4E0E-9D00-546D4914E5D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82A607-1CBF-4F25-9742-737DA25E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E1D0EB-8F32-43B7-B27E-6512DDB9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09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961C0-CA4B-47B0-B923-C529D455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77E627-DD7F-480C-A048-DB0F056E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DBCF-2D3F-4E0E-9D00-546D4914E5D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0EBB87-E1F0-4ADA-9583-4E1DE871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F5ABD5-3DF2-42C6-A219-502563D1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4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232C99-3BBF-4100-B934-255B4175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DBCF-2D3F-4E0E-9D00-546D4914E5D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6B4908-0351-4E0A-BA0A-82BB4A65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F73014-4B5C-44C0-970F-D5C51397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28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EED48-0C71-47A0-AA6F-39A2F22F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DBF88C-E208-4B9E-A0F7-FCFE52F4C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6DEA47-65CD-4D96-BAA2-64D9690EC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473419-4EE4-4A89-A945-4AE56D9C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DBCF-2D3F-4E0E-9D00-546D4914E5D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F3BEEA-B8F5-440E-B50D-4A1F57A4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3E86E4-D773-4D66-A692-B1B4757E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05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1868D-7E03-48CB-BC71-0CC0C1AB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E64229-CB6C-4E39-8B3D-9EE591E13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0A2042-EDC1-48BA-A738-5AAF08511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CB9196-D46F-4B52-8E27-20C98709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DBCF-2D3F-4E0E-9D00-546D4914E5D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DB41BC-1609-4E03-9FF8-9FB1D1AB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29FCD3-067F-4B7B-BCF1-A18A2D1B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5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2D93C-DF06-460E-B4A5-8A6A6A98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E9B9C8-C968-4F8F-8BED-78CBD35B8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F32912-3C63-4055-AF11-73C49DF3D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DDBCF-2D3F-4E0E-9D00-546D4914E5DC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0D7033-22A0-4D20-8129-8A6DD487F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B15C25-8E2B-4C94-851B-4A599D4A8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D0BB1-D3E1-48DF-AD13-5A27F6929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42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hadiev/StarCraftBotBTs/tree/main/src/main/java/starcraft/bo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k.yandex.ru/client/disk/%D0%A1%D0%BA%D1%80%D0%B8%D0%BD%D0%BA%D0%B0%D1%81%D1%82%20%D0%B2%D0%BA%D1%8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ED2B7A2E-E50A-459C-A9F2-3D478733C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25" y="1660232"/>
            <a:ext cx="9948999" cy="520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endParaRPr lang="ru-RU" sz="1600" dirty="0"/>
          </a:p>
          <a:p>
            <a:pPr algn="ctr"/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ПЛАНИРОВАНИЯ ДЕЙСТВИЙ В СТРАТЕГИЧЕСКОЙ ИГРЕ</a:t>
            </a:r>
          </a:p>
          <a:p>
            <a:pPr algn="ctr"/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Выполнил:									Аухадиев Александр Андреевич, гр. 9381</a:t>
            </a:r>
          </a:p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Руководитель: 								Беляев Сергей Алексеевич, к.т.н., доцент 	</a:t>
            </a:r>
          </a:p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Консультант:                   	                           		Артамонова Ольга Сергеевна, к.э.н.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Tx/>
              <a:buFontTx/>
              <a:buNone/>
            </a:pPr>
            <a:endParaRPr lang="ru-RU" alt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Tx/>
              <a:buFontTx/>
              <a:buNone/>
            </a:pPr>
            <a:endParaRPr lang="ru-RU" alt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Tx/>
              <a:buFontTx/>
              <a:buNone/>
            </a:pPr>
            <a:endParaRPr lang="ru-RU" alt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Tx/>
              <a:buFontTx/>
              <a:buNone/>
            </a:pPr>
            <a:endParaRPr lang="ru-RU" alt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Tx/>
              <a:buFontTx/>
              <a:buNone/>
            </a:pPr>
            <a:endParaRPr lang="ru-RU" alt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Tx/>
              <a:buFontTx/>
              <a:buNone/>
            </a:pPr>
            <a:r>
              <a:rPr lang="ru-RU" alt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Санкт-Петербург, 2023 г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784821-BCB4-4FC5-AE8F-946AAD4AB623}"/>
              </a:ext>
            </a:extLst>
          </p:cNvPr>
          <p:cNvSpPr/>
          <p:nvPr/>
        </p:nvSpPr>
        <p:spPr>
          <a:xfrm>
            <a:off x="1709057" y="234449"/>
            <a:ext cx="8773885" cy="6076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электротехнический университет «ЛЭТИ» им.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В.И.Ульянова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(Ленина)</a:t>
            </a:r>
          </a:p>
        </p:txBody>
      </p:sp>
      <p:sp>
        <p:nvSpPr>
          <p:cNvPr id="12" name="Номер слайда 1">
            <a:extLst>
              <a:ext uri="{FF2B5EF4-FFF2-40B4-BE49-F238E27FC236}">
                <a16:creationId xmlns:a16="http://schemas.microsoft.com/office/drawing/2014/main" id="{DAFF370B-5411-4C9F-AFEB-13C12CCFE939}"/>
              </a:ext>
            </a:extLst>
          </p:cNvPr>
          <p:cNvSpPr>
            <a:spLocks noGrp="1"/>
          </p:cNvSpPr>
          <p:nvPr/>
        </p:nvSpPr>
        <p:spPr>
          <a:xfrm>
            <a:off x="9209338" y="6221068"/>
            <a:ext cx="63755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157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37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B42C361-4BE5-D607-CC88-0780C3C7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449"/>
            <a:ext cx="12192000" cy="93345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6255085-DC77-44D1-C074-218E372776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988252"/>
              </p:ext>
            </p:extLst>
          </p:nvPr>
        </p:nvGraphicFramePr>
        <p:xfrm>
          <a:off x="0" y="3240578"/>
          <a:ext cx="12192000" cy="31708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651">
                  <a:extLst>
                    <a:ext uri="{9D8B030D-6E8A-4147-A177-3AD203B41FA5}">
                      <a16:colId xmlns:a16="http://schemas.microsoft.com/office/drawing/2014/main" val="3469037242"/>
                    </a:ext>
                  </a:extLst>
                </a:gridCol>
                <a:gridCol w="2324099">
                  <a:extLst>
                    <a:ext uri="{9D8B030D-6E8A-4147-A177-3AD203B41FA5}">
                      <a16:colId xmlns:a16="http://schemas.microsoft.com/office/drawing/2014/main" val="760229664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1243716447"/>
                    </a:ext>
                  </a:extLst>
                </a:gridCol>
                <a:gridCol w="6086475">
                  <a:extLst>
                    <a:ext uri="{9D8B030D-6E8A-4147-A177-3AD203B41FA5}">
                      <a16:colId xmlns:a16="http://schemas.microsoft.com/office/drawing/2014/main" val="991491862"/>
                    </a:ext>
                  </a:extLst>
                </a:gridCol>
              </a:tblGrid>
              <a:tr h="911677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Сценарий поведения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Отсутствие ошибок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Отсутствие неожиданного поведения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Соответствие ожидаемому поведению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37244"/>
                  </a:ext>
                </a:extLst>
              </a:tr>
              <a:tr h="521766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Базовое поведение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 защите базы не удаётся одновременно выполнять поведение для разных типов юнитов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14074"/>
                  </a:ext>
                </a:extLst>
              </a:tr>
              <a:tr h="521766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Строительство и наём юнитов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Полное соответствие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53422"/>
                  </a:ext>
                </a:extLst>
              </a:tr>
              <a:tr h="521766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Разведка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Программа не может корректно оценить опасность для юнита-разведчика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69895"/>
                  </a:ext>
                </a:extLst>
              </a:tr>
              <a:tr h="521766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Атака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Примитивное поведение на тактическом уровне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0868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6A1A965-8784-597A-69D9-9DB259590802}"/>
              </a:ext>
            </a:extLst>
          </p:cNvPr>
          <p:cNvSpPr txBox="1">
            <a:spLocks/>
          </p:cNvSpPr>
          <p:nvPr/>
        </p:nvSpPr>
        <p:spPr>
          <a:xfrm>
            <a:off x="0" y="6445967"/>
            <a:ext cx="4914900" cy="41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Таблица 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dirty="0"/>
              <a:t>зультатов эксперимента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1DCA3A4-CED8-7C3C-7ABF-3BEEC177E466}"/>
              </a:ext>
            </a:extLst>
          </p:cNvPr>
          <p:cNvSpPr txBox="1">
            <a:spLocks/>
          </p:cNvSpPr>
          <p:nvPr/>
        </p:nvSpPr>
        <p:spPr>
          <a:xfrm>
            <a:off x="0" y="446619"/>
            <a:ext cx="12192000" cy="267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разработана на языке программирования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v1.8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BWAPI v4.4.0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взаимодействия с игрой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StarCraft: Brood War v1.16.1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проверки корректности работы программы были составлены сценарии поведения, которым она должна соответствовать. Также проверялись отсутствие ошибок, для которых не предусмотрены обработчики, и отсутствие поведения, не обусловленного реализованной логикой.</a:t>
            </a:r>
          </a:p>
        </p:txBody>
      </p:sp>
    </p:spTree>
    <p:extLst>
      <p:ext uri="{BB962C8B-B14F-4D97-AF65-F5344CB8AC3E}">
        <p14:creationId xmlns:p14="http://schemas.microsoft.com/office/powerpoint/2010/main" val="414035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B42C361-4BE5-D607-CC88-0780C3C7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449"/>
            <a:ext cx="12192000" cy="93345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и апробация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EA10D6-4367-CA27-5870-BB116731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2624"/>
            <a:ext cx="12192000" cy="6175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работы были достигнуты следующие результаты: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Поставленная задача была детально формализована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подробный обзор аналогов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математическая модель и архитектура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диаграмма из более чем 25 классов с использованием 3 шаблонов проектирования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Проведённый эксперимент доказал работоспособность программы, но выявил некоторые отличия наблюдаемого поведения от ожидаемого, что решается путём усложнения реализованной логики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исходным кодом: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https://github.com/Auhadiev/StarCraftBotBTs/tree/main/src/main/java/starcraft/bot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запись работы программы: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https://disk.yandex.ru/client/disk/%D0%A1%D0%BA%D1%80%D0%B8%D0%BD%D0%BA%D0%B0%D1%81%D1%82%20%D0%B2%D0%BA%D1%80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792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6ADC4FE-FC51-7998-FEF1-4B699480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8450"/>
            <a:ext cx="12192000" cy="93345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3060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6ADC4FE-FC51-7998-FEF1-4B699480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8450"/>
            <a:ext cx="12192000" cy="93345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Запасные слайды</a:t>
            </a:r>
          </a:p>
        </p:txBody>
      </p:sp>
    </p:spTree>
    <p:extLst>
      <p:ext uri="{BB962C8B-B14F-4D97-AF65-F5344CB8AC3E}">
        <p14:creationId xmlns:p14="http://schemas.microsoft.com/office/powerpoint/2010/main" val="42002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CAFCF5C-2885-4D4A-ED5E-0DF98EC20F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75" r="42918" b="30705"/>
          <a:stretch/>
        </p:blipFill>
        <p:spPr bwMode="auto">
          <a:xfrm>
            <a:off x="1127388" y="116285"/>
            <a:ext cx="9883512" cy="66411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30891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317EA1BA-E448-0B78-8228-B285CBF9E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8" t="69239" r="17264"/>
          <a:stretch/>
        </p:blipFill>
        <p:spPr bwMode="auto">
          <a:xfrm>
            <a:off x="1389954" y="-77433"/>
            <a:ext cx="9412092" cy="65300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4754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мног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AC3AA21D-4076-FC0C-432F-668A0DF114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" t="-269" r="-179" b="50458"/>
          <a:stretch/>
        </p:blipFill>
        <p:spPr bwMode="auto">
          <a:xfrm>
            <a:off x="2457449" y="377190"/>
            <a:ext cx="7135421" cy="29565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 descr="Изображение выглядит как мног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976EB5AC-D121-9E41-577F-66CB287F81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25"/>
          <a:stretch/>
        </p:blipFill>
        <p:spPr bwMode="auto">
          <a:xfrm>
            <a:off x="1554481" y="3850957"/>
            <a:ext cx="9083038" cy="19021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135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DE452AF-CCB6-66F7-F095-8BB57BEB9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79" y="0"/>
            <a:ext cx="7736841" cy="675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4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EDB31-3D98-4011-8BD3-94CEB620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9395"/>
            <a:ext cx="10515600" cy="1325563"/>
          </a:xfrm>
        </p:spPr>
        <p:txBody>
          <a:bodyPr/>
          <a:lstStyle/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250FB-61F7-4C9A-BB5D-262F4C414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9626"/>
            <a:ext cx="12192000" cy="6030120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ru-RU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искусственный интеллект в играх жанра 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RTS </a:t>
            </a: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очень предсказуем. Решение задачи планирования действий в стратегической игре позволит сделать игровой ИИ более человекоподобным и испытать новые подходы в контролируемой игровой среде.</a:t>
            </a:r>
          </a:p>
          <a:p>
            <a:pPr algn="just">
              <a:lnSpc>
                <a:spcPct val="170000"/>
              </a:lnSpc>
            </a:pPr>
            <a:r>
              <a:rPr lang="ru-RU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разработка программы решения задачи планирования действий в стратегической игре </a:t>
            </a:r>
            <a:r>
              <a:rPr lang="ru-RU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StarCraft</a:t>
            </a: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учётом текущей ситуации в игре</a:t>
            </a:r>
          </a:p>
          <a:p>
            <a:pPr algn="just">
              <a:lnSpc>
                <a:spcPct val="170000"/>
              </a:lnSpc>
            </a:pPr>
            <a:r>
              <a:rPr lang="ru-RU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Формализация постановки задачи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Разработка математической модели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Поиск и сравнение аналогов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Разработка архитектуры решения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Реализация программы и проведение эксперимента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66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9F719-AC1A-418B-9A28-9330BD55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444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F8F73-12FE-43C6-9FFA-8DD8C75A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8637"/>
            <a:ext cx="12192000" cy="990077"/>
          </a:xfrm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– формирование последовательности действий, позволяющей при выполнении из начального состояния достигнуть целевого</a:t>
            </a:r>
          </a:p>
        </p:txBody>
      </p:sp>
      <p:pic>
        <p:nvPicPr>
          <p:cNvPr id="9" name="Рисунок 8" descr="Изображение выглядит как круг, диаграмма, часы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2A1D5C3-D00E-5FD8-4735-B9CC2024B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4359587"/>
            <a:ext cx="2738438" cy="21943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2">
                <a:extLst>
                  <a:ext uri="{FF2B5EF4-FFF2-40B4-BE49-F238E27FC236}">
                    <a16:creationId xmlns:a16="http://schemas.microsoft.com/office/drawing/2014/main" id="{04F4D081-0DCF-7F5C-AA35-D232516650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14738" y="4894801"/>
                <a:ext cx="8439150" cy="11239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Пример создания плана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𝑃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Noto Serif CJK SC"/>
                        <a:cs typeface="Lohit Devanagari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Noto Serif CJK SC"/>
                                <a:cs typeface="Lohit Devanagari"/>
                              </a:rPr>
                              <m:t>𝑎</m:t>
                            </m:r>
                          </m:e>
                          <m:sub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Noto Serif CJK SC"/>
                                <a:cs typeface="Lohit Devanagari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Noto Serif CJK SC"/>
                            <a:cs typeface="Lohit Devanagari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Noto Serif CJK SC"/>
                                <a:cs typeface="Lohit Devanagari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Noto Serif CJK SC"/>
                                <a:cs typeface="Lohit Devanagari"/>
                              </a:rPr>
                              <m:t>3</m:t>
                            </m:r>
                          </m:sub>
                        </m:s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Noto Serif CJK SC"/>
                            <a:cs typeface="Lohit Devanagari"/>
                          </a:rPr>
                          <m:t>, 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Noto Serif CJK SC"/>
                                <a:cs typeface="Lohit Devanagari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ea typeface="Noto Serif CJK SC"/>
                                <a:cs typeface="Lohit Devanagari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Noto Serif CJK SC"/>
                    <a:cs typeface="Times New Roman" panose="02020603050405020304" pitchFamily="18" charset="0"/>
                  </a:rPr>
                  <a:t> для достижения целевого состояния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Noto Serif CJK SC"/>
                            <a:cs typeface="Lohit Devanagari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из начального состояния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Noto Serif CJK SC"/>
                            <a:cs typeface="Lohit Devanagari"/>
                          </a:rPr>
                          <m:t>1</m:t>
                        </m:r>
                      </m:sub>
                    </m:sSub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Объект 2">
                <a:extLst>
                  <a:ext uri="{FF2B5EF4-FFF2-40B4-BE49-F238E27FC236}">
                    <a16:creationId xmlns:a16="http://schemas.microsoft.com/office/drawing/2014/main" id="{04F4D081-0DCF-7F5C-AA35-D23251665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738" y="4894801"/>
                <a:ext cx="8439150" cy="1123951"/>
              </a:xfrm>
              <a:prstGeom prst="rect">
                <a:avLst/>
              </a:prstGeom>
              <a:blipFill>
                <a:blip r:embed="rId3"/>
                <a:stretch>
                  <a:fillRect t="-4891" b="-461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Объект 2">
            <a:extLst>
              <a:ext uri="{FF2B5EF4-FFF2-40B4-BE49-F238E27FC236}">
                <a16:creationId xmlns:a16="http://schemas.microsoft.com/office/drawing/2014/main" id="{0C481D91-FFAD-0CFE-7DE5-9E8A864CD8AC}"/>
              </a:ext>
            </a:extLst>
          </p:cNvPr>
          <p:cNvSpPr txBox="1">
            <a:spLocks/>
          </p:cNvSpPr>
          <p:nvPr/>
        </p:nvSpPr>
        <p:spPr>
          <a:xfrm>
            <a:off x="147638" y="1668714"/>
            <a:ext cx="11906250" cy="2416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для игры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StarCraft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ИИ, способный:</a:t>
            </a:r>
          </a:p>
          <a:p>
            <a:pPr marL="514350" indent="-514350" algn="just">
              <a:lnSpc>
                <a:spcPct val="11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Оценивать текущую ситуацию</a:t>
            </a:r>
          </a:p>
          <a:p>
            <a:pPr marL="514350" indent="-514350" algn="just">
              <a:lnSpc>
                <a:spcPct val="11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Выбирать наиболее приоритетную цель</a:t>
            </a:r>
          </a:p>
          <a:p>
            <a:pPr marL="514350" indent="-514350" algn="just">
              <a:lnSpc>
                <a:spcPct val="11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Формировать план и выполнять его</a:t>
            </a:r>
          </a:p>
        </p:txBody>
      </p:sp>
    </p:spTree>
    <p:extLst>
      <p:ext uri="{BB962C8B-B14F-4D97-AF65-F5344CB8AC3E}">
        <p14:creationId xmlns:p14="http://schemas.microsoft.com/office/powerpoint/2010/main" val="163871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5BC2E-2447-0F12-CF58-EE32690C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71463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аналогов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208EFC-784A-DB2F-5E7D-DE86569A5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263876"/>
              </p:ext>
            </p:extLst>
          </p:nvPr>
        </p:nvGraphicFramePr>
        <p:xfrm>
          <a:off x="681036" y="835025"/>
          <a:ext cx="10829925" cy="57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4690372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602296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4371644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914918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44745105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839013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Реализована Программа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Программа полноценная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Обучаемость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Отсутствие зависимости от экспертных знаний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Принятие решений на стратегическом уровне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3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Sarsa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1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ABCD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5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Bayesian model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6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Darmok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GSP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83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EISBot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6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Soar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18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order optimization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4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HICOR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33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18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B42C361-4BE5-D607-CC88-0780C3C7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527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Деревья поведения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73A355-FB0A-E097-50D7-E87D40569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924"/>
            <a:ext cx="6261101" cy="469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 descr="Изображение выглядит как мног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55939AC8-99FD-CE17-1410-68CA7CE13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" t="-269" r="-179" b="50458"/>
          <a:stretch/>
        </p:blipFill>
        <p:spPr bwMode="auto">
          <a:xfrm>
            <a:off x="6096000" y="1044573"/>
            <a:ext cx="5567464" cy="23068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6BB2D14-CE34-AFEC-BCE9-015CCF8413A3}"/>
              </a:ext>
            </a:extLst>
          </p:cNvPr>
          <p:cNvSpPr txBox="1">
            <a:spLocks/>
          </p:cNvSpPr>
          <p:nvPr/>
        </p:nvSpPr>
        <p:spPr>
          <a:xfrm>
            <a:off x="6438902" y="3506551"/>
            <a:ext cx="5224562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Внутренние узлы деревьев поведения</a:t>
            </a:r>
          </a:p>
        </p:txBody>
      </p:sp>
      <p:pic>
        <p:nvPicPr>
          <p:cNvPr id="6" name="Рисунок 5" descr="Изображение выглядит как мног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76324676-FA3A-E598-F189-FFD3B31711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25"/>
          <a:stretch/>
        </p:blipFill>
        <p:spPr bwMode="auto">
          <a:xfrm>
            <a:off x="6095999" y="4231282"/>
            <a:ext cx="5714683" cy="11967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EF94656-AF7F-75B0-116C-58C99D79A9B7}"/>
              </a:ext>
            </a:extLst>
          </p:cNvPr>
          <p:cNvSpPr txBox="1">
            <a:spLocks/>
          </p:cNvSpPr>
          <p:nvPr/>
        </p:nvSpPr>
        <p:spPr>
          <a:xfrm>
            <a:off x="6438903" y="5584827"/>
            <a:ext cx="5224562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Листовые узлы деревьев поведения</a:t>
            </a:r>
          </a:p>
        </p:txBody>
      </p:sp>
    </p:spTree>
    <p:extLst>
      <p:ext uri="{BB962C8B-B14F-4D97-AF65-F5344CB8AC3E}">
        <p14:creationId xmlns:p14="http://schemas.microsoft.com/office/powerpoint/2010/main" val="319069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0A970C7-56FC-7C31-CE01-6172299F6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9125"/>
            <a:ext cx="12192000" cy="62388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Узлы в дереве поведения делятся на два типа: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Внутренние узлы, выполняющие запуск поведения дочерних узлов и особым образом определяющие успех/неудачу их выполнения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Листовые узлы, либо выполняющие некоторое действие (меняющее текущее состояние), либо проверяющие некоторое условие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 состоит из множества узлов, в каждом из которых определена функция из множества исполняемых функций, каждая из которых выполняет логику этого узла и возвращает результат (успех/неудачу)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Поведение листовых узлов содержит либо действие, либо условие 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заложенной в узлах логики поведения совершается переход среды из одного состояния в другое. Состояния представляют из себя количественные параметры среды.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B42C361-4BE5-D607-CC88-0780C3C7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527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242212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, диаграмма, План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C332B135-82CC-D19D-4486-A2C17285D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81" y="624712"/>
            <a:ext cx="8640238" cy="5608576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B42C361-4BE5-D607-CC88-0780C3C7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00"/>
            <a:ext cx="121920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EDE9F80-43F6-0643-A31E-55A398F3CA08}"/>
              </a:ext>
            </a:extLst>
          </p:cNvPr>
          <p:cNvSpPr txBox="1">
            <a:spLocks/>
          </p:cNvSpPr>
          <p:nvPr/>
        </p:nvSpPr>
        <p:spPr>
          <a:xfrm>
            <a:off x="3616587" y="6233288"/>
            <a:ext cx="4958825" cy="481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151685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9B79D-A8DB-BD0B-3EA9-D590FE5C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77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696C186-B69C-EF58-428C-CB52667F75E7}"/>
              </a:ext>
            </a:extLst>
          </p:cNvPr>
          <p:cNvSpPr txBox="1">
            <a:spLocks/>
          </p:cNvSpPr>
          <p:nvPr/>
        </p:nvSpPr>
        <p:spPr>
          <a:xfrm>
            <a:off x="2114550" y="6446969"/>
            <a:ext cx="3881336" cy="535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B446F27-E6A0-268D-6C37-165C381B6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2450"/>
            <a:ext cx="12125325" cy="1697040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шаблоны проектирования:</a:t>
            </a:r>
          </a:p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Одиночка (классы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BlackBoard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Фасад (статические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классы);</a:t>
            </a:r>
          </a:p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Компоновщик (класс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его наследники).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 descr="Изображение выглядит как текст, Шрифт, диаграмм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ECBC75C-887C-F523-C505-003137F1D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" y="2195314"/>
            <a:ext cx="12125325" cy="425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1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0A970C7-56FC-7C31-CE01-6172299F6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908" y="6229735"/>
            <a:ext cx="5953126" cy="4949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-диаграмма последовательности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B42C361-4BE5-D607-CC88-0780C3C7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527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</a:p>
        </p:txBody>
      </p:sp>
      <p:pic>
        <p:nvPicPr>
          <p:cNvPr id="2" name="Рисунок 1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625E223-63C3-6D4F-7C74-4A06D3A66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67" y="1030288"/>
            <a:ext cx="7400608" cy="511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837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737</Words>
  <Application>Microsoft Office PowerPoint</Application>
  <PresentationFormat>Широкоэкранный</PresentationFormat>
  <Paragraphs>156</Paragraphs>
  <Slides>17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Цель и задачи</vt:lpstr>
      <vt:lpstr>Постановка задачи</vt:lpstr>
      <vt:lpstr>Сравнение аналогов</vt:lpstr>
      <vt:lpstr>Деревья поведения</vt:lpstr>
      <vt:lpstr>Математическая модель</vt:lpstr>
      <vt:lpstr>Архитектура</vt:lpstr>
      <vt:lpstr>Реализация</vt:lpstr>
      <vt:lpstr>Алгоритм</vt:lpstr>
      <vt:lpstr>Эксперимент</vt:lpstr>
      <vt:lpstr>Заключение и апробация работы</vt:lpstr>
      <vt:lpstr>Спасибо за внимание!</vt:lpstr>
      <vt:lpstr>Запасные слайды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Аухадиев</dc:creator>
  <cp:lastModifiedBy>Александр Аухадиев</cp:lastModifiedBy>
  <cp:revision>24</cp:revision>
  <dcterms:created xsi:type="dcterms:W3CDTF">2023-05-11T06:29:43Z</dcterms:created>
  <dcterms:modified xsi:type="dcterms:W3CDTF">2023-05-18T09:56:45Z</dcterms:modified>
</cp:coreProperties>
</file>