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5" r:id="rId2"/>
    <p:sldId id="402" r:id="rId3"/>
    <p:sldId id="404" r:id="rId4"/>
    <p:sldId id="408" r:id="rId5"/>
    <p:sldId id="407" r:id="rId6"/>
    <p:sldId id="421" r:id="rId7"/>
    <p:sldId id="422" r:id="rId8"/>
    <p:sldId id="423" r:id="rId9"/>
    <p:sldId id="403" r:id="rId10"/>
    <p:sldId id="406" r:id="rId11"/>
    <p:sldId id="416" r:id="rId12"/>
    <p:sldId id="409" r:id="rId13"/>
    <p:sldId id="417" r:id="rId14"/>
    <p:sldId id="418" r:id="rId15"/>
    <p:sldId id="420" r:id="rId16"/>
    <p:sldId id="419" r:id="rId17"/>
    <p:sldId id="412" r:id="rId18"/>
    <p:sldId id="395" r:id="rId19"/>
  </p:sldIdLst>
  <p:sldSz cx="14631988" cy="8231188"/>
  <p:notesSz cx="6858000" cy="9144000"/>
  <p:defaultTex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96">
          <p15:clr>
            <a:srgbClr val="A4A3A4"/>
          </p15:clr>
        </p15:guide>
        <p15:guide id="2" orient="horz" pos="1050">
          <p15:clr>
            <a:srgbClr val="A4A3A4"/>
          </p15:clr>
        </p15:guide>
        <p15:guide id="3" orient="horz" pos="5087">
          <p15:clr>
            <a:srgbClr val="A4A3A4"/>
          </p15:clr>
        </p15:guide>
        <p15:guide id="4" orient="horz" pos="324">
          <p15:clr>
            <a:srgbClr val="A4A3A4"/>
          </p15:clr>
        </p15:guide>
        <p15:guide id="5" orient="horz" pos="3454">
          <p15:clr>
            <a:srgbClr val="A4A3A4"/>
          </p15:clr>
        </p15:guide>
        <p15:guide id="6" orient="horz" pos="4225">
          <p15:clr>
            <a:srgbClr val="A4A3A4"/>
          </p15:clr>
        </p15:guide>
        <p15:guide id="7" orient="horz" pos="3182">
          <p15:clr>
            <a:srgbClr val="A4A3A4"/>
          </p15:clr>
        </p15:guide>
        <p15:guide id="8" orient="horz" pos="4316">
          <p15:clr>
            <a:srgbClr val="A4A3A4"/>
          </p15:clr>
        </p15:guide>
        <p15:guide id="9" pos="299">
          <p15:clr>
            <a:srgbClr val="A4A3A4"/>
          </p15:clr>
        </p15:guide>
        <p15:guide id="10" pos="8917">
          <p15:clr>
            <a:srgbClr val="A4A3A4"/>
          </p15:clr>
        </p15:guide>
        <p15:guide id="11" pos="4608">
          <p15:clr>
            <a:srgbClr val="A4A3A4"/>
          </p15:clr>
        </p15:guide>
        <p15:guide id="12" pos="4779">
          <p15:clr>
            <a:srgbClr val="A4A3A4"/>
          </p15:clr>
        </p15:guide>
        <p15:guide id="13" pos="3474">
          <p15:clr>
            <a:srgbClr val="A4A3A4"/>
          </p15:clr>
        </p15:guide>
        <p15:guide id="14" pos="442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53E"/>
    <a:srgbClr val="F6ACA0"/>
    <a:srgbClr val="F49E90"/>
    <a:srgbClr val="F47264"/>
    <a:srgbClr val="F07F6C"/>
    <a:srgbClr val="FFFFFF"/>
    <a:srgbClr val="ED1B24"/>
    <a:srgbClr val="C79A09"/>
    <a:srgbClr val="7ABBEB"/>
    <a:srgbClr val="7AB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6374" autoAdjust="0"/>
  </p:normalViewPr>
  <p:slideViewPr>
    <p:cSldViewPr>
      <p:cViewPr>
        <p:scale>
          <a:sx n="68" d="100"/>
          <a:sy n="68" d="100"/>
        </p:scale>
        <p:origin x="-294" y="204"/>
      </p:cViewPr>
      <p:guideLst>
        <p:guide orient="horz" pos="596"/>
        <p:guide orient="horz" pos="1050"/>
        <p:guide orient="horz" pos="5087"/>
        <p:guide orient="horz" pos="324"/>
        <p:guide orient="horz" pos="3454"/>
        <p:guide orient="horz" pos="4225"/>
        <p:guide orient="horz" pos="3182"/>
        <p:guide orient="horz" pos="4316"/>
        <p:guide pos="299"/>
        <p:guide pos="8917"/>
        <p:guide pos="4608"/>
        <p:guide pos="4779"/>
        <p:guide pos="3474"/>
        <p:guide pos="4427"/>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56" d="100"/>
          <a:sy n="56"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C3D0C-4AB7-48D8-AB29-100C8C9E29CB}" type="datetimeFigureOut">
              <a:rPr lang="en-US" smtClean="0"/>
              <a:pPr/>
              <a:t>15-Mar-19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F3AA8B-2986-41D3-8E41-168139DC7ACC}" type="slidenum">
              <a:rPr lang="en-US" smtClean="0"/>
              <a:pPr/>
              <a:t>‹#›</a:t>
            </a:fld>
            <a:endParaRPr lang="en-US"/>
          </a:p>
        </p:txBody>
      </p:sp>
    </p:spTree>
    <p:extLst>
      <p:ext uri="{BB962C8B-B14F-4D97-AF65-F5344CB8AC3E}">
        <p14:creationId xmlns:p14="http://schemas.microsoft.com/office/powerpoint/2010/main" val="258366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A2813-805D-4956-B6E7-BFDE9B3E4566}" type="datetimeFigureOut">
              <a:rPr lang="en-US" smtClean="0"/>
              <a:pPr/>
              <a:t>15-Mar-19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8342-5404-47F0-8FEC-CE3CDBE83D72}" type="slidenum">
              <a:rPr lang="en-US" smtClean="0"/>
              <a:pPr/>
              <a:t>‹#›</a:t>
            </a:fld>
            <a:endParaRPr lang="en-US"/>
          </a:p>
        </p:txBody>
      </p:sp>
    </p:spTree>
    <p:extLst>
      <p:ext uri="{BB962C8B-B14F-4D97-AF65-F5344CB8AC3E}">
        <p14:creationId xmlns:p14="http://schemas.microsoft.com/office/powerpoint/2010/main" val="3605792823"/>
      </p:ext>
    </p:extLst>
  </p:cSld>
  <p:clrMap bg1="lt1" tx1="dk1" bg2="lt2" tx2="dk2" accent1="accent1" accent2="accent2" accent3="accent3" accent4="accent4" accent5="accent5" accent6="accent6" hlink="hlink" folHlink="folHlink"/>
  <p:notesStyle>
    <a:lvl1pPr marL="0" algn="l" defTabSz="1306403" rtl="0" eaLnBrk="1" latinLnBrk="0" hangingPunct="1">
      <a:defRPr sz="1700" kern="1200">
        <a:solidFill>
          <a:schemeClr val="tx1"/>
        </a:solidFill>
        <a:latin typeface="+mn-lt"/>
        <a:ea typeface="+mn-ea"/>
        <a:cs typeface="+mn-cs"/>
      </a:defRPr>
    </a:lvl1pPr>
    <a:lvl2pPr marL="653202" algn="l" defTabSz="1306403" rtl="0" eaLnBrk="1" latinLnBrk="0" hangingPunct="1">
      <a:defRPr sz="1700" kern="1200">
        <a:solidFill>
          <a:schemeClr val="tx1"/>
        </a:solidFill>
        <a:latin typeface="+mn-lt"/>
        <a:ea typeface="+mn-ea"/>
        <a:cs typeface="+mn-cs"/>
      </a:defRPr>
    </a:lvl2pPr>
    <a:lvl3pPr marL="1306403" algn="l" defTabSz="1306403" rtl="0" eaLnBrk="1" latinLnBrk="0" hangingPunct="1">
      <a:defRPr sz="1700" kern="1200">
        <a:solidFill>
          <a:schemeClr val="tx1"/>
        </a:solidFill>
        <a:latin typeface="+mn-lt"/>
        <a:ea typeface="+mn-ea"/>
        <a:cs typeface="+mn-cs"/>
      </a:defRPr>
    </a:lvl3pPr>
    <a:lvl4pPr marL="1959605" algn="l" defTabSz="1306403" rtl="0" eaLnBrk="1" latinLnBrk="0" hangingPunct="1">
      <a:defRPr sz="1700" kern="1200">
        <a:solidFill>
          <a:schemeClr val="tx1"/>
        </a:solidFill>
        <a:latin typeface="+mn-lt"/>
        <a:ea typeface="+mn-ea"/>
        <a:cs typeface="+mn-cs"/>
      </a:defRPr>
    </a:lvl4pPr>
    <a:lvl5pPr marL="2612807" algn="l" defTabSz="1306403" rtl="0" eaLnBrk="1" latinLnBrk="0" hangingPunct="1">
      <a:defRPr sz="1700" kern="1200">
        <a:solidFill>
          <a:schemeClr val="tx1"/>
        </a:solidFill>
        <a:latin typeface="+mn-lt"/>
        <a:ea typeface="+mn-ea"/>
        <a:cs typeface="+mn-cs"/>
      </a:defRPr>
    </a:lvl5pPr>
    <a:lvl6pPr marL="3266008" algn="l" defTabSz="1306403" rtl="0" eaLnBrk="1" latinLnBrk="0" hangingPunct="1">
      <a:defRPr sz="1700" kern="1200">
        <a:solidFill>
          <a:schemeClr val="tx1"/>
        </a:solidFill>
        <a:latin typeface="+mn-lt"/>
        <a:ea typeface="+mn-ea"/>
        <a:cs typeface="+mn-cs"/>
      </a:defRPr>
    </a:lvl6pPr>
    <a:lvl7pPr marL="3919210" algn="l" defTabSz="1306403" rtl="0" eaLnBrk="1" latinLnBrk="0" hangingPunct="1">
      <a:defRPr sz="1700" kern="1200">
        <a:solidFill>
          <a:schemeClr val="tx1"/>
        </a:solidFill>
        <a:latin typeface="+mn-lt"/>
        <a:ea typeface="+mn-ea"/>
        <a:cs typeface="+mn-cs"/>
      </a:defRPr>
    </a:lvl7pPr>
    <a:lvl8pPr marL="4572411" algn="l" defTabSz="1306403" rtl="0" eaLnBrk="1" latinLnBrk="0" hangingPunct="1">
      <a:defRPr sz="1700" kern="1200">
        <a:solidFill>
          <a:schemeClr val="tx1"/>
        </a:solidFill>
        <a:latin typeface="+mn-lt"/>
        <a:ea typeface="+mn-ea"/>
        <a:cs typeface="+mn-cs"/>
      </a:defRPr>
    </a:lvl8pPr>
    <a:lvl9pPr marL="5225613" algn="l" defTabSz="1306403"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54013" y="3458950"/>
            <a:ext cx="6841672" cy="677108"/>
          </a:xfrm>
        </p:spPr>
        <p:txBody>
          <a:bodyPr wrap="square">
            <a:noAutofit/>
          </a:bodyPr>
          <a:lstStyle>
            <a:lvl1pPr algn="ctr">
              <a:defRPr>
                <a:solidFill>
                  <a:schemeClr val="bg1"/>
                </a:solidFill>
              </a:defRPr>
            </a:lvl1pPr>
          </a:lstStyle>
          <a:p>
            <a:r>
              <a:rPr lang="en-US" dirty="0"/>
              <a:t>Click to edit Master title style</a:t>
            </a:r>
          </a:p>
        </p:txBody>
      </p:sp>
      <p:sp>
        <p:nvSpPr>
          <p:cNvPr id="17" name="Rectangle 16"/>
          <p:cNvSpPr/>
          <p:nvPr userDrawn="1"/>
        </p:nvSpPr>
        <p:spPr>
          <a:xfrm>
            <a:off x="0" y="0"/>
            <a:ext cx="14631987" cy="5843786"/>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p:cNvGrpSpPr/>
          <p:nvPr userDrawn="1"/>
        </p:nvGrpSpPr>
        <p:grpSpPr>
          <a:xfrm>
            <a:off x="166078" y="3758030"/>
            <a:ext cx="14278708" cy="2063242"/>
            <a:chOff x="166078" y="3780954"/>
            <a:chExt cx="14278708" cy="2063242"/>
          </a:xfrm>
        </p:grpSpPr>
        <p:sp>
          <p:nvSpPr>
            <p:cNvPr id="19" name="Freeform 18"/>
            <p:cNvSpPr/>
            <p:nvPr/>
          </p:nvSpPr>
          <p:spPr>
            <a:xfrm flipH="1">
              <a:off x="1522307"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6406"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66078"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370939"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216053"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5400000">
              <a:off x="3826059"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4521662" y="4573042"/>
              <a:ext cx="819459" cy="127115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6783723"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077822"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5427494"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7581555"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477469"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5400000">
              <a:off x="9087475"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a:off x="978307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flipH="1">
              <a:off x="1204513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1339238"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0688910"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2893771"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3738885"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16640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14631987" cy="8231188"/>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7335268" y="4256540"/>
            <a:ext cx="6841672" cy="677108"/>
          </a:xfrm>
        </p:spPr>
        <p:txBody>
          <a:bodyPr wrap="square" anchor="b">
            <a:noAutofit/>
          </a:bodyPr>
          <a:lstStyle>
            <a:lvl1pPr algn="r">
              <a:defRPr sz="5400">
                <a:solidFill>
                  <a:schemeClr val="bg1"/>
                </a:solidFill>
              </a:defRPr>
            </a:lvl1pPr>
          </a:lstStyle>
          <a:p>
            <a:r>
              <a:rPr lang="en-US" dirty="0"/>
              <a:t>Click to edit Master title style</a:t>
            </a:r>
          </a:p>
        </p:txBody>
      </p:sp>
      <p:cxnSp>
        <p:nvCxnSpPr>
          <p:cNvPr id="5" name="Straight Connector 4"/>
          <p:cNvCxnSpPr/>
          <p:nvPr userDrawn="1"/>
        </p:nvCxnSpPr>
        <p:spPr>
          <a:xfrm flipH="1">
            <a:off x="4914900" y="4963893"/>
            <a:ext cx="9731829" cy="0"/>
          </a:xfrm>
          <a:prstGeom prst="line">
            <a:avLst/>
          </a:prstGeom>
          <a:ln w="3175">
            <a:gradFill flip="none" rotWithShape="1">
              <a:gsLst>
                <a:gs pos="51000">
                  <a:srgbClr val="FFFFFF">
                    <a:alpha val="21000"/>
                  </a:srgbClr>
                </a:gs>
                <a:gs pos="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459423" y="7686255"/>
            <a:ext cx="250068" cy="246221"/>
          </a:xfrm>
        </p:spPr>
        <p:txBody>
          <a:bodyPr/>
          <a:lstStyle>
            <a:lvl1pPr algn="l">
              <a:defRPr>
                <a:solidFill>
                  <a:schemeClr val="bg1"/>
                </a:solidFill>
              </a:defRPr>
            </a:lvl1pPr>
          </a:lstStyle>
          <a:p>
            <a:fld id="{8A327F09-5727-42F3-8CEF-8204D4C57556}" type="slidenum">
              <a:rPr lang="en-US" smtClean="0"/>
              <a:pPr/>
              <a:t>‹#›</a:t>
            </a:fld>
            <a:endParaRPr lang="en-US" dirty="0"/>
          </a:p>
        </p:txBody>
      </p:sp>
      <p:sp>
        <p:nvSpPr>
          <p:cNvPr id="9" name="Rounded Rectangle 8"/>
          <p:cNvSpPr/>
          <p:nvPr userDrawn="1"/>
        </p:nvSpPr>
        <p:spPr>
          <a:xfrm>
            <a:off x="89738" y="286"/>
            <a:ext cx="5210032" cy="8236259"/>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766988" y="648711"/>
            <a:ext cx="3789681" cy="6986485"/>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66274" y="0"/>
            <a:ext cx="3373729" cy="823654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5335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9423" y="7686255"/>
            <a:ext cx="250068" cy="246221"/>
          </a:xfrm>
        </p:spPr>
        <p:txBody>
          <a:bodyPr/>
          <a:lstStyle>
            <a:lvl1pPr algn="l">
              <a:defRPr>
                <a:solidFill>
                  <a:srgbClr val="ED553E"/>
                </a:solidFill>
              </a:defRPr>
            </a:lvl1pPr>
          </a:lstStyle>
          <a:p>
            <a:fld id="{8A327F09-5727-42F3-8CEF-8204D4C57556}" type="slidenum">
              <a:rPr lang="en-US" smtClean="0"/>
              <a:pPr/>
              <a:t>‹#›</a:t>
            </a:fld>
            <a:endParaRPr lang="en-US" dirty="0"/>
          </a:p>
        </p:txBody>
      </p:sp>
      <p:sp>
        <p:nvSpPr>
          <p:cNvPr id="36" name="TextBox 35"/>
          <p:cNvSpPr txBox="1"/>
          <p:nvPr userDrawn="1"/>
        </p:nvSpPr>
        <p:spPr>
          <a:xfrm>
            <a:off x="781335" y="7556204"/>
            <a:ext cx="2214179" cy="375691"/>
          </a:xfrm>
          <a:prstGeom prst="rect">
            <a:avLst/>
          </a:prstGeom>
          <a:noFill/>
        </p:spPr>
        <p:txBody>
          <a:bodyPr wrap="square" lIns="67259" tIns="33629" rIns="67259" bIns="33629">
            <a:spAutoFit/>
          </a:bodyPr>
          <a:lstStyle/>
          <a:p>
            <a:pPr marL="0" algn="l" defTabSz="914400" rtl="0" eaLnBrk="0" fontAlgn="auto" latinLnBrk="0" hangingPunct="0">
              <a:spcBef>
                <a:spcPts val="0"/>
              </a:spcBef>
              <a:spcAft>
                <a:spcPts val="0"/>
              </a:spcAft>
              <a:defRPr/>
            </a:pPr>
            <a:endParaRPr lang="en-US" sz="1000" i="0" kern="1200" dirty="0">
              <a:solidFill>
                <a:schemeClr val="tx1"/>
              </a:solidFill>
              <a:latin typeface="+mj-lt"/>
              <a:ea typeface="+mn-ea"/>
              <a:cs typeface="+mn-cs"/>
            </a:endParaRPr>
          </a:p>
          <a:p>
            <a:pPr marL="0" algn="l" defTabSz="914400" rtl="0" eaLnBrk="0" fontAlgn="auto" latinLnBrk="0" hangingPunct="0">
              <a:spcBef>
                <a:spcPts val="0"/>
              </a:spcBef>
              <a:spcAft>
                <a:spcPts val="0"/>
              </a:spcAft>
              <a:defRPr/>
            </a:pPr>
            <a:r>
              <a:rPr lang="en-US" sz="1000" i="0" kern="1200" dirty="0">
                <a:solidFill>
                  <a:schemeClr val="tx1"/>
                </a:solidFill>
                <a:latin typeface="+mj-lt"/>
                <a:ea typeface="+mn-ea"/>
                <a:cs typeface="+mn-cs"/>
              </a:rPr>
              <a:t>Copyright © 2018</a:t>
            </a:r>
            <a:r>
              <a:rPr lang="en-US" sz="1000" i="0" kern="1200" baseline="0" dirty="0">
                <a:solidFill>
                  <a:schemeClr val="tx1"/>
                </a:solidFill>
                <a:latin typeface="+mj-lt"/>
                <a:ea typeface="+mn-ea"/>
                <a:cs typeface="+mn-cs"/>
              </a:rPr>
              <a:t> annworks</a:t>
            </a:r>
            <a:endParaRPr lang="en-US" sz="1000" i="0" kern="1200" dirty="0">
              <a:solidFill>
                <a:schemeClr val="tx1"/>
              </a:solidFill>
              <a:latin typeface="+mj-lt"/>
              <a:ea typeface="+mn-ea"/>
              <a:cs typeface="+mn-cs"/>
            </a:endParaRPr>
          </a:p>
        </p:txBody>
      </p:sp>
      <p:cxnSp>
        <p:nvCxnSpPr>
          <p:cNvPr id="37" name="Straight Connector 36"/>
          <p:cNvCxnSpPr/>
          <p:nvPr userDrawn="1"/>
        </p:nvCxnSpPr>
        <p:spPr>
          <a:xfrm rot="5400000">
            <a:off x="622707" y="7809365"/>
            <a:ext cx="303213"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75234" y="150218"/>
            <a:ext cx="13715429" cy="615553"/>
          </a:xfrm>
        </p:spPr>
        <p:txBody>
          <a:bodyPr/>
          <a:lstStyle>
            <a:lvl1pPr>
              <a:defRPr sz="3600">
                <a:solidFill>
                  <a:schemeClr val="bg1"/>
                </a:solidFill>
              </a:defRPr>
            </a:lvl1pPr>
          </a:lstStyle>
          <a:p>
            <a:r>
              <a:rPr lang="en-US" dirty="0"/>
              <a:t>Click to edit Master title style</a:t>
            </a:r>
          </a:p>
        </p:txBody>
      </p:sp>
      <p:sp>
        <p:nvSpPr>
          <p:cNvPr id="9" name="Rectangle 3"/>
          <p:cNvSpPr/>
          <p:nvPr userDrawn="1"/>
        </p:nvSpPr>
        <p:spPr>
          <a:xfrm flipV="1">
            <a:off x="206" y="7464"/>
            <a:ext cx="13724706"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4706" h="915988">
                <a:moveTo>
                  <a:pt x="0" y="0"/>
                </a:moveTo>
                <a:lnTo>
                  <a:pt x="13240291" y="6070"/>
                </a:lnTo>
                <a:lnTo>
                  <a:pt x="13724706" y="915988"/>
                </a:lnTo>
                <a:lnTo>
                  <a:pt x="0" y="915988"/>
                </a:lnTo>
                <a:lnTo>
                  <a:pt x="0" y="0"/>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flipH="1">
            <a:off x="13387131" y="7464"/>
            <a:ext cx="1233284"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 name="connsiteX0" fmla="*/ 0 w 17523212"/>
              <a:gd name="connsiteY0" fmla="*/ 0 h 915988"/>
              <a:gd name="connsiteX1" fmla="*/ 13240291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7523212"/>
              <a:gd name="connsiteY0" fmla="*/ 0 h 915988"/>
              <a:gd name="connsiteX1" fmla="*/ 11005874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8081816"/>
              <a:gd name="connsiteY0" fmla="*/ 0 h 915988"/>
              <a:gd name="connsiteX1" fmla="*/ 11005874 w 18081816"/>
              <a:gd name="connsiteY1" fmla="*/ 6070 h 915988"/>
              <a:gd name="connsiteX2" fmla="*/ 18081816 w 18081816"/>
              <a:gd name="connsiteY2" fmla="*/ 915988 h 915988"/>
              <a:gd name="connsiteX3" fmla="*/ 0 w 18081816"/>
              <a:gd name="connsiteY3" fmla="*/ 915988 h 915988"/>
              <a:gd name="connsiteX4" fmla="*/ 0 w 1808181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1816" h="915988">
                <a:moveTo>
                  <a:pt x="0" y="0"/>
                </a:moveTo>
                <a:lnTo>
                  <a:pt x="11005874" y="6070"/>
                </a:lnTo>
                <a:lnTo>
                  <a:pt x="18081816" y="915988"/>
                </a:lnTo>
                <a:lnTo>
                  <a:pt x="0" y="915988"/>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userDrawn="1"/>
        </p:nvSpPr>
        <p:spPr>
          <a:xfrm rot="1670520">
            <a:off x="13391392" y="-170419"/>
            <a:ext cx="306465" cy="1291133"/>
          </a:xfrm>
          <a:prstGeom prst="upArrow">
            <a:avLst>
              <a:gd name="adj1" fmla="val 50000"/>
              <a:gd name="adj2" fmla="val 1067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13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4631987" cy="8231188"/>
          </a:xfrm>
          <a:prstGeom prst="rect">
            <a:avLst/>
          </a:pr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3895158" y="1494270"/>
            <a:ext cx="6841672" cy="677108"/>
          </a:xfrm>
        </p:spPr>
        <p:txBody>
          <a:bodyPr wrap="square">
            <a:noAutofit/>
          </a:bodyPr>
          <a:lstStyle>
            <a:lvl1pPr algn="ctr">
              <a:defRPr sz="5400">
                <a:solidFill>
                  <a:schemeClr val="bg1"/>
                </a:solidFill>
              </a:defRPr>
            </a:lvl1pPr>
          </a:lstStyle>
          <a:p>
            <a:r>
              <a:rPr lang="en-US" dirty="0"/>
              <a:t>Click to edit Master title style</a:t>
            </a:r>
          </a:p>
        </p:txBody>
      </p:sp>
      <p:sp>
        <p:nvSpPr>
          <p:cNvPr id="9" name="Freeform 8"/>
          <p:cNvSpPr/>
          <p:nvPr/>
        </p:nvSpPr>
        <p:spPr>
          <a:xfrm flipH="1">
            <a:off x="1793925"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45041"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47242"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57401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350862"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5400000">
            <a:off x="3995069"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H="1">
            <a:off x="4551014" y="7363336"/>
            <a:ext cx="753269" cy="86785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flipH="1">
            <a:off x="663036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981479"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5383680"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736375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87300"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5400000">
            <a:off x="8831507"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flipH="1">
            <a:off x="938745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466800"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0817916"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0220117"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2246886"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2224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234" y="66817"/>
            <a:ext cx="13715429" cy="615553"/>
          </a:xfrm>
          <a:prstGeom prst="rect">
            <a:avLst/>
          </a:prstGeom>
        </p:spPr>
        <p:txBody>
          <a:bodyPr vert="horz" wrap="square" lIns="0" tIns="0" rIns="0" bIns="0" rtlCol="0" anchor="ctr">
            <a:noAutofit/>
          </a:bodyPr>
          <a:lstStyle/>
          <a:p>
            <a:r>
              <a:rPr lang="en-US" dirty="0"/>
              <a:t>Click to edit Master title style</a:t>
            </a:r>
          </a:p>
        </p:txBody>
      </p:sp>
      <p:sp>
        <p:nvSpPr>
          <p:cNvPr id="5" name="Footer Placeholder 4"/>
          <p:cNvSpPr>
            <a:spLocks noGrp="1"/>
          </p:cNvSpPr>
          <p:nvPr>
            <p:ph type="ftr" sz="quarter" idx="3"/>
          </p:nvPr>
        </p:nvSpPr>
        <p:spPr>
          <a:xfrm>
            <a:off x="4999263" y="7629092"/>
            <a:ext cx="4633463" cy="438235"/>
          </a:xfrm>
          <a:prstGeom prst="rect">
            <a:avLst/>
          </a:prstGeom>
        </p:spPr>
        <p:txBody>
          <a:bodyPr vert="horz" lIns="130640" tIns="65320" rIns="130640" bIns="65320" rtlCol="0" anchor="ctr"/>
          <a:lstStyle>
            <a:lvl1pPr algn="ctr">
              <a:defRPr sz="1700">
                <a:solidFill>
                  <a:schemeClr val="tx1"/>
                </a:solidFill>
              </a:defRPr>
            </a:lvl1pPr>
          </a:lstStyle>
          <a:p>
            <a:endParaRPr lang="en-US" dirty="0"/>
          </a:p>
        </p:txBody>
      </p:sp>
      <p:sp>
        <p:nvSpPr>
          <p:cNvPr id="6" name="Slide Number Placeholder 5"/>
          <p:cNvSpPr>
            <a:spLocks noGrp="1"/>
          </p:cNvSpPr>
          <p:nvPr>
            <p:ph type="sldNum" sz="quarter" idx="4"/>
          </p:nvPr>
        </p:nvSpPr>
        <p:spPr>
          <a:xfrm>
            <a:off x="13845862" y="7712399"/>
            <a:ext cx="250068" cy="246221"/>
          </a:xfrm>
          <a:prstGeom prst="rect">
            <a:avLst/>
          </a:prstGeom>
        </p:spPr>
        <p:txBody>
          <a:bodyPr vert="horz" wrap="none" lIns="0" tIns="0" rIns="0" bIns="0" rtlCol="0" anchor="ctr">
            <a:noAutofit/>
          </a:bodyPr>
          <a:lstStyle>
            <a:lvl1pPr algn="ctr">
              <a:defRPr sz="1600">
                <a:solidFill>
                  <a:schemeClr val="bg1"/>
                </a:solidFill>
                <a:latin typeface="+mj-lt"/>
              </a:defRPr>
            </a:lvl1pPr>
          </a:lstStyle>
          <a:p>
            <a:fld id="{8A327F09-5727-42F3-8CEF-8204D4C57556}" type="slidenum">
              <a:rPr lang="en-US" smtClean="0"/>
              <a:pPr/>
              <a:t>‹#›</a:t>
            </a:fld>
            <a:endParaRPr lang="en-US" dirty="0"/>
          </a:p>
        </p:txBody>
      </p:sp>
    </p:spTree>
    <p:extLst>
      <p:ext uri="{BB962C8B-B14F-4D97-AF65-F5344CB8AC3E}">
        <p14:creationId xmlns:p14="http://schemas.microsoft.com/office/powerpoint/2010/main" val="2024734831"/>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2" r:id="rId4"/>
  </p:sldLayoutIdLst>
  <p:transition spd="slow">
    <p:push dir="u"/>
  </p:transition>
  <p:hf hdr="0" ftr="0" dt="0"/>
  <p:txStyles>
    <p:titleStyle>
      <a:lvl1pPr algn="l" defTabSz="1306403" rtl="0" eaLnBrk="1" latinLnBrk="0" hangingPunct="1">
        <a:spcBef>
          <a:spcPct val="0"/>
        </a:spcBef>
        <a:buNone/>
        <a:defRPr sz="3600" kern="1200">
          <a:solidFill>
            <a:schemeClr val="tx1"/>
          </a:solidFill>
          <a:latin typeface="Segoe UI Light" panose="020B0502040204020203" pitchFamily="34" charset="0"/>
          <a:ea typeface="+mj-ea"/>
          <a:cs typeface="+mj-cs"/>
        </a:defRPr>
      </a:lvl1pPr>
    </p:titleStyle>
    <p:body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626" y="1405132"/>
            <a:ext cx="8377837" cy="4031873"/>
          </a:xfrm>
        </p:spPr>
        <p:txBody>
          <a:bodyPr wrap="square">
            <a:spAutoFit/>
          </a:bodyPr>
          <a:lstStyle/>
          <a:p>
            <a:pPr>
              <a:spcBef>
                <a:spcPct val="20000"/>
              </a:spcBef>
            </a:pPr>
            <a:r>
              <a:rPr lang="en-IN" sz="5400" spc="400" dirty="0">
                <a:latin typeface="Segoe UI Semibold" panose="020B0702040204020203" pitchFamily="34" charset="0"/>
                <a:ea typeface="+mn-ea"/>
                <a:cs typeface="+mn-cs"/>
              </a:rPr>
              <a:t>Statistics for Data Science</a:t>
            </a:r>
            <a:r>
              <a:rPr lang="en-US" sz="5400" dirty="0"/>
              <a:t/>
            </a:r>
            <a:br>
              <a:rPr lang="en-US" sz="5400" dirty="0"/>
            </a:br>
            <a:r>
              <a:rPr lang="en-US" sz="5400" dirty="0"/>
              <a:t/>
            </a:r>
            <a:br>
              <a:rPr lang="en-US" sz="5400" dirty="0"/>
            </a:br>
            <a:r>
              <a:rPr lang="en-US" sz="5400" dirty="0"/>
              <a:t/>
            </a:r>
            <a:br>
              <a:rPr lang="en-US" sz="5400" dirty="0"/>
            </a:br>
            <a:endParaRPr lang="en-US" sz="4600" dirty="0">
              <a:ea typeface="+mn-ea"/>
              <a:cs typeface="+mn-cs"/>
            </a:endParaRPr>
          </a:p>
        </p:txBody>
      </p:sp>
    </p:spTree>
    <p:extLst>
      <p:ext uri="{BB962C8B-B14F-4D97-AF65-F5344CB8AC3E}">
        <p14:creationId xmlns:p14="http://schemas.microsoft.com/office/powerpoint/2010/main" val="251500690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10</a:t>
            </a:fld>
            <a:endParaRPr lang="en-US" dirty="0"/>
          </a:p>
        </p:txBody>
      </p:sp>
      <p:sp>
        <p:nvSpPr>
          <p:cNvPr id="3" name="Title 2"/>
          <p:cNvSpPr>
            <a:spLocks noGrp="1"/>
          </p:cNvSpPr>
          <p:nvPr>
            <p:ph type="title"/>
          </p:nvPr>
        </p:nvSpPr>
        <p:spPr/>
        <p:txBody>
          <a:bodyPr/>
          <a:lstStyle/>
          <a:p>
            <a:r>
              <a:rPr lang="en-US" b="1" dirty="0"/>
              <a:t>Measures of Central Tendency (Location)</a:t>
            </a:r>
          </a:p>
        </p:txBody>
      </p:sp>
      <p:sp>
        <p:nvSpPr>
          <p:cNvPr id="4" name="Content Placeholder 2"/>
          <p:cNvSpPr txBox="1">
            <a:spLocks/>
          </p:cNvSpPr>
          <p:nvPr/>
        </p:nvSpPr>
        <p:spPr>
          <a:xfrm>
            <a:off x="475233" y="1019250"/>
            <a:ext cx="13715429" cy="6480720"/>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ts val="3500"/>
              </a:lnSpc>
              <a:spcBef>
                <a:spcPts val="1600"/>
              </a:spcBef>
              <a:buNone/>
            </a:pPr>
            <a:r>
              <a:rPr lang="en-IN" sz="1600" dirty="0"/>
              <a:t>Central tendency measures simply provide information on the most typical values in the data for a given variable. </a:t>
            </a:r>
          </a:p>
          <a:p>
            <a:pPr>
              <a:lnSpc>
                <a:spcPts val="3500"/>
              </a:lnSpc>
              <a:spcBef>
                <a:spcPts val="1600"/>
              </a:spcBef>
            </a:pPr>
            <a:r>
              <a:rPr lang="en-IN" sz="1600" b="1" i="1" dirty="0"/>
              <a:t>Mean: </a:t>
            </a:r>
            <a:r>
              <a:rPr lang="en-IN" sz="1600" dirty="0"/>
              <a:t>The mean represents the average value of the variable. It can be calculated as:</a:t>
            </a:r>
          </a:p>
          <a:p>
            <a:pPr>
              <a:lnSpc>
                <a:spcPts val="3500"/>
              </a:lnSpc>
              <a:spcBef>
                <a:spcPts val="1600"/>
              </a:spcBef>
            </a:pPr>
            <a:endParaRPr lang="en-IN" sz="1600" dirty="0"/>
          </a:p>
          <a:p>
            <a:pPr>
              <a:lnSpc>
                <a:spcPts val="3500"/>
              </a:lnSpc>
              <a:spcBef>
                <a:spcPts val="1600"/>
              </a:spcBef>
            </a:pPr>
            <a:endParaRPr lang="en-IN" sz="1600" dirty="0"/>
          </a:p>
          <a:p>
            <a:pPr>
              <a:lnSpc>
                <a:spcPts val="3500"/>
              </a:lnSpc>
              <a:spcBef>
                <a:spcPts val="1600"/>
              </a:spcBef>
            </a:pPr>
            <a:r>
              <a:rPr lang="en-IN" sz="1600" b="1" i="1" dirty="0"/>
              <a:t>Median: </a:t>
            </a:r>
            <a:r>
              <a:rPr lang="en-IN" sz="1600" dirty="0"/>
              <a:t>The median is the middle most value in an ordered set. To calculate the median in an ordered set and the middle most value can be found using: </a:t>
            </a:r>
            <a:r>
              <a:rPr lang="en-IN" sz="1600" b="1" dirty="0"/>
              <a:t>M</a:t>
            </a:r>
            <a:r>
              <a:rPr lang="en-IN" sz="1100" b="1" dirty="0"/>
              <a:t>d</a:t>
            </a:r>
            <a:r>
              <a:rPr lang="en-IN" sz="1600" b="1" dirty="0"/>
              <a:t>= (n+1)/2 </a:t>
            </a:r>
            <a:r>
              <a:rPr lang="en-IN" sz="1600" dirty="0"/>
              <a:t>for odd number of observations and for even number of observations, the median is the average of the value above and below this location</a:t>
            </a:r>
          </a:p>
          <a:p>
            <a:pPr>
              <a:lnSpc>
                <a:spcPts val="3500"/>
              </a:lnSpc>
              <a:spcBef>
                <a:spcPts val="1600"/>
              </a:spcBef>
            </a:pPr>
            <a:r>
              <a:rPr lang="en-IN" sz="1600" b="1" i="1" dirty="0"/>
              <a:t>Mode: </a:t>
            </a:r>
            <a:r>
              <a:rPr lang="en-IN" sz="1600" dirty="0"/>
              <a:t>The mode is the value that occurs with greatest frequency. Used for qualitative data. Multiple modes are poor </a:t>
            </a:r>
            <a:r>
              <a:rPr lang="en-IN" sz="1600" dirty="0" smtClean="0"/>
              <a:t>discriminators</a:t>
            </a:r>
            <a:endParaRPr lang="en-IN" sz="1600" dirty="0"/>
          </a:p>
        </p:txBody>
      </p:sp>
      <p:pic>
        <p:nvPicPr>
          <p:cNvPr id="5" name="Picture 4"/>
          <p:cNvPicPr>
            <a:picLocks noChangeAspect="1"/>
          </p:cNvPicPr>
          <p:nvPr/>
        </p:nvPicPr>
        <p:blipFill rotWithShape="1">
          <a:blip r:embed="rId2"/>
          <a:srcRect t="14375" r="49275"/>
          <a:stretch/>
        </p:blipFill>
        <p:spPr>
          <a:xfrm>
            <a:off x="2280663" y="2315393"/>
            <a:ext cx="1983813" cy="1289190"/>
          </a:xfrm>
          <a:prstGeom prst="rect">
            <a:avLst/>
          </a:prstGeom>
        </p:spPr>
      </p:pic>
      <p:pic>
        <p:nvPicPr>
          <p:cNvPr id="6" name="Picture 5"/>
          <p:cNvPicPr>
            <a:picLocks noChangeAspect="1"/>
          </p:cNvPicPr>
          <p:nvPr/>
        </p:nvPicPr>
        <p:blipFill rotWithShape="1">
          <a:blip r:embed="rId2"/>
          <a:srcRect l="56522" t="13043"/>
          <a:stretch/>
        </p:blipFill>
        <p:spPr>
          <a:xfrm>
            <a:off x="6494003" y="2315394"/>
            <a:ext cx="1674376" cy="1289191"/>
          </a:xfrm>
          <a:prstGeom prst="rect">
            <a:avLst/>
          </a:prstGeom>
        </p:spPr>
      </p:pic>
    </p:spTree>
    <p:extLst>
      <p:ext uri="{BB962C8B-B14F-4D97-AF65-F5344CB8AC3E}">
        <p14:creationId xmlns:p14="http://schemas.microsoft.com/office/powerpoint/2010/main" val="359937382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11</a:t>
            </a:fld>
            <a:endParaRPr lang="en-US" dirty="0"/>
          </a:p>
        </p:txBody>
      </p:sp>
      <p:sp>
        <p:nvSpPr>
          <p:cNvPr id="3" name="Title 2"/>
          <p:cNvSpPr>
            <a:spLocks noGrp="1"/>
          </p:cNvSpPr>
          <p:nvPr>
            <p:ph type="title"/>
          </p:nvPr>
        </p:nvSpPr>
        <p:spPr/>
        <p:txBody>
          <a:bodyPr/>
          <a:lstStyle/>
          <a:p>
            <a:r>
              <a:rPr lang="en-US" b="1" dirty="0"/>
              <a:t>Measures of Central Tendency (Location)</a:t>
            </a:r>
          </a:p>
        </p:txBody>
      </p:sp>
      <p:sp>
        <p:nvSpPr>
          <p:cNvPr id="4" name="Content Placeholder 2"/>
          <p:cNvSpPr txBox="1">
            <a:spLocks/>
          </p:cNvSpPr>
          <p:nvPr/>
        </p:nvSpPr>
        <p:spPr>
          <a:xfrm>
            <a:off x="455236" y="1019250"/>
            <a:ext cx="13845534" cy="5688632"/>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ts val="3500"/>
              </a:lnSpc>
              <a:spcBef>
                <a:spcPts val="1600"/>
              </a:spcBef>
              <a:buNone/>
            </a:pPr>
            <a:r>
              <a:rPr lang="en-IN" sz="2400" b="1" dirty="0"/>
              <a:t>QUARTILES:</a:t>
            </a:r>
          </a:p>
          <a:p>
            <a:pPr>
              <a:lnSpc>
                <a:spcPts val="3500"/>
              </a:lnSpc>
              <a:spcBef>
                <a:spcPts val="1600"/>
              </a:spcBef>
            </a:pPr>
            <a:r>
              <a:rPr lang="en-IN" sz="2400" dirty="0"/>
              <a:t>It is often desirable to divide data into four parts, with each part containing approximately one-fourth, or 25% of the observations. The division points are referred to as the quartiles</a:t>
            </a:r>
          </a:p>
          <a:p>
            <a:pPr>
              <a:lnSpc>
                <a:spcPts val="3500"/>
              </a:lnSpc>
              <a:spcBef>
                <a:spcPts val="1600"/>
              </a:spcBef>
            </a:pPr>
            <a:r>
              <a:rPr lang="en-IN" sz="2400" dirty="0"/>
              <a:t>Q1 = first quartile, or 25th percentile </a:t>
            </a:r>
            <a:r>
              <a:rPr lang="en-IN" sz="2400" dirty="0">
                <a:sym typeface="Wingdings" panose="05000000000000000000" pitchFamily="2" charset="2"/>
              </a:rPr>
              <a:t> </a:t>
            </a:r>
            <a:r>
              <a:rPr lang="en-IN" sz="2400" dirty="0" err="1">
                <a:sym typeface="Wingdings" panose="05000000000000000000" pitchFamily="2" charset="2"/>
              </a:rPr>
              <a:t>i</a:t>
            </a:r>
            <a:r>
              <a:rPr lang="en-IN" sz="2400" dirty="0">
                <a:sym typeface="Wingdings" panose="05000000000000000000" pitchFamily="2" charset="2"/>
              </a:rPr>
              <a:t> = n/4</a:t>
            </a:r>
            <a:endParaRPr lang="en-IN" sz="2400" dirty="0"/>
          </a:p>
          <a:p>
            <a:pPr>
              <a:lnSpc>
                <a:spcPts val="3500"/>
              </a:lnSpc>
              <a:spcBef>
                <a:spcPts val="1600"/>
              </a:spcBef>
            </a:pPr>
            <a:r>
              <a:rPr lang="en-IN" sz="2400" dirty="0"/>
              <a:t>Q2 = second quartile, or 50th percentile (also the median) </a:t>
            </a:r>
            <a:r>
              <a:rPr lang="en-IN" sz="2400" dirty="0">
                <a:sym typeface="Wingdings" panose="05000000000000000000" pitchFamily="2" charset="2"/>
              </a:rPr>
              <a:t> </a:t>
            </a:r>
            <a:r>
              <a:rPr lang="en-IN" sz="2400" dirty="0" err="1">
                <a:sym typeface="Wingdings" panose="05000000000000000000" pitchFamily="2" charset="2"/>
              </a:rPr>
              <a:t>i</a:t>
            </a:r>
            <a:r>
              <a:rPr lang="en-IN" sz="2400" dirty="0">
                <a:sym typeface="Wingdings" panose="05000000000000000000" pitchFamily="2" charset="2"/>
              </a:rPr>
              <a:t> = n/2 </a:t>
            </a:r>
            <a:endParaRPr lang="en-IN" sz="2400" dirty="0"/>
          </a:p>
          <a:p>
            <a:pPr>
              <a:lnSpc>
                <a:spcPts val="3500"/>
              </a:lnSpc>
              <a:spcBef>
                <a:spcPts val="1600"/>
              </a:spcBef>
            </a:pPr>
            <a:r>
              <a:rPr lang="en-IN" sz="2400" dirty="0"/>
              <a:t>Q3 = third quartile, or 75th percentile </a:t>
            </a:r>
            <a:r>
              <a:rPr lang="en-IN" sz="2400" dirty="0">
                <a:sym typeface="Wingdings" panose="05000000000000000000" pitchFamily="2" charset="2"/>
              </a:rPr>
              <a:t> </a:t>
            </a:r>
            <a:r>
              <a:rPr lang="en-IN" sz="2400" dirty="0" err="1">
                <a:sym typeface="Wingdings" panose="05000000000000000000" pitchFamily="2" charset="2"/>
              </a:rPr>
              <a:t>i</a:t>
            </a:r>
            <a:r>
              <a:rPr lang="en-IN" sz="2400" dirty="0">
                <a:sym typeface="Wingdings" panose="05000000000000000000" pitchFamily="2" charset="2"/>
              </a:rPr>
              <a:t> = 3n/4</a:t>
            </a:r>
          </a:p>
        </p:txBody>
      </p:sp>
      <p:pic>
        <p:nvPicPr>
          <p:cNvPr id="7" name="Picture 6"/>
          <p:cNvPicPr>
            <a:picLocks noChangeAspect="1"/>
          </p:cNvPicPr>
          <p:nvPr/>
        </p:nvPicPr>
        <p:blipFill rotWithShape="1">
          <a:blip r:embed="rId2">
            <a:clrChange>
              <a:clrFrom>
                <a:srgbClr val="F2EBCF"/>
              </a:clrFrom>
              <a:clrTo>
                <a:srgbClr val="F2EBCF">
                  <a:alpha val="0"/>
                </a:srgbClr>
              </a:clrTo>
            </a:clrChange>
          </a:blip>
          <a:srcRect l="9585" r="9185"/>
          <a:stretch/>
        </p:blipFill>
        <p:spPr>
          <a:xfrm>
            <a:off x="4043181" y="4763666"/>
            <a:ext cx="6545625" cy="2831821"/>
          </a:xfrm>
          <a:prstGeom prst="rect">
            <a:avLst/>
          </a:prstGeom>
        </p:spPr>
      </p:pic>
    </p:spTree>
    <p:extLst>
      <p:ext uri="{BB962C8B-B14F-4D97-AF65-F5344CB8AC3E}">
        <p14:creationId xmlns:p14="http://schemas.microsoft.com/office/powerpoint/2010/main" val="175287355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12</a:t>
            </a:fld>
            <a:endParaRPr lang="en-US" dirty="0"/>
          </a:p>
        </p:txBody>
      </p:sp>
      <p:sp>
        <p:nvSpPr>
          <p:cNvPr id="3" name="Title 2"/>
          <p:cNvSpPr>
            <a:spLocks noGrp="1"/>
          </p:cNvSpPr>
          <p:nvPr>
            <p:ph type="title"/>
          </p:nvPr>
        </p:nvSpPr>
        <p:spPr/>
        <p:txBody>
          <a:bodyPr/>
          <a:lstStyle/>
          <a:p>
            <a:r>
              <a:rPr lang="en-US" b="1" dirty="0"/>
              <a:t>Measures of Variability (Spread)</a:t>
            </a:r>
          </a:p>
        </p:txBody>
      </p:sp>
      <p:sp>
        <p:nvSpPr>
          <p:cNvPr id="4" name="Content Placeholder 2"/>
          <p:cNvSpPr txBox="1">
            <a:spLocks/>
          </p:cNvSpPr>
          <p:nvPr/>
        </p:nvSpPr>
        <p:spPr>
          <a:xfrm>
            <a:off x="475233" y="1221878"/>
            <a:ext cx="13715429" cy="6120432"/>
          </a:xfrm>
          <a:prstGeom prst="rect">
            <a:avLst/>
          </a:prstGeom>
        </p:spPr>
        <p:txBody>
          <a:bodyPr>
            <a:normAutofit fontScale="70000" lnSpcReduction="20000"/>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ts val="3500"/>
              </a:lnSpc>
              <a:spcBef>
                <a:spcPts val="1600"/>
              </a:spcBef>
              <a:buNone/>
            </a:pPr>
            <a:r>
              <a:rPr lang="en-IN" sz="2400" dirty="0"/>
              <a:t>Measures of Variability are used to better understand the shape of a variable’s distribution</a:t>
            </a:r>
          </a:p>
          <a:p>
            <a:pPr>
              <a:lnSpc>
                <a:spcPts val="3500"/>
              </a:lnSpc>
              <a:spcBef>
                <a:spcPts val="1600"/>
              </a:spcBef>
            </a:pPr>
            <a:r>
              <a:rPr lang="en-IN" sz="2400" b="1" i="1" dirty="0"/>
              <a:t>Range: </a:t>
            </a:r>
            <a:r>
              <a:rPr lang="en-IN" sz="2400" dirty="0"/>
              <a:t>Range is the minimum value subtracted from the maximum value. It is highly influenced by extreme values, or rather it is influenced only by extreme values.</a:t>
            </a:r>
          </a:p>
          <a:p>
            <a:pPr marL="0" indent="0" algn="ctr">
              <a:lnSpc>
                <a:spcPts val="3500"/>
              </a:lnSpc>
              <a:spcBef>
                <a:spcPts val="1600"/>
              </a:spcBef>
              <a:buNone/>
            </a:pPr>
            <a:r>
              <a:rPr lang="en-IN" sz="2400" dirty="0"/>
              <a:t>Range = Max (</a:t>
            </a:r>
            <a:r>
              <a:rPr lang="en-IN" sz="2400" dirty="0" err="1"/>
              <a:t>i</a:t>
            </a:r>
            <a:r>
              <a:rPr lang="en-IN" sz="2400" dirty="0"/>
              <a:t>) – Min (</a:t>
            </a:r>
            <a:r>
              <a:rPr lang="en-IN" sz="2400" dirty="0" err="1"/>
              <a:t>i</a:t>
            </a:r>
            <a:r>
              <a:rPr lang="en-IN" sz="2400" dirty="0"/>
              <a:t>)</a:t>
            </a:r>
          </a:p>
          <a:p>
            <a:pPr>
              <a:lnSpc>
                <a:spcPts val="3500"/>
              </a:lnSpc>
              <a:spcBef>
                <a:spcPts val="1600"/>
              </a:spcBef>
            </a:pPr>
            <a:r>
              <a:rPr lang="en-IN" sz="2400" b="1" i="1" dirty="0"/>
              <a:t>Variance: </a:t>
            </a:r>
            <a:r>
              <a:rPr lang="en-IN" sz="2400" dirty="0"/>
              <a:t>The variance measures the </a:t>
            </a:r>
            <a:r>
              <a:rPr lang="en-IN" sz="2400" i="1" dirty="0"/>
              <a:t>dispersion of the data </a:t>
            </a:r>
            <a:r>
              <a:rPr lang="en-IN" sz="2400" dirty="0"/>
              <a:t>from the mean. Useful in comparing the variability of two variables</a:t>
            </a:r>
          </a:p>
          <a:p>
            <a:pPr>
              <a:lnSpc>
                <a:spcPts val="3500"/>
              </a:lnSpc>
              <a:spcBef>
                <a:spcPts val="1600"/>
              </a:spcBef>
            </a:pPr>
            <a:endParaRPr lang="en-IN" sz="2400" dirty="0"/>
          </a:p>
          <a:p>
            <a:pPr>
              <a:lnSpc>
                <a:spcPts val="3500"/>
              </a:lnSpc>
              <a:spcBef>
                <a:spcPts val="1600"/>
              </a:spcBef>
            </a:pPr>
            <a:endParaRPr lang="en-IN" sz="2400" dirty="0"/>
          </a:p>
          <a:p>
            <a:pPr>
              <a:lnSpc>
                <a:spcPts val="3500"/>
              </a:lnSpc>
              <a:spcBef>
                <a:spcPts val="1600"/>
              </a:spcBef>
            </a:pPr>
            <a:endParaRPr lang="en-IN" sz="2400" dirty="0"/>
          </a:p>
          <a:p>
            <a:pPr>
              <a:lnSpc>
                <a:spcPts val="3500"/>
              </a:lnSpc>
              <a:spcBef>
                <a:spcPts val="1600"/>
              </a:spcBef>
            </a:pPr>
            <a:r>
              <a:rPr lang="en-IN" sz="2400" b="1" i="1" dirty="0"/>
              <a:t>Standard Deviation: </a:t>
            </a:r>
            <a:r>
              <a:rPr lang="en-IN" sz="2400" dirty="0"/>
              <a:t>The standard deviation is the </a:t>
            </a:r>
            <a:r>
              <a:rPr lang="en-IN" sz="2400" i="1" dirty="0"/>
              <a:t>square root </a:t>
            </a:r>
            <a:r>
              <a:rPr lang="en-IN" sz="2400" dirty="0"/>
              <a:t>of the variance (to return the measure to the same scale as mean). SD indicates how close the data is to the mean (average distance between every data value and the mean).</a:t>
            </a:r>
          </a:p>
        </p:txBody>
      </p:sp>
      <p:pic>
        <p:nvPicPr>
          <p:cNvPr id="7" name="Picture 6"/>
          <p:cNvPicPr>
            <a:picLocks noChangeAspect="1"/>
          </p:cNvPicPr>
          <p:nvPr/>
        </p:nvPicPr>
        <p:blipFill rotWithShape="1">
          <a:blip r:embed="rId2"/>
          <a:srcRect l="2571" t="3088" r="60956" b="4953"/>
          <a:stretch/>
        </p:blipFill>
        <p:spPr>
          <a:xfrm>
            <a:off x="4559309" y="4263207"/>
            <a:ext cx="2313930" cy="1727264"/>
          </a:xfrm>
          <a:prstGeom prst="rect">
            <a:avLst/>
          </a:prstGeom>
        </p:spPr>
      </p:pic>
      <p:pic>
        <p:nvPicPr>
          <p:cNvPr id="8" name="Picture 7"/>
          <p:cNvPicPr>
            <a:picLocks noChangeAspect="1"/>
          </p:cNvPicPr>
          <p:nvPr/>
        </p:nvPicPr>
        <p:blipFill rotWithShape="1">
          <a:blip r:embed="rId2"/>
          <a:srcRect l="64087" t="2549" r="2467" b="4443"/>
          <a:stretch/>
        </p:blipFill>
        <p:spPr>
          <a:xfrm>
            <a:off x="7756445" y="4263207"/>
            <a:ext cx="2097966" cy="1727264"/>
          </a:xfrm>
          <a:prstGeom prst="rect">
            <a:avLst/>
          </a:prstGeom>
        </p:spPr>
      </p:pic>
    </p:spTree>
    <p:extLst>
      <p:ext uri="{BB962C8B-B14F-4D97-AF65-F5344CB8AC3E}">
        <p14:creationId xmlns:p14="http://schemas.microsoft.com/office/powerpoint/2010/main" val="35159584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13</a:t>
            </a:fld>
            <a:endParaRPr lang="en-US" dirty="0"/>
          </a:p>
        </p:txBody>
      </p:sp>
      <p:sp>
        <p:nvSpPr>
          <p:cNvPr id="3" name="Title 2"/>
          <p:cNvSpPr>
            <a:spLocks noGrp="1"/>
          </p:cNvSpPr>
          <p:nvPr>
            <p:ph type="title"/>
          </p:nvPr>
        </p:nvSpPr>
        <p:spPr/>
        <p:txBody>
          <a:bodyPr/>
          <a:lstStyle/>
          <a:p>
            <a:r>
              <a:rPr lang="en-US" b="1" dirty="0"/>
              <a:t>Measures of Variability (Spread)</a:t>
            </a:r>
          </a:p>
        </p:txBody>
      </p:sp>
      <p:sp>
        <p:nvSpPr>
          <p:cNvPr id="4" name="Content Placeholder 2"/>
          <p:cNvSpPr txBox="1">
            <a:spLocks/>
          </p:cNvSpPr>
          <p:nvPr/>
        </p:nvSpPr>
        <p:spPr>
          <a:xfrm>
            <a:off x="475233" y="1221878"/>
            <a:ext cx="13715429" cy="6120432"/>
          </a:xfrm>
          <a:prstGeom prst="rect">
            <a:avLst/>
          </a:prstGeom>
        </p:spPr>
        <p:txBody>
          <a:bodyPr>
            <a:normAutofit fontScale="92500"/>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a:lnSpc>
                <a:spcPts val="3500"/>
              </a:lnSpc>
              <a:spcBef>
                <a:spcPts val="1600"/>
              </a:spcBef>
            </a:pPr>
            <a:r>
              <a:rPr lang="en-IN" sz="2400" b="1" i="1" dirty="0">
                <a:sym typeface="Wingdings" panose="05000000000000000000" pitchFamily="2" charset="2"/>
              </a:rPr>
              <a:t>Interquartile Range (IQR): </a:t>
            </a:r>
            <a:r>
              <a:rPr lang="en-IN" sz="2400" dirty="0">
                <a:sym typeface="Wingdings" panose="05000000000000000000" pitchFamily="2" charset="2"/>
              </a:rPr>
              <a:t>This measure of variability is the difference between the third quartile, Q3, and the first quartile, Q1. IQR is the range for the middle 50% of the data. A measure of variability that overcomes the dependency on extreme values. Can be used to detect outliers.</a:t>
            </a:r>
            <a:endParaRPr lang="en-IN" sz="2400" b="1" i="1" dirty="0"/>
          </a:p>
          <a:p>
            <a:pPr>
              <a:lnSpc>
                <a:spcPts val="3500"/>
              </a:lnSpc>
              <a:spcBef>
                <a:spcPts val="1600"/>
              </a:spcBef>
            </a:pPr>
            <a:r>
              <a:rPr lang="en-IN" sz="2400" b="1" i="1" dirty="0"/>
              <a:t>Standard Error: </a:t>
            </a:r>
            <a:r>
              <a:rPr lang="en-IN" sz="2400" dirty="0"/>
              <a:t>Standard error indicates how </a:t>
            </a:r>
            <a:r>
              <a:rPr lang="en-IN" sz="2400" i="1" dirty="0"/>
              <a:t>close</a:t>
            </a:r>
            <a:r>
              <a:rPr lang="en-IN" sz="2400" dirty="0"/>
              <a:t> sample mean is from true population mean. SE indicates the </a:t>
            </a:r>
            <a:r>
              <a:rPr lang="en-IN" sz="2400" i="1" dirty="0"/>
              <a:t>reliability</a:t>
            </a:r>
            <a:r>
              <a:rPr lang="en-IN" sz="2400" dirty="0"/>
              <a:t> of the mean that we obtained.</a:t>
            </a:r>
          </a:p>
          <a:p>
            <a:pPr marL="0" indent="0">
              <a:lnSpc>
                <a:spcPts val="3500"/>
              </a:lnSpc>
              <a:spcBef>
                <a:spcPts val="1600"/>
              </a:spcBef>
              <a:buNone/>
            </a:pPr>
            <a:endParaRPr lang="en-IN" sz="2400" b="1" dirty="0"/>
          </a:p>
          <a:p>
            <a:pPr>
              <a:lnSpc>
                <a:spcPts val="3500"/>
              </a:lnSpc>
              <a:spcBef>
                <a:spcPts val="1600"/>
              </a:spcBef>
            </a:pPr>
            <a:r>
              <a:rPr lang="en-IN" sz="2400" b="1" dirty="0"/>
              <a:t>Coefficient of Variation: </a:t>
            </a:r>
            <a:r>
              <a:rPr lang="en-IN" sz="2400" dirty="0"/>
              <a:t>It is a descriptive statistic that indicates how large the standard deviation is relative to the mean, usually represented as percentage.</a:t>
            </a:r>
          </a:p>
          <a:p>
            <a:pPr marL="0" indent="0" algn="ctr">
              <a:lnSpc>
                <a:spcPct val="150000"/>
              </a:lnSpc>
              <a:spcBef>
                <a:spcPts val="1600"/>
              </a:spcBef>
              <a:buNone/>
            </a:pPr>
            <a:r>
              <a:rPr lang="en-IN" sz="2400" b="1" dirty="0"/>
              <a:t>Coefficient of Variation = (Standard deviation/Mean)*100 %</a:t>
            </a:r>
          </a:p>
          <a:p>
            <a:pPr>
              <a:lnSpc>
                <a:spcPts val="3500"/>
              </a:lnSpc>
              <a:spcBef>
                <a:spcPts val="1600"/>
              </a:spcBef>
            </a:pPr>
            <a:r>
              <a:rPr lang="en-IN" sz="2400" dirty="0"/>
              <a:t>In general, the coefficient of variation is a useful statistic for comparing the variability of variables that have different standard deviations and different means.</a:t>
            </a:r>
          </a:p>
        </p:txBody>
      </p:sp>
      <p:pic>
        <p:nvPicPr>
          <p:cNvPr id="10" name="Picture 9"/>
          <p:cNvPicPr>
            <a:picLocks noChangeAspect="1"/>
          </p:cNvPicPr>
          <p:nvPr/>
        </p:nvPicPr>
        <p:blipFill rotWithShape="1">
          <a:blip r:embed="rId2"/>
          <a:srcRect l="7373" r="11018" b="15659"/>
          <a:stretch/>
        </p:blipFill>
        <p:spPr>
          <a:xfrm>
            <a:off x="6637818" y="3680566"/>
            <a:ext cx="1356351" cy="870055"/>
          </a:xfrm>
          <a:prstGeom prst="rect">
            <a:avLst/>
          </a:prstGeom>
        </p:spPr>
      </p:pic>
    </p:spTree>
    <p:extLst>
      <p:ext uri="{BB962C8B-B14F-4D97-AF65-F5344CB8AC3E}">
        <p14:creationId xmlns:p14="http://schemas.microsoft.com/office/powerpoint/2010/main" val="353531874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14</a:t>
            </a:fld>
            <a:endParaRPr lang="en-US" dirty="0"/>
          </a:p>
        </p:txBody>
      </p:sp>
      <p:sp>
        <p:nvSpPr>
          <p:cNvPr id="3" name="Title 2"/>
          <p:cNvSpPr>
            <a:spLocks noGrp="1"/>
          </p:cNvSpPr>
          <p:nvPr>
            <p:ph type="title"/>
          </p:nvPr>
        </p:nvSpPr>
        <p:spPr/>
        <p:txBody>
          <a:bodyPr/>
          <a:lstStyle/>
          <a:p>
            <a:r>
              <a:rPr lang="en-US" b="1" dirty="0"/>
              <a:t>Measures of shape of a distribution</a:t>
            </a:r>
          </a:p>
        </p:txBody>
      </p:sp>
      <p:sp>
        <p:nvSpPr>
          <p:cNvPr id="4" name="Content Placeholder 2"/>
          <p:cNvSpPr txBox="1">
            <a:spLocks/>
          </p:cNvSpPr>
          <p:nvPr/>
        </p:nvSpPr>
        <p:spPr>
          <a:xfrm>
            <a:off x="475233" y="1019250"/>
            <a:ext cx="13715429" cy="6552728"/>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ts val="3500"/>
              </a:lnSpc>
              <a:spcBef>
                <a:spcPts val="1600"/>
              </a:spcBef>
              <a:buNone/>
            </a:pPr>
            <a:r>
              <a:rPr lang="en-IN" sz="2400" b="1" i="1" dirty="0"/>
              <a:t>Skewness: </a:t>
            </a:r>
            <a:r>
              <a:rPr lang="en-IN" sz="2400" dirty="0"/>
              <a:t>Indicates asymmetry in the distribution</a:t>
            </a:r>
            <a:endParaRPr lang="en-IN" sz="2400" b="1" dirty="0"/>
          </a:p>
          <a:p>
            <a:pPr>
              <a:lnSpc>
                <a:spcPts val="3500"/>
              </a:lnSpc>
              <a:spcBef>
                <a:spcPts val="1600"/>
              </a:spcBef>
            </a:pPr>
            <a:r>
              <a:rPr lang="en-IN" sz="2400" dirty="0"/>
              <a:t>Data skewed to the left:</a:t>
            </a:r>
          </a:p>
          <a:p>
            <a:pPr lvl="1">
              <a:lnSpc>
                <a:spcPts val="3500"/>
              </a:lnSpc>
              <a:spcBef>
                <a:spcPts val="1600"/>
              </a:spcBef>
            </a:pPr>
            <a:r>
              <a:rPr lang="en-IN" sz="1800" dirty="0"/>
              <a:t>Skewness is negative  |  Mean &lt; Median</a:t>
            </a:r>
          </a:p>
          <a:p>
            <a:pPr>
              <a:lnSpc>
                <a:spcPts val="3500"/>
              </a:lnSpc>
              <a:spcBef>
                <a:spcPts val="1600"/>
              </a:spcBef>
            </a:pPr>
            <a:r>
              <a:rPr lang="en-IN" sz="2400" dirty="0"/>
              <a:t>Data skewed to the right:</a:t>
            </a:r>
          </a:p>
          <a:p>
            <a:pPr lvl="1">
              <a:lnSpc>
                <a:spcPts val="3500"/>
              </a:lnSpc>
              <a:spcBef>
                <a:spcPts val="1600"/>
              </a:spcBef>
            </a:pPr>
            <a:r>
              <a:rPr lang="en-IN" sz="1800" dirty="0"/>
              <a:t>Skewness is positive   |   Mean &gt; Median</a:t>
            </a:r>
          </a:p>
          <a:p>
            <a:pPr>
              <a:lnSpc>
                <a:spcPts val="3500"/>
              </a:lnSpc>
              <a:spcBef>
                <a:spcPts val="1600"/>
              </a:spcBef>
            </a:pPr>
            <a:r>
              <a:rPr lang="en-IN" sz="2400" dirty="0"/>
              <a:t>If the data are symmetric</a:t>
            </a:r>
          </a:p>
          <a:p>
            <a:pPr lvl="1">
              <a:lnSpc>
                <a:spcPts val="3500"/>
              </a:lnSpc>
              <a:spcBef>
                <a:spcPts val="1600"/>
              </a:spcBef>
            </a:pPr>
            <a:r>
              <a:rPr lang="en-IN" sz="1800" dirty="0"/>
              <a:t>Skewness is zero   |   Mean = Median</a:t>
            </a:r>
          </a:p>
          <a:p>
            <a:pPr>
              <a:lnSpc>
                <a:spcPts val="3500"/>
              </a:lnSpc>
              <a:spcBef>
                <a:spcPts val="1600"/>
              </a:spcBef>
            </a:pPr>
            <a:r>
              <a:rPr lang="en-IN" sz="2400" dirty="0"/>
              <a:t>The median provides the preferred measure of location when the data are highly skewed, since median is unaffected by large values or outliers</a:t>
            </a:r>
          </a:p>
        </p:txBody>
      </p:sp>
      <p:pic>
        <p:nvPicPr>
          <p:cNvPr id="6" name="Google Shape;347;p47" descr="G:\Descriptive\histogram5.gif">
            <a:extLst>
              <a:ext uri="{FF2B5EF4-FFF2-40B4-BE49-F238E27FC236}">
                <a16:creationId xmlns:a16="http://schemas.microsoft.com/office/drawing/2014/main" xmlns="" id="{D5AE3261-D3B9-4A55-9B2E-1B1EFBADE9A5}"/>
              </a:ext>
            </a:extLst>
          </p:cNvPr>
          <p:cNvPicPr preferRelativeResize="0">
            <a:picLocks noChangeAspect="1"/>
          </p:cNvPicPr>
          <p:nvPr/>
        </p:nvPicPr>
        <p:blipFill rotWithShape="1">
          <a:blip r:embed="rId2">
            <a:alphaModFix/>
          </a:blip>
          <a:srcRect/>
          <a:stretch/>
        </p:blipFill>
        <p:spPr>
          <a:xfrm>
            <a:off x="10776009" y="3179490"/>
            <a:ext cx="3414653" cy="2472680"/>
          </a:xfrm>
          <a:prstGeom prst="rect">
            <a:avLst/>
          </a:prstGeom>
          <a:noFill/>
          <a:ln>
            <a:noFill/>
          </a:ln>
        </p:spPr>
      </p:pic>
      <p:pic>
        <p:nvPicPr>
          <p:cNvPr id="7" name="Google Shape;348;p47" descr="G:\Descriptive\histogram6.gif">
            <a:extLst>
              <a:ext uri="{FF2B5EF4-FFF2-40B4-BE49-F238E27FC236}">
                <a16:creationId xmlns:a16="http://schemas.microsoft.com/office/drawing/2014/main" xmlns="" id="{1636EF7C-60D4-4175-BDE5-E2508BD3BEA8}"/>
              </a:ext>
            </a:extLst>
          </p:cNvPr>
          <p:cNvPicPr preferRelativeResize="0">
            <a:picLocks noChangeAspect="1"/>
          </p:cNvPicPr>
          <p:nvPr/>
        </p:nvPicPr>
        <p:blipFill rotWithShape="1">
          <a:blip r:embed="rId3">
            <a:alphaModFix/>
          </a:blip>
          <a:srcRect/>
          <a:stretch/>
        </p:blipFill>
        <p:spPr>
          <a:xfrm>
            <a:off x="8160531" y="1094556"/>
            <a:ext cx="3368994" cy="2468880"/>
          </a:xfrm>
          <a:prstGeom prst="rect">
            <a:avLst/>
          </a:prstGeom>
          <a:noFill/>
          <a:ln>
            <a:noFill/>
          </a:ln>
        </p:spPr>
      </p:pic>
    </p:spTree>
    <p:extLst>
      <p:ext uri="{BB962C8B-B14F-4D97-AF65-F5344CB8AC3E}">
        <p14:creationId xmlns:p14="http://schemas.microsoft.com/office/powerpoint/2010/main" val="43455405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15</a:t>
            </a:fld>
            <a:endParaRPr lang="en-US" dirty="0"/>
          </a:p>
        </p:txBody>
      </p:sp>
      <p:sp>
        <p:nvSpPr>
          <p:cNvPr id="3" name="Title 2"/>
          <p:cNvSpPr>
            <a:spLocks noGrp="1"/>
          </p:cNvSpPr>
          <p:nvPr>
            <p:ph type="title"/>
          </p:nvPr>
        </p:nvSpPr>
        <p:spPr/>
        <p:txBody>
          <a:bodyPr/>
          <a:lstStyle/>
          <a:p>
            <a:r>
              <a:rPr lang="en-US" b="1" dirty="0"/>
              <a:t>Measures of shape of a distribution</a:t>
            </a:r>
          </a:p>
        </p:txBody>
      </p:sp>
      <p:sp>
        <p:nvSpPr>
          <p:cNvPr id="4" name="Content Placeholder 2"/>
          <p:cNvSpPr txBox="1">
            <a:spLocks/>
          </p:cNvSpPr>
          <p:nvPr/>
        </p:nvSpPr>
        <p:spPr>
          <a:xfrm>
            <a:off x="475233" y="1019250"/>
            <a:ext cx="13715429" cy="6552728"/>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ts val="3500"/>
              </a:lnSpc>
              <a:spcBef>
                <a:spcPts val="1600"/>
              </a:spcBef>
              <a:buNone/>
            </a:pPr>
            <a:r>
              <a:rPr lang="en-IN" sz="2400" b="1" i="1" dirty="0"/>
              <a:t>Kurtosis: </a:t>
            </a:r>
            <a:r>
              <a:rPr lang="en-IN" sz="2400" dirty="0"/>
              <a:t>Indicates </a:t>
            </a:r>
            <a:r>
              <a:rPr lang="en-IN" sz="2400" dirty="0" err="1" smtClean="0"/>
              <a:t>peakness</a:t>
            </a:r>
            <a:r>
              <a:rPr lang="en-IN" sz="2400" dirty="0" smtClean="0"/>
              <a:t> </a:t>
            </a:r>
            <a:r>
              <a:rPr lang="en-IN" sz="2400" dirty="0"/>
              <a:t>of the distribution</a:t>
            </a:r>
          </a:p>
          <a:p>
            <a:pPr>
              <a:lnSpc>
                <a:spcPts val="3500"/>
              </a:lnSpc>
              <a:spcBef>
                <a:spcPts val="1600"/>
              </a:spcBef>
            </a:pPr>
            <a:endParaRPr lang="en-IN" sz="2400" dirty="0"/>
          </a:p>
          <a:p>
            <a:pPr marL="0" indent="0">
              <a:lnSpc>
                <a:spcPts val="3500"/>
              </a:lnSpc>
              <a:spcBef>
                <a:spcPts val="1600"/>
              </a:spcBef>
              <a:buNone/>
            </a:pPr>
            <a:endParaRPr lang="en-IN" sz="2400" dirty="0"/>
          </a:p>
          <a:p>
            <a:pPr>
              <a:lnSpc>
                <a:spcPts val="3500"/>
              </a:lnSpc>
              <a:spcBef>
                <a:spcPts val="1600"/>
              </a:spcBef>
            </a:pPr>
            <a:r>
              <a:rPr lang="en-IN" sz="2400" dirty="0"/>
              <a:t>Positive values indicate light tails</a:t>
            </a:r>
          </a:p>
          <a:p>
            <a:pPr>
              <a:lnSpc>
                <a:spcPts val="3500"/>
              </a:lnSpc>
              <a:spcBef>
                <a:spcPts val="1600"/>
              </a:spcBef>
            </a:pPr>
            <a:r>
              <a:rPr lang="en-IN" sz="2400" dirty="0"/>
              <a:t>Negative value indicate heavy tails</a:t>
            </a:r>
          </a:p>
          <a:p>
            <a:pPr>
              <a:lnSpc>
                <a:spcPts val="3500"/>
              </a:lnSpc>
              <a:spcBef>
                <a:spcPts val="1600"/>
              </a:spcBef>
            </a:pPr>
            <a:r>
              <a:rPr lang="en-IN" sz="2400" dirty="0"/>
              <a:t>Normal distribution has a kurtosis of zero </a:t>
            </a:r>
          </a:p>
          <a:p>
            <a:pPr marL="0" indent="0">
              <a:lnSpc>
                <a:spcPts val="3500"/>
              </a:lnSpc>
              <a:spcBef>
                <a:spcPts val="1600"/>
              </a:spcBef>
              <a:buNone/>
            </a:pPr>
            <a:endParaRPr lang="en-IN" sz="2400" dirty="0"/>
          </a:p>
        </p:txBody>
      </p:sp>
      <p:pic>
        <p:nvPicPr>
          <p:cNvPr id="8" name="Google Shape;359;p48">
            <a:extLst>
              <a:ext uri="{FF2B5EF4-FFF2-40B4-BE49-F238E27FC236}">
                <a16:creationId xmlns:a16="http://schemas.microsoft.com/office/drawing/2014/main" xmlns="" id="{183C8FC4-7905-466E-A62C-3151000B7663}"/>
              </a:ext>
            </a:extLst>
          </p:cNvPr>
          <p:cNvPicPr preferRelativeResize="0"/>
          <p:nvPr/>
        </p:nvPicPr>
        <p:blipFill rotWithShape="1">
          <a:blip r:embed="rId2">
            <a:alphaModFix/>
          </a:blip>
          <a:srcRect/>
          <a:stretch/>
        </p:blipFill>
        <p:spPr>
          <a:xfrm>
            <a:off x="3810794" y="1811338"/>
            <a:ext cx="7010400" cy="914400"/>
          </a:xfrm>
          <a:prstGeom prst="rect">
            <a:avLst/>
          </a:prstGeom>
          <a:noFill/>
          <a:ln>
            <a:noFill/>
          </a:ln>
        </p:spPr>
      </p:pic>
      <p:grpSp>
        <p:nvGrpSpPr>
          <p:cNvPr id="9" name="Group 8">
            <a:extLst>
              <a:ext uri="{FF2B5EF4-FFF2-40B4-BE49-F238E27FC236}">
                <a16:creationId xmlns:a16="http://schemas.microsoft.com/office/drawing/2014/main" xmlns="" id="{D3CA6E31-B7DF-484E-9276-B2C2F0CF2E28}"/>
              </a:ext>
            </a:extLst>
          </p:cNvPr>
          <p:cNvGrpSpPr/>
          <p:nvPr/>
        </p:nvGrpSpPr>
        <p:grpSpPr>
          <a:xfrm>
            <a:off x="8612138" y="4261880"/>
            <a:ext cx="4910138" cy="3276600"/>
            <a:chOff x="2286000" y="1524000"/>
            <a:chExt cx="4910138" cy="3276600"/>
          </a:xfrm>
        </p:grpSpPr>
        <p:pic>
          <p:nvPicPr>
            <p:cNvPr id="10" name="Google Shape;367;p49">
              <a:extLst>
                <a:ext uri="{FF2B5EF4-FFF2-40B4-BE49-F238E27FC236}">
                  <a16:creationId xmlns:a16="http://schemas.microsoft.com/office/drawing/2014/main" xmlns="" id="{41A8F0BD-937C-4EB8-9ABD-838997ADAEE5}"/>
                </a:ext>
              </a:extLst>
            </p:cNvPr>
            <p:cNvPicPr preferRelativeResize="0"/>
            <p:nvPr/>
          </p:nvPicPr>
          <p:blipFill rotWithShape="1">
            <a:blip r:embed="rId3">
              <a:alphaModFix/>
            </a:blip>
            <a:srcRect/>
            <a:stretch/>
          </p:blipFill>
          <p:spPr>
            <a:xfrm>
              <a:off x="2286000" y="2057400"/>
              <a:ext cx="4572000" cy="2743200"/>
            </a:xfrm>
            <a:prstGeom prst="rect">
              <a:avLst/>
            </a:prstGeom>
            <a:noFill/>
            <a:ln>
              <a:noFill/>
            </a:ln>
          </p:spPr>
        </p:pic>
        <p:pic>
          <p:nvPicPr>
            <p:cNvPr id="11" name="Google Shape;368;p49">
              <a:extLst>
                <a:ext uri="{FF2B5EF4-FFF2-40B4-BE49-F238E27FC236}">
                  <a16:creationId xmlns:a16="http://schemas.microsoft.com/office/drawing/2014/main" xmlns="" id="{46C391DC-7783-4570-8ECD-2F9C86D70DFE}"/>
                </a:ext>
              </a:extLst>
            </p:cNvPr>
            <p:cNvPicPr preferRelativeResize="0"/>
            <p:nvPr/>
          </p:nvPicPr>
          <p:blipFill rotWithShape="1">
            <a:blip r:embed="rId4">
              <a:alphaModFix/>
            </a:blip>
            <a:srcRect/>
            <a:stretch/>
          </p:blipFill>
          <p:spPr>
            <a:xfrm>
              <a:off x="2286000" y="1524000"/>
              <a:ext cx="4648200" cy="3276600"/>
            </a:xfrm>
            <a:prstGeom prst="rect">
              <a:avLst/>
            </a:prstGeom>
            <a:noFill/>
            <a:ln>
              <a:noFill/>
            </a:ln>
          </p:spPr>
        </p:pic>
        <p:pic>
          <p:nvPicPr>
            <p:cNvPr id="12" name="Google Shape;369;p49">
              <a:extLst>
                <a:ext uri="{FF2B5EF4-FFF2-40B4-BE49-F238E27FC236}">
                  <a16:creationId xmlns:a16="http://schemas.microsoft.com/office/drawing/2014/main" xmlns="" id="{80E36B9D-D380-4930-A487-3FE1AB4CE33E}"/>
                </a:ext>
              </a:extLst>
            </p:cNvPr>
            <p:cNvPicPr preferRelativeResize="0"/>
            <p:nvPr/>
          </p:nvPicPr>
          <p:blipFill rotWithShape="1">
            <a:blip r:embed="rId5">
              <a:alphaModFix/>
            </a:blip>
            <a:srcRect/>
            <a:stretch/>
          </p:blipFill>
          <p:spPr>
            <a:xfrm>
              <a:off x="2286000" y="2590800"/>
              <a:ext cx="4648200" cy="2209800"/>
            </a:xfrm>
            <a:prstGeom prst="rect">
              <a:avLst/>
            </a:prstGeom>
            <a:noFill/>
            <a:ln>
              <a:noFill/>
            </a:ln>
          </p:spPr>
        </p:pic>
        <p:cxnSp>
          <p:nvCxnSpPr>
            <p:cNvPr id="13" name="Google Shape;370;p49">
              <a:extLst>
                <a:ext uri="{FF2B5EF4-FFF2-40B4-BE49-F238E27FC236}">
                  <a16:creationId xmlns:a16="http://schemas.microsoft.com/office/drawing/2014/main" xmlns="" id="{D3B81064-6B6E-4D5E-BCD6-871354E5DE0D}"/>
                </a:ext>
              </a:extLst>
            </p:cNvPr>
            <p:cNvCxnSpPr/>
            <p:nvPr/>
          </p:nvCxnSpPr>
          <p:spPr>
            <a:xfrm>
              <a:off x="2362200" y="1524000"/>
              <a:ext cx="0" cy="3200400"/>
            </a:xfrm>
            <a:prstGeom prst="straightConnector1">
              <a:avLst/>
            </a:prstGeom>
            <a:noFill/>
            <a:ln w="9525" cap="flat" cmpd="sng">
              <a:solidFill>
                <a:schemeClr val="dk1"/>
              </a:solidFill>
              <a:prstDash val="solid"/>
              <a:round/>
              <a:headEnd type="stealth" w="med" len="med"/>
              <a:tailEnd type="none" w="sm" len="sm"/>
            </a:ln>
          </p:spPr>
        </p:cxnSp>
        <p:cxnSp>
          <p:nvCxnSpPr>
            <p:cNvPr id="14" name="Google Shape;371;p49">
              <a:extLst>
                <a:ext uri="{FF2B5EF4-FFF2-40B4-BE49-F238E27FC236}">
                  <a16:creationId xmlns:a16="http://schemas.microsoft.com/office/drawing/2014/main" xmlns="" id="{1378D069-8BC9-4107-AA85-C767171D695D}"/>
                </a:ext>
              </a:extLst>
            </p:cNvPr>
            <p:cNvCxnSpPr/>
            <p:nvPr/>
          </p:nvCxnSpPr>
          <p:spPr>
            <a:xfrm>
              <a:off x="2362200" y="4724400"/>
              <a:ext cx="4572000" cy="0"/>
            </a:xfrm>
            <a:prstGeom prst="straightConnector1">
              <a:avLst/>
            </a:prstGeom>
            <a:noFill/>
            <a:ln w="9525" cap="flat" cmpd="sng">
              <a:solidFill>
                <a:schemeClr val="dk1"/>
              </a:solidFill>
              <a:prstDash val="solid"/>
              <a:round/>
              <a:headEnd type="none" w="sm" len="sm"/>
              <a:tailEnd type="stealth" w="med" len="med"/>
            </a:ln>
          </p:spPr>
        </p:cxnSp>
        <p:sp>
          <p:nvSpPr>
            <p:cNvPr id="15" name="Google Shape;372;p49">
              <a:extLst>
                <a:ext uri="{FF2B5EF4-FFF2-40B4-BE49-F238E27FC236}">
                  <a16:creationId xmlns:a16="http://schemas.microsoft.com/office/drawing/2014/main" xmlns="" id="{AF6CF3D3-FC42-4316-BD8A-99968A8F6E42}"/>
                </a:ext>
              </a:extLst>
            </p:cNvPr>
            <p:cNvSpPr txBox="1"/>
            <p:nvPr/>
          </p:nvSpPr>
          <p:spPr>
            <a:xfrm>
              <a:off x="5943600" y="2057400"/>
              <a:ext cx="1246188"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Leptokurtic</a:t>
              </a:r>
              <a:endParaRPr/>
            </a:p>
          </p:txBody>
        </p:sp>
        <p:sp>
          <p:nvSpPr>
            <p:cNvPr id="16" name="Google Shape;373;p49">
              <a:extLst>
                <a:ext uri="{FF2B5EF4-FFF2-40B4-BE49-F238E27FC236}">
                  <a16:creationId xmlns:a16="http://schemas.microsoft.com/office/drawing/2014/main" xmlns="" id="{DE8A1D33-1078-48BC-B014-0ADBD401A6C8}"/>
                </a:ext>
              </a:extLst>
            </p:cNvPr>
            <p:cNvSpPr txBox="1"/>
            <p:nvPr/>
          </p:nvSpPr>
          <p:spPr>
            <a:xfrm>
              <a:off x="6019800" y="3200400"/>
              <a:ext cx="1176338"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Platykurtic</a:t>
              </a:r>
              <a:endParaRPr/>
            </a:p>
          </p:txBody>
        </p:sp>
        <p:sp>
          <p:nvSpPr>
            <p:cNvPr id="17" name="Google Shape;374;p49">
              <a:extLst>
                <a:ext uri="{FF2B5EF4-FFF2-40B4-BE49-F238E27FC236}">
                  <a16:creationId xmlns:a16="http://schemas.microsoft.com/office/drawing/2014/main" xmlns="" id="{8E68EC5D-A65D-427D-AD58-F6BAE769F07D}"/>
                </a:ext>
              </a:extLst>
            </p:cNvPr>
            <p:cNvSpPr txBox="1"/>
            <p:nvPr/>
          </p:nvSpPr>
          <p:spPr>
            <a:xfrm>
              <a:off x="6019800" y="2667000"/>
              <a:ext cx="884238"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Normal</a:t>
              </a:r>
              <a:endParaRPr/>
            </a:p>
          </p:txBody>
        </p:sp>
        <p:cxnSp>
          <p:nvCxnSpPr>
            <p:cNvPr id="18" name="Google Shape;375;p49">
              <a:extLst>
                <a:ext uri="{FF2B5EF4-FFF2-40B4-BE49-F238E27FC236}">
                  <a16:creationId xmlns:a16="http://schemas.microsoft.com/office/drawing/2014/main" xmlns="" id="{6D4B98DF-520E-4378-B92B-29E55BC905E0}"/>
                </a:ext>
              </a:extLst>
            </p:cNvPr>
            <p:cNvCxnSpPr>
              <a:stCxn id="15" idx="1"/>
            </p:cNvCxnSpPr>
            <p:nvPr/>
          </p:nvCxnSpPr>
          <p:spPr>
            <a:xfrm rot="10800000">
              <a:off x="5014800" y="2242344"/>
              <a:ext cx="928800" cy="0"/>
            </a:xfrm>
            <a:prstGeom prst="straightConnector1">
              <a:avLst/>
            </a:prstGeom>
            <a:noFill/>
            <a:ln w="9525" cap="flat" cmpd="sng">
              <a:solidFill>
                <a:schemeClr val="dk1"/>
              </a:solidFill>
              <a:prstDash val="dash"/>
              <a:round/>
              <a:headEnd type="none" w="sm" len="sm"/>
              <a:tailEnd type="stealth" w="med" len="med"/>
            </a:ln>
          </p:spPr>
        </p:cxnSp>
        <p:cxnSp>
          <p:nvCxnSpPr>
            <p:cNvPr id="19" name="Google Shape;376;p49">
              <a:extLst>
                <a:ext uri="{FF2B5EF4-FFF2-40B4-BE49-F238E27FC236}">
                  <a16:creationId xmlns:a16="http://schemas.microsoft.com/office/drawing/2014/main" xmlns="" id="{FD363F4F-6489-4072-843E-6685FFE4AF8E}"/>
                </a:ext>
              </a:extLst>
            </p:cNvPr>
            <p:cNvCxnSpPr/>
            <p:nvPr/>
          </p:nvCxnSpPr>
          <p:spPr>
            <a:xfrm rot="10800000">
              <a:off x="5118100" y="2876550"/>
              <a:ext cx="928688" cy="0"/>
            </a:xfrm>
            <a:prstGeom prst="straightConnector1">
              <a:avLst/>
            </a:prstGeom>
            <a:noFill/>
            <a:ln w="9525" cap="flat" cmpd="sng">
              <a:solidFill>
                <a:schemeClr val="dk1"/>
              </a:solidFill>
              <a:prstDash val="dash"/>
              <a:round/>
              <a:headEnd type="none" w="sm" len="sm"/>
              <a:tailEnd type="stealth" w="med" len="med"/>
            </a:ln>
          </p:spPr>
        </p:cxnSp>
        <p:cxnSp>
          <p:nvCxnSpPr>
            <p:cNvPr id="20" name="Google Shape;377;p49">
              <a:extLst>
                <a:ext uri="{FF2B5EF4-FFF2-40B4-BE49-F238E27FC236}">
                  <a16:creationId xmlns:a16="http://schemas.microsoft.com/office/drawing/2014/main" xmlns="" id="{FC6267AF-6E73-434D-9898-F42D6143CBEB}"/>
                </a:ext>
              </a:extLst>
            </p:cNvPr>
            <p:cNvCxnSpPr/>
            <p:nvPr/>
          </p:nvCxnSpPr>
          <p:spPr>
            <a:xfrm rot="10800000">
              <a:off x="5249863" y="3392488"/>
              <a:ext cx="796925" cy="0"/>
            </a:xfrm>
            <a:prstGeom prst="straightConnector1">
              <a:avLst/>
            </a:prstGeom>
            <a:noFill/>
            <a:ln w="9525" cap="flat" cmpd="sng">
              <a:solidFill>
                <a:schemeClr val="dk1"/>
              </a:solidFill>
              <a:prstDash val="dash"/>
              <a:round/>
              <a:headEnd type="none" w="sm" len="sm"/>
              <a:tailEnd type="stealth" w="med" len="med"/>
            </a:ln>
          </p:spPr>
        </p:cxnSp>
        <p:cxnSp>
          <p:nvCxnSpPr>
            <p:cNvPr id="21" name="Google Shape;379;p49">
              <a:extLst>
                <a:ext uri="{FF2B5EF4-FFF2-40B4-BE49-F238E27FC236}">
                  <a16:creationId xmlns:a16="http://schemas.microsoft.com/office/drawing/2014/main" xmlns="" id="{885D8F67-9BC9-420C-94DA-96A2B23DEED1}"/>
                </a:ext>
              </a:extLst>
            </p:cNvPr>
            <p:cNvCxnSpPr/>
            <p:nvPr/>
          </p:nvCxnSpPr>
          <p:spPr>
            <a:xfrm>
              <a:off x="4575175" y="1524000"/>
              <a:ext cx="0" cy="3200400"/>
            </a:xfrm>
            <a:prstGeom prst="straightConnector1">
              <a:avLst/>
            </a:prstGeom>
            <a:noFill/>
            <a:ln w="9525" cap="flat" cmpd="sng">
              <a:solidFill>
                <a:srgbClr val="A5A5A5"/>
              </a:solidFill>
              <a:prstDash val="dot"/>
              <a:round/>
              <a:headEnd type="none" w="sm" len="sm"/>
              <a:tailEnd type="none" w="sm" len="sm"/>
            </a:ln>
          </p:spPr>
        </p:cxnSp>
      </p:grpSp>
    </p:spTree>
    <p:extLst>
      <p:ext uri="{BB962C8B-B14F-4D97-AF65-F5344CB8AC3E}">
        <p14:creationId xmlns:p14="http://schemas.microsoft.com/office/powerpoint/2010/main" val="216996722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16</a:t>
            </a:fld>
            <a:endParaRPr lang="en-US" dirty="0"/>
          </a:p>
        </p:txBody>
      </p:sp>
      <p:sp>
        <p:nvSpPr>
          <p:cNvPr id="3" name="Title 2"/>
          <p:cNvSpPr>
            <a:spLocks noGrp="1"/>
          </p:cNvSpPr>
          <p:nvPr>
            <p:ph type="title"/>
          </p:nvPr>
        </p:nvSpPr>
        <p:spPr/>
        <p:txBody>
          <a:bodyPr/>
          <a:lstStyle/>
          <a:p>
            <a:r>
              <a:rPr lang="en-US" b="1" dirty="0"/>
              <a:t>Measures of </a:t>
            </a:r>
            <a:r>
              <a:rPr lang="en-IN" b="1" dirty="0"/>
              <a:t>Measures of Association Between Two Variables</a:t>
            </a:r>
            <a:endParaRPr lang="en-US" b="1" dirty="0"/>
          </a:p>
        </p:txBody>
      </p:sp>
      <p:sp>
        <p:nvSpPr>
          <p:cNvPr id="4" name="Content Placeholder 2"/>
          <p:cNvSpPr txBox="1">
            <a:spLocks/>
          </p:cNvSpPr>
          <p:nvPr/>
        </p:nvSpPr>
        <p:spPr>
          <a:xfrm>
            <a:off x="475233" y="1221878"/>
            <a:ext cx="13715429" cy="6120432"/>
          </a:xfrm>
          <a:prstGeom prst="rect">
            <a:avLst/>
          </a:prstGeom>
        </p:spPr>
        <p:txBody>
          <a:bodyPr>
            <a:normAutofit fontScale="92500" lnSpcReduction="10000"/>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ct val="120000"/>
              </a:lnSpc>
              <a:spcBef>
                <a:spcPts val="1600"/>
              </a:spcBef>
              <a:buNone/>
            </a:pPr>
            <a:r>
              <a:rPr lang="en-IN" sz="2400" b="1" dirty="0"/>
              <a:t>COVARIANCE</a:t>
            </a:r>
          </a:p>
          <a:p>
            <a:pPr>
              <a:lnSpc>
                <a:spcPct val="120000"/>
              </a:lnSpc>
              <a:spcBef>
                <a:spcPts val="1600"/>
              </a:spcBef>
            </a:pPr>
            <a:r>
              <a:rPr lang="en-IN" sz="2400" dirty="0"/>
              <a:t>Covariance as a descriptive measure of the strength of linear association between two variables</a:t>
            </a:r>
          </a:p>
          <a:p>
            <a:pPr>
              <a:lnSpc>
                <a:spcPct val="120000"/>
              </a:lnSpc>
              <a:spcBef>
                <a:spcPts val="1600"/>
              </a:spcBef>
            </a:pPr>
            <a:r>
              <a:rPr lang="en-IN" sz="2400" dirty="0"/>
              <a:t>A positive value for </a:t>
            </a:r>
            <a:r>
              <a:rPr lang="en-IN" sz="2400" dirty="0" err="1"/>
              <a:t>S</a:t>
            </a:r>
            <a:r>
              <a:rPr lang="en-IN" sz="2000" dirty="0" err="1"/>
              <a:t>xy</a:t>
            </a:r>
            <a:r>
              <a:rPr lang="en-IN" sz="2400" dirty="0"/>
              <a:t>: Positive linear association between x and y</a:t>
            </a:r>
          </a:p>
          <a:p>
            <a:pPr>
              <a:lnSpc>
                <a:spcPct val="120000"/>
              </a:lnSpc>
              <a:spcBef>
                <a:spcPts val="1600"/>
              </a:spcBef>
            </a:pPr>
            <a:r>
              <a:rPr lang="en-IN" sz="2400" dirty="0"/>
              <a:t>A negative value for </a:t>
            </a:r>
            <a:r>
              <a:rPr lang="en-IN" sz="2400" dirty="0" err="1"/>
              <a:t>S</a:t>
            </a:r>
            <a:r>
              <a:rPr lang="en-IN" sz="2000" dirty="0" err="1"/>
              <a:t>xy</a:t>
            </a:r>
            <a:r>
              <a:rPr lang="en-IN" sz="2400" dirty="0"/>
              <a:t>: Negative linear association between x and y</a:t>
            </a:r>
          </a:p>
          <a:p>
            <a:pPr>
              <a:lnSpc>
                <a:spcPct val="120000"/>
              </a:lnSpc>
              <a:spcBef>
                <a:spcPts val="1600"/>
              </a:spcBef>
            </a:pPr>
            <a:r>
              <a:rPr lang="en-IN" sz="2400" dirty="0"/>
              <a:t>For </a:t>
            </a:r>
            <a:r>
              <a:rPr lang="en-IN" sz="2400" dirty="0" err="1"/>
              <a:t>S</a:t>
            </a:r>
            <a:r>
              <a:rPr lang="en-IN" sz="2000" dirty="0" err="1"/>
              <a:t>xy</a:t>
            </a:r>
            <a:r>
              <a:rPr lang="en-IN" sz="2400" dirty="0"/>
              <a:t> close to zero, it indicates no linear association between x and y</a:t>
            </a:r>
          </a:p>
          <a:p>
            <a:pPr marL="0" indent="0">
              <a:lnSpc>
                <a:spcPct val="120000"/>
              </a:lnSpc>
              <a:spcBef>
                <a:spcPts val="1600"/>
              </a:spcBef>
              <a:buNone/>
            </a:pPr>
            <a:r>
              <a:rPr lang="en-IN" sz="2400" b="1" dirty="0"/>
              <a:t>CORRELATIONS</a:t>
            </a:r>
          </a:p>
          <a:p>
            <a:pPr>
              <a:lnSpc>
                <a:spcPct val="120000"/>
              </a:lnSpc>
              <a:spcBef>
                <a:spcPts val="1600"/>
              </a:spcBef>
            </a:pPr>
            <a:r>
              <a:rPr lang="en-IN" sz="2400" dirty="0"/>
              <a:t>Correlations measure the strength of the relationship, or association, between two variables. The sample’s correlation coefficient is denoted by r, while the population correlation is denoted by ρ or R</a:t>
            </a:r>
          </a:p>
          <a:p>
            <a:pPr>
              <a:lnSpc>
                <a:spcPct val="120000"/>
              </a:lnSpc>
              <a:spcBef>
                <a:spcPts val="1600"/>
              </a:spcBef>
            </a:pPr>
            <a:r>
              <a:rPr lang="en-IN" sz="2400" dirty="0"/>
              <a:t>Perfect positive linear relationship </a:t>
            </a:r>
            <a:r>
              <a:rPr lang="en-IN" sz="2400" dirty="0">
                <a:sym typeface="Wingdings" panose="05000000000000000000" pitchFamily="2" charset="2"/>
              </a:rPr>
              <a:t></a:t>
            </a:r>
            <a:r>
              <a:rPr lang="en-IN" sz="2400" dirty="0"/>
              <a:t> Correlation coefficient = +1</a:t>
            </a:r>
          </a:p>
          <a:p>
            <a:pPr>
              <a:lnSpc>
                <a:spcPct val="120000"/>
              </a:lnSpc>
              <a:spcBef>
                <a:spcPts val="1600"/>
              </a:spcBef>
            </a:pPr>
            <a:r>
              <a:rPr lang="en-IN" sz="2400" dirty="0"/>
              <a:t>Perfect negative linear relationship </a:t>
            </a:r>
            <a:r>
              <a:rPr lang="en-IN" sz="2400" dirty="0">
                <a:sym typeface="Wingdings" panose="05000000000000000000" pitchFamily="2" charset="2"/>
              </a:rPr>
              <a:t></a:t>
            </a:r>
            <a:r>
              <a:rPr lang="en-IN" sz="2400" dirty="0"/>
              <a:t> Correlation coefficient = -1</a:t>
            </a:r>
          </a:p>
          <a:p>
            <a:pPr>
              <a:lnSpc>
                <a:spcPct val="120000"/>
              </a:lnSpc>
              <a:spcBef>
                <a:spcPts val="1600"/>
              </a:spcBef>
            </a:pPr>
            <a:r>
              <a:rPr lang="en-IN" sz="2400" dirty="0"/>
              <a:t>A value of </a:t>
            </a:r>
            <a:r>
              <a:rPr lang="en-IN" sz="2400" dirty="0" err="1"/>
              <a:t>r</a:t>
            </a:r>
            <a:r>
              <a:rPr lang="en-IN" sz="1400" dirty="0" err="1"/>
              <a:t>xy</a:t>
            </a:r>
            <a:r>
              <a:rPr lang="en-IN" sz="2400" dirty="0"/>
              <a:t> equal to zero indicates no linear relationship between x and y</a:t>
            </a:r>
          </a:p>
        </p:txBody>
      </p:sp>
      <p:pic>
        <p:nvPicPr>
          <p:cNvPr id="8" name="Google Shape;531;p58">
            <a:extLst>
              <a:ext uri="{FF2B5EF4-FFF2-40B4-BE49-F238E27FC236}">
                <a16:creationId xmlns:a16="http://schemas.microsoft.com/office/drawing/2014/main" xmlns="" id="{5A7152BA-7836-4E01-987D-32651FCBC680}"/>
              </a:ext>
            </a:extLst>
          </p:cNvPr>
          <p:cNvPicPr preferRelativeResize="0"/>
          <p:nvPr/>
        </p:nvPicPr>
        <p:blipFill rotWithShape="1">
          <a:blip r:embed="rId2">
            <a:alphaModFix/>
          </a:blip>
          <a:srcRect/>
          <a:stretch/>
        </p:blipFill>
        <p:spPr>
          <a:xfrm>
            <a:off x="11204426" y="2672430"/>
            <a:ext cx="2584450" cy="671286"/>
          </a:xfrm>
          <a:prstGeom prst="rect">
            <a:avLst/>
          </a:prstGeom>
          <a:noFill/>
          <a:ln>
            <a:noFill/>
          </a:ln>
        </p:spPr>
      </p:pic>
      <p:pic>
        <p:nvPicPr>
          <p:cNvPr id="9" name="Google Shape;532;p58">
            <a:extLst>
              <a:ext uri="{FF2B5EF4-FFF2-40B4-BE49-F238E27FC236}">
                <a16:creationId xmlns:a16="http://schemas.microsoft.com/office/drawing/2014/main" xmlns="" id="{201425CD-78C4-4E88-92CA-C857A8A0B3CB}"/>
              </a:ext>
            </a:extLst>
          </p:cNvPr>
          <p:cNvPicPr preferRelativeResize="0"/>
          <p:nvPr/>
        </p:nvPicPr>
        <p:blipFill rotWithShape="1">
          <a:blip r:embed="rId3">
            <a:alphaModFix/>
          </a:blip>
          <a:srcRect/>
          <a:stretch/>
        </p:blipFill>
        <p:spPr>
          <a:xfrm>
            <a:off x="11163151" y="3658583"/>
            <a:ext cx="2667000" cy="710524"/>
          </a:xfrm>
          <a:prstGeom prst="rect">
            <a:avLst/>
          </a:prstGeom>
          <a:noFill/>
          <a:ln>
            <a:noFill/>
          </a:ln>
        </p:spPr>
      </p:pic>
      <p:pic>
        <p:nvPicPr>
          <p:cNvPr id="5" name="Picture 4">
            <a:extLst>
              <a:ext uri="{FF2B5EF4-FFF2-40B4-BE49-F238E27FC236}">
                <a16:creationId xmlns:a16="http://schemas.microsoft.com/office/drawing/2014/main" xmlns="" id="{F520A649-3D70-4604-AC45-D5A4BD1DA534}"/>
              </a:ext>
            </a:extLst>
          </p:cNvPr>
          <p:cNvPicPr>
            <a:picLocks noChangeAspect="1"/>
          </p:cNvPicPr>
          <p:nvPr/>
        </p:nvPicPr>
        <p:blipFill>
          <a:blip r:embed="rId4"/>
          <a:stretch>
            <a:fillRect/>
          </a:stretch>
        </p:blipFill>
        <p:spPr>
          <a:xfrm>
            <a:off x="11837778" y="5941716"/>
            <a:ext cx="1317746" cy="864096"/>
          </a:xfrm>
          <a:prstGeom prst="rect">
            <a:avLst/>
          </a:prstGeom>
        </p:spPr>
      </p:pic>
    </p:spTree>
    <p:extLst>
      <p:ext uri="{BB962C8B-B14F-4D97-AF65-F5344CB8AC3E}">
        <p14:creationId xmlns:p14="http://schemas.microsoft.com/office/powerpoint/2010/main" val="2101251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17</a:t>
            </a:fld>
            <a:endParaRPr lang="en-US" dirty="0"/>
          </a:p>
        </p:txBody>
      </p:sp>
      <p:sp>
        <p:nvSpPr>
          <p:cNvPr id="3" name="Title 2"/>
          <p:cNvSpPr>
            <a:spLocks noGrp="1"/>
          </p:cNvSpPr>
          <p:nvPr>
            <p:ph type="title"/>
          </p:nvPr>
        </p:nvSpPr>
        <p:spPr/>
        <p:txBody>
          <a:bodyPr/>
          <a:lstStyle/>
          <a:p>
            <a:r>
              <a:rPr lang="en-US" b="1" dirty="0"/>
              <a:t>Descriptive Statistics</a:t>
            </a:r>
          </a:p>
        </p:txBody>
      </p:sp>
      <p:sp>
        <p:nvSpPr>
          <p:cNvPr id="4" name="Content Placeholder 2"/>
          <p:cNvSpPr txBox="1">
            <a:spLocks/>
          </p:cNvSpPr>
          <p:nvPr/>
        </p:nvSpPr>
        <p:spPr>
          <a:xfrm>
            <a:off x="6955954" y="1221878"/>
            <a:ext cx="7234708" cy="6120432"/>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a:lnSpc>
                <a:spcPts val="3500"/>
              </a:lnSpc>
              <a:spcBef>
                <a:spcPts val="1600"/>
              </a:spcBef>
            </a:pPr>
            <a:r>
              <a:rPr lang="en-IN" sz="2400" dirty="0"/>
              <a:t>Generate random numbers</a:t>
            </a:r>
          </a:p>
          <a:p>
            <a:pPr>
              <a:lnSpc>
                <a:spcPts val="3500"/>
              </a:lnSpc>
              <a:spcBef>
                <a:spcPts val="1600"/>
              </a:spcBef>
            </a:pPr>
            <a:r>
              <a:rPr lang="en-IN" sz="2400" dirty="0"/>
              <a:t>Enable Analytics </a:t>
            </a:r>
            <a:r>
              <a:rPr lang="en-IN" sz="2400" dirty="0" err="1"/>
              <a:t>ToolPak</a:t>
            </a:r>
            <a:r>
              <a:rPr lang="en-IN" sz="2400" dirty="0"/>
              <a:t> in Excel</a:t>
            </a:r>
          </a:p>
          <a:p>
            <a:pPr>
              <a:lnSpc>
                <a:spcPts val="3500"/>
              </a:lnSpc>
              <a:spcBef>
                <a:spcPts val="1600"/>
              </a:spcBef>
            </a:pPr>
            <a:r>
              <a:rPr lang="en-IN" sz="2400" dirty="0">
                <a:sym typeface="Wingdings" panose="05000000000000000000" pitchFamily="2" charset="2"/>
              </a:rPr>
              <a:t>Data  Data Analytics  Descriptive Statistics</a:t>
            </a:r>
          </a:p>
          <a:p>
            <a:pPr>
              <a:lnSpc>
                <a:spcPts val="3500"/>
              </a:lnSpc>
              <a:spcBef>
                <a:spcPts val="1600"/>
              </a:spcBef>
            </a:pPr>
            <a:r>
              <a:rPr lang="en-IN" sz="2400" dirty="0">
                <a:sym typeface="Wingdings" panose="05000000000000000000" pitchFamily="2" charset="2"/>
              </a:rPr>
              <a:t>Read and analyse the results</a:t>
            </a:r>
            <a:endParaRPr lang="en-IN" sz="2400" dirty="0"/>
          </a:p>
        </p:txBody>
      </p:sp>
      <p:graphicFrame>
        <p:nvGraphicFramePr>
          <p:cNvPr id="38" name="Google Shape;546;p73"/>
          <p:cNvGraphicFramePr/>
          <p:nvPr>
            <p:extLst>
              <p:ext uri="{D42A27DB-BD31-4B8C-83A1-F6EECF244321}">
                <p14:modId xmlns:p14="http://schemas.microsoft.com/office/powerpoint/2010/main" val="370029143"/>
              </p:ext>
            </p:extLst>
          </p:nvPr>
        </p:nvGraphicFramePr>
        <p:xfrm>
          <a:off x="689462" y="1221878"/>
          <a:ext cx="4953000" cy="5913120"/>
        </p:xfrm>
        <a:graphic>
          <a:graphicData uri="http://schemas.openxmlformats.org/drawingml/2006/table">
            <a:tbl>
              <a:tblPr>
                <a:noFill/>
              </a:tblPr>
              <a:tblGrid>
                <a:gridCol w="32766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29100">
                <a:tc gridSpan="2">
                  <a:txBody>
                    <a:bodyPr/>
                    <a:lstStyle/>
                    <a:p>
                      <a:pPr marL="0" marR="0" lvl="0" indent="0" algn="ctr" rtl="0">
                        <a:spcBef>
                          <a:spcPts val="0"/>
                        </a:spcBef>
                        <a:spcAft>
                          <a:spcPts val="0"/>
                        </a:spcAft>
                        <a:buNone/>
                      </a:pPr>
                      <a:r>
                        <a:rPr lang="en-US" sz="2400" b="0" i="1" u="none" strike="noStrike">
                          <a:solidFill>
                            <a:srgbClr val="000000"/>
                          </a:solidFill>
                          <a:latin typeface="Calibri"/>
                          <a:ea typeface="Calibri"/>
                          <a:cs typeface="Calibri"/>
                          <a:sym typeface="Calibri"/>
                        </a:rPr>
                        <a:t>Descriptive Statistics</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0"/>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Mean</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dirty="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Standard Error</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Median</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Mode</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Standard Deviation</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Sample Variance</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6"/>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Kurtosis</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7"/>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Skewness</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8"/>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Range</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9"/>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Minimum</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0"/>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Maximum</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1"/>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Sum</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2"/>
                  </a:ext>
                </a:extLst>
              </a:tr>
              <a:tr h="329100">
                <a:tc>
                  <a:txBody>
                    <a:bodyPr/>
                    <a:lstStyle/>
                    <a:p>
                      <a:pPr marL="0" marR="0" lvl="0" indent="0" algn="l" rtl="0">
                        <a:spcBef>
                          <a:spcPts val="0"/>
                        </a:spcBef>
                        <a:spcAft>
                          <a:spcPts val="0"/>
                        </a:spcAft>
                        <a:buNone/>
                      </a:pPr>
                      <a:r>
                        <a:rPr lang="en-US" sz="2400" b="0" i="0" u="none" strike="noStrike">
                          <a:solidFill>
                            <a:srgbClr val="000000"/>
                          </a:solidFill>
                          <a:latin typeface="Calibri"/>
                          <a:ea typeface="Calibri"/>
                          <a:cs typeface="Calibri"/>
                          <a:sym typeface="Calibri"/>
                        </a:rPr>
                        <a:t>Count</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3"/>
                  </a:ext>
                </a:extLst>
              </a:tr>
              <a:tr h="345550">
                <a:tc>
                  <a:txBody>
                    <a:bodyPr/>
                    <a:lstStyle/>
                    <a:p>
                      <a:pPr marL="0" marR="0" lvl="0" indent="0" algn="l" rtl="0">
                        <a:spcBef>
                          <a:spcPts val="0"/>
                        </a:spcBef>
                        <a:spcAft>
                          <a:spcPts val="0"/>
                        </a:spcAft>
                        <a:buNone/>
                      </a:pPr>
                      <a:r>
                        <a:rPr lang="en-US" sz="2400" b="0" i="0" u="none" strike="noStrike" dirty="0">
                          <a:solidFill>
                            <a:srgbClr val="000000"/>
                          </a:solidFill>
                          <a:latin typeface="Calibri"/>
                          <a:ea typeface="Calibri"/>
                          <a:cs typeface="Calibri"/>
                          <a:sym typeface="Calibri"/>
                        </a:rPr>
                        <a:t>Confidence Level (95.0%)</a:t>
                      </a:r>
                      <a:endParaRPr dirty="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endParaRPr dirty="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252216821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5158" y="3107482"/>
            <a:ext cx="6841672" cy="677108"/>
          </a:xfrm>
        </p:spPr>
        <p:txBody>
          <a:bodyPr/>
          <a:lstStyle/>
          <a:p>
            <a:r>
              <a:rPr lang="en-US" dirty="0"/>
              <a:t>Thank You</a:t>
            </a:r>
            <a:br>
              <a:rPr lang="en-US" dirty="0"/>
            </a:br>
            <a:r>
              <a:rPr lang="en-US" sz="2400" b="1"/>
              <a:t/>
            </a:r>
            <a:br>
              <a:rPr lang="en-US" sz="2400" b="1"/>
            </a:br>
            <a:endParaRPr lang="en-US" b="1" dirty="0"/>
          </a:p>
        </p:txBody>
      </p:sp>
    </p:spTree>
    <p:extLst>
      <p:ext uri="{BB962C8B-B14F-4D97-AF65-F5344CB8AC3E}">
        <p14:creationId xmlns:p14="http://schemas.microsoft.com/office/powerpoint/2010/main" val="36633304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451898" y="3035474"/>
            <a:ext cx="7725042" cy="1898174"/>
          </a:xfrm>
        </p:spPr>
        <p:txBody>
          <a:bodyPr/>
          <a:lstStyle/>
          <a:p>
            <a:r>
              <a:rPr lang="en-US" b="1" dirty="0"/>
              <a:t>Descriptive Statistics</a:t>
            </a:r>
          </a:p>
        </p:txBody>
      </p:sp>
      <p:sp>
        <p:nvSpPr>
          <p:cNvPr id="2" name="Slide Number Placeholder 1"/>
          <p:cNvSpPr>
            <a:spLocks noGrp="1"/>
          </p:cNvSpPr>
          <p:nvPr>
            <p:ph type="sldNum" sz="quarter" idx="12"/>
          </p:nvPr>
        </p:nvSpPr>
        <p:spPr/>
        <p:txBody>
          <a:bodyPr/>
          <a:lstStyle/>
          <a:p>
            <a:fld id="{8A327F09-5727-42F3-8CEF-8204D4C57556}" type="slidenum">
              <a:rPr lang="en-US" smtClean="0"/>
              <a:pPr/>
              <a:t>2</a:t>
            </a:fld>
            <a:endParaRPr lang="en-US" dirty="0"/>
          </a:p>
        </p:txBody>
      </p:sp>
    </p:spTree>
    <p:extLst>
      <p:ext uri="{BB962C8B-B14F-4D97-AF65-F5344CB8AC3E}">
        <p14:creationId xmlns:p14="http://schemas.microsoft.com/office/powerpoint/2010/main" val="16836068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a:t>
            </a:fld>
            <a:endParaRPr lang="en-US" dirty="0"/>
          </a:p>
        </p:txBody>
      </p:sp>
      <p:sp>
        <p:nvSpPr>
          <p:cNvPr id="3" name="Title 2"/>
          <p:cNvSpPr>
            <a:spLocks noGrp="1"/>
          </p:cNvSpPr>
          <p:nvPr>
            <p:ph type="title"/>
          </p:nvPr>
        </p:nvSpPr>
        <p:spPr/>
        <p:txBody>
          <a:bodyPr/>
          <a:lstStyle/>
          <a:p>
            <a:r>
              <a:rPr lang="en-US" b="1" dirty="0"/>
              <a:t>Statistics</a:t>
            </a:r>
          </a:p>
        </p:txBody>
      </p:sp>
      <p:sp>
        <p:nvSpPr>
          <p:cNvPr id="4" name="Content Placeholder 2"/>
          <p:cNvSpPr txBox="1">
            <a:spLocks/>
          </p:cNvSpPr>
          <p:nvPr/>
        </p:nvSpPr>
        <p:spPr>
          <a:xfrm>
            <a:off x="475233" y="1379538"/>
            <a:ext cx="13715429" cy="5754687"/>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ts val="3500"/>
              </a:lnSpc>
              <a:spcBef>
                <a:spcPts val="1600"/>
              </a:spcBef>
              <a:buNone/>
            </a:pPr>
            <a:r>
              <a:rPr lang="en-IN" sz="2400" dirty="0"/>
              <a:t>Statistics is the process of collecting, organizing and interpreting data</a:t>
            </a:r>
          </a:p>
          <a:p>
            <a:pPr marL="0" indent="0">
              <a:lnSpc>
                <a:spcPts val="3500"/>
              </a:lnSpc>
              <a:spcBef>
                <a:spcPts val="1600"/>
              </a:spcBef>
              <a:buNone/>
            </a:pPr>
            <a:r>
              <a:rPr lang="en-IN" sz="2400" dirty="0"/>
              <a:t>Statistics is a set of mathematical methods and techniques specially adapted for collection, classification, analysis of data about objects of interest so as to draw meaningful conclusions and actionable recommendations to influence their behaviour or derive some advantage thereof.</a:t>
            </a:r>
          </a:p>
          <a:p>
            <a:pPr marL="0" indent="0">
              <a:lnSpc>
                <a:spcPts val="3500"/>
              </a:lnSpc>
              <a:spcBef>
                <a:spcPts val="1600"/>
              </a:spcBef>
              <a:buNone/>
            </a:pPr>
            <a:r>
              <a:rPr lang="en-IN" sz="2400" b="1" dirty="0"/>
              <a:t>Business Applications: </a:t>
            </a:r>
          </a:p>
          <a:p>
            <a:pPr>
              <a:lnSpc>
                <a:spcPts val="3500"/>
              </a:lnSpc>
              <a:spcBef>
                <a:spcPts val="1600"/>
              </a:spcBef>
            </a:pPr>
            <a:r>
              <a:rPr lang="en-IN" sz="2400" dirty="0"/>
              <a:t>Finance</a:t>
            </a:r>
          </a:p>
          <a:p>
            <a:pPr>
              <a:lnSpc>
                <a:spcPts val="3500"/>
              </a:lnSpc>
              <a:spcBef>
                <a:spcPts val="1600"/>
              </a:spcBef>
            </a:pPr>
            <a:r>
              <a:rPr lang="en-IN" sz="2400" dirty="0"/>
              <a:t>Marketing</a:t>
            </a:r>
          </a:p>
          <a:p>
            <a:pPr>
              <a:lnSpc>
                <a:spcPts val="3500"/>
              </a:lnSpc>
              <a:spcBef>
                <a:spcPts val="1600"/>
              </a:spcBef>
            </a:pPr>
            <a:r>
              <a:rPr lang="en-IN" sz="2400" dirty="0"/>
              <a:t>Production</a:t>
            </a:r>
          </a:p>
          <a:p>
            <a:pPr>
              <a:lnSpc>
                <a:spcPts val="3500"/>
              </a:lnSpc>
              <a:spcBef>
                <a:spcPts val="1600"/>
              </a:spcBef>
            </a:pPr>
            <a:r>
              <a:rPr lang="en-IN" sz="2400" dirty="0"/>
              <a:t>Human Resource</a:t>
            </a:r>
          </a:p>
        </p:txBody>
      </p:sp>
    </p:spTree>
    <p:extLst>
      <p:ext uri="{BB962C8B-B14F-4D97-AF65-F5344CB8AC3E}">
        <p14:creationId xmlns:p14="http://schemas.microsoft.com/office/powerpoint/2010/main" val="18313002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4</a:t>
            </a:fld>
            <a:endParaRPr lang="en-US" dirty="0"/>
          </a:p>
        </p:txBody>
      </p:sp>
      <p:sp>
        <p:nvSpPr>
          <p:cNvPr id="3" name="Title 2"/>
          <p:cNvSpPr>
            <a:spLocks noGrp="1"/>
          </p:cNvSpPr>
          <p:nvPr>
            <p:ph type="title"/>
          </p:nvPr>
        </p:nvSpPr>
        <p:spPr/>
        <p:txBody>
          <a:bodyPr/>
          <a:lstStyle/>
          <a:p>
            <a:r>
              <a:rPr lang="en-US" b="1" dirty="0"/>
              <a:t>Statistics</a:t>
            </a:r>
          </a:p>
        </p:txBody>
      </p:sp>
      <p:grpSp>
        <p:nvGrpSpPr>
          <p:cNvPr id="42" name="Group 41"/>
          <p:cNvGrpSpPr/>
          <p:nvPr/>
        </p:nvGrpSpPr>
        <p:grpSpPr>
          <a:xfrm>
            <a:off x="187202" y="2358926"/>
            <a:ext cx="6192165" cy="3734173"/>
            <a:chOff x="187202" y="1143064"/>
            <a:chExt cx="6192165" cy="3734173"/>
          </a:xfrm>
        </p:grpSpPr>
        <p:sp>
          <p:nvSpPr>
            <p:cNvPr id="19" name="Google Shape;384;p53"/>
            <p:cNvSpPr/>
            <p:nvPr/>
          </p:nvSpPr>
          <p:spPr>
            <a:xfrm>
              <a:off x="187202" y="2274956"/>
              <a:ext cx="2602281" cy="2602281"/>
            </a:xfrm>
            <a:prstGeom prst="ellipse">
              <a:avLst/>
            </a:prstGeom>
            <a:gradFill>
              <a:gsLst>
                <a:gs pos="0">
                  <a:srgbClr val="333333"/>
                </a:gs>
                <a:gs pos="50000">
                  <a:srgbClr val="4A4A4A"/>
                </a:gs>
                <a:gs pos="100000">
                  <a:srgbClr val="595959"/>
                </a:gs>
              </a:gsLst>
              <a:path path="circle">
                <a:fillToRect l="50000" t="50000" r="50000" b="50000"/>
              </a:path>
              <a:tileRect/>
            </a:gradFill>
            <a:ln>
              <a:noFill/>
            </a:ln>
          </p:spPr>
          <p:txBody>
            <a:bodyPr spcFirstLastPara="1" wrap="square" lIns="91425" tIns="45700" rIns="91425" bIns="45700" anchor="ctr" anchorCtr="0">
              <a:noAutofit/>
            </a:bodyPr>
            <a:lstStyle/>
            <a:p>
              <a:pPr algn="ctr" defTabSz="914400">
                <a:buClr>
                  <a:srgbClr val="000000"/>
                </a:buClr>
                <a:buFont typeface="Arial"/>
                <a:buNone/>
              </a:pPr>
              <a:endParaRPr sz="1600" kern="0">
                <a:solidFill>
                  <a:srgbClr val="FFFFFF"/>
                </a:solidFill>
                <a:latin typeface="Segoe UI Light" panose="020B0502040204020203" pitchFamily="34" charset="0"/>
                <a:ea typeface="Arial"/>
                <a:cs typeface="Segoe UI Light" panose="020B0502040204020203" pitchFamily="34" charset="0"/>
                <a:sym typeface="Arial"/>
              </a:endParaRPr>
            </a:p>
          </p:txBody>
        </p:sp>
        <p:sp>
          <p:nvSpPr>
            <p:cNvPr id="20" name="Google Shape;385;p53"/>
            <p:cNvSpPr/>
            <p:nvPr/>
          </p:nvSpPr>
          <p:spPr>
            <a:xfrm>
              <a:off x="4549104" y="1221731"/>
              <a:ext cx="755703" cy="755703"/>
            </a:xfrm>
            <a:prstGeom prst="ellipse">
              <a:avLst/>
            </a:prstGeom>
            <a:gradFill>
              <a:gsLst>
                <a:gs pos="0">
                  <a:srgbClr val="333333"/>
                </a:gs>
                <a:gs pos="50000">
                  <a:srgbClr val="4A4A4A"/>
                </a:gs>
                <a:gs pos="100000">
                  <a:srgbClr val="595959"/>
                </a:gs>
              </a:gsLst>
              <a:path path="circle">
                <a:fillToRect l="50000" t="50000" r="50000" b="50000"/>
              </a:path>
              <a:tileRect/>
            </a:gradFill>
            <a:ln>
              <a:noFill/>
            </a:ln>
          </p:spPr>
          <p:txBody>
            <a:bodyPr spcFirstLastPara="1" wrap="square" lIns="91425" tIns="45700" rIns="91425" bIns="45700" anchor="ctr" anchorCtr="0">
              <a:noAutofit/>
            </a:bodyPr>
            <a:lstStyle/>
            <a:p>
              <a:pPr algn="ctr" defTabSz="914400">
                <a:buClr>
                  <a:srgbClr val="000000"/>
                </a:buClr>
                <a:buFont typeface="Arial"/>
                <a:buNone/>
              </a:pPr>
              <a:endParaRPr sz="1600" kern="0">
                <a:solidFill>
                  <a:srgbClr val="FFFFFF"/>
                </a:solidFill>
                <a:latin typeface="Segoe UI Light" panose="020B0502040204020203" pitchFamily="34" charset="0"/>
                <a:ea typeface="Arial"/>
                <a:cs typeface="Segoe UI Light" panose="020B0502040204020203" pitchFamily="34" charset="0"/>
                <a:sym typeface="Arial"/>
              </a:endParaRPr>
            </a:p>
          </p:txBody>
        </p:sp>
        <p:sp>
          <p:nvSpPr>
            <p:cNvPr id="21" name="Google Shape;386;p53"/>
            <p:cNvSpPr/>
            <p:nvPr/>
          </p:nvSpPr>
          <p:spPr>
            <a:xfrm>
              <a:off x="1720091" y="2974331"/>
              <a:ext cx="755703" cy="755703"/>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Segoe UI Light" panose="020B0502040204020203" pitchFamily="34" charset="0"/>
                <a:ea typeface="Arial"/>
                <a:cs typeface="Segoe UI Light" panose="020B0502040204020203" pitchFamily="34" charset="0"/>
                <a:sym typeface="Arial"/>
              </a:endParaRPr>
            </a:p>
          </p:txBody>
        </p:sp>
        <p:cxnSp>
          <p:nvCxnSpPr>
            <p:cNvPr id="22" name="Google Shape;387;p53"/>
            <p:cNvCxnSpPr>
              <a:stCxn id="21" idx="7"/>
            </p:cNvCxnSpPr>
            <p:nvPr/>
          </p:nvCxnSpPr>
          <p:spPr>
            <a:xfrm flipV="1">
              <a:off x="2365124" y="1728553"/>
              <a:ext cx="2189886" cy="1356448"/>
            </a:xfrm>
            <a:prstGeom prst="straightConnector1">
              <a:avLst/>
            </a:prstGeom>
            <a:noFill/>
            <a:ln w="38100" cap="flat" cmpd="sng">
              <a:solidFill>
                <a:srgbClr val="000000"/>
              </a:solidFill>
              <a:prstDash val="dash"/>
              <a:round/>
              <a:headEnd type="none" w="sm" len="sm"/>
              <a:tailEnd type="stealth" w="med" len="med"/>
            </a:ln>
          </p:spPr>
        </p:cxnSp>
        <p:cxnSp>
          <p:nvCxnSpPr>
            <p:cNvPr id="23" name="Google Shape;388;p53"/>
            <p:cNvCxnSpPr>
              <a:stCxn id="20" idx="4"/>
            </p:cNvCxnSpPr>
            <p:nvPr/>
          </p:nvCxnSpPr>
          <p:spPr>
            <a:xfrm>
              <a:off x="4926956" y="1977434"/>
              <a:ext cx="0" cy="1579689"/>
            </a:xfrm>
            <a:prstGeom prst="straightConnector1">
              <a:avLst/>
            </a:prstGeom>
            <a:noFill/>
            <a:ln w="38100" cap="flat" cmpd="sng">
              <a:solidFill>
                <a:srgbClr val="000000"/>
              </a:solidFill>
              <a:prstDash val="dash"/>
              <a:round/>
              <a:headEnd type="none" w="sm" len="sm"/>
              <a:tailEnd type="none" w="sm" len="sm"/>
            </a:ln>
          </p:spPr>
        </p:cxnSp>
        <p:cxnSp>
          <p:nvCxnSpPr>
            <p:cNvPr id="24" name="Google Shape;389;p53"/>
            <p:cNvCxnSpPr>
              <a:endCxn id="19" idx="6"/>
            </p:cNvCxnSpPr>
            <p:nvPr/>
          </p:nvCxnSpPr>
          <p:spPr>
            <a:xfrm flipH="1">
              <a:off x="2789483" y="3557123"/>
              <a:ext cx="2132924" cy="18974"/>
            </a:xfrm>
            <a:prstGeom prst="straightConnector1">
              <a:avLst/>
            </a:prstGeom>
            <a:noFill/>
            <a:ln w="38100" cap="flat" cmpd="sng">
              <a:solidFill>
                <a:srgbClr val="000000"/>
              </a:solidFill>
              <a:prstDash val="dash"/>
              <a:round/>
              <a:headEnd type="none" w="sm" len="sm"/>
              <a:tailEnd type="stealth" w="med" len="med"/>
            </a:ln>
          </p:spPr>
        </p:cxnSp>
        <p:sp>
          <p:nvSpPr>
            <p:cNvPr id="25" name="Google Shape;390;p53"/>
            <p:cNvSpPr txBox="1"/>
            <p:nvPr/>
          </p:nvSpPr>
          <p:spPr>
            <a:xfrm>
              <a:off x="705678" y="1867084"/>
              <a:ext cx="1770116" cy="381787"/>
            </a:xfrm>
            <a:prstGeom prst="rect">
              <a:avLst/>
            </a:prstGeom>
            <a:noFill/>
            <a:ln>
              <a:noFill/>
            </a:ln>
          </p:spPr>
          <p:txBody>
            <a:bodyPr spcFirstLastPara="1" wrap="square" lIns="91425" tIns="45700" rIns="91425" bIns="45700" anchor="t" anchorCtr="0">
              <a:noAutofit/>
            </a:bodyPr>
            <a:lstStyle/>
            <a:p>
              <a:pPr algn="ctr" defTabSz="914400">
                <a:buClr>
                  <a:srgbClr val="000000"/>
                </a:buClr>
                <a:buSzPts val="2400"/>
                <a:buFont typeface="Arial"/>
                <a:buNone/>
              </a:pPr>
              <a:r>
                <a:rPr lang="en-US" sz="2000" b="1" kern="0" dirty="0">
                  <a:solidFill>
                    <a:srgbClr val="000000"/>
                  </a:solidFill>
                  <a:latin typeface="Segoe UI Light" panose="020B0502040204020203" pitchFamily="34" charset="0"/>
                  <a:ea typeface="Arial"/>
                  <a:cs typeface="Segoe UI Light" panose="020B0502040204020203" pitchFamily="34" charset="0"/>
                  <a:sym typeface="Arial"/>
                </a:rPr>
                <a:t>Population</a:t>
              </a:r>
              <a:endParaRPr sz="1200" kern="0" dirty="0">
                <a:solidFill>
                  <a:srgbClr val="000000"/>
                </a:solidFill>
                <a:latin typeface="Segoe UI Light" panose="020B0502040204020203" pitchFamily="34" charset="0"/>
                <a:cs typeface="Segoe UI Light" panose="020B0502040204020203" pitchFamily="34" charset="0"/>
                <a:sym typeface="Arial"/>
              </a:endParaRPr>
            </a:p>
          </p:txBody>
        </p:sp>
        <p:sp>
          <p:nvSpPr>
            <p:cNvPr id="26" name="Google Shape;391;p53"/>
            <p:cNvSpPr txBox="1"/>
            <p:nvPr/>
          </p:nvSpPr>
          <p:spPr>
            <a:xfrm>
              <a:off x="5189273" y="1143064"/>
              <a:ext cx="1190094" cy="381787"/>
            </a:xfrm>
            <a:prstGeom prst="rect">
              <a:avLst/>
            </a:prstGeom>
            <a:noFill/>
            <a:ln>
              <a:noFill/>
            </a:ln>
          </p:spPr>
          <p:txBody>
            <a:bodyPr spcFirstLastPara="1" wrap="square" lIns="91425" tIns="45700" rIns="91425" bIns="45700" anchor="t" anchorCtr="0">
              <a:noAutofit/>
            </a:bodyPr>
            <a:lstStyle/>
            <a:p>
              <a:pPr algn="ctr" defTabSz="914400">
                <a:buClr>
                  <a:srgbClr val="000000"/>
                </a:buClr>
                <a:buSzPts val="2400"/>
                <a:buFont typeface="Arial"/>
                <a:buNone/>
              </a:pPr>
              <a:r>
                <a:rPr lang="en-US" sz="2000" b="1" kern="0" dirty="0">
                  <a:solidFill>
                    <a:srgbClr val="000000"/>
                  </a:solidFill>
                  <a:latin typeface="Segoe UI Light" panose="020B0502040204020203" pitchFamily="34" charset="0"/>
                  <a:ea typeface="Arial"/>
                  <a:cs typeface="Segoe UI Light" panose="020B0502040204020203" pitchFamily="34" charset="0"/>
                  <a:sym typeface="Arial"/>
                </a:rPr>
                <a:t>Sample</a:t>
              </a:r>
              <a:endParaRPr sz="1200" kern="0" dirty="0">
                <a:solidFill>
                  <a:srgbClr val="000000"/>
                </a:solidFill>
                <a:latin typeface="Segoe UI Light" panose="020B0502040204020203" pitchFamily="34" charset="0"/>
                <a:cs typeface="Segoe UI Light" panose="020B0502040204020203" pitchFamily="34" charset="0"/>
                <a:sym typeface="Arial"/>
              </a:endParaRPr>
            </a:p>
          </p:txBody>
        </p:sp>
        <p:sp>
          <p:nvSpPr>
            <p:cNvPr id="27" name="Google Shape;392;p53"/>
            <p:cNvSpPr txBox="1"/>
            <p:nvPr/>
          </p:nvSpPr>
          <p:spPr>
            <a:xfrm>
              <a:off x="2989671" y="1744934"/>
              <a:ext cx="1079920" cy="533977"/>
            </a:xfrm>
            <a:prstGeom prst="rect">
              <a:avLst/>
            </a:prstGeom>
            <a:noFill/>
            <a:ln>
              <a:noFill/>
            </a:ln>
          </p:spPr>
          <p:txBody>
            <a:bodyPr spcFirstLastPara="1" wrap="square" lIns="91425" tIns="45700" rIns="91425" bIns="45700" anchor="t" anchorCtr="0">
              <a:noAutofit/>
            </a:bodyPr>
            <a:lstStyle/>
            <a:p>
              <a:pPr defTabSz="914400">
                <a:buClr>
                  <a:srgbClr val="000000"/>
                </a:buClr>
                <a:buSzPts val="1800"/>
                <a:buFont typeface="Arial"/>
                <a:buNone/>
              </a:pPr>
              <a:r>
                <a:rPr lang="en-US" sz="1600" kern="0" dirty="0">
                  <a:solidFill>
                    <a:srgbClr val="000000"/>
                  </a:solidFill>
                  <a:latin typeface="Segoe UI Light" panose="020B0502040204020203" pitchFamily="34" charset="0"/>
                  <a:ea typeface="Arial"/>
                  <a:cs typeface="Segoe UI Light" panose="020B0502040204020203" pitchFamily="34" charset="0"/>
                  <a:sym typeface="Arial"/>
                </a:rPr>
                <a:t>1. Produce Data</a:t>
              </a:r>
              <a:endParaRPr sz="1200" kern="0" dirty="0">
                <a:solidFill>
                  <a:srgbClr val="000000"/>
                </a:solidFill>
                <a:latin typeface="Segoe UI Light" panose="020B0502040204020203" pitchFamily="34" charset="0"/>
                <a:cs typeface="Segoe UI Light" panose="020B0502040204020203" pitchFamily="34" charset="0"/>
                <a:sym typeface="Arial"/>
              </a:endParaRPr>
            </a:p>
          </p:txBody>
        </p:sp>
        <p:sp>
          <p:nvSpPr>
            <p:cNvPr id="28" name="Google Shape;393;p53"/>
            <p:cNvSpPr txBox="1"/>
            <p:nvPr/>
          </p:nvSpPr>
          <p:spPr>
            <a:xfrm>
              <a:off x="4922406" y="2361347"/>
              <a:ext cx="1385455" cy="763575"/>
            </a:xfrm>
            <a:prstGeom prst="rect">
              <a:avLst/>
            </a:prstGeom>
            <a:noFill/>
            <a:ln>
              <a:noFill/>
            </a:ln>
          </p:spPr>
          <p:txBody>
            <a:bodyPr spcFirstLastPara="1" wrap="square" lIns="91425" tIns="45700" rIns="91425" bIns="45700" anchor="t" anchorCtr="0">
              <a:noAutofit/>
            </a:bodyPr>
            <a:lstStyle/>
            <a:p>
              <a:pPr defTabSz="914400">
                <a:buClr>
                  <a:srgbClr val="000000"/>
                </a:buClr>
                <a:buSzPts val="1800"/>
                <a:buFont typeface="Arial"/>
                <a:buNone/>
              </a:pPr>
              <a:r>
                <a:rPr lang="en-US" sz="1600" kern="0" dirty="0">
                  <a:solidFill>
                    <a:srgbClr val="000000"/>
                  </a:solidFill>
                  <a:latin typeface="Segoe UI Light" panose="020B0502040204020203" pitchFamily="34" charset="0"/>
                  <a:ea typeface="Arial"/>
                  <a:cs typeface="Segoe UI Light" panose="020B0502040204020203" pitchFamily="34" charset="0"/>
                  <a:sym typeface="Arial"/>
                </a:rPr>
                <a:t>2. Exploratory Data Analysis</a:t>
              </a:r>
              <a:endParaRPr sz="1200" kern="0" dirty="0">
                <a:solidFill>
                  <a:srgbClr val="000000"/>
                </a:solidFill>
                <a:latin typeface="Segoe UI Light" panose="020B0502040204020203" pitchFamily="34" charset="0"/>
                <a:cs typeface="Segoe UI Light" panose="020B0502040204020203" pitchFamily="34" charset="0"/>
                <a:sym typeface="Arial"/>
              </a:endParaRPr>
            </a:p>
            <a:p>
              <a:pPr defTabSz="914400">
                <a:buClr>
                  <a:srgbClr val="000000"/>
                </a:buClr>
                <a:buSzPts val="1800"/>
                <a:buFont typeface="Arial"/>
                <a:buNone/>
              </a:pPr>
              <a:r>
                <a:rPr lang="en-US" sz="1600" kern="0" dirty="0">
                  <a:solidFill>
                    <a:srgbClr val="000000"/>
                  </a:solidFill>
                  <a:latin typeface="Segoe UI Light" panose="020B0502040204020203" pitchFamily="34" charset="0"/>
                  <a:ea typeface="Arial"/>
                  <a:cs typeface="Segoe UI Light" panose="020B0502040204020203" pitchFamily="34" charset="0"/>
                  <a:sym typeface="Arial"/>
                </a:rPr>
                <a:t>(EDA)</a:t>
              </a:r>
              <a:endParaRPr sz="1200" kern="0" dirty="0">
                <a:solidFill>
                  <a:srgbClr val="000000"/>
                </a:solidFill>
                <a:latin typeface="Segoe UI Light" panose="020B0502040204020203" pitchFamily="34" charset="0"/>
                <a:cs typeface="Segoe UI Light" panose="020B0502040204020203" pitchFamily="34" charset="0"/>
                <a:sym typeface="Arial"/>
              </a:endParaRPr>
            </a:p>
          </p:txBody>
        </p:sp>
        <p:sp>
          <p:nvSpPr>
            <p:cNvPr id="29" name="Google Shape;394;p53"/>
            <p:cNvSpPr txBox="1"/>
            <p:nvPr/>
          </p:nvSpPr>
          <p:spPr>
            <a:xfrm>
              <a:off x="3163649" y="3189030"/>
              <a:ext cx="1385455" cy="305693"/>
            </a:xfrm>
            <a:prstGeom prst="rect">
              <a:avLst/>
            </a:prstGeom>
            <a:noFill/>
            <a:ln>
              <a:noFill/>
            </a:ln>
          </p:spPr>
          <p:txBody>
            <a:bodyPr spcFirstLastPara="1" wrap="square" lIns="91425" tIns="45700" rIns="91425" bIns="45700" anchor="t" anchorCtr="0">
              <a:noAutofit/>
            </a:bodyPr>
            <a:lstStyle/>
            <a:p>
              <a:pPr algn="ctr" defTabSz="914400">
                <a:buClr>
                  <a:srgbClr val="000000"/>
                </a:buClr>
                <a:buSzPts val="1800"/>
                <a:buFont typeface="Arial"/>
                <a:buNone/>
              </a:pPr>
              <a:r>
                <a:rPr lang="en-US" sz="1600" kern="0" dirty="0">
                  <a:solidFill>
                    <a:srgbClr val="000000"/>
                  </a:solidFill>
                  <a:latin typeface="Segoe UI Light" panose="020B0502040204020203" pitchFamily="34" charset="0"/>
                  <a:ea typeface="Arial"/>
                  <a:cs typeface="Segoe UI Light" panose="020B0502040204020203" pitchFamily="34" charset="0"/>
                  <a:sym typeface="Arial"/>
                </a:rPr>
                <a:t>3. Inference</a:t>
              </a:r>
              <a:endParaRPr sz="1200" kern="0" dirty="0">
                <a:solidFill>
                  <a:srgbClr val="000000"/>
                </a:solidFill>
                <a:latin typeface="Segoe UI Light" panose="020B0502040204020203" pitchFamily="34" charset="0"/>
                <a:cs typeface="Segoe UI Light" panose="020B0502040204020203" pitchFamily="34" charset="0"/>
                <a:sym typeface="Arial"/>
              </a:endParaRPr>
            </a:p>
          </p:txBody>
        </p:sp>
        <p:sp>
          <p:nvSpPr>
            <p:cNvPr id="30" name="Google Shape;395;p53"/>
            <p:cNvSpPr txBox="1"/>
            <p:nvPr/>
          </p:nvSpPr>
          <p:spPr>
            <a:xfrm>
              <a:off x="3290748" y="3856129"/>
              <a:ext cx="1131256" cy="305693"/>
            </a:xfrm>
            <a:prstGeom prst="rect">
              <a:avLst/>
            </a:prstGeom>
            <a:noFill/>
            <a:ln>
              <a:noFill/>
            </a:ln>
          </p:spPr>
          <p:txBody>
            <a:bodyPr spcFirstLastPara="1" wrap="square" lIns="91425" tIns="45700" rIns="91425" bIns="45700" anchor="t" anchorCtr="0">
              <a:noAutofit/>
            </a:bodyPr>
            <a:lstStyle/>
            <a:p>
              <a:pPr algn="ctr" defTabSz="914400">
                <a:buClr>
                  <a:srgbClr val="000000"/>
                </a:buClr>
                <a:buSzPts val="1800"/>
                <a:buFont typeface="Arial"/>
                <a:buNone/>
              </a:pPr>
              <a:r>
                <a:rPr lang="en-US" sz="1600" kern="0" dirty="0">
                  <a:solidFill>
                    <a:srgbClr val="000000"/>
                  </a:solidFill>
                  <a:latin typeface="Segoe UI Light" panose="020B0502040204020203" pitchFamily="34" charset="0"/>
                  <a:ea typeface="Arial"/>
                  <a:cs typeface="Segoe UI Light" panose="020B0502040204020203" pitchFamily="34" charset="0"/>
                  <a:sym typeface="Arial"/>
                </a:rPr>
                <a:t>Probability</a:t>
              </a:r>
              <a:endParaRPr sz="1200" kern="0" dirty="0">
                <a:solidFill>
                  <a:srgbClr val="000000"/>
                </a:solidFill>
                <a:latin typeface="Segoe UI Light" panose="020B0502040204020203" pitchFamily="34" charset="0"/>
                <a:cs typeface="Segoe UI Light" panose="020B0502040204020203" pitchFamily="34" charset="0"/>
                <a:sym typeface="Arial"/>
              </a:endParaRPr>
            </a:p>
          </p:txBody>
        </p:sp>
        <p:cxnSp>
          <p:nvCxnSpPr>
            <p:cNvPr id="31" name="Google Shape;396;p53"/>
            <p:cNvCxnSpPr>
              <a:stCxn id="30" idx="0"/>
              <a:endCxn id="29" idx="2"/>
            </p:cNvCxnSpPr>
            <p:nvPr/>
          </p:nvCxnSpPr>
          <p:spPr>
            <a:xfrm flipV="1">
              <a:off x="3856376" y="3494723"/>
              <a:ext cx="1" cy="361406"/>
            </a:xfrm>
            <a:prstGeom prst="straightConnector1">
              <a:avLst/>
            </a:prstGeom>
            <a:noFill/>
            <a:ln w="9525" cap="flat" cmpd="sng">
              <a:solidFill>
                <a:srgbClr val="000000"/>
              </a:solidFill>
              <a:prstDash val="solid"/>
              <a:round/>
              <a:headEnd type="none" w="sm" len="sm"/>
              <a:tailEnd type="stealth" w="med" len="med"/>
            </a:ln>
          </p:spPr>
        </p:cxnSp>
        <p:sp>
          <p:nvSpPr>
            <p:cNvPr id="32" name="Google Shape;397;p53"/>
            <p:cNvSpPr txBox="1"/>
            <p:nvPr/>
          </p:nvSpPr>
          <p:spPr>
            <a:xfrm>
              <a:off x="4612379" y="1446736"/>
              <a:ext cx="623140" cy="305693"/>
            </a:xfrm>
            <a:prstGeom prst="rect">
              <a:avLst/>
            </a:prstGeom>
            <a:noFill/>
            <a:ln>
              <a:noFill/>
            </a:ln>
          </p:spPr>
          <p:txBody>
            <a:bodyPr spcFirstLastPara="1" wrap="square" lIns="91425" tIns="45700" rIns="91425" bIns="45700" anchor="t" anchorCtr="0">
              <a:noAutofit/>
            </a:bodyPr>
            <a:lstStyle/>
            <a:p>
              <a:pPr algn="ctr" defTabSz="914400">
                <a:buClr>
                  <a:srgbClr val="FFFFFF"/>
                </a:buClr>
                <a:buSzPts val="1800"/>
                <a:buFont typeface="Arial"/>
                <a:buNone/>
              </a:pPr>
              <a:r>
                <a:rPr lang="en-US" sz="1600" b="1" kern="0" dirty="0">
                  <a:solidFill>
                    <a:srgbClr val="FFFFFF"/>
                  </a:solidFill>
                  <a:latin typeface="Segoe UI Light" panose="020B0502040204020203" pitchFamily="34" charset="0"/>
                  <a:ea typeface="Arial"/>
                  <a:cs typeface="Segoe UI Light" panose="020B0502040204020203" pitchFamily="34" charset="0"/>
                  <a:sym typeface="Arial"/>
                </a:rPr>
                <a:t>Data</a:t>
              </a:r>
              <a:endParaRPr sz="1200" b="1" kern="0" dirty="0">
                <a:solidFill>
                  <a:srgbClr val="000000"/>
                </a:solidFill>
                <a:latin typeface="Segoe UI Light" panose="020B0502040204020203" pitchFamily="34" charset="0"/>
                <a:cs typeface="Segoe UI Light" panose="020B0502040204020203" pitchFamily="34" charset="0"/>
                <a:sym typeface="Arial"/>
              </a:endParaRPr>
            </a:p>
          </p:txBody>
        </p:sp>
      </p:grpSp>
      <p:sp>
        <p:nvSpPr>
          <p:cNvPr id="40" name="Rectangle 39"/>
          <p:cNvSpPr/>
          <p:nvPr/>
        </p:nvSpPr>
        <p:spPr>
          <a:xfrm>
            <a:off x="6893243" y="1486801"/>
            <a:ext cx="7298229" cy="5478423"/>
          </a:xfrm>
          <a:prstGeom prst="rect">
            <a:avLst/>
          </a:prstGeom>
        </p:spPr>
        <p:txBody>
          <a:bodyPr wrap="square">
            <a:spAutoFit/>
          </a:bodyPr>
          <a:lstStyle/>
          <a:p>
            <a:pPr lvl="0">
              <a:lnSpc>
                <a:spcPct val="150000"/>
              </a:lnSpc>
              <a:buClr>
                <a:schemeClr val="dk1"/>
              </a:buClr>
              <a:buSzPts val="2400"/>
            </a:pPr>
            <a:r>
              <a:rPr lang="en-IN" sz="2000" b="1" i="1" dirty="0">
                <a:sym typeface="Calibri"/>
              </a:rPr>
              <a:t>Descriptive Statistics: </a:t>
            </a:r>
            <a:r>
              <a:rPr lang="en-IN" sz="2000" dirty="0">
                <a:sym typeface="Calibri"/>
              </a:rPr>
              <a:t>Transformation of raw data to information.</a:t>
            </a:r>
            <a:endParaRPr lang="en-IN" sz="2000" dirty="0"/>
          </a:p>
          <a:p>
            <a:pPr marL="628650" lvl="1" indent="-342900">
              <a:lnSpc>
                <a:spcPct val="150000"/>
              </a:lnSpc>
              <a:buClr>
                <a:schemeClr val="dk1"/>
              </a:buClr>
              <a:buSzPts val="2400"/>
              <a:buFont typeface="Arial"/>
              <a:buChar char="•"/>
            </a:pPr>
            <a:r>
              <a:rPr lang="en-IN" sz="2000" dirty="0">
                <a:sym typeface="Calibri"/>
              </a:rPr>
              <a:t>Exploratory Data Analysis, Summarization and data visualization, presentation, profiling. </a:t>
            </a:r>
            <a:endParaRPr lang="en-IN" sz="2000" dirty="0"/>
          </a:p>
          <a:p>
            <a:pPr lvl="0">
              <a:lnSpc>
                <a:spcPct val="150000"/>
              </a:lnSpc>
              <a:spcBef>
                <a:spcPts val="1200"/>
              </a:spcBef>
              <a:buClr>
                <a:schemeClr val="dk1"/>
              </a:buClr>
              <a:buSzPts val="2400"/>
            </a:pPr>
            <a:r>
              <a:rPr lang="en-IN" sz="2000" dirty="0">
                <a:sym typeface="Calibri"/>
              </a:rPr>
              <a:t>Example: Comparison of mean performances, Variance analysis</a:t>
            </a:r>
            <a:endParaRPr lang="en-IN" sz="2000" dirty="0"/>
          </a:p>
          <a:p>
            <a:pPr lvl="0">
              <a:lnSpc>
                <a:spcPct val="150000"/>
              </a:lnSpc>
              <a:buClr>
                <a:schemeClr val="dk1"/>
              </a:buClr>
              <a:buSzPts val="2400"/>
            </a:pPr>
            <a:endParaRPr lang="en-IN" sz="2000" dirty="0">
              <a:sym typeface="Calibri"/>
            </a:endParaRPr>
          </a:p>
          <a:p>
            <a:pPr lvl="0">
              <a:lnSpc>
                <a:spcPct val="150000"/>
              </a:lnSpc>
              <a:buClr>
                <a:schemeClr val="dk1"/>
              </a:buClr>
              <a:buSzPts val="2400"/>
            </a:pPr>
            <a:endParaRPr lang="en-IN" sz="2000" dirty="0">
              <a:sym typeface="Calibri"/>
            </a:endParaRPr>
          </a:p>
          <a:p>
            <a:pPr lvl="0">
              <a:lnSpc>
                <a:spcPct val="150000"/>
              </a:lnSpc>
              <a:buClr>
                <a:schemeClr val="dk1"/>
              </a:buClr>
              <a:buSzPts val="2400"/>
            </a:pPr>
            <a:r>
              <a:rPr lang="en-IN" sz="2000" b="1" i="1" dirty="0">
                <a:sym typeface="Calibri"/>
              </a:rPr>
              <a:t>Inferential Statistics: </a:t>
            </a:r>
            <a:r>
              <a:rPr lang="en-IN" sz="2000" dirty="0">
                <a:sym typeface="Calibri"/>
              </a:rPr>
              <a:t>Projection of data character from sample to population. </a:t>
            </a:r>
            <a:endParaRPr lang="en-IN" sz="2000" dirty="0"/>
          </a:p>
          <a:p>
            <a:pPr marL="628650" lvl="1" indent="-342900">
              <a:lnSpc>
                <a:spcPct val="150000"/>
              </a:lnSpc>
              <a:buClr>
                <a:schemeClr val="dk1"/>
              </a:buClr>
              <a:buSzPts val="2400"/>
              <a:buFont typeface="Arial"/>
              <a:buChar char="•"/>
            </a:pPr>
            <a:r>
              <a:rPr lang="en-IN" sz="2000" dirty="0">
                <a:sym typeface="Calibri"/>
              </a:rPr>
              <a:t>Point estimation, Interval estimation, Hypothesis testing</a:t>
            </a:r>
            <a:endParaRPr lang="en-IN" sz="2000" dirty="0"/>
          </a:p>
          <a:p>
            <a:pPr lvl="0">
              <a:lnSpc>
                <a:spcPct val="150000"/>
              </a:lnSpc>
              <a:spcBef>
                <a:spcPts val="1200"/>
              </a:spcBef>
              <a:buClr>
                <a:schemeClr val="dk1"/>
              </a:buClr>
              <a:buSzPts val="2400"/>
            </a:pPr>
            <a:r>
              <a:rPr lang="en-IN" sz="2000" dirty="0">
                <a:sym typeface="Calibri"/>
              </a:rPr>
              <a:t>Example: Computing average household income</a:t>
            </a:r>
            <a:endParaRPr lang="en-IN" sz="2000" dirty="0"/>
          </a:p>
        </p:txBody>
      </p:sp>
    </p:spTree>
    <p:extLst>
      <p:ext uri="{BB962C8B-B14F-4D97-AF65-F5344CB8AC3E}">
        <p14:creationId xmlns:p14="http://schemas.microsoft.com/office/powerpoint/2010/main" val="20629882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5</a:t>
            </a:fld>
            <a:endParaRPr lang="en-US" dirty="0"/>
          </a:p>
        </p:txBody>
      </p:sp>
      <p:sp>
        <p:nvSpPr>
          <p:cNvPr id="3" name="Title 2"/>
          <p:cNvSpPr>
            <a:spLocks noGrp="1"/>
          </p:cNvSpPr>
          <p:nvPr>
            <p:ph type="title"/>
          </p:nvPr>
        </p:nvSpPr>
        <p:spPr/>
        <p:txBody>
          <a:bodyPr/>
          <a:lstStyle/>
          <a:p>
            <a:r>
              <a:rPr lang="en-US" b="1" dirty="0"/>
              <a:t>Data</a:t>
            </a:r>
          </a:p>
        </p:txBody>
      </p:sp>
      <p:sp>
        <p:nvSpPr>
          <p:cNvPr id="4" name="Content Placeholder 2"/>
          <p:cNvSpPr txBox="1">
            <a:spLocks/>
          </p:cNvSpPr>
          <p:nvPr/>
        </p:nvSpPr>
        <p:spPr>
          <a:xfrm>
            <a:off x="475233" y="1379538"/>
            <a:ext cx="13715429" cy="5754687"/>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ts val="3500"/>
              </a:lnSpc>
              <a:spcBef>
                <a:spcPts val="1600"/>
              </a:spcBef>
              <a:buNone/>
            </a:pPr>
            <a:r>
              <a:rPr lang="en-IN" sz="2400" dirty="0"/>
              <a:t>Data are plain facts that has been gathered and available in plenty over years. It can be any character, including text and numbers, pictures, sound, or video.</a:t>
            </a:r>
          </a:p>
          <a:p>
            <a:pPr marL="0" indent="0">
              <a:lnSpc>
                <a:spcPts val="3500"/>
              </a:lnSpc>
              <a:spcBef>
                <a:spcPts val="1600"/>
              </a:spcBef>
              <a:buNone/>
            </a:pPr>
            <a:endParaRPr lang="en-IN" sz="2400" dirty="0"/>
          </a:p>
          <a:p>
            <a:pPr>
              <a:lnSpc>
                <a:spcPts val="3500"/>
              </a:lnSpc>
              <a:spcBef>
                <a:spcPts val="1600"/>
              </a:spcBef>
            </a:pPr>
            <a:r>
              <a:rPr lang="en-IN" sz="2400" dirty="0"/>
              <a:t>Population: A population includes all elements of interest.</a:t>
            </a:r>
          </a:p>
          <a:p>
            <a:pPr>
              <a:lnSpc>
                <a:spcPts val="3500"/>
              </a:lnSpc>
              <a:spcBef>
                <a:spcPts val="1600"/>
              </a:spcBef>
            </a:pPr>
            <a:r>
              <a:rPr lang="en-IN" sz="2400" dirty="0"/>
              <a:t>Sample Data: A sample consists of a subset of observations from a population. As a result, multiple samples can be drawn from the same population.</a:t>
            </a:r>
          </a:p>
          <a:p>
            <a:pPr marL="0" indent="0">
              <a:lnSpc>
                <a:spcPts val="3500"/>
              </a:lnSpc>
              <a:spcBef>
                <a:spcPts val="1600"/>
              </a:spcBef>
              <a:buNone/>
            </a:pPr>
            <a:endParaRPr lang="en-IN" sz="2400" dirty="0"/>
          </a:p>
          <a:p>
            <a:pPr marL="0" indent="0">
              <a:lnSpc>
                <a:spcPts val="3500"/>
              </a:lnSpc>
              <a:spcBef>
                <a:spcPts val="1600"/>
              </a:spcBef>
              <a:buNone/>
            </a:pPr>
            <a:r>
              <a:rPr lang="en-IN" sz="2400" dirty="0"/>
              <a:t>All the statistical analysis (formula, notation, etc.) depends on whether you are analysing a population or sample.</a:t>
            </a:r>
          </a:p>
        </p:txBody>
      </p:sp>
    </p:spTree>
    <p:extLst>
      <p:ext uri="{BB962C8B-B14F-4D97-AF65-F5344CB8AC3E}">
        <p14:creationId xmlns:p14="http://schemas.microsoft.com/office/powerpoint/2010/main" val="33888873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Types</a:t>
            </a:r>
            <a:endParaRPr lang="en-US" dirty="0"/>
          </a:p>
        </p:txBody>
      </p:sp>
      <p:pic>
        <p:nvPicPr>
          <p:cNvPr id="1026" name="Picture 2" descr="Image result for data type in stat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6" y="4403626"/>
            <a:ext cx="7229475" cy="32099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922414" y="1019250"/>
            <a:ext cx="6378356" cy="7232749"/>
          </a:xfrm>
          <a:prstGeom prst="rect">
            <a:avLst/>
          </a:prstGeom>
          <a:noFill/>
        </p:spPr>
        <p:txBody>
          <a:bodyPr wrap="square" rtlCol="0">
            <a:spAutoFit/>
          </a:bodyPr>
          <a:lstStyle/>
          <a:p>
            <a:r>
              <a:rPr lang="en-US" sz="1600" b="1" dirty="0"/>
              <a:t>Categorical</a:t>
            </a:r>
            <a:r>
              <a:rPr lang="en-US" sz="1600" dirty="0"/>
              <a:t> - gender, marital status, </a:t>
            </a:r>
            <a:r>
              <a:rPr lang="en-US" sz="1600" dirty="0" smtClean="0"/>
              <a:t>hometown. These are just grouped data</a:t>
            </a:r>
            <a:endParaRPr lang="en-US" sz="1600" dirty="0"/>
          </a:p>
          <a:p>
            <a:endParaRPr lang="en-US" sz="1600" dirty="0"/>
          </a:p>
          <a:p>
            <a:r>
              <a:rPr lang="en-US" sz="1600" b="1" i="1" dirty="0"/>
              <a:t>Nominal</a:t>
            </a:r>
            <a:r>
              <a:rPr lang="en-US" sz="1600" i="1" dirty="0"/>
              <a:t> </a:t>
            </a:r>
            <a:r>
              <a:rPr lang="en-US" sz="1600" dirty="0"/>
              <a:t>– named variable . </a:t>
            </a:r>
            <a:r>
              <a:rPr lang="en-US" sz="1600" dirty="0" err="1"/>
              <a:t>Eg</a:t>
            </a:r>
            <a:r>
              <a:rPr lang="en-US" sz="1600" dirty="0"/>
              <a:t>. Name, city, place</a:t>
            </a:r>
          </a:p>
          <a:p>
            <a:endParaRPr lang="en-US" sz="1600" dirty="0"/>
          </a:p>
          <a:p>
            <a:r>
              <a:rPr lang="en-US" sz="1600" b="1" i="1" dirty="0"/>
              <a:t>Ordinal</a:t>
            </a:r>
            <a:r>
              <a:rPr lang="en-US" sz="1600" dirty="0"/>
              <a:t> – </a:t>
            </a:r>
            <a:r>
              <a:rPr lang="en-US" sz="1600" dirty="0" smtClean="0"/>
              <a:t> It is also called as ordered data</a:t>
            </a:r>
            <a:endParaRPr lang="en-US" sz="1600" dirty="0"/>
          </a:p>
          <a:p>
            <a:r>
              <a:rPr lang="en-US" sz="1600" dirty="0"/>
              <a:t>How happy are you with your manager : </a:t>
            </a:r>
          </a:p>
          <a:p>
            <a:r>
              <a:rPr lang="en-US" sz="1600" dirty="0"/>
              <a:t>good - 4 , better - 6, best -2  , variability is there but distance cannot be measured</a:t>
            </a:r>
          </a:p>
          <a:p>
            <a:endParaRPr lang="en-US" sz="1600" dirty="0" smtClean="0"/>
          </a:p>
          <a:p>
            <a:r>
              <a:rPr lang="en-US" sz="1600" b="1" dirty="0" smtClean="0"/>
              <a:t>Numerical</a:t>
            </a:r>
            <a:r>
              <a:rPr lang="en-US" sz="1600" dirty="0" smtClean="0"/>
              <a:t>  - </a:t>
            </a:r>
            <a:r>
              <a:rPr lang="en-US" sz="1600" dirty="0"/>
              <a:t>person’s height, weight, IQ, or blood </a:t>
            </a:r>
            <a:r>
              <a:rPr lang="en-US" sz="1600" dirty="0" smtClean="0"/>
              <a:t>pressure</a:t>
            </a:r>
          </a:p>
          <a:p>
            <a:endParaRPr lang="en-US" sz="1600" dirty="0" smtClean="0"/>
          </a:p>
          <a:p>
            <a:r>
              <a:rPr lang="en-US" sz="1600" b="1" dirty="0" smtClean="0"/>
              <a:t>Discrete</a:t>
            </a:r>
            <a:r>
              <a:rPr lang="en-US" sz="1600" dirty="0" smtClean="0"/>
              <a:t> - </a:t>
            </a:r>
            <a:r>
              <a:rPr lang="en-US" sz="1600" dirty="0"/>
              <a:t>number of heads in 100 coin flips takes on values from 0 through 100 (finite case</a:t>
            </a:r>
            <a:r>
              <a:rPr lang="en-US" sz="1600" dirty="0" smtClean="0"/>
              <a:t>). No in between values.</a:t>
            </a:r>
            <a:endParaRPr lang="en-US" sz="1600" dirty="0" smtClean="0"/>
          </a:p>
          <a:p>
            <a:endParaRPr lang="en-US" sz="1600" dirty="0"/>
          </a:p>
          <a:p>
            <a:r>
              <a:rPr lang="en-US" sz="1600" b="1" i="1" dirty="0" smtClean="0"/>
              <a:t>Interval</a:t>
            </a:r>
            <a:r>
              <a:rPr lang="en-US" sz="1600" dirty="0" smtClean="0"/>
              <a:t> : </a:t>
            </a:r>
            <a:r>
              <a:rPr lang="en-US" sz="1600" dirty="0" smtClean="0"/>
              <a:t>Interval measurement  , distance between will be meaningful. </a:t>
            </a:r>
            <a:r>
              <a:rPr lang="en-US" sz="1600" dirty="0" err="1" smtClean="0"/>
              <a:t>Eg</a:t>
            </a:r>
            <a:r>
              <a:rPr lang="en-US" sz="1600" dirty="0" smtClean="0"/>
              <a:t>. </a:t>
            </a:r>
            <a:r>
              <a:rPr lang="en-US" sz="1600" dirty="0"/>
              <a:t>The difference between a temperature of 100 degrees and 90 degrees is the same difference as between 90 degrees and 80 degrees</a:t>
            </a:r>
            <a:r>
              <a:rPr lang="en-US" sz="1600" dirty="0" smtClean="0"/>
              <a:t>.</a:t>
            </a:r>
          </a:p>
          <a:p>
            <a:endParaRPr lang="en-US" sz="1600" dirty="0"/>
          </a:p>
          <a:p>
            <a:r>
              <a:rPr lang="en-US" sz="1600" b="1" i="1" dirty="0" smtClean="0"/>
              <a:t>Ratio</a:t>
            </a:r>
            <a:r>
              <a:rPr lang="en-US" sz="1600" dirty="0" smtClean="0"/>
              <a:t> : </a:t>
            </a:r>
            <a:r>
              <a:rPr lang="en-US" sz="1600" dirty="0"/>
              <a:t>exactly the same as the interval scale except that the zero on the scale means: does not exist. </a:t>
            </a:r>
            <a:r>
              <a:rPr lang="en-US" sz="1600" dirty="0" err="1"/>
              <a:t>Eg.a</a:t>
            </a:r>
            <a:r>
              <a:rPr lang="en-US" sz="1600" dirty="0"/>
              <a:t> </a:t>
            </a:r>
            <a:r>
              <a:rPr lang="en-US" sz="1600" dirty="0"/>
              <a:t>weight of zero doesn’t exist; an age of zero doesn’t exist. On the other hand, temperature is not a ratio scale, because zero </a:t>
            </a:r>
            <a:r>
              <a:rPr lang="en-US" sz="1600" dirty="0"/>
              <a:t>exists</a:t>
            </a:r>
          </a:p>
          <a:p>
            <a:endParaRPr lang="en-US" sz="1600" dirty="0" smtClean="0"/>
          </a:p>
          <a:p>
            <a:r>
              <a:rPr lang="en-US" sz="1600" b="1" dirty="0" smtClean="0"/>
              <a:t>Continuous</a:t>
            </a:r>
            <a:r>
              <a:rPr lang="en-US" sz="1600" dirty="0" smtClean="0"/>
              <a:t> - </a:t>
            </a:r>
            <a:r>
              <a:rPr lang="en-US" sz="1600" dirty="0"/>
              <a:t> </a:t>
            </a:r>
            <a:r>
              <a:rPr lang="en-US" sz="1600" dirty="0" smtClean="0"/>
              <a:t>values that have incremental  in between. </a:t>
            </a:r>
            <a:r>
              <a:rPr lang="en-US" sz="1600" dirty="0" err="1" smtClean="0"/>
              <a:t>Eg</a:t>
            </a:r>
            <a:r>
              <a:rPr lang="en-US" sz="1600" dirty="0" smtClean="0"/>
              <a:t>. Measure of blood sugar, height, how much liters of water a person drinks</a:t>
            </a:r>
            <a:endParaRPr lang="en-US" sz="1600" dirty="0" smtClean="0"/>
          </a:p>
          <a:p>
            <a:endParaRPr lang="en-US" sz="1600" dirty="0" smtClean="0"/>
          </a:p>
          <a:p>
            <a:endParaRPr lang="en-US" sz="1600" dirty="0"/>
          </a:p>
        </p:txBody>
      </p:sp>
      <p:pic>
        <p:nvPicPr>
          <p:cNvPr id="1030" name="Picture 6" descr="Image result for data type in stat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338" y="1505266"/>
            <a:ext cx="48958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0222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7</a:t>
            </a:fld>
            <a:endParaRPr lang="en-US" dirty="0"/>
          </a:p>
        </p:txBody>
      </p:sp>
      <p:sp>
        <p:nvSpPr>
          <p:cNvPr id="3" name="Title 2"/>
          <p:cNvSpPr>
            <a:spLocks noGrp="1"/>
          </p:cNvSpPr>
          <p:nvPr>
            <p:ph type="title"/>
          </p:nvPr>
        </p:nvSpPr>
        <p:spPr/>
        <p:txBody>
          <a:bodyPr/>
          <a:lstStyle/>
          <a:p>
            <a:r>
              <a:rPr lang="en-US" dirty="0" smtClean="0"/>
              <a:t>Measurement scale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25196106"/>
              </p:ext>
            </p:extLst>
          </p:nvPr>
        </p:nvGraphicFramePr>
        <p:xfrm>
          <a:off x="547242" y="1811338"/>
          <a:ext cx="7920880" cy="4824537"/>
        </p:xfrm>
        <a:graphic>
          <a:graphicData uri="http://schemas.openxmlformats.org/drawingml/2006/table">
            <a:tbl>
              <a:tblPr>
                <a:tableStyleId>{5C22544A-7EE6-4342-B048-85BDC9FD1C3A}</a:tableStyleId>
              </a:tblPr>
              <a:tblGrid>
                <a:gridCol w="1440160"/>
                <a:gridCol w="4000445"/>
                <a:gridCol w="2480275"/>
              </a:tblGrid>
              <a:tr h="1570258">
                <a:tc>
                  <a:txBody>
                    <a:bodyPr/>
                    <a:lstStyle/>
                    <a:p>
                      <a:r>
                        <a:rPr lang="en-US" sz="2400" dirty="0" smtClean="0"/>
                        <a:t>Nominal</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Can be divided</a:t>
                      </a:r>
                      <a:r>
                        <a:rPr lang="en-US" sz="2400" baseline="0" dirty="0" smtClean="0"/>
                        <a:t> to categories. Categories are labeled</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Gender</a:t>
                      </a:r>
                    </a:p>
                    <a:p>
                      <a:r>
                        <a:rPr lang="en-US" sz="2400" dirty="0" smtClean="0"/>
                        <a:t>Part No</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0169">
                <a:tc>
                  <a:txBody>
                    <a:bodyPr/>
                    <a:lstStyle/>
                    <a:p>
                      <a:r>
                        <a:rPr lang="en-US" sz="2400" dirty="0" smtClean="0"/>
                        <a:t>Ordinal</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Can be ranked. </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Low, Med, High</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7055">
                <a:tc>
                  <a:txBody>
                    <a:bodyPr/>
                    <a:lstStyle/>
                    <a:p>
                      <a:r>
                        <a:rPr lang="en-US" sz="2400" dirty="0" smtClean="0"/>
                        <a:t>Interval</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Difference</a:t>
                      </a:r>
                      <a:r>
                        <a:rPr lang="en-US" sz="2400" baseline="0" dirty="0" smtClean="0"/>
                        <a:t> can be measured</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Temperature</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7055">
                <a:tc>
                  <a:txBody>
                    <a:bodyPr/>
                    <a:lstStyle/>
                    <a:p>
                      <a:r>
                        <a:rPr lang="en-US" sz="2400" dirty="0" smtClean="0"/>
                        <a:t>Ratio</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All arithmetic is possible</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Sales, Height, Age</a:t>
                      </a:r>
                      <a:endParaRPr lang="en-US" sz="2400" dirty="0"/>
                    </a:p>
                  </a:txBody>
                  <a:tcPr marT="45663" marB="45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026" name="Picture 2" descr="https://socialresearchmethods.net/kb/Assets/images/measlev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6409" y="2243386"/>
            <a:ext cx="4824536" cy="323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2239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8</a:t>
            </a:fld>
            <a:endParaRPr lang="en-US" dirty="0"/>
          </a:p>
        </p:txBody>
      </p:sp>
      <p:sp>
        <p:nvSpPr>
          <p:cNvPr id="4" name="Title 1"/>
          <p:cNvSpPr txBox="1">
            <a:spLocks/>
          </p:cNvSpPr>
          <p:nvPr/>
        </p:nvSpPr>
        <p:spPr>
          <a:xfrm>
            <a:off x="0" y="0"/>
            <a:ext cx="9144000" cy="685800"/>
          </a:xfrm>
          <a:prstGeom prst="rect">
            <a:avLst/>
          </a:prstGeom>
        </p:spPr>
        <p:txBody>
          <a:bodyPr vert="horz" wrap="square" lIns="0" tIns="0" rIns="0" bIns="0" rtlCol="0" anchor="ctr">
            <a:normAutofit fontScale="97500"/>
          </a:bodyPr>
          <a:lstStyle>
            <a:lvl1pPr algn="l" defTabSz="1306403" rtl="0" eaLnBrk="1" latinLnBrk="0" hangingPunct="1">
              <a:spcBef>
                <a:spcPct val="0"/>
              </a:spcBef>
              <a:buNone/>
              <a:defRPr sz="3600" kern="1200">
                <a:solidFill>
                  <a:schemeClr val="bg1"/>
                </a:solidFill>
                <a:latin typeface="Segoe UI Light" panose="020B0502040204020203" pitchFamily="34" charset="0"/>
                <a:ea typeface="+mj-ea"/>
                <a:cs typeface="+mj-cs"/>
              </a:defRPr>
            </a:lvl1pPr>
          </a:lstStyle>
          <a:p>
            <a:pPr>
              <a:defRPr/>
            </a:pPr>
            <a:r>
              <a:rPr lang="en-US" sz="4000" dirty="0" smtClean="0"/>
              <a:t>    To Summarize</a:t>
            </a:r>
            <a:endParaRPr lang="en-US" sz="4000" dirty="0"/>
          </a:p>
        </p:txBody>
      </p:sp>
      <p:sp>
        <p:nvSpPr>
          <p:cNvPr id="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p>
        </p:txBody>
      </p:sp>
      <p:graphicFrame>
        <p:nvGraphicFramePr>
          <p:cNvPr id="6" name="Table 5"/>
          <p:cNvGraphicFramePr>
            <a:graphicFrameLocks noGrp="1"/>
          </p:cNvGraphicFramePr>
          <p:nvPr>
            <p:extLst>
              <p:ext uri="{D42A27DB-BD31-4B8C-83A1-F6EECF244321}">
                <p14:modId xmlns:p14="http://schemas.microsoft.com/office/powerpoint/2010/main" val="551221545"/>
              </p:ext>
            </p:extLst>
          </p:nvPr>
        </p:nvGraphicFramePr>
        <p:xfrm>
          <a:off x="1987402" y="1091258"/>
          <a:ext cx="8915400" cy="6268222"/>
        </p:xfrm>
        <a:graphic>
          <a:graphicData uri="http://schemas.openxmlformats.org/drawingml/2006/table">
            <a:tbl>
              <a:tblPr>
                <a:tableStyleId>{5C22544A-7EE6-4342-B048-85BDC9FD1C3A}</a:tableStyleId>
              </a:tblPr>
              <a:tblGrid>
                <a:gridCol w="1524000"/>
                <a:gridCol w="7391400"/>
              </a:tblGrid>
              <a:tr h="370795">
                <a:tc>
                  <a:txBody>
                    <a:bodyPr/>
                    <a:lstStyle/>
                    <a:p>
                      <a:r>
                        <a:rPr lang="en-US" sz="1800" dirty="0" smtClean="0"/>
                        <a:t>Statistics</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The art and science of collecting, analyzing, presenting and interpreting data</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Data</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Facts and figures as they exist or as they are collected for further processing</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Data Set</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All the data collected and recorded</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Elements</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The entities on which data is collected</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Variable</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r>
                        <a:rPr lang="en-US" sz="1800" baseline="0" dirty="0" smtClean="0"/>
                        <a:t> characteristic of interest of the element</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Observation</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The set of measurements of variables of single element</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Nominal Scale</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Non numeric or coded data used for labels and names</a:t>
                      </a:r>
                      <a:r>
                        <a:rPr lang="en-US" sz="1800" baseline="0" dirty="0" smtClean="0"/>
                        <a:t> without order</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Ordinal Scale</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 nominal measurement</a:t>
                      </a:r>
                      <a:r>
                        <a:rPr lang="en-US" sz="1800" baseline="0" dirty="0" smtClean="0"/>
                        <a:t> which can be ordered or ranked</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Interval Scale</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Ordinal data in which distance between points is meaningful. </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Ratio Scale</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Interval</a:t>
                      </a:r>
                      <a:r>
                        <a:rPr lang="en-US" sz="1800" baseline="0" dirty="0" smtClean="0"/>
                        <a:t> data upon which all arithmetic operations are meaning full</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Qualitative</a:t>
                      </a:r>
                      <a:r>
                        <a:rPr lang="en-US" sz="1800" baseline="0" dirty="0" smtClean="0"/>
                        <a:t> </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Data used for labeling. Either nominal or Ordinal</a:t>
                      </a:r>
                      <a:r>
                        <a:rPr lang="en-US" sz="1800" baseline="0" dirty="0" smtClean="0"/>
                        <a:t> </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Quantitative</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Data in numeric form indicating</a:t>
                      </a:r>
                      <a:r>
                        <a:rPr lang="en-US" sz="1800" baseline="0" dirty="0" smtClean="0"/>
                        <a:t> how much how many of things</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Cross Section</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All data collected at a particular</a:t>
                      </a:r>
                      <a:r>
                        <a:rPr lang="en-US" sz="1800" baseline="0" dirty="0" smtClean="0"/>
                        <a:t> instance of time</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r>
                        <a:rPr lang="en-US" sz="1800" dirty="0" smtClean="0"/>
                        <a:t>Time series</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Data Collected over a period of time or at different points of time</a:t>
                      </a:r>
                      <a:endParaRPr 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030218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9</a:t>
            </a:fld>
            <a:endParaRPr lang="en-US" dirty="0"/>
          </a:p>
        </p:txBody>
      </p:sp>
      <p:sp>
        <p:nvSpPr>
          <p:cNvPr id="3" name="Title 2"/>
          <p:cNvSpPr>
            <a:spLocks noGrp="1"/>
          </p:cNvSpPr>
          <p:nvPr>
            <p:ph type="title"/>
          </p:nvPr>
        </p:nvSpPr>
        <p:spPr/>
        <p:txBody>
          <a:bodyPr/>
          <a:lstStyle/>
          <a:p>
            <a:r>
              <a:rPr lang="en-US" b="1" dirty="0"/>
              <a:t>Variable</a:t>
            </a:r>
          </a:p>
        </p:txBody>
      </p:sp>
      <p:sp>
        <p:nvSpPr>
          <p:cNvPr id="4" name="Content Placeholder 2"/>
          <p:cNvSpPr txBox="1">
            <a:spLocks/>
          </p:cNvSpPr>
          <p:nvPr/>
        </p:nvSpPr>
        <p:spPr>
          <a:xfrm>
            <a:off x="475233" y="1019250"/>
            <a:ext cx="13715429" cy="6913225"/>
          </a:xfrm>
          <a:prstGeom prst="rect">
            <a:avLst/>
          </a:prstGeom>
        </p:spPr>
        <p:txBody>
          <a:bodyPr>
            <a:normAutofit fontScale="92500" lnSpcReduction="20000"/>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ct val="120000"/>
              </a:lnSpc>
              <a:spcBef>
                <a:spcPts val="1600"/>
              </a:spcBef>
              <a:buNone/>
            </a:pPr>
            <a:r>
              <a:rPr lang="en-IN" sz="2200" dirty="0"/>
              <a:t>A variable is an attribute that can be used to describe a person, place, or thing.</a:t>
            </a:r>
          </a:p>
          <a:p>
            <a:pPr marL="0" indent="0">
              <a:lnSpc>
                <a:spcPct val="120000"/>
              </a:lnSpc>
              <a:spcBef>
                <a:spcPts val="1600"/>
              </a:spcBef>
              <a:buNone/>
            </a:pPr>
            <a:r>
              <a:rPr lang="en-IN" sz="2200" b="1" u="sng" dirty="0"/>
              <a:t>TYPES OF DATA:</a:t>
            </a:r>
          </a:p>
          <a:p>
            <a:pPr lvl="0">
              <a:lnSpc>
                <a:spcPct val="120000"/>
              </a:lnSpc>
              <a:spcBef>
                <a:spcPts val="1600"/>
              </a:spcBef>
            </a:pPr>
            <a:r>
              <a:rPr lang="en-IN" sz="2200" dirty="0"/>
              <a:t>CATEGORICAL DATA: The value indicates group membership. Example: Gender, Age group, Rank, Rating, Educational degree.</a:t>
            </a:r>
          </a:p>
          <a:p>
            <a:pPr lvl="1">
              <a:lnSpc>
                <a:spcPct val="120000"/>
              </a:lnSpc>
              <a:spcBef>
                <a:spcPts val="1600"/>
              </a:spcBef>
            </a:pPr>
            <a:r>
              <a:rPr lang="en-US" sz="1800" i="1" dirty="0">
                <a:sym typeface="Calibri"/>
              </a:rPr>
              <a:t>Nominal: </a:t>
            </a:r>
            <a:r>
              <a:rPr lang="en-IN" sz="1800" dirty="0">
                <a:sym typeface="Calibri"/>
              </a:rPr>
              <a:t>Can be divided to categories. Categories are labelled. Example: Gender (M/F)</a:t>
            </a:r>
            <a:r>
              <a:rPr lang="en-US" sz="1800" dirty="0">
                <a:sym typeface="Calibri"/>
              </a:rPr>
              <a:t>, Colors</a:t>
            </a:r>
          </a:p>
          <a:p>
            <a:pPr lvl="1">
              <a:lnSpc>
                <a:spcPct val="120000"/>
              </a:lnSpc>
              <a:spcBef>
                <a:spcPts val="1600"/>
              </a:spcBef>
            </a:pPr>
            <a:r>
              <a:rPr lang="en-US" sz="1800" i="1" dirty="0">
                <a:sym typeface="Calibri"/>
              </a:rPr>
              <a:t>Ordinal: </a:t>
            </a:r>
            <a:r>
              <a:rPr lang="en-US" sz="1800" dirty="0">
                <a:sym typeface="Calibri"/>
              </a:rPr>
              <a:t>Can be ranked. Example: Low, Medium, High; Ranks, Ratings</a:t>
            </a:r>
            <a:endParaRPr lang="en-IN" sz="1800" dirty="0"/>
          </a:p>
          <a:p>
            <a:pPr lvl="0">
              <a:lnSpc>
                <a:spcPct val="120000"/>
              </a:lnSpc>
              <a:spcBef>
                <a:spcPts val="1600"/>
              </a:spcBef>
            </a:pPr>
            <a:r>
              <a:rPr lang="en-IN" sz="2200" dirty="0"/>
              <a:t>QUANTITATIVE / NUMERICAL DATA: The value has numerical meaning. Example: Age, Height, Sales, Revenue</a:t>
            </a:r>
            <a:endParaRPr lang="en-IN" sz="2200" dirty="0">
              <a:sym typeface="Calibri"/>
            </a:endParaRPr>
          </a:p>
          <a:p>
            <a:pPr lvl="1">
              <a:lnSpc>
                <a:spcPct val="120000"/>
              </a:lnSpc>
              <a:spcBef>
                <a:spcPts val="1600"/>
              </a:spcBef>
            </a:pPr>
            <a:r>
              <a:rPr lang="en-US" sz="1800" i="1" dirty="0">
                <a:sym typeface="Calibri"/>
              </a:rPr>
              <a:t>Interval:</a:t>
            </a:r>
            <a:r>
              <a:rPr lang="en-US" sz="1800" dirty="0">
                <a:sym typeface="Calibri"/>
              </a:rPr>
              <a:t> Difference can be measured.</a:t>
            </a:r>
          </a:p>
          <a:p>
            <a:pPr lvl="1">
              <a:lnSpc>
                <a:spcPct val="120000"/>
              </a:lnSpc>
              <a:spcBef>
                <a:spcPts val="1600"/>
              </a:spcBef>
            </a:pPr>
            <a:r>
              <a:rPr lang="en-US" sz="1800" i="1" dirty="0">
                <a:sym typeface="Calibri"/>
              </a:rPr>
              <a:t>Ratio:</a:t>
            </a:r>
            <a:r>
              <a:rPr lang="en-US" sz="1800" dirty="0">
                <a:sym typeface="Calibri"/>
              </a:rPr>
              <a:t> </a:t>
            </a:r>
            <a:r>
              <a:rPr lang="en-US" sz="1800" dirty="0"/>
              <a:t>All arithmetic is possible. Example: Sales, Height, Age</a:t>
            </a:r>
          </a:p>
          <a:p>
            <a:pPr lvl="1">
              <a:lnSpc>
                <a:spcPct val="120000"/>
              </a:lnSpc>
              <a:spcBef>
                <a:spcPts val="1600"/>
              </a:spcBef>
            </a:pPr>
            <a:r>
              <a:rPr lang="en-US" sz="1800" dirty="0">
                <a:sym typeface="Calibri"/>
              </a:rPr>
              <a:t>Discrete </a:t>
            </a:r>
            <a:r>
              <a:rPr lang="en-IN" sz="1800" dirty="0">
                <a:sym typeface="Calibri"/>
              </a:rPr>
              <a:t>variables: Take on a specific value and must be an integer. Example: Number of vehicles, Number of people</a:t>
            </a:r>
          </a:p>
          <a:p>
            <a:pPr lvl="1">
              <a:lnSpc>
                <a:spcPct val="120000"/>
              </a:lnSpc>
              <a:spcBef>
                <a:spcPts val="1600"/>
              </a:spcBef>
            </a:pPr>
            <a:r>
              <a:rPr lang="en-IN" sz="1800" dirty="0">
                <a:sym typeface="Calibri"/>
              </a:rPr>
              <a:t>Continuous variables: Can take on any value within a range. Example: Temperature, Weight</a:t>
            </a:r>
          </a:p>
          <a:p>
            <a:pPr lvl="0">
              <a:lnSpc>
                <a:spcPct val="120000"/>
              </a:lnSpc>
              <a:spcBef>
                <a:spcPts val="1600"/>
              </a:spcBef>
            </a:pPr>
            <a:r>
              <a:rPr lang="en-IN" sz="2200" dirty="0"/>
              <a:t>CROSS SECTIONAL DATA: All data collected at a particular instance of time. Example: Share value of 20 companies on a particular day</a:t>
            </a:r>
          </a:p>
          <a:p>
            <a:pPr lvl="0">
              <a:lnSpc>
                <a:spcPct val="120000"/>
              </a:lnSpc>
              <a:spcBef>
                <a:spcPts val="1600"/>
              </a:spcBef>
            </a:pPr>
            <a:r>
              <a:rPr lang="en-IN" sz="2200" dirty="0"/>
              <a:t>TIME SERIES DATA: Data Collected over a period of time or at different points of time. Example: Sales data collected over 5 years</a:t>
            </a:r>
          </a:p>
        </p:txBody>
      </p:sp>
    </p:spTree>
    <p:extLst>
      <p:ext uri="{BB962C8B-B14F-4D97-AF65-F5344CB8AC3E}">
        <p14:creationId xmlns:p14="http://schemas.microsoft.com/office/powerpoint/2010/main" val="9191210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6611</TotalTime>
  <Words>1619</Words>
  <Application>Microsoft Office PowerPoint</Application>
  <PresentationFormat>Custom</PresentationFormat>
  <Paragraphs>203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Statistics for Data Science   </vt:lpstr>
      <vt:lpstr>Descriptive Statistics</vt:lpstr>
      <vt:lpstr>Statistics</vt:lpstr>
      <vt:lpstr>Statistics</vt:lpstr>
      <vt:lpstr>Data</vt:lpstr>
      <vt:lpstr>Data Types</vt:lpstr>
      <vt:lpstr>Measurement scale</vt:lpstr>
      <vt:lpstr>PowerPoint Presentation</vt:lpstr>
      <vt:lpstr>Variable</vt:lpstr>
      <vt:lpstr>Measures of Central Tendency (Location)</vt:lpstr>
      <vt:lpstr>Measures of Central Tendency (Location)</vt:lpstr>
      <vt:lpstr>Measures of Variability (Spread)</vt:lpstr>
      <vt:lpstr>Measures of Variability (Spread)</vt:lpstr>
      <vt:lpstr>Measures of shape of a distribution</vt:lpstr>
      <vt:lpstr>Measures of shape of a distribution</vt:lpstr>
      <vt:lpstr>Measures of Measures of Association Between Two Variables</vt:lpstr>
      <vt:lpstr>Descriptive Statistics</vt:lpstr>
      <vt:lpstr>Thank You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445</cp:revision>
  <dcterms:created xsi:type="dcterms:W3CDTF">2014-08-20T12:25:06Z</dcterms:created>
  <dcterms:modified xsi:type="dcterms:W3CDTF">2019-03-15T11:21:08Z</dcterms:modified>
</cp:coreProperties>
</file>