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02" r:id="rId2"/>
    <p:sldId id="430" r:id="rId3"/>
    <p:sldId id="431" r:id="rId4"/>
    <p:sldId id="411" r:id="rId5"/>
    <p:sldId id="441" r:id="rId6"/>
    <p:sldId id="432" r:id="rId7"/>
    <p:sldId id="433" r:id="rId8"/>
    <p:sldId id="434" r:id="rId9"/>
    <p:sldId id="412" r:id="rId10"/>
    <p:sldId id="437" r:id="rId11"/>
    <p:sldId id="413" r:id="rId12"/>
    <p:sldId id="435" r:id="rId13"/>
    <p:sldId id="436" r:id="rId14"/>
    <p:sldId id="414" r:id="rId15"/>
    <p:sldId id="449" r:id="rId16"/>
    <p:sldId id="450" r:id="rId17"/>
    <p:sldId id="438" r:id="rId18"/>
    <p:sldId id="415" r:id="rId19"/>
    <p:sldId id="439" r:id="rId20"/>
    <p:sldId id="416" r:id="rId21"/>
    <p:sldId id="440" r:id="rId22"/>
    <p:sldId id="451" r:id="rId23"/>
    <p:sldId id="452" r:id="rId24"/>
    <p:sldId id="453" r:id="rId25"/>
    <p:sldId id="417" r:id="rId26"/>
    <p:sldId id="443" r:id="rId27"/>
    <p:sldId id="444" r:id="rId28"/>
    <p:sldId id="418" r:id="rId29"/>
    <p:sldId id="395" r:id="rId30"/>
  </p:sldIdLst>
  <p:sldSz cx="14631988" cy="8231188"/>
  <p:notesSz cx="6858000" cy="9144000"/>
  <p:defaultTextStyle>
    <a:defPPr>
      <a:defRPr lang="en-US"/>
    </a:defPPr>
    <a:lvl1pPr marL="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6">
          <p15:clr>
            <a:srgbClr val="A4A3A4"/>
          </p15:clr>
        </p15:guide>
        <p15:guide id="2" orient="horz" pos="1050">
          <p15:clr>
            <a:srgbClr val="A4A3A4"/>
          </p15:clr>
        </p15:guide>
        <p15:guide id="3" orient="horz" pos="5087">
          <p15:clr>
            <a:srgbClr val="A4A3A4"/>
          </p15:clr>
        </p15:guide>
        <p15:guide id="4" orient="horz" pos="324">
          <p15:clr>
            <a:srgbClr val="A4A3A4"/>
          </p15:clr>
        </p15:guide>
        <p15:guide id="5" orient="horz" pos="3454">
          <p15:clr>
            <a:srgbClr val="A4A3A4"/>
          </p15:clr>
        </p15:guide>
        <p15:guide id="6" orient="horz" pos="4225">
          <p15:clr>
            <a:srgbClr val="A4A3A4"/>
          </p15:clr>
        </p15:guide>
        <p15:guide id="7" orient="horz" pos="3182">
          <p15:clr>
            <a:srgbClr val="A4A3A4"/>
          </p15:clr>
        </p15:guide>
        <p15:guide id="8" orient="horz" pos="4316">
          <p15:clr>
            <a:srgbClr val="A4A3A4"/>
          </p15:clr>
        </p15:guide>
        <p15:guide id="9" pos="299">
          <p15:clr>
            <a:srgbClr val="A4A3A4"/>
          </p15:clr>
        </p15:guide>
        <p15:guide id="10" pos="8917">
          <p15:clr>
            <a:srgbClr val="A4A3A4"/>
          </p15:clr>
        </p15:guide>
        <p15:guide id="11" pos="4608">
          <p15:clr>
            <a:srgbClr val="A4A3A4"/>
          </p15:clr>
        </p15:guide>
        <p15:guide id="12" pos="4779">
          <p15:clr>
            <a:srgbClr val="A4A3A4"/>
          </p15:clr>
        </p15:guide>
        <p15:guide id="13" pos="3474">
          <p15:clr>
            <a:srgbClr val="A4A3A4"/>
          </p15:clr>
        </p15:guide>
        <p15:guide id="14" pos="44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E"/>
    <a:srgbClr val="F6ACA0"/>
    <a:srgbClr val="F49E90"/>
    <a:srgbClr val="F47264"/>
    <a:srgbClr val="F07F6C"/>
    <a:srgbClr val="FFFFFF"/>
    <a:srgbClr val="ED1B24"/>
    <a:srgbClr val="C79A09"/>
    <a:srgbClr val="7ABBEB"/>
    <a:srgbClr val="7A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486" autoAdjust="0"/>
  </p:normalViewPr>
  <p:slideViewPr>
    <p:cSldViewPr>
      <p:cViewPr varScale="1">
        <p:scale>
          <a:sx n="61" d="100"/>
          <a:sy n="61" d="100"/>
        </p:scale>
        <p:origin x="-462" y="-96"/>
      </p:cViewPr>
      <p:guideLst>
        <p:guide orient="horz" pos="596"/>
        <p:guide orient="horz" pos="1050"/>
        <p:guide orient="horz" pos="5087"/>
        <p:guide orient="horz" pos="324"/>
        <p:guide orient="horz" pos="3454"/>
        <p:guide orient="horz" pos="4225"/>
        <p:guide orient="horz" pos="3182"/>
        <p:guide orient="horz" pos="4316"/>
        <p:guide pos="299"/>
        <p:guide pos="8917"/>
        <p:guide pos="4608"/>
        <p:guide pos="4779"/>
        <p:guide pos="3474"/>
        <p:guide pos="44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C3D0C-4AB7-48D8-AB29-100C8C9E29CB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AA8B-2986-41D3-8E41-168139DC7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0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2813-805D-4956-B6E7-BFDE9B3E4566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8342-5404-47F0-8FEC-CE3CDBE83D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4013" y="3458950"/>
            <a:ext cx="6841672" cy="677108"/>
          </a:xfrm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4631987" cy="584378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66078" y="3758030"/>
            <a:ext cx="14278708" cy="2063242"/>
            <a:chOff x="166078" y="3780954"/>
            <a:chExt cx="14278708" cy="2063242"/>
          </a:xfrm>
        </p:grpSpPr>
        <p:sp>
          <p:nvSpPr>
            <p:cNvPr id="19" name="Freeform 18"/>
            <p:cNvSpPr/>
            <p:nvPr/>
          </p:nvSpPr>
          <p:spPr>
            <a:xfrm flipH="1">
              <a:off x="1522307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6406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66078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ED5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370939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16053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3826059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4521662" y="4573042"/>
              <a:ext cx="819459" cy="1271154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783723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77822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27494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7581555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477469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9087475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978307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204513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1339238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688910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2893771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738885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664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5268" y="4256540"/>
            <a:ext cx="6841672" cy="677108"/>
          </a:xfrm>
        </p:spPr>
        <p:txBody>
          <a:bodyPr wrap="square" anchor="b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914900" y="4963893"/>
            <a:ext cx="9731829" cy="0"/>
          </a:xfrm>
          <a:prstGeom prst="line">
            <a:avLst/>
          </a:prstGeom>
          <a:ln w="3175">
            <a:gradFill flip="none" rotWithShape="1">
              <a:gsLst>
                <a:gs pos="51000">
                  <a:srgbClr val="FFFFFF">
                    <a:alpha val="21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9738" y="286"/>
            <a:ext cx="5210032" cy="823625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766988" y="648711"/>
            <a:ext cx="3789681" cy="69864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66274" y="0"/>
            <a:ext cx="3373729" cy="823654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35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rgbClr val="ED553E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781335" y="7556204"/>
            <a:ext cx="2214179" cy="375691"/>
          </a:xfrm>
          <a:prstGeom prst="rect">
            <a:avLst/>
          </a:prstGeom>
          <a:noFill/>
        </p:spPr>
        <p:txBody>
          <a:bodyPr wrap="square" lIns="67259" tIns="33629" rIns="67259" bIns="33629">
            <a:spAutoFit/>
          </a:bodyPr>
          <a:lstStyle/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Copyright © 2018</a:t>
            </a:r>
            <a:r>
              <a:rPr lang="en-US" sz="1000" i="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annworks</a:t>
            </a: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rot="5400000">
            <a:off x="622707" y="7809365"/>
            <a:ext cx="303213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34" y="150218"/>
            <a:ext cx="13715429" cy="61555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/>
          <p:nvPr userDrawn="1"/>
        </p:nvSpPr>
        <p:spPr>
          <a:xfrm flipV="1">
            <a:off x="206" y="7464"/>
            <a:ext cx="13724706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4706" h="915988">
                <a:moveTo>
                  <a:pt x="0" y="0"/>
                </a:moveTo>
                <a:lnTo>
                  <a:pt x="13240291" y="6070"/>
                </a:lnTo>
                <a:lnTo>
                  <a:pt x="1372470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 userDrawn="1"/>
        </p:nvSpPr>
        <p:spPr>
          <a:xfrm flipH="1">
            <a:off x="13387131" y="7464"/>
            <a:ext cx="1233284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7523212"/>
              <a:gd name="connsiteY0" fmla="*/ 0 h 915988"/>
              <a:gd name="connsiteX1" fmla="*/ 13240291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7523212"/>
              <a:gd name="connsiteY0" fmla="*/ 0 h 915988"/>
              <a:gd name="connsiteX1" fmla="*/ 11005874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8081816"/>
              <a:gd name="connsiteY0" fmla="*/ 0 h 915988"/>
              <a:gd name="connsiteX1" fmla="*/ 11005874 w 18081816"/>
              <a:gd name="connsiteY1" fmla="*/ 6070 h 915988"/>
              <a:gd name="connsiteX2" fmla="*/ 18081816 w 18081816"/>
              <a:gd name="connsiteY2" fmla="*/ 915988 h 915988"/>
              <a:gd name="connsiteX3" fmla="*/ 0 w 18081816"/>
              <a:gd name="connsiteY3" fmla="*/ 915988 h 915988"/>
              <a:gd name="connsiteX4" fmla="*/ 0 w 1808181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1816" h="915988">
                <a:moveTo>
                  <a:pt x="0" y="0"/>
                </a:moveTo>
                <a:lnTo>
                  <a:pt x="11005874" y="6070"/>
                </a:lnTo>
                <a:lnTo>
                  <a:pt x="1808181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 userDrawn="1"/>
        </p:nvSpPr>
        <p:spPr>
          <a:xfrm rot="1670520">
            <a:off x="13391392" y="-170419"/>
            <a:ext cx="306465" cy="1291133"/>
          </a:xfrm>
          <a:prstGeom prst="upArrow">
            <a:avLst>
              <a:gd name="adj1" fmla="val 50000"/>
              <a:gd name="adj2" fmla="val 106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2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1494270"/>
            <a:ext cx="6841672" cy="677108"/>
          </a:xfrm>
        </p:spPr>
        <p:txBody>
          <a:bodyPr wrap="square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 8"/>
          <p:cNvSpPr/>
          <p:nvPr/>
        </p:nvSpPr>
        <p:spPr>
          <a:xfrm flipH="1">
            <a:off x="1793925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45041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7242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7401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50862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5400000">
            <a:off x="3995069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4551014" y="7363336"/>
            <a:ext cx="753269" cy="867852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63036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81479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83680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36375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87300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31507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938745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1466800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817916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220117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246886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24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234" y="66817"/>
            <a:ext cx="13715429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9263" y="7629092"/>
            <a:ext cx="4633463" cy="438235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45862" y="7712399"/>
            <a:ext cx="250068" cy="24622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ransition spd="slow">
    <p:push dir="u"/>
  </p:transition>
  <p:hf hdr="0" ftr="0" dt="0"/>
  <p:txStyles>
    <p:titleStyle>
      <a:lvl1pPr algn="l" defTabSz="130640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489901" indent="-4899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453" indent="-40825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0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206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9407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609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811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9012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221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202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40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05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807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6008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921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411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561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51898" y="3035474"/>
            <a:ext cx="7725042" cy="1898174"/>
          </a:xfrm>
        </p:spPr>
        <p:txBody>
          <a:bodyPr/>
          <a:lstStyle/>
          <a:p>
            <a:r>
              <a:rPr lang="en-US" b="1" dirty="0"/>
              <a:t>Sampling and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574" y="1400950"/>
            <a:ext cx="97870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A bank wants to study customer perception of quality of its services to savings account holders. It is decided to go for a sample study. Say there are 1000 account holders and we want to select 50 a/c holders for the study.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SRS with </a:t>
            </a:r>
            <a:r>
              <a:rPr lang="en-US" b="1" dirty="0" smtClean="0"/>
              <a:t>Finite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972322"/>
            <a:ext cx="13715429" cy="627809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sz="2400" dirty="0"/>
              <a:t>Sampling from Finite Population: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/>
              <a:t>A simple random sample of size n from a finite population of size N is a sample selected such that each possible sample of size n has the same probability of being selected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err="1" smtClean="0"/>
              <a:t>Eg</a:t>
            </a:r>
            <a:r>
              <a:rPr lang="en-IN" sz="2400" dirty="0" smtClean="0"/>
              <a:t>. Estimate the average IQ of university student  where the total population (N) is 25,000. To do sampling , we will do a survey of on sample.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smtClean="0"/>
              <a:t>n is small – High Variance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smtClean="0"/>
              <a:t>n is high – Low variance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smtClean="0"/>
              <a:t>N is n – No variance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err="1" smtClean="0"/>
              <a:t>Eg</a:t>
            </a:r>
            <a:r>
              <a:rPr lang="en-IN" sz="24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1600"/>
              </a:spcBef>
            </a:pPr>
            <a:r>
              <a:rPr lang="en-US" sz="1800" dirty="0" smtClean="0"/>
              <a:t># vehicles crossing the bride on a day</a:t>
            </a:r>
          </a:p>
          <a:p>
            <a:pPr lvl="1">
              <a:lnSpc>
                <a:spcPct val="150000"/>
              </a:lnSpc>
              <a:spcBef>
                <a:spcPts val="1600"/>
              </a:spcBef>
            </a:pPr>
            <a:r>
              <a:rPr lang="en-US" sz="1800" dirty="0" smtClean="0"/>
              <a:t># Birth per year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247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SRS with </a:t>
            </a:r>
            <a:r>
              <a:rPr lang="en-US" b="1" dirty="0" smtClean="0"/>
              <a:t> </a:t>
            </a:r>
            <a:r>
              <a:rPr lang="en-US" b="1" dirty="0"/>
              <a:t>Infinite Populations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/>
              <a:t>Sometimes it is not possible to count the units contained in the population. Such a population is called infinite or uncountable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eg</a:t>
            </a:r>
            <a:r>
              <a:rPr lang="en-US" sz="2400" dirty="0" smtClean="0"/>
              <a:t>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/>
              <a:t># of stars  in the sky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/>
              <a:t># germs in our hand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 smtClean="0"/>
              <a:t># people hitting all the railway stations in </a:t>
            </a:r>
            <a:r>
              <a:rPr lang="en-US" sz="2400" dirty="0" err="1" smtClean="0"/>
              <a:t>chennai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247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Random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946" y="909336"/>
            <a:ext cx="8412397" cy="6278092"/>
          </a:xfrm>
          <a:prstGeom prst="rect">
            <a:avLst/>
          </a:prstGeom>
        </p:spPr>
        <p:txBody>
          <a:bodyPr>
            <a:no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 smtClean="0"/>
              <a:t>Population is divided into a number of  subgroups or strata. </a:t>
            </a:r>
          </a:p>
          <a:p>
            <a:pPr>
              <a:lnSpc>
                <a:spcPts val="35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400" dirty="0" smtClean="0"/>
              <a:t>In many situations the population may consists of groups of unit that are similar within the group and dissimilar across the groups. </a:t>
            </a:r>
          </a:p>
          <a:p>
            <a:pPr>
              <a:lnSpc>
                <a:spcPts val="35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400" dirty="0" smtClean="0"/>
              <a:t>You would like some meaningful representation from each group.</a:t>
            </a:r>
          </a:p>
          <a:p>
            <a:pPr>
              <a:lnSpc>
                <a:spcPts val="35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400" dirty="0" smtClean="0"/>
              <a:t>Stratified random sampling is appropriate when units are homogeneous within each stratum and heterogeneous across different strata.</a:t>
            </a:r>
          </a:p>
          <a:p>
            <a:pPr>
              <a:lnSpc>
                <a:spcPts val="35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400" dirty="0" smtClean="0"/>
              <a:t>The groups are called strata and stratified sampling involves using simple random sampling method to select sample units from each stratum.</a:t>
            </a:r>
          </a:p>
          <a:p>
            <a:pPr>
              <a:lnSpc>
                <a:spcPts val="3500"/>
              </a:lnSpc>
              <a:spcBef>
                <a:spcPts val="1600"/>
              </a:spcBef>
              <a:spcAft>
                <a:spcPts val="600"/>
              </a:spcAft>
            </a:pPr>
            <a:endParaRPr lang="en-US" sz="2400" dirty="0" smtClean="0"/>
          </a:p>
        </p:txBody>
      </p:sp>
      <p:pic>
        <p:nvPicPr>
          <p:cNvPr id="5" name="Picture 2" descr="https://upload.wikimedia.org/wikipedia/commons/thumb/f/fa/Stratified_sampling.PNG/220px-Stratified_samp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58" y="1758140"/>
            <a:ext cx="4775946" cy="36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3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186636"/>
            <a:ext cx="598866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6" y="1043760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3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186636"/>
            <a:ext cx="598866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3316" y="1115198"/>
            <a:ext cx="5535680" cy="30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6" y="1043760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6060" y="1258074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3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186636"/>
            <a:ext cx="598866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3316" y="1115198"/>
            <a:ext cx="5535680" cy="30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4094" y="3686966"/>
            <a:ext cx="6848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6" y="1043760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6060" y="1258074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838" y="4258470"/>
            <a:ext cx="672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0770" y="5330040"/>
            <a:ext cx="33575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n = 12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SRS on each strata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023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Sample Formula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796" y="1615264"/>
            <a:ext cx="13000575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6574" y="1186636"/>
            <a:ext cx="12715964" cy="492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 size of strata = (size of  entire sample/population size)*layer size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Systematic Random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smtClean="0"/>
              <a:t>The units are picked up at regular intervals from the sampling frame after choosing the first unit randomly. </a:t>
            </a:r>
          </a:p>
          <a:p>
            <a:pPr lvl="1">
              <a:lnSpc>
                <a:spcPct val="150000"/>
              </a:lnSpc>
              <a:spcBef>
                <a:spcPts val="1600"/>
              </a:spcBef>
            </a:pPr>
            <a:r>
              <a:rPr lang="en-IN" sz="2000" dirty="0" smtClean="0"/>
              <a:t>If there are N units in population and you require a sample of size n, then compute the interval k = N/n.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smtClean="0"/>
              <a:t>Every n </a:t>
            </a:r>
            <a:r>
              <a:rPr lang="en-IN" sz="2400" dirty="0" err="1" smtClean="0"/>
              <a:t>th</a:t>
            </a:r>
            <a:r>
              <a:rPr lang="en-IN" sz="2400" dirty="0" smtClean="0"/>
              <a:t> member of the population is selected to be the sample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 err="1" smtClean="0"/>
              <a:t>Eg</a:t>
            </a:r>
            <a:r>
              <a:rPr lang="en-IN" sz="2400" dirty="0" smtClean="0"/>
              <a:t>. Conduct a survey of students at college, pollster might contact every roll num of student 36 from each class</a:t>
            </a:r>
            <a:endParaRPr lang="en-IN" sz="2400" dirty="0"/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/>
              <a:t>Example: A company wants to study job satisfaction level of its employees. A sample of 200 of 20000 employees is desired. </a:t>
            </a:r>
            <a:r>
              <a:rPr lang="en-IN" sz="2400" dirty="0" smtClean="0"/>
              <a:t>Pick 50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row of the name starts with each alphabets.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698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Systematic Random Sampling 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50329"/>
              </p:ext>
            </p:extLst>
          </p:nvPr>
        </p:nvGraphicFramePr>
        <p:xfrm>
          <a:off x="257172" y="1938203"/>
          <a:ext cx="13988310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8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3812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Telephone  Directory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27089813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26787389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27673350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26689607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27273867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26869406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27202160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23273027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24509229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28077752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23280568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25757838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26578295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26540244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25910683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26120557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26691641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23224533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24823530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23617724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27062575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24606036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25722194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23709516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26037418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24137522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25750680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23343844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23244588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27838745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26156775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27537983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26090173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24644262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28014079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25993775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25024037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25713559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26445163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23342930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26463610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27966277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27273189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24943671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25520532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24013449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27110120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27527967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27476601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24099761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27106704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25864704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25325132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23350644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25753560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24353759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27828132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23324165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27403232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26405010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26994366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27213164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25852146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24618852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24085488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23867092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25211944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24461449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25950296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24142624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23963413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25935894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25136250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27996750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23299875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28093013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27755216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26020055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24184141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26986260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24872244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27192469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24507167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23725565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26133542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23960311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26777818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24503112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25225805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24949310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24664092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26831143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26184522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26185010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23276296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25625777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23471164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23510519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27952419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25814317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27501622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24304023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26387476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24004996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23981532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25316868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24880207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23843001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26762372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23838908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27251016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27692772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23544089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23926910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26122905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27441563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23909430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27727748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25355666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24425743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25222493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25006305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26183218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25784769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23895192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23770823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25306079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23393087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27958465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24096901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25149271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27045773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24699295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24074010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25740495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24750574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27389274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23596810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25799007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26812878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27814609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23530266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23225351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23202508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26829560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25944875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26949325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27278364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24973729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27385369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24149543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27808847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25015150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23163809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24375725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25501283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28033160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27728191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27844667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24278349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25292355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26401739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24448090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23460838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24710649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24777994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26800741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25861528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23650591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26296176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26543684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25593017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24305925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25854984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24830485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25479828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27519569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23672317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25376429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23950846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25472182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27482111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27423996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25114209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24537981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26986657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26573793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24155206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27947288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23743395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3812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24380020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23936869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25233616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25943000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26496471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25911192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26692137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26196037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25381334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24608074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6508" y="1186636"/>
            <a:ext cx="12644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6</a:t>
            </a:r>
            <a:r>
              <a:rPr lang="en-US" baseline="30000" dirty="0" smtClean="0"/>
              <a:t>th</a:t>
            </a:r>
            <a:r>
              <a:rPr lang="en-US" dirty="0" smtClean="0"/>
              <a:t> record from each columns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508" y="900884"/>
            <a:ext cx="11858708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 is a statistical procedure that is concerned with the selection of the individual observation; it helps us to make </a:t>
            </a:r>
            <a:r>
              <a:rPr lang="en-US" b="1" dirty="0" smtClean="0"/>
              <a:t>statistical inferences </a:t>
            </a:r>
            <a:r>
              <a:rPr lang="en-US" dirty="0" smtClean="0"/>
              <a:t>about the population.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Samples are </a:t>
            </a:r>
            <a:r>
              <a:rPr lang="en-US" b="1" dirty="0" smtClean="0"/>
              <a:t>part</a:t>
            </a:r>
            <a:r>
              <a:rPr lang="en-US" dirty="0" smtClean="0"/>
              <a:t> of </a:t>
            </a:r>
            <a:r>
              <a:rPr lang="en-US" b="1" dirty="0" smtClean="0"/>
              <a:t>Population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To identify who be elected as city mayor , survey on the sampling should be done.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Sampling Bias : </a:t>
            </a:r>
            <a:r>
              <a:rPr lang="en-US" dirty="0" smtClean="0"/>
              <a:t>If every member of the population doesn't have equal like hood of  being in the sample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Sampling Variability : </a:t>
            </a:r>
            <a:r>
              <a:rPr lang="en-US" dirty="0" smtClean="0"/>
              <a:t>Natural variation  of sample is called as sampling variability. This is unavoidable and expected mostly in the case of random sampling.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Sampling Variability  </a:t>
            </a:r>
            <a:r>
              <a:rPr lang="en-US" dirty="0" smtClean="0"/>
              <a:t>is acceptable, where not the Sampling Bias.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When the population is scattered across wide geographic region and data collection is cumbersome one may prefer cluster sampling.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In many cases population is set in clusters  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Students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Tourists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Lawyers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You have reason to believe units across the clusters are homogeneous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Cluster sampling method: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Identify clusters of population units.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Select a random sample of clusters, 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Either select all the units of selected cluster or by SRS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If you perform a simple random sampling to select n/k units where k is number clusters, using simple random sampling or stratified random sampling, the procedure is called multistage sampling.</a:t>
            </a:r>
          </a:p>
        </p:txBody>
      </p:sp>
    </p:spTree>
    <p:extLst>
      <p:ext uri="{BB962C8B-B14F-4D97-AF65-F5344CB8AC3E}">
        <p14:creationId xmlns:p14="http://schemas.microsoft.com/office/powerpoint/2010/main" val="272371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Sampling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46" y="1186636"/>
            <a:ext cx="6305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632" y="1186636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Sampling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46" y="1186636"/>
            <a:ext cx="6305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870" y="1329512"/>
            <a:ext cx="5286412" cy="28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632" y="1186636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1680" y="1043760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Sampling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46" y="1186636"/>
            <a:ext cx="6305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870" y="1329512"/>
            <a:ext cx="5286412" cy="28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822" y="4615660"/>
            <a:ext cx="6000792" cy="313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632" y="1186636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1680" y="1043760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070" y="4472784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Sampling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46" y="1186636"/>
            <a:ext cx="63055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870" y="1329512"/>
            <a:ext cx="5286412" cy="28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822" y="4615660"/>
            <a:ext cx="6000792" cy="313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387432" y="4687098"/>
            <a:ext cx="65008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Instead of selected members for interview randomly based on members.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Selection is based on the cluster, in our case its street.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Main street 2 is selected using SRS and all the members will be interviewed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32" y="1186636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1680" y="1043760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070" y="4472784"/>
            <a:ext cx="5715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Non-Probability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In non-probability sampling, the selection of unit does not have a known probability of being selected.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The principles of probability are not applied to select the sample from the population.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It costs less time, effort and money to perform non-probability sampling.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Biases may creep in, making inferential statistics inaccurate.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The non-probability sampling methods are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Convenience Sampling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Quota sampling</a:t>
            </a:r>
          </a:p>
          <a:p>
            <a:pPr lvl="1">
              <a:lnSpc>
                <a:spcPct val="120000"/>
              </a:lnSpc>
              <a:spcBef>
                <a:spcPts val="1600"/>
              </a:spcBef>
            </a:pPr>
            <a:r>
              <a:rPr lang="en-IN" sz="1800" dirty="0"/>
              <a:t>Judgement sampling or expert opinion sampling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5335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Non-Probability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IN" sz="2400" b="1" dirty="0"/>
              <a:t>CONVENIENCE SAMPLING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 smtClean="0"/>
              <a:t>Samples are chosen by selecting whoever is convenient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 smtClean="0"/>
              <a:t>Using </a:t>
            </a:r>
            <a:r>
              <a:rPr lang="en-IN" sz="2400" dirty="0"/>
              <a:t>available population units for study is called population sampling.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Using your institution’s sample units which are easily accessible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Using voluntary respondents to carry out surveys.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Secondary data collection methods are a sort of convenient sampling</a:t>
            </a:r>
            <a:r>
              <a:rPr lang="en-IN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 err="1" smtClean="0"/>
              <a:t>Eg</a:t>
            </a:r>
            <a:r>
              <a:rPr lang="en-IN" sz="2400" dirty="0" smtClean="0"/>
              <a:t>. </a:t>
            </a:r>
            <a:r>
              <a:rPr lang="en-IN" sz="2400" b="1" i="1" dirty="0" smtClean="0"/>
              <a:t>Pollster goes to the mall and take survey on 50 people whom he likes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403221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Non-Probability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IN" sz="2400" b="1" dirty="0" smtClean="0"/>
              <a:t>QUOTA </a:t>
            </a:r>
            <a:r>
              <a:rPr lang="en-IN" sz="2400" b="1" dirty="0"/>
              <a:t>SAMPLING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dirty="0"/>
              <a:t>Allocating quotas for sample collection i.e. collect data about 100 girls and 100 boys. Giving quotas to volunteers to collect data</a:t>
            </a:r>
            <a:r>
              <a:rPr lang="en-IN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IN" sz="2400" b="1" dirty="0" smtClean="0"/>
              <a:t>Example</a:t>
            </a:r>
            <a:r>
              <a:rPr lang="en-IN" sz="2400" dirty="0" smtClean="0"/>
              <a:t> </a:t>
            </a:r>
            <a:r>
              <a:rPr lang="en-US" sz="2400" b="1" dirty="0" smtClean="0"/>
              <a:t> </a:t>
            </a:r>
            <a:r>
              <a:rPr lang="en-US" sz="2400" dirty="0" smtClean="0"/>
              <a:t>For a survey, in a school, first students are divided into two groups - boys and girls. Then, from each group, the students are selected who have obtained marks more than 80%.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221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Non-Probability Sampling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IN" sz="2400" b="1" dirty="0" smtClean="0"/>
              <a:t>JUDGEMENT </a:t>
            </a:r>
            <a:r>
              <a:rPr lang="en-IN" sz="2400" b="1" dirty="0"/>
              <a:t>SAMPLING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dirty="0"/>
              <a:t>Using experts from the field of interest and gathering statistical information about the entity of interest. A more organized method is called Delphi method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IN" sz="2400" b="1" dirty="0" smtClean="0"/>
              <a:t>Example</a:t>
            </a:r>
            <a:r>
              <a:rPr lang="en-IN" sz="2400" dirty="0" smtClean="0"/>
              <a:t> : </a:t>
            </a:r>
            <a:r>
              <a:rPr lang="en-US" sz="2400" dirty="0" smtClean="0"/>
              <a:t>A TV researcher wants a quick sample of opinions about a political announcement. They stop what seems like a reasonable cross-section of people in the street to get their views.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3221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3107482"/>
            <a:ext cx="6841672" cy="67710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30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1086" y="1544540"/>
            <a:ext cx="9644130" cy="61963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Sampling Method</a:t>
            </a: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21284A93-7ACE-49D9-9BE4-99D20F791CD4}"/>
              </a:ext>
            </a:extLst>
          </p:cNvPr>
          <p:cNvGrpSpPr/>
          <p:nvPr/>
        </p:nvGrpSpPr>
        <p:grpSpPr>
          <a:xfrm>
            <a:off x="1315202" y="1329512"/>
            <a:ext cx="10018184" cy="6115883"/>
            <a:chOff x="519787" y="1669853"/>
            <a:chExt cx="8034784" cy="3736183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C77A65D-4553-4F5C-ABFC-E4BB574981DA}"/>
                </a:ext>
              </a:extLst>
            </p:cNvPr>
            <p:cNvSpPr txBox="1"/>
            <p:nvPr/>
          </p:nvSpPr>
          <p:spPr>
            <a:xfrm>
              <a:off x="3788766" y="1669853"/>
              <a:ext cx="2082686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Types of Sampling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915E504-E648-4C4A-8349-351034D3ACC7}"/>
                </a:ext>
              </a:extLst>
            </p:cNvPr>
            <p:cNvSpPr txBox="1"/>
            <p:nvPr/>
          </p:nvSpPr>
          <p:spPr>
            <a:xfrm>
              <a:off x="1958674" y="2610687"/>
              <a:ext cx="2287806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Probability Sampling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9D33DBB-E02E-4368-BC25-772ED9FA5DE0}"/>
                </a:ext>
              </a:extLst>
            </p:cNvPr>
            <p:cNvSpPr txBox="1"/>
            <p:nvPr/>
          </p:nvSpPr>
          <p:spPr>
            <a:xfrm>
              <a:off x="5230177" y="2610687"/>
              <a:ext cx="2787943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Non-Probability Sampling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57ADC33-EDBF-4897-91E1-19454D90237B}"/>
                </a:ext>
              </a:extLst>
            </p:cNvPr>
            <p:cNvSpPr txBox="1"/>
            <p:nvPr/>
          </p:nvSpPr>
          <p:spPr>
            <a:xfrm>
              <a:off x="724971" y="3392570"/>
              <a:ext cx="2852063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Simple Random Sampling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E356BBE-DB9A-455C-A930-7A5AAE8BE7D7}"/>
                </a:ext>
              </a:extLst>
            </p:cNvPr>
            <p:cNvSpPr txBox="1"/>
            <p:nvPr/>
          </p:nvSpPr>
          <p:spPr>
            <a:xfrm>
              <a:off x="519787" y="3946568"/>
              <a:ext cx="3057247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Stratified Random Sampling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C25346B-1CC5-46DE-80AD-9901BE30D372}"/>
                </a:ext>
              </a:extLst>
            </p:cNvPr>
            <p:cNvSpPr txBox="1"/>
            <p:nvPr/>
          </p:nvSpPr>
          <p:spPr>
            <a:xfrm>
              <a:off x="1237932" y="4491636"/>
              <a:ext cx="2339102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Systematic Sampling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EA80891-A3B1-45FA-B185-DD4ADFB5D56D}"/>
                </a:ext>
              </a:extLst>
            </p:cNvPr>
            <p:cNvSpPr txBox="1"/>
            <p:nvPr/>
          </p:nvSpPr>
          <p:spPr>
            <a:xfrm>
              <a:off x="1635477" y="5036704"/>
              <a:ext cx="1941557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Cluster Sampling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73CB136-ADCA-4C29-9BDB-066AE491A41A}"/>
                </a:ext>
              </a:extLst>
            </p:cNvPr>
            <p:cNvSpPr txBox="1"/>
            <p:nvPr/>
          </p:nvSpPr>
          <p:spPr>
            <a:xfrm>
              <a:off x="5997461" y="3401500"/>
              <a:ext cx="2557110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Convenience Sampling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B954C8-A95B-410D-9BCF-4554FC5AC0F8}"/>
                </a:ext>
              </a:extLst>
            </p:cNvPr>
            <p:cNvSpPr txBox="1"/>
            <p:nvPr/>
          </p:nvSpPr>
          <p:spPr>
            <a:xfrm>
              <a:off x="5997461" y="3946568"/>
              <a:ext cx="2531462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Judgemental Sampling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2658151-A9C2-4F65-8C1F-C0E7A54A979C}"/>
                </a:ext>
              </a:extLst>
            </p:cNvPr>
            <p:cNvSpPr txBox="1"/>
            <p:nvPr/>
          </p:nvSpPr>
          <p:spPr>
            <a:xfrm>
              <a:off x="5997461" y="4491636"/>
              <a:ext cx="1903085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Quota Sampling</a:t>
              </a:r>
            </a:p>
          </p:txBody>
        </p:sp>
        <p:cxnSp>
          <p:nvCxnSpPr>
            <p:cNvPr id="36" name="Elbow Connector 16">
              <a:extLst>
                <a:ext uri="{FF2B5EF4-FFF2-40B4-BE49-F238E27FC236}">
                  <a16:creationId xmlns="" xmlns:a16="http://schemas.microsoft.com/office/drawing/2014/main" id="{13C7DF0F-CF30-44B4-BBC1-C988CB25B620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3680592" y="1461170"/>
              <a:ext cx="571502" cy="1727532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Elbow Connector 18">
              <a:extLst>
                <a:ext uri="{FF2B5EF4-FFF2-40B4-BE49-F238E27FC236}">
                  <a16:creationId xmlns="" xmlns:a16="http://schemas.microsoft.com/office/drawing/2014/main" id="{FEA3ADB7-35BF-462F-8817-E6C3AE651220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 rot="16200000" flipH="1">
              <a:off x="5441378" y="1427916"/>
              <a:ext cx="571502" cy="1794040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Elbow Connector 23">
              <a:extLst>
                <a:ext uri="{FF2B5EF4-FFF2-40B4-BE49-F238E27FC236}">
                  <a16:creationId xmlns="" xmlns:a16="http://schemas.microsoft.com/office/drawing/2014/main" id="{2C8CD606-35CD-4E9F-82FD-8BDE70DD7F17}"/>
                </a:ext>
              </a:extLst>
            </p:cNvPr>
            <p:cNvCxnSpPr>
              <a:endCxn id="29" idx="3"/>
            </p:cNvCxnSpPr>
            <p:nvPr/>
          </p:nvCxnSpPr>
          <p:spPr>
            <a:xfrm rot="5400000">
              <a:off x="3490159" y="3066894"/>
              <a:ext cx="597217" cy="42346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Elbow Connector 25">
              <a:extLst>
                <a:ext uri="{FF2B5EF4-FFF2-40B4-BE49-F238E27FC236}">
                  <a16:creationId xmlns="" xmlns:a16="http://schemas.microsoft.com/office/drawing/2014/main" id="{178FA844-D255-4C5C-B110-AFC301F51CAA}"/>
                </a:ext>
              </a:extLst>
            </p:cNvPr>
            <p:cNvCxnSpPr/>
            <p:nvPr/>
          </p:nvCxnSpPr>
          <p:spPr>
            <a:xfrm rot="5400000" flipH="1" flipV="1">
              <a:off x="3340317" y="3813952"/>
              <a:ext cx="896900" cy="423467"/>
            </a:xfrm>
            <a:prstGeom prst="bentConnector3">
              <a:avLst>
                <a:gd name="adj1" fmla="val 3725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Elbow Connector 29">
              <a:extLst>
                <a:ext uri="{FF2B5EF4-FFF2-40B4-BE49-F238E27FC236}">
                  <a16:creationId xmlns="" xmlns:a16="http://schemas.microsoft.com/office/drawing/2014/main" id="{A5DEA937-6465-40EB-807D-DED72BE2095B}"/>
                </a:ext>
              </a:extLst>
            </p:cNvPr>
            <p:cNvCxnSpPr/>
            <p:nvPr/>
          </p:nvCxnSpPr>
          <p:spPr>
            <a:xfrm rot="5400000" flipH="1" flipV="1">
              <a:off x="3340316" y="4352226"/>
              <a:ext cx="896900" cy="423467"/>
            </a:xfrm>
            <a:prstGeom prst="bentConnector3">
              <a:avLst>
                <a:gd name="adj1" fmla="val 3725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Elbow Connector 30">
              <a:extLst>
                <a:ext uri="{FF2B5EF4-FFF2-40B4-BE49-F238E27FC236}">
                  <a16:creationId xmlns="" xmlns:a16="http://schemas.microsoft.com/office/drawing/2014/main" id="{2BD00CF6-FE2B-44D9-BFFA-8703C43F1C42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3577034" y="4640564"/>
              <a:ext cx="423466" cy="58080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Elbow Connector 39">
              <a:extLst>
                <a:ext uri="{FF2B5EF4-FFF2-40B4-BE49-F238E27FC236}">
                  <a16:creationId xmlns="" xmlns:a16="http://schemas.microsoft.com/office/drawing/2014/main" id="{A2DFFA39-5C06-4569-991A-F1FE9A723180}"/>
                </a:ext>
              </a:extLst>
            </p:cNvPr>
            <p:cNvCxnSpPr>
              <a:endCxn id="33" idx="1"/>
            </p:cNvCxnSpPr>
            <p:nvPr/>
          </p:nvCxnSpPr>
          <p:spPr>
            <a:xfrm rot="16200000" flipH="1">
              <a:off x="5474575" y="3063280"/>
              <a:ext cx="606148" cy="43962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Elbow Connector 41">
              <a:extLst>
                <a:ext uri="{FF2B5EF4-FFF2-40B4-BE49-F238E27FC236}">
                  <a16:creationId xmlns="" xmlns:a16="http://schemas.microsoft.com/office/drawing/2014/main" id="{27A30316-F25C-4014-90C9-349471BB8FDF}"/>
                </a:ext>
              </a:extLst>
            </p:cNvPr>
            <p:cNvCxnSpPr>
              <a:endCxn id="34" idx="1"/>
            </p:cNvCxnSpPr>
            <p:nvPr/>
          </p:nvCxnSpPr>
          <p:spPr>
            <a:xfrm rot="16200000" flipH="1">
              <a:off x="5504770" y="3638542"/>
              <a:ext cx="545067" cy="4403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Elbow Connector 44">
              <a:extLst>
                <a:ext uri="{FF2B5EF4-FFF2-40B4-BE49-F238E27FC236}">
                  <a16:creationId xmlns="" xmlns:a16="http://schemas.microsoft.com/office/drawing/2014/main" id="{2FDF54A8-AB0B-47B4-8C07-F47497436F1E}"/>
                </a:ext>
              </a:extLst>
            </p:cNvPr>
            <p:cNvCxnSpPr/>
            <p:nvPr/>
          </p:nvCxnSpPr>
          <p:spPr>
            <a:xfrm rot="16200000" flipH="1">
              <a:off x="5504770" y="4183610"/>
              <a:ext cx="545067" cy="4403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475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Sampling Method</a:t>
            </a:r>
            <a:endParaRPr lang="en-US" b="1" dirty="0"/>
          </a:p>
        </p:txBody>
      </p:sp>
      <p:grpSp>
        <p:nvGrpSpPr>
          <p:cNvPr id="4" name="Group 24">
            <a:extLst>
              <a:ext uri="{FF2B5EF4-FFF2-40B4-BE49-F238E27FC236}">
                <a16:creationId xmlns="" xmlns:a16="http://schemas.microsoft.com/office/drawing/2014/main" id="{21284A93-7ACE-49D9-9BE4-99D20F791CD4}"/>
              </a:ext>
            </a:extLst>
          </p:cNvPr>
          <p:cNvGrpSpPr/>
          <p:nvPr/>
        </p:nvGrpSpPr>
        <p:grpSpPr>
          <a:xfrm>
            <a:off x="1315202" y="1329512"/>
            <a:ext cx="10018184" cy="6115883"/>
            <a:chOff x="519787" y="1669853"/>
            <a:chExt cx="8034784" cy="3736183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C77A65D-4553-4F5C-ABFC-E4BB574981DA}"/>
                </a:ext>
              </a:extLst>
            </p:cNvPr>
            <p:cNvSpPr txBox="1"/>
            <p:nvPr/>
          </p:nvSpPr>
          <p:spPr>
            <a:xfrm>
              <a:off x="3788766" y="1669853"/>
              <a:ext cx="2082686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Types of Sampling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915E504-E648-4C4A-8349-351034D3ACC7}"/>
                </a:ext>
              </a:extLst>
            </p:cNvPr>
            <p:cNvSpPr txBox="1"/>
            <p:nvPr/>
          </p:nvSpPr>
          <p:spPr>
            <a:xfrm>
              <a:off x="1958674" y="2610687"/>
              <a:ext cx="2287806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Probability Sampling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9D33DBB-E02E-4368-BC25-772ED9FA5DE0}"/>
                </a:ext>
              </a:extLst>
            </p:cNvPr>
            <p:cNvSpPr txBox="1"/>
            <p:nvPr/>
          </p:nvSpPr>
          <p:spPr>
            <a:xfrm>
              <a:off x="5230177" y="2610687"/>
              <a:ext cx="2787943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Non-Probability Sampling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57ADC33-EDBF-4897-91E1-19454D90237B}"/>
                </a:ext>
              </a:extLst>
            </p:cNvPr>
            <p:cNvSpPr txBox="1"/>
            <p:nvPr/>
          </p:nvSpPr>
          <p:spPr>
            <a:xfrm>
              <a:off x="724971" y="3392570"/>
              <a:ext cx="2852063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Simple Random Sampling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E356BBE-DB9A-455C-A930-7A5AAE8BE7D7}"/>
                </a:ext>
              </a:extLst>
            </p:cNvPr>
            <p:cNvSpPr txBox="1"/>
            <p:nvPr/>
          </p:nvSpPr>
          <p:spPr>
            <a:xfrm>
              <a:off x="519787" y="3946568"/>
              <a:ext cx="3057247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Stratified Random Sampling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C25346B-1CC5-46DE-80AD-9901BE30D372}"/>
                </a:ext>
              </a:extLst>
            </p:cNvPr>
            <p:cNvSpPr txBox="1"/>
            <p:nvPr/>
          </p:nvSpPr>
          <p:spPr>
            <a:xfrm>
              <a:off x="1237932" y="4491636"/>
              <a:ext cx="2339102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Systematic Sampling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EA80891-A3B1-45FA-B185-DD4ADFB5D56D}"/>
                </a:ext>
              </a:extLst>
            </p:cNvPr>
            <p:cNvSpPr txBox="1"/>
            <p:nvPr/>
          </p:nvSpPr>
          <p:spPr>
            <a:xfrm>
              <a:off x="1635477" y="5036704"/>
              <a:ext cx="1941557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Cluster Sampling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73CB136-ADCA-4C29-9BDB-066AE491A41A}"/>
                </a:ext>
              </a:extLst>
            </p:cNvPr>
            <p:cNvSpPr txBox="1"/>
            <p:nvPr/>
          </p:nvSpPr>
          <p:spPr>
            <a:xfrm>
              <a:off x="5997461" y="3401500"/>
              <a:ext cx="2557110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Convenience Sampling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B954C8-A95B-410D-9BCF-4554FC5AC0F8}"/>
                </a:ext>
              </a:extLst>
            </p:cNvPr>
            <p:cNvSpPr txBox="1"/>
            <p:nvPr/>
          </p:nvSpPr>
          <p:spPr>
            <a:xfrm>
              <a:off x="5997461" y="3946568"/>
              <a:ext cx="2531462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Judgemental Sampling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2658151-A9C2-4F65-8C1F-C0E7A54A979C}"/>
                </a:ext>
              </a:extLst>
            </p:cNvPr>
            <p:cNvSpPr txBox="1"/>
            <p:nvPr/>
          </p:nvSpPr>
          <p:spPr>
            <a:xfrm>
              <a:off x="5997461" y="4491636"/>
              <a:ext cx="1903085" cy="369332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Quota Sampling</a:t>
              </a:r>
            </a:p>
          </p:txBody>
        </p:sp>
        <p:cxnSp>
          <p:nvCxnSpPr>
            <p:cNvPr id="36" name="Elbow Connector 16">
              <a:extLst>
                <a:ext uri="{FF2B5EF4-FFF2-40B4-BE49-F238E27FC236}">
                  <a16:creationId xmlns="" xmlns:a16="http://schemas.microsoft.com/office/drawing/2014/main" id="{13C7DF0F-CF30-44B4-BBC1-C988CB25B620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3680592" y="1461170"/>
              <a:ext cx="571502" cy="1727532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Elbow Connector 18">
              <a:extLst>
                <a:ext uri="{FF2B5EF4-FFF2-40B4-BE49-F238E27FC236}">
                  <a16:creationId xmlns="" xmlns:a16="http://schemas.microsoft.com/office/drawing/2014/main" id="{FEA3ADB7-35BF-462F-8817-E6C3AE651220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 rot="16200000" flipH="1">
              <a:off x="5441378" y="1427916"/>
              <a:ext cx="571502" cy="1794040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Elbow Connector 23">
              <a:extLst>
                <a:ext uri="{FF2B5EF4-FFF2-40B4-BE49-F238E27FC236}">
                  <a16:creationId xmlns="" xmlns:a16="http://schemas.microsoft.com/office/drawing/2014/main" id="{2C8CD606-35CD-4E9F-82FD-8BDE70DD7F17}"/>
                </a:ext>
              </a:extLst>
            </p:cNvPr>
            <p:cNvCxnSpPr>
              <a:endCxn id="29" idx="3"/>
            </p:cNvCxnSpPr>
            <p:nvPr/>
          </p:nvCxnSpPr>
          <p:spPr>
            <a:xfrm rot="5400000">
              <a:off x="3490159" y="3066894"/>
              <a:ext cx="597217" cy="42346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Elbow Connector 25">
              <a:extLst>
                <a:ext uri="{FF2B5EF4-FFF2-40B4-BE49-F238E27FC236}">
                  <a16:creationId xmlns="" xmlns:a16="http://schemas.microsoft.com/office/drawing/2014/main" id="{178FA844-D255-4C5C-B110-AFC301F51CAA}"/>
                </a:ext>
              </a:extLst>
            </p:cNvPr>
            <p:cNvCxnSpPr/>
            <p:nvPr/>
          </p:nvCxnSpPr>
          <p:spPr>
            <a:xfrm rot="5400000" flipH="1" flipV="1">
              <a:off x="3340317" y="3813952"/>
              <a:ext cx="896900" cy="423467"/>
            </a:xfrm>
            <a:prstGeom prst="bentConnector3">
              <a:avLst>
                <a:gd name="adj1" fmla="val 3725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Elbow Connector 29">
              <a:extLst>
                <a:ext uri="{FF2B5EF4-FFF2-40B4-BE49-F238E27FC236}">
                  <a16:creationId xmlns="" xmlns:a16="http://schemas.microsoft.com/office/drawing/2014/main" id="{A5DEA937-6465-40EB-807D-DED72BE2095B}"/>
                </a:ext>
              </a:extLst>
            </p:cNvPr>
            <p:cNvCxnSpPr/>
            <p:nvPr/>
          </p:nvCxnSpPr>
          <p:spPr>
            <a:xfrm rot="5400000" flipH="1" flipV="1">
              <a:off x="3340316" y="4352226"/>
              <a:ext cx="896900" cy="423467"/>
            </a:xfrm>
            <a:prstGeom prst="bentConnector3">
              <a:avLst>
                <a:gd name="adj1" fmla="val 3725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Elbow Connector 30">
              <a:extLst>
                <a:ext uri="{FF2B5EF4-FFF2-40B4-BE49-F238E27FC236}">
                  <a16:creationId xmlns="" xmlns:a16="http://schemas.microsoft.com/office/drawing/2014/main" id="{2BD00CF6-FE2B-44D9-BFFA-8703C43F1C42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3577034" y="4640564"/>
              <a:ext cx="423466" cy="58080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Elbow Connector 39">
              <a:extLst>
                <a:ext uri="{FF2B5EF4-FFF2-40B4-BE49-F238E27FC236}">
                  <a16:creationId xmlns="" xmlns:a16="http://schemas.microsoft.com/office/drawing/2014/main" id="{A2DFFA39-5C06-4569-991A-F1FE9A723180}"/>
                </a:ext>
              </a:extLst>
            </p:cNvPr>
            <p:cNvCxnSpPr>
              <a:endCxn id="33" idx="1"/>
            </p:cNvCxnSpPr>
            <p:nvPr/>
          </p:nvCxnSpPr>
          <p:spPr>
            <a:xfrm rot="16200000" flipH="1">
              <a:off x="5474575" y="3063280"/>
              <a:ext cx="606148" cy="43962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Elbow Connector 41">
              <a:extLst>
                <a:ext uri="{FF2B5EF4-FFF2-40B4-BE49-F238E27FC236}">
                  <a16:creationId xmlns="" xmlns:a16="http://schemas.microsoft.com/office/drawing/2014/main" id="{27A30316-F25C-4014-90C9-349471BB8FDF}"/>
                </a:ext>
              </a:extLst>
            </p:cNvPr>
            <p:cNvCxnSpPr>
              <a:endCxn id="34" idx="1"/>
            </p:cNvCxnSpPr>
            <p:nvPr/>
          </p:nvCxnSpPr>
          <p:spPr>
            <a:xfrm rot="16200000" flipH="1">
              <a:off x="5504770" y="3638542"/>
              <a:ext cx="545067" cy="4403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Elbow Connector 44">
              <a:extLst>
                <a:ext uri="{FF2B5EF4-FFF2-40B4-BE49-F238E27FC236}">
                  <a16:creationId xmlns="" xmlns:a16="http://schemas.microsoft.com/office/drawing/2014/main" id="{2FDF54A8-AB0B-47B4-8C07-F47497436F1E}"/>
                </a:ext>
              </a:extLst>
            </p:cNvPr>
            <p:cNvCxnSpPr/>
            <p:nvPr/>
          </p:nvCxnSpPr>
          <p:spPr>
            <a:xfrm rot="16200000" flipH="1">
              <a:off x="5504770" y="4183610"/>
              <a:ext cx="545067" cy="4403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475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Sampling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4358" y="1901016"/>
            <a:ext cx="8519972" cy="287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2260" y="1829578"/>
            <a:ext cx="4857784" cy="42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Probability sampling</a:t>
            </a:r>
            <a:r>
              <a:rPr lang="en-US" dirty="0" smtClean="0"/>
              <a:t> is a </a:t>
            </a:r>
            <a:r>
              <a:rPr lang="en-US" b="1" dirty="0" smtClean="0"/>
              <a:t>sampling</a:t>
            </a:r>
            <a:r>
              <a:rPr lang="en-US" dirty="0" smtClean="0"/>
              <a:t> technique wherein the </a:t>
            </a:r>
            <a:r>
              <a:rPr lang="en-US" b="1" dirty="0" smtClean="0"/>
              <a:t>samples</a:t>
            </a:r>
            <a:r>
              <a:rPr lang="en-US" dirty="0" smtClean="0"/>
              <a:t> are gathered in a process that gives all the individuals in the population equal chances of being selected.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574" y="1615264"/>
            <a:ext cx="942981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b="1" dirty="0" smtClean="0"/>
              <a:t> random sample </a:t>
            </a:r>
            <a:r>
              <a:rPr lang="en-US" dirty="0" smtClean="0"/>
              <a:t>is  one in which each member of  the population has an equal probability of  being chosen.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Eg</a:t>
            </a:r>
            <a:r>
              <a:rPr lang="en-US" b="1" dirty="0" smtClean="0"/>
              <a:t>. </a:t>
            </a:r>
            <a:r>
              <a:rPr lang="en-US" dirty="0" smtClean="0"/>
              <a:t>Every member of the population has an ID which is generated  by computer. Member of the random ID’s are surveyed. Every member in the population will have equal probability.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Random Sampling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822" y="1115198"/>
            <a:ext cx="12287336" cy="18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Simple Random Sample  </a:t>
            </a:r>
            <a:r>
              <a:rPr lang="en-US" dirty="0" smtClean="0"/>
              <a:t> is one in which  each sample  of a particular size  n is selected such that every possible sample of a size n has the same probability of being chosen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698" y="3401214"/>
            <a:ext cx="368343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8540" y="3401214"/>
            <a:ext cx="4438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73448" y="3329776"/>
            <a:ext cx="479052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15136" y="5901544"/>
            <a:ext cx="12715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Write the name of 5 boys and 5 girls and put it inside a hand and draw one.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Random </a:t>
            </a:r>
            <a:r>
              <a:rPr lang="en-US" b="1" dirty="0" smtClean="0"/>
              <a:t>Sampling Cont..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233" y="1221878"/>
            <a:ext cx="13715429" cy="6278092"/>
          </a:xfrm>
          <a:prstGeom prst="rect">
            <a:avLst/>
          </a:prstGeom>
        </p:spPr>
        <p:txBody>
          <a:bodyPr>
            <a:normAutofit/>
          </a:bodyPr>
          <a:lstStyle>
            <a:lvl1pPr marL="489901" indent="-4899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453" indent="-40825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300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206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9407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609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811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9012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2214" indent="-326601" algn="l" defTabSz="130640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/>
              <a:t>Most </a:t>
            </a:r>
            <a:r>
              <a:rPr lang="en-IN" sz="2400" dirty="0" smtClean="0"/>
              <a:t>widely used  sampling method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 smtClean="0"/>
              <a:t>Each sample of the chosen size has the same probability of the  being selected</a:t>
            </a:r>
            <a:endParaRPr lang="en-IN" sz="2400" dirty="0"/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/>
              <a:t>Every sample of size n has the same probability of being selected.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/>
              <a:t>If there are N units in population, then all samples of size n have the same probability of </a:t>
            </a:r>
            <a:r>
              <a:rPr lang="en-US" sz="2400" dirty="0"/>
              <a:t>1/(</a:t>
            </a:r>
            <a:r>
              <a:rPr lang="en-US" sz="2400" baseline="30000" dirty="0" err="1"/>
              <a:t>N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  <a:r>
              <a:rPr lang="en-IN" sz="2400" dirty="0"/>
              <a:t>of getting selected.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IN" sz="2400" dirty="0"/>
              <a:t>Procedure for SRS:</a:t>
            </a:r>
          </a:p>
          <a:p>
            <a:pPr lvl="1">
              <a:lnSpc>
                <a:spcPts val="3500"/>
              </a:lnSpc>
              <a:spcBef>
                <a:spcPts val="1600"/>
              </a:spcBef>
            </a:pPr>
            <a:r>
              <a:rPr lang="en-IN" sz="1800" dirty="0"/>
              <a:t>Prepare a unique list of N units of population – sampling frame.</a:t>
            </a:r>
          </a:p>
          <a:p>
            <a:pPr lvl="1">
              <a:lnSpc>
                <a:spcPts val="3500"/>
              </a:lnSpc>
              <a:spcBef>
                <a:spcPts val="1600"/>
              </a:spcBef>
            </a:pPr>
            <a:r>
              <a:rPr lang="en-IN" sz="1800" dirty="0"/>
              <a:t>Select n units from the list at random.</a:t>
            </a:r>
          </a:p>
          <a:p>
            <a:pPr>
              <a:lnSpc>
                <a:spcPts val="3500"/>
              </a:lnSpc>
              <a:spcBef>
                <a:spcPts val="1600"/>
              </a:spcBef>
            </a:pPr>
            <a:r>
              <a:rPr lang="en-US" sz="2400" dirty="0"/>
              <a:t>Sampling can be done with or without replacement. Sampling without replacement is more common</a:t>
            </a:r>
            <a:endParaRPr lang="en-IN" sz="2400" dirty="0"/>
          </a:p>
          <a:p>
            <a:pPr>
              <a:lnSpc>
                <a:spcPts val="3500"/>
              </a:lnSpc>
              <a:spcBef>
                <a:spcPts val="160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919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7829</TotalTime>
  <Words>1337</Words>
  <Application>Microsoft Office PowerPoint</Application>
  <PresentationFormat>Custom</PresentationFormat>
  <Paragraphs>377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Sampling and types</vt:lpstr>
      <vt:lpstr>Sampling</vt:lpstr>
      <vt:lpstr>Sampling</vt:lpstr>
      <vt:lpstr>Sampling Method</vt:lpstr>
      <vt:lpstr>Sampling Method</vt:lpstr>
      <vt:lpstr>Probability Sampling</vt:lpstr>
      <vt:lpstr>Random Sampling</vt:lpstr>
      <vt:lpstr>Simple Random Sampling</vt:lpstr>
      <vt:lpstr>Simple Random Sampling Cont..</vt:lpstr>
      <vt:lpstr>SRS Example</vt:lpstr>
      <vt:lpstr>SRS with Finite</vt:lpstr>
      <vt:lpstr>SRS with  Infinite Populations</vt:lpstr>
      <vt:lpstr>Stratified Random Sampling</vt:lpstr>
      <vt:lpstr>Stratified Random Sampling</vt:lpstr>
      <vt:lpstr>Stratified Random Sampling</vt:lpstr>
      <vt:lpstr>Stratified Random Sampling</vt:lpstr>
      <vt:lpstr>Stratified Sample Formula</vt:lpstr>
      <vt:lpstr>Systematic Random Sampling</vt:lpstr>
      <vt:lpstr>Systematic Random Sampling - Example</vt:lpstr>
      <vt:lpstr>Cluster Sampling</vt:lpstr>
      <vt:lpstr>Clustered Sampling</vt:lpstr>
      <vt:lpstr>Clustered Sampling</vt:lpstr>
      <vt:lpstr>Clustered Sampling</vt:lpstr>
      <vt:lpstr>Clustered Sampling</vt:lpstr>
      <vt:lpstr>Non-Probability Sampling</vt:lpstr>
      <vt:lpstr>Non-Probability Sampling</vt:lpstr>
      <vt:lpstr>Non-Probability Sampling</vt:lpstr>
      <vt:lpstr>Non-Probability Sampling</vt:lpstr>
      <vt:lpstr>Thank You 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646</cp:revision>
  <dcterms:created xsi:type="dcterms:W3CDTF">2014-08-20T12:25:06Z</dcterms:created>
  <dcterms:modified xsi:type="dcterms:W3CDTF">2019-01-22T09:53:59Z</dcterms:modified>
</cp:coreProperties>
</file>